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25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8"/>
  </p:notesMasterIdLst>
  <p:sldIdLst>
    <p:sldId id="2146847749" r:id="rId2"/>
    <p:sldId id="2146847732" r:id="rId3"/>
    <p:sldId id="2147376533" r:id="rId4"/>
    <p:sldId id="2147376489" r:id="rId5"/>
    <p:sldId id="2147376515" r:id="rId6"/>
    <p:sldId id="2147376526" r:id="rId7"/>
    <p:sldId id="2147376521" r:id="rId8"/>
    <p:sldId id="2146847772" r:id="rId9"/>
    <p:sldId id="2146847773" r:id="rId10"/>
    <p:sldId id="2147376499" r:id="rId11"/>
    <p:sldId id="2147376194" r:id="rId12"/>
    <p:sldId id="2147376490" r:id="rId13"/>
    <p:sldId id="2147376532" r:id="rId14"/>
    <p:sldId id="2147376488" r:id="rId15"/>
    <p:sldId id="2147376498" r:id="rId16"/>
    <p:sldId id="2147376516" r:id="rId17"/>
    <p:sldId id="2147376467" r:id="rId18"/>
    <p:sldId id="2147376531" r:id="rId19"/>
    <p:sldId id="272" r:id="rId20"/>
    <p:sldId id="2147376492" r:id="rId21"/>
    <p:sldId id="2146847854" r:id="rId22"/>
    <p:sldId id="2147376517" r:id="rId23"/>
    <p:sldId id="2147376535" r:id="rId24"/>
    <p:sldId id="1993219324" r:id="rId25"/>
    <p:sldId id="2147376518" r:id="rId26"/>
    <p:sldId id="1993219342" r:id="rId27"/>
    <p:sldId id="2146847853" r:id="rId28"/>
    <p:sldId id="2147376449" r:id="rId29"/>
    <p:sldId id="2147376221" r:id="rId30"/>
    <p:sldId id="2147376537" r:id="rId31"/>
    <p:sldId id="2147376474" r:id="rId32"/>
    <p:sldId id="2147376475" r:id="rId33"/>
    <p:sldId id="2147376536" r:id="rId34"/>
    <p:sldId id="2147376497" r:id="rId35"/>
    <p:sldId id="2146847561" r:id="rId36"/>
    <p:sldId id="2146847914" r:id="rId37"/>
    <p:sldId id="2147376476" r:id="rId38"/>
    <p:sldId id="2147376500" r:id="rId39"/>
    <p:sldId id="265" r:id="rId40"/>
    <p:sldId id="2146847681" r:id="rId41"/>
    <p:sldId id="2146847682" r:id="rId42"/>
    <p:sldId id="2146847683" r:id="rId43"/>
    <p:sldId id="2147376519" r:id="rId44"/>
    <p:sldId id="1993219322" r:id="rId45"/>
    <p:sldId id="2147376523" r:id="rId46"/>
    <p:sldId id="2147376450" r:id="rId47"/>
    <p:sldId id="2147376424" r:id="rId48"/>
    <p:sldId id="1993219334" r:id="rId49"/>
    <p:sldId id="2147376502" r:id="rId50"/>
    <p:sldId id="2147376538" r:id="rId51"/>
    <p:sldId id="2147376529" r:id="rId52"/>
    <p:sldId id="2147376528" r:id="rId53"/>
    <p:sldId id="2147376524" r:id="rId54"/>
    <p:sldId id="2147376479" r:id="rId55"/>
    <p:sldId id="2146847843" r:id="rId56"/>
    <p:sldId id="2147376477" r:id="rId57"/>
    <p:sldId id="2147376478" r:id="rId58"/>
    <p:sldId id="2147376520" r:id="rId59"/>
    <p:sldId id="2147376525" r:id="rId60"/>
    <p:sldId id="269" r:id="rId61"/>
    <p:sldId id="2147376510" r:id="rId62"/>
    <p:sldId id="2147376459" r:id="rId63"/>
    <p:sldId id="2147376487" r:id="rId64"/>
    <p:sldId id="2147376509" r:id="rId65"/>
    <p:sldId id="2147376539" r:id="rId66"/>
    <p:sldId id="2146847852" r:id="rId67"/>
    <p:sldId id="266" r:id="rId68"/>
    <p:sldId id="2146847859" r:id="rId69"/>
    <p:sldId id="2147376456" r:id="rId70"/>
    <p:sldId id="1993219333" r:id="rId71"/>
    <p:sldId id="2147376513" r:id="rId72"/>
    <p:sldId id="2147376419" r:id="rId73"/>
    <p:sldId id="2147376461" r:id="rId74"/>
    <p:sldId id="2147376514" r:id="rId75"/>
    <p:sldId id="2147376530" r:id="rId76"/>
    <p:sldId id="2147376486" r:id="rId7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cois.raffi@wanadoo.fr" initials="f" lastIdx="1" clrIdx="0">
    <p:extLst>
      <p:ext uri="{19B8F6BF-5375-455C-9EA6-DF929625EA0E}">
        <p15:presenceInfo xmlns:p15="http://schemas.microsoft.com/office/powerpoint/2012/main" userId="fef510a6f748a89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4F81BD"/>
    <a:srgbClr val="4A8EF2"/>
    <a:srgbClr val="9FD6FF"/>
    <a:srgbClr val="0070C0"/>
    <a:srgbClr val="FFCBA7"/>
    <a:srgbClr val="BFBFBF"/>
    <a:srgbClr val="FCDBC0"/>
    <a:srgbClr val="F79646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46" autoAdjust="0"/>
    <p:restoredTop sz="96405"/>
  </p:normalViewPr>
  <p:slideViewPr>
    <p:cSldViewPr snapToGrid="0" snapToObjects="1">
      <p:cViewPr varScale="1">
        <p:scale>
          <a:sx n="90" d="100"/>
          <a:sy n="90" d="100"/>
        </p:scale>
        <p:origin x="53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0296"/>
    </p:cViewPr>
  </p:sorterViewPr>
  <p:notesViewPr>
    <p:cSldViewPr snapToGrid="0" snapToObjects="1" showGuides="1">
      <p:cViewPr varScale="1">
        <p:scale>
          <a:sx n="70" d="100"/>
          <a:sy n="70" d="100"/>
        </p:scale>
        <p:origin x="2971" y="3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74987696850392E-2"/>
          <c:y val="3.5949800938127385E-2"/>
          <c:w val="0.61613767224409444"/>
          <c:h val="0.92420645151289049"/>
        </c:manualLayout>
      </c:layout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4C6-4748-9FE2-9EF26982B2F5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C4C6-4748-9FE2-9EF26982B2F5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4C6-4748-9FE2-9EF26982B2F5}"/>
              </c:ext>
            </c:extLst>
          </c:dPt>
          <c:cat>
            <c:strRef>
              <c:f>Feuil1!$A$2:$A$4</c:f>
              <c:strCache>
                <c:ptCount val="3"/>
                <c:pt idx="0">
                  <c:v>LA CAB + RPV</c:v>
                </c:pt>
                <c:pt idx="1">
                  <c:v>BIC/FTC/TAF</c:v>
                </c:pt>
                <c:pt idx="2">
                  <c:v>No preference</c:v>
                </c:pt>
              </c:strCache>
            </c:strRef>
          </c:cat>
          <c:val>
            <c:numRef>
              <c:f>Feuil1!$B$2:$B$4</c:f>
              <c:numCache>
                <c:formatCode>General</c:formatCode>
                <c:ptCount val="3"/>
                <c:pt idx="0">
                  <c:v>90</c:v>
                </c:pt>
                <c:pt idx="1">
                  <c:v>5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C6-4748-9FE2-9EF26982B2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67615458868504452"/>
          <c:y val="0.31640623053603406"/>
          <c:w val="0.32384541131495548"/>
          <c:h val="0.274665312513224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Feuil1!$B$2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93-43EB-A232-6115A506B9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8"/>
        <c:overlap val="-27"/>
        <c:axId val="1003653072"/>
        <c:axId val="1003650672"/>
      </c:barChart>
      <c:catAx>
        <c:axId val="1003653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03650672"/>
        <c:crosses val="autoZero"/>
        <c:auto val="1"/>
        <c:lblAlgn val="ctr"/>
        <c:lblOffset val="100"/>
        <c:noMultiLvlLbl val="0"/>
      </c:catAx>
      <c:valAx>
        <c:axId val="1003650672"/>
        <c:scaling>
          <c:orientation val="minMax"/>
          <c:max val="1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03653072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Feuil1!$B$2</c:f>
              <c:numCache>
                <c:formatCode>General</c:formatCode>
                <c:ptCount val="1"/>
                <c:pt idx="0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86-4A5C-BACF-086D58B4FE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8"/>
        <c:overlap val="-27"/>
        <c:axId val="1003653072"/>
        <c:axId val="1003650672"/>
      </c:barChart>
      <c:catAx>
        <c:axId val="1003653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03650672"/>
        <c:crosses val="autoZero"/>
        <c:auto val="1"/>
        <c:lblAlgn val="ctr"/>
        <c:lblOffset val="100"/>
        <c:noMultiLvlLbl val="0"/>
      </c:catAx>
      <c:valAx>
        <c:axId val="1003650672"/>
        <c:scaling>
          <c:orientation val="minMax"/>
          <c:max val="10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03653072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21E-4080-AEEA-F66A45A64486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21E-4080-AEEA-F66A45A644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</c:numCache>
            </c:numRef>
          </c:cat>
          <c:val>
            <c:numRef>
              <c:f>Feuil1!$B$2:$B$4</c:f>
              <c:numCache>
                <c:formatCode>General</c:formatCode>
                <c:ptCount val="3"/>
                <c:pt idx="0">
                  <c:v>4</c:v>
                </c:pt>
                <c:pt idx="1">
                  <c:v>96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1E-4080-AEEA-F66A45A64486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</c:numCache>
            </c:numRef>
          </c:cat>
          <c:val>
            <c:numRef>
              <c:f>Feuil1!$C$2:$C$4</c:f>
              <c:numCache>
                <c:formatCode>General</c:formatCode>
                <c:ptCount val="3"/>
                <c:pt idx="0">
                  <c:v>6</c:v>
                </c:pt>
                <c:pt idx="1">
                  <c:v>88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21E-4080-AEEA-F66A45A64486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</c:numCache>
            </c:numRef>
          </c:cat>
          <c:val>
            <c:numRef>
              <c:f>Feuil1!$D$2:$D$4</c:f>
              <c:numCache>
                <c:formatCode>General</c:formatCode>
                <c:ptCount val="3"/>
                <c:pt idx="0">
                  <c:v>0</c:v>
                </c:pt>
                <c:pt idx="1">
                  <c:v>96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21E-4080-AEEA-F66A45A644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91490896"/>
        <c:axId val="291492336"/>
      </c:barChart>
      <c:catAx>
        <c:axId val="291490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91492336"/>
        <c:crosses val="autoZero"/>
        <c:auto val="1"/>
        <c:lblAlgn val="ctr"/>
        <c:lblOffset val="100"/>
        <c:noMultiLvlLbl val="0"/>
      </c:catAx>
      <c:valAx>
        <c:axId val="291492336"/>
        <c:scaling>
          <c:orientation val="minMax"/>
          <c:max val="1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9149089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828215647801301E-2"/>
          <c:y val="0.17621371995125701"/>
          <c:w val="0.95779136359303496"/>
          <c:h val="0.794966489420626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1.6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.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0176-BB46-8D11-61D97439F18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96.9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0176-BB46-8D11-61D97439F18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1.6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0176-BB46-8D11-61D97439F1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</c:numCache>
            </c:numRef>
          </c:cat>
          <c:val>
            <c:numRef>
              <c:f>Feuil1!$B$2:$B$4</c:f>
              <c:numCache>
                <c:formatCode>General</c:formatCode>
                <c:ptCount val="3"/>
                <c:pt idx="0">
                  <c:v>2.4</c:v>
                </c:pt>
                <c:pt idx="1">
                  <c:v>96.9</c:v>
                </c:pt>
                <c:pt idx="2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97-444C-91FE-ACB5F8965167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rgbClr val="FF993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0.8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.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0176-BB46-8D11-61D97439F18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97.3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.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0176-BB46-8D11-61D97439F18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2.0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.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0176-BB46-8D11-61D97439F189}"/>
                </c:ext>
              </c:extLst>
            </c:dLbl>
            <c:dLbl>
              <c:idx val="4"/>
              <c:layout>
                <c:manualLayout>
                  <c:x val="0"/>
                  <c:y val="5.400052469801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.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297-444C-91FE-ACB5F89651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.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</c:numCache>
            </c:numRef>
          </c:cat>
          <c:val>
            <c:numRef>
              <c:f>Feuil1!$C$2:$C$4</c:f>
              <c:numCache>
                <c:formatCode>General</c:formatCode>
                <c:ptCount val="3"/>
                <c:pt idx="0">
                  <c:v>1.9</c:v>
                </c:pt>
                <c:pt idx="1">
                  <c:v>97.3</c:v>
                </c:pt>
                <c:pt idx="2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297-444C-91FE-ACB5F89651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6"/>
        <c:overlap val="-13"/>
        <c:axId val="-2017438456"/>
        <c:axId val="2121321992"/>
      </c:barChart>
      <c:catAx>
        <c:axId val="-2017438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121321992"/>
        <c:crosses val="autoZero"/>
        <c:auto val="1"/>
        <c:lblAlgn val="ctr"/>
        <c:lblOffset val="100"/>
        <c:noMultiLvlLbl val="0"/>
      </c:catAx>
      <c:valAx>
        <c:axId val="2121321992"/>
        <c:scaling>
          <c:orientation val="minMax"/>
          <c:max val="1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01743845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</a:defRPr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828215647801301E-2"/>
          <c:y val="0.17621371995125701"/>
          <c:w val="0.95779136359303496"/>
          <c:h val="0.794966489420626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1.6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.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0176-BB46-8D11-61D97439F18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96.9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0176-BB46-8D11-61D97439F18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1.6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0176-BB46-8D11-61D97439F1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</c:numCache>
            </c:numRef>
          </c:cat>
          <c:val>
            <c:numRef>
              <c:f>Feuil1!$B$2:$B$4</c:f>
              <c:numCache>
                <c:formatCode>General</c:formatCode>
                <c:ptCount val="3"/>
                <c:pt idx="0">
                  <c:v>2.4</c:v>
                </c:pt>
                <c:pt idx="1">
                  <c:v>96.9</c:v>
                </c:pt>
                <c:pt idx="2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97-444C-91FE-ACB5F8965167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rgbClr val="FF993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0.8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.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0176-BB46-8D11-61D97439F18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97.3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.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0176-BB46-8D11-61D97439F18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2.0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.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0176-BB46-8D11-61D97439F189}"/>
                </c:ext>
              </c:extLst>
            </c:dLbl>
            <c:dLbl>
              <c:idx val="4"/>
              <c:layout>
                <c:manualLayout>
                  <c:x val="0"/>
                  <c:y val="5.400052469801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.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297-444C-91FE-ACB5F89651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.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</c:numCache>
            </c:numRef>
          </c:cat>
          <c:val>
            <c:numRef>
              <c:f>Feuil1!$C$2:$C$4</c:f>
              <c:numCache>
                <c:formatCode>General</c:formatCode>
                <c:ptCount val="3"/>
                <c:pt idx="0">
                  <c:v>1.9</c:v>
                </c:pt>
                <c:pt idx="1">
                  <c:v>97.3</c:v>
                </c:pt>
                <c:pt idx="2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297-444C-91FE-ACB5F89651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6"/>
        <c:overlap val="-13"/>
        <c:axId val="-2017438456"/>
        <c:axId val="2121321992"/>
      </c:barChart>
      <c:catAx>
        <c:axId val="-2017438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121321992"/>
        <c:crosses val="autoZero"/>
        <c:auto val="1"/>
        <c:lblAlgn val="ctr"/>
        <c:lblOffset val="100"/>
        <c:noMultiLvlLbl val="0"/>
      </c:catAx>
      <c:valAx>
        <c:axId val="2121321992"/>
        <c:scaling>
          <c:orientation val="minMax"/>
          <c:max val="1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01743845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</a:defRPr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6CB-4942-873D-94A92D3D0E80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b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tx1"/>
                        </a:solidFill>
                      </a:rPr>
                      <a:t>2.3%</a:t>
                    </a:r>
                  </a:p>
                  <a:p>
                    <a:pPr>
                      <a:defRPr sz="1200">
                        <a:solidFill>
                          <a:schemeClr val="tx1"/>
                        </a:solidFill>
                      </a:defRPr>
                    </a:pPr>
                    <a:r>
                      <a:rPr lang="en-US" sz="1200" dirty="0">
                        <a:solidFill>
                          <a:schemeClr val="tx1"/>
                        </a:solidFill>
                      </a:rPr>
                      <a:t>(N</a:t>
                    </a:r>
                    <a:r>
                      <a:rPr lang="en-US" sz="1200" baseline="0" dirty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en-US" sz="1200" dirty="0">
                        <a:solidFill>
                          <a:schemeClr val="tx1"/>
                        </a:solidFill>
                      </a:rPr>
                      <a:t>= 8)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b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46CB-4942-873D-94A92D3D0E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b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</c:f>
              <c:strCache>
                <c:ptCount val="2"/>
                <c:pt idx="0">
                  <c:v> </c:v>
                </c:pt>
                <c:pt idx="1">
                  <c:v> </c:v>
                </c:pt>
              </c:strCache>
            </c:strRef>
          </c:cat>
          <c:val>
            <c:numRef>
              <c:f>Feuil1!$B$2:$B$3</c:f>
              <c:numCache>
                <c:formatCode>General</c:formatCode>
                <c:ptCount val="2"/>
                <c:pt idx="0">
                  <c:v>97.7</c:v>
                </c:pt>
                <c:pt idx="1">
                  <c:v>2.2999999999999998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CB-4942-873D-94A92D3D0E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8"/>
        <c:overlap val="-27"/>
        <c:axId val="1003653072"/>
        <c:axId val="1003650672"/>
      </c:barChart>
      <c:catAx>
        <c:axId val="1003653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000066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03650672"/>
        <c:crosses val="autoZero"/>
        <c:auto val="1"/>
        <c:lblAlgn val="ctr"/>
        <c:lblOffset val="100"/>
        <c:noMultiLvlLbl val="0"/>
      </c:catAx>
      <c:valAx>
        <c:axId val="1003650672"/>
        <c:scaling>
          <c:orientation val="minMax"/>
          <c:max val="1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rgbClr val="000066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03653072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b="1" dirty="0"/>
                      <a:t>77.5%</a:t>
                    </a:r>
                  </a:p>
                  <a:p>
                    <a:r>
                      <a:rPr lang="en-US" dirty="0"/>
                      <a:t>(N</a:t>
                    </a:r>
                    <a:r>
                      <a:rPr lang="en-US" baseline="0" dirty="0"/>
                      <a:t> </a:t>
                    </a:r>
                    <a:r>
                      <a:rPr lang="en-US" dirty="0"/>
                      <a:t>= 272)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46CB-4942-873D-94A92D3D0E8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="1" dirty="0"/>
                      <a:t>0.6%</a:t>
                    </a:r>
                  </a:p>
                  <a:p>
                    <a:r>
                      <a:rPr lang="en-US" dirty="0"/>
                      <a:t>(N</a:t>
                    </a:r>
                    <a:r>
                      <a:rPr lang="en-US" baseline="0" dirty="0"/>
                      <a:t> </a:t>
                    </a:r>
                    <a:r>
                      <a:rPr lang="en-US" dirty="0"/>
                      <a:t>= 2)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46CB-4942-873D-94A92D3D0E8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56C10A67-8407-4B48-BDCA-5422F9D11C2A}" type="VALUE">
                      <a:rPr lang="en-US" b="1" smtClean="0"/>
                      <a:pPr/>
                      <a:t>[VALEUR]</a:t>
                    </a:fld>
                    <a:r>
                      <a:rPr lang="en-US" b="1" dirty="0"/>
                      <a:t>%</a:t>
                    </a:r>
                  </a:p>
                  <a:p>
                    <a:r>
                      <a:rPr lang="en-US" dirty="0"/>
                      <a:t>(N</a:t>
                    </a:r>
                    <a:r>
                      <a:rPr lang="en-US" baseline="0" dirty="0"/>
                      <a:t> </a:t>
                    </a:r>
                    <a:r>
                      <a:rPr lang="en-US" dirty="0"/>
                      <a:t>= 7)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6CB-4942-873D-94A92D3D0E8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b="1" dirty="0"/>
                      <a:t>5.1%</a:t>
                    </a:r>
                  </a:p>
                  <a:p>
                    <a:r>
                      <a:rPr lang="en-US" dirty="0"/>
                      <a:t>(N</a:t>
                    </a:r>
                    <a:r>
                      <a:rPr lang="en-US" baseline="0" dirty="0"/>
                      <a:t> </a:t>
                    </a:r>
                    <a:r>
                      <a:rPr lang="en-US" dirty="0"/>
                      <a:t>= 18)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46CB-4942-873D-94A92D3D0E80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b="1" dirty="0"/>
                      <a:t>9.7%</a:t>
                    </a:r>
                  </a:p>
                  <a:p>
                    <a:r>
                      <a:rPr lang="en-US" dirty="0"/>
                      <a:t>(N</a:t>
                    </a:r>
                    <a:r>
                      <a:rPr lang="en-US" baseline="0" dirty="0"/>
                      <a:t> </a:t>
                    </a:r>
                    <a:r>
                      <a:rPr lang="en-US" dirty="0"/>
                      <a:t>= 34)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46CB-4942-873D-94A92D3D0E80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b="1" dirty="0"/>
                      <a:t>5.1%</a:t>
                    </a:r>
                  </a:p>
                  <a:p>
                    <a:r>
                      <a:rPr lang="en-US" dirty="0"/>
                      <a:t>(N = 18)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46CB-4942-873D-94A92D3D0E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b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Feuil1!$A$2:$A$7</c:f>
              <c:strCache>
                <c:ptCount val="6"/>
                <c:pt idx="0">
                  <c:v> </c:v>
                </c:pt>
                <c:pt idx="1">
                  <c:v> </c:v>
                </c:pt>
                <c:pt idx="2">
                  <c:v> </c:v>
                </c:pt>
                <c:pt idx="3">
                  <c:v> </c:v>
                </c:pt>
                <c:pt idx="4">
                  <c:v> </c:v>
                </c:pt>
                <c:pt idx="5">
                  <c:v> </c:v>
                </c:pt>
              </c:strCache>
            </c:strRef>
          </c:cat>
          <c:val>
            <c:numRef>
              <c:f>Feuil1!$B$2:$B$7</c:f>
              <c:numCache>
                <c:formatCode>General</c:formatCode>
                <c:ptCount val="6"/>
                <c:pt idx="0">
                  <c:v>77.5</c:v>
                </c:pt>
                <c:pt idx="1">
                  <c:v>0.6</c:v>
                </c:pt>
                <c:pt idx="2">
                  <c:v>2</c:v>
                </c:pt>
                <c:pt idx="3">
                  <c:v>5.0999999999999996</c:v>
                </c:pt>
                <c:pt idx="4">
                  <c:v>9.6999999999999993</c:v>
                </c:pt>
                <c:pt idx="5">
                  <c:v>5.0999999999999996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CB-4942-873D-94A92D3D0E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9"/>
        <c:overlap val="-27"/>
        <c:axId val="1003653072"/>
        <c:axId val="1003650672"/>
      </c:barChart>
      <c:catAx>
        <c:axId val="1003653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000066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03650672"/>
        <c:crosses val="autoZero"/>
        <c:auto val="1"/>
        <c:lblAlgn val="ctr"/>
        <c:lblOffset val="100"/>
        <c:noMultiLvlLbl val="0"/>
      </c:catAx>
      <c:valAx>
        <c:axId val="1003650672"/>
        <c:scaling>
          <c:orientation val="minMax"/>
          <c:max val="1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rgbClr val="000066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03653072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Feuil1!$A$2:$A$3</c:f>
              <c:strCache>
                <c:ptCount val="2"/>
                <c:pt idx="0">
                  <c:v> </c:v>
                </c:pt>
                <c:pt idx="1">
                  <c:v> </c:v>
                </c:pt>
              </c:strCache>
            </c:strRef>
          </c:cat>
          <c:val>
            <c:numRef>
              <c:f>Feuil1!$B$2:$B$3</c:f>
              <c:numCache>
                <c:formatCode>General</c:formatCode>
                <c:ptCount val="2"/>
                <c:pt idx="0">
                  <c:v>82</c:v>
                </c:pt>
                <c:pt idx="1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D3-48C1-AF52-31341149FC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8"/>
        <c:overlap val="-27"/>
        <c:axId val="1003653072"/>
        <c:axId val="1003650672"/>
      </c:barChart>
      <c:catAx>
        <c:axId val="1003653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03650672"/>
        <c:crosses val="autoZero"/>
        <c:auto val="1"/>
        <c:lblAlgn val="ctr"/>
        <c:lblOffset val="100"/>
        <c:noMultiLvlLbl val="0"/>
      </c:catAx>
      <c:valAx>
        <c:axId val="1003650672"/>
        <c:scaling>
          <c:orientation val="minMax"/>
          <c:max val="1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03653072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Feuil1!$B$2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93-43EB-A232-6115A506B9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8"/>
        <c:overlap val="-27"/>
        <c:axId val="1003653072"/>
        <c:axId val="1003650672"/>
      </c:barChart>
      <c:catAx>
        <c:axId val="1003653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03650672"/>
        <c:crosses val="autoZero"/>
        <c:auto val="1"/>
        <c:lblAlgn val="ctr"/>
        <c:lblOffset val="100"/>
        <c:noMultiLvlLbl val="0"/>
      </c:catAx>
      <c:valAx>
        <c:axId val="1003650672"/>
        <c:scaling>
          <c:orientation val="minMax"/>
          <c:max val="1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03653072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Feuil1!$B$2</c:f>
              <c:numCache>
                <c:formatCode>General</c:formatCode>
                <c:ptCount val="1"/>
                <c:pt idx="0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86-4A5C-BACF-086D58B4FE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8"/>
        <c:overlap val="-27"/>
        <c:axId val="1003653072"/>
        <c:axId val="1003650672"/>
      </c:barChart>
      <c:catAx>
        <c:axId val="1003653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03650672"/>
        <c:crosses val="autoZero"/>
        <c:auto val="1"/>
        <c:lblAlgn val="ctr"/>
        <c:lblOffset val="100"/>
        <c:noMultiLvlLbl val="0"/>
      </c:catAx>
      <c:valAx>
        <c:axId val="1003650672"/>
        <c:scaling>
          <c:orientation val="minMax"/>
          <c:max val="10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03653072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Feuil1!$A$2:$A$3</c:f>
              <c:strCache>
                <c:ptCount val="2"/>
                <c:pt idx="0">
                  <c:v> </c:v>
                </c:pt>
                <c:pt idx="1">
                  <c:v> </c:v>
                </c:pt>
              </c:strCache>
            </c:strRef>
          </c:cat>
          <c:val>
            <c:numRef>
              <c:f>Feuil1!$B$2:$B$3</c:f>
              <c:numCache>
                <c:formatCode>General</c:formatCode>
                <c:ptCount val="2"/>
                <c:pt idx="0">
                  <c:v>82</c:v>
                </c:pt>
                <c:pt idx="1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D3-48C1-AF52-31341149FC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8"/>
        <c:overlap val="-27"/>
        <c:axId val="1003653072"/>
        <c:axId val="1003650672"/>
      </c:barChart>
      <c:catAx>
        <c:axId val="1003653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03650672"/>
        <c:crosses val="autoZero"/>
        <c:auto val="1"/>
        <c:lblAlgn val="ctr"/>
        <c:lblOffset val="100"/>
        <c:noMultiLvlLbl val="0"/>
      </c:catAx>
      <c:valAx>
        <c:axId val="1003650672"/>
        <c:scaling>
          <c:orientation val="minMax"/>
          <c:max val="1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03653072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C74A68-D0CE-8849-B662-EC29CA9E5388}" type="datetimeFigureOut">
              <a:rPr lang="en-GB" smtClean="0"/>
              <a:t>30/09/2025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029C95-2E27-FA46-B570-B7029E4C6F9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586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0A27D-7449-D94F-98A1-EFDA9800364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5B857A0D-5786-25E6-E31D-CA9CB758F4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7025337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10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7E9B035A-63D1-BC57-5998-C9F6EFB1A4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10625406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0A27D-7449-D94F-98A1-EFDA9800364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921466BD-4A8A-F3C7-349F-60567525524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41745653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12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A5FE10E5-7C54-F8BC-4C60-2411C11EDF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31867549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13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B7003C8A-3752-9016-2835-69BC61805D7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42331715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14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7CF99CF3-F862-3F4C-FCE3-9A830EF7ACF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22700346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15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15748582-E740-6256-C3BD-E8B21D6F70F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234659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44E13-C273-6EF4-F544-0A38BB8C0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21739C0-7122-CED2-1017-176E5BCDC7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032AFDD-5A7B-0736-F1C3-F5BEBEB290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506EB79-02C8-D8C0-B400-B97BC0396D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16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04E6ECCB-D11D-E913-731C-7CCF2BB57A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2772609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17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713755E2-7D00-FAE0-32F3-34DF5F535A8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39925572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18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A64E7F8F-7A58-0FEA-E23A-C1649CE25A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31457273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19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4A5824AA-8761-9689-B40D-16F561876C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2172136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0A27D-7449-D94F-98A1-EFDA9800364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5E1C14E2-AE83-957C-8D02-27711F4D023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33000088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20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8B22C6A3-4071-C8F6-1B90-6795E0F3A44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38143357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21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623013EA-0D1B-8565-6052-5AE0F20608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1071408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6C3167-D475-7331-D3AD-724573FD9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25D243A-5764-DB9C-8FDC-34CCD24E76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96D96CF-B6E3-9F07-348A-C7F8F86685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613DF37-F163-3E24-CF11-B23BF06FAE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22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67CDE6C8-9B78-9C53-B44A-76F8E9A02C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41086181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23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F47136AD-1564-E0DB-E023-1A05CC39708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41292451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24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C5020CE2-F2E6-C353-527A-959D36EF424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21354067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018E4-C674-0227-AA7A-C83CCF345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777B371-60CA-1CEB-06C5-0145AC97A9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9DB773B-55F5-62AC-80F9-2F3387D5E2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9198FC0-E1C0-B8C2-5054-1B807D44B2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25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EC43DF1E-42EB-321C-F61D-0B5864968DC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10720073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26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386C8C07-C852-A45B-5DB5-B0F41E255D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6168180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27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A04050B5-B4A4-D55B-98C7-D627CAEB37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11830043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28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0671249F-D741-492F-3B8B-30EB882EF3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36088419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pPr/>
              <a:t>29</a:t>
            </a:fld>
            <a:endParaRPr lang="fr-FR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B4EB8B2A-59EF-C73E-58E4-E28E7D263BF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869069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3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3AAFDA75-D99A-35D9-0AD4-53F94F46901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2770123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30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D47AEF87-CC8C-68AA-C759-BB12BA8A74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1607000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31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82375EA5-F0FE-4CA2-43B4-B7D610FBAF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36864774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32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C6F449F4-4AC7-F587-D8E5-C94F77F0DF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35708158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33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C4A37519-B8C0-B88A-E512-DE040714EE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22164780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34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310B734C-46B4-A3BB-0CEA-D5B4A6585E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10832211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9890A27D-7449-D94F-98A1-EFDA98003643}" type="slidenum">
              <a:rPr lang="fr-FR" noProof="0" smtClean="0"/>
              <a:pPr lvl="0"/>
              <a:t>35</a:t>
            </a:fld>
            <a:endParaRPr lang="fr-FR" noProof="0"/>
          </a:p>
        </p:txBody>
      </p:sp>
      <p:sp>
        <p:nvSpPr>
          <p:cNvPr id="6" name="Espace réservé de l'image des diapositives 5">
            <a:extLst>
              <a:ext uri="{FF2B5EF4-FFF2-40B4-BE49-F238E27FC236}">
                <a16:creationId xmlns:a16="http://schemas.microsoft.com/office/drawing/2014/main" id="{91BE8981-E662-FBAC-8C92-1FD6142098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" name="Espace réservé des notes 6">
            <a:extLst>
              <a:ext uri="{FF2B5EF4-FFF2-40B4-BE49-F238E27FC236}">
                <a16:creationId xmlns:a16="http://schemas.microsoft.com/office/drawing/2014/main" id="{7F9BAB5D-18CB-9233-F695-7456780702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F53C1963-4223-A93C-9612-404C08AB38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9660557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D23F7-B2F0-07C4-3141-3DFE96D94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35BADA2-78C0-21AE-8112-DA3BD10A90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EF512E5-0AB0-34A1-78F7-D51D532D43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4A2B2F1-FF11-CC76-5A69-80577DD215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/>
          <a:lstStyle/>
          <a:p>
            <a:fld id="{D0029C95-2E27-FA46-B570-B7029E4C6F9A}" type="slidenum">
              <a:rPr lang="en-GB" smtClean="0"/>
              <a:t>36</a:t>
            </a:fld>
            <a:endParaRPr lang="en-GB" dirty="0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3951A236-5B83-0716-F3F5-67EA2A23EF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3650877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37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89DE1A82-14E6-FB3A-038B-A807AD7E35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19768110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38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29B0A577-DCE4-AF80-23B5-275D1A8B9F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39753686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39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AF9086A5-DC24-BB11-2920-0AFF25FAB23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2592386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4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3A6DF145-F4A0-9F72-742F-634324D2E8F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27414043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40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D8CCF2A1-A90A-FECC-19BC-173BA9B950C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7551721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41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0F947653-6C0E-98B8-95EA-D235E95C46A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13302507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42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4DFD6783-9982-6385-1EF5-129BD63803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38192922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43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28CCC621-05BD-0730-FAB9-5F28B9FC2D1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4713992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44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0FCC3532-EE5F-D586-9790-30505BAFDDE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24545198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45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4E4A2405-7E54-5B69-F6B7-3D1D94C1A56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351818820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46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3443F617-E52A-8200-0729-22508734863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37912321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47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AC52B940-7875-C3A7-7FA1-5700205AAE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26701546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48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0634B895-160B-FFA8-F9B9-9981662108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177665573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49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5836284E-E1E4-1561-1AE4-8E563E8E0C1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1410338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5</a:t>
            </a:fld>
            <a:endParaRPr lang="en-GB" dirty="0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06C32E08-F0DC-351A-3943-90574C5D00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84881178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50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E2DCC0D0-6D07-05B6-BFE4-5B5B06062FE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82326984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51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0AFE5DD7-BC22-ABAF-1A74-415D4B5051F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167639868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52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05B367FD-908D-CF7B-EAE6-2675293FC5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52179142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53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167CD5DC-4F0A-B9C1-AEDA-ACCB7DEBC6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218984560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029C95-2E27-FA46-B570-B7029E4C6F9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93FEB588-1F0F-4236-D13E-104DA3D028E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197738973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0A27D-7449-D94F-98A1-EFDA9800364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112D7FAF-FB6B-652C-09BA-D8E179B6F4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20588156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0A27D-7449-D94F-98A1-EFDA9800364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9AA285F2-6FE8-561D-5C1E-1D1CB4556E0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143690914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57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C06DF811-EBEE-300A-7C6C-41AA6EB422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131649372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58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1EC8F4CB-E146-81C0-DF05-0FE62D1597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213789527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59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BD891B7F-3CE4-91A4-D792-59A5C94A4C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4102269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6AC23FB5-596E-49C4-96F3-401546D99C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Espace réservé des notes 4">
            <a:extLst>
              <a:ext uri="{FF2B5EF4-FFF2-40B4-BE49-F238E27FC236}">
                <a16:creationId xmlns:a16="http://schemas.microsoft.com/office/drawing/2014/main" id="{0CA5D4F3-50EB-4DA0-A293-0879F7B35C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Espace réservé du numéro de diapositive 3">
            <a:extLst>
              <a:ext uri="{FF2B5EF4-FFF2-40B4-BE49-F238E27FC236}">
                <a16:creationId xmlns:a16="http://schemas.microsoft.com/office/drawing/2014/main" id="{AC92459F-4D88-61ED-C43A-7B8184B1CB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/>
          <a:lstStyle/>
          <a:p>
            <a:fld id="{D0029C95-2E27-FA46-B570-B7029E4C6F9A}" type="slidenum">
              <a:rPr lang="en-GB" smtClean="0"/>
              <a:t>6</a:t>
            </a:fld>
            <a:endParaRPr lang="en-GB" dirty="0"/>
          </a:p>
        </p:txBody>
      </p:sp>
      <p:sp>
        <p:nvSpPr>
          <p:cNvPr id="3" name="Espace réservé de l'en-tête 1">
            <a:extLst>
              <a:ext uri="{FF2B5EF4-FFF2-40B4-BE49-F238E27FC236}">
                <a16:creationId xmlns:a16="http://schemas.microsoft.com/office/drawing/2014/main" id="{0349B744-1FA8-60C5-85D6-B55E6EDCA43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342383778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60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A5FB6697-099A-F9CF-E1B4-DD635DDE2AA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355968312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61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35ABDBC1-D72B-C9AF-B5A7-2BF9EE37E7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278640406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62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524937C8-811F-1E98-3D0D-E7E2217B3F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36719387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63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08FB6840-80AA-9B57-D098-7B03FD9BA5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197403061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64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8F3774A3-C425-5967-503A-B2C433C8F3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144173263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65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DDC61788-CED1-186A-B652-BC7F441CFA8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299571253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pPr/>
              <a:t>66</a:t>
            </a:fld>
            <a:endParaRPr lang="fr-FR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DA005BFF-F532-268A-974A-97AEC5BC4CF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336301347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67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B2A8458D-C38F-FEF8-C42C-0953E654E24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101523733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68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348E2D73-F598-E229-A496-45B6B93B1B7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53079159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69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701AA6D7-DA31-5490-82C0-553F5FC2078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949739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7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E7C49355-1D8E-4827-B73C-D5B4CB745D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393713569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70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851B1B9E-6BB7-A046-898A-D9BFEAEA8A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12358352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71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BAEE0682-89F3-C9E3-9BB5-DFD1A15AC0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154310981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72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BB587A59-D3DD-406F-2F3F-E9FBD1FFB54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30536885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73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C5E2CE33-765B-CC94-3385-0AF0DF3D2A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286627680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74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B5E35365-2659-90BB-5B4B-A5D5C43EEA7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126449299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6AC23FB5-596E-49C4-96F3-401546D99C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Espace réservé des notes 4">
            <a:extLst>
              <a:ext uri="{FF2B5EF4-FFF2-40B4-BE49-F238E27FC236}">
                <a16:creationId xmlns:a16="http://schemas.microsoft.com/office/drawing/2014/main" id="{0CA5D4F3-50EB-4DA0-A293-0879F7B35C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Espace réservé du numéro de diapositive 3">
            <a:extLst>
              <a:ext uri="{FF2B5EF4-FFF2-40B4-BE49-F238E27FC236}">
                <a16:creationId xmlns:a16="http://schemas.microsoft.com/office/drawing/2014/main" id="{0FAD1D86-F25D-E16E-AFAA-74C356F878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/>
          <a:lstStyle/>
          <a:p>
            <a:fld id="{D0029C95-2E27-FA46-B570-B7029E4C6F9A}" type="slidenum">
              <a:rPr lang="en-GB" smtClean="0"/>
              <a:t>75</a:t>
            </a:fld>
            <a:endParaRPr lang="en-GB" dirty="0"/>
          </a:p>
        </p:txBody>
      </p:sp>
      <p:sp>
        <p:nvSpPr>
          <p:cNvPr id="6" name="Espace réservé de l'en-tête 1">
            <a:extLst>
              <a:ext uri="{FF2B5EF4-FFF2-40B4-BE49-F238E27FC236}">
                <a16:creationId xmlns:a16="http://schemas.microsoft.com/office/drawing/2014/main" id="{3566ADE0-1BC1-8CF2-2D5B-E18E09149B3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342383778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76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AEAA0F68-7B7A-78E7-D92F-CD6E6369C3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3460839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8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E84DF164-0284-5CBA-DD0B-21FFE473B8F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4180571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29C95-2E27-FA46-B570-B7029E4C6F9A}" type="slidenum">
              <a:rPr lang="en-GB" smtClean="0"/>
              <a:t>9</a:t>
            </a:fld>
            <a:endParaRPr lang="en-GB"/>
          </a:p>
        </p:txBody>
      </p:sp>
      <p:sp>
        <p:nvSpPr>
          <p:cNvPr id="5" name="Espace réservé de l'en-tête 1">
            <a:extLst>
              <a:ext uri="{FF2B5EF4-FFF2-40B4-BE49-F238E27FC236}">
                <a16:creationId xmlns:a16="http://schemas.microsoft.com/office/drawing/2014/main" id="{1D9E646C-9649-C81C-342A-C123E89E5DB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0886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www.arv-trials.com</a:t>
            </a:r>
          </a:p>
        </p:txBody>
      </p:sp>
    </p:spTree>
    <p:extLst>
      <p:ext uri="{BB962C8B-B14F-4D97-AF65-F5344CB8AC3E}">
        <p14:creationId xmlns:p14="http://schemas.microsoft.com/office/powerpoint/2010/main" val="2518598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0"/>
            <a:ext cx="8466034" cy="1491539"/>
          </a:xfrm>
        </p:spPr>
        <p:txBody>
          <a:bodyPr/>
          <a:lstStyle>
            <a:lvl1pPr algn="l">
              <a:defRPr/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72475115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609600" y="1619250"/>
            <a:ext cx="10972800" cy="45720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9291398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7196342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26988" y="2690139"/>
            <a:ext cx="10363200" cy="15001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1">
                <a:solidFill>
                  <a:srgbClr val="FF6600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151977843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0C2332-A73A-E5EE-B478-2B4C3FF19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3883609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Add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586B4D5-F585-4327-9BBC-BE18FFDDB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025580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ctr"/>
          <a:lstStyle>
            <a:lvl1pPr marL="0" indent="0" algn="ctr">
              <a:buNone/>
              <a:defRPr sz="2800" b="1">
                <a:solidFill>
                  <a:srgbClr val="00B0F0"/>
                </a:solidFill>
                <a:latin typeface="Trebuchet MS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28497463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19200" y="2865442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048000" y="4456651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8520540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10471"/>
            <a:ext cx="8470698" cy="1481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790700"/>
            <a:ext cx="10972800" cy="4335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883559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62" r:id="rId2"/>
    <p:sldLayoutId id="2147483663" r:id="rId3"/>
    <p:sldLayoutId id="2147483711" r:id="rId4"/>
    <p:sldLayoutId id="2147483713" r:id="rId5"/>
    <p:sldLayoutId id="2147483714" r:id="rId6"/>
    <p:sldLayoutId id="2147483715" r:id="rId7"/>
    <p:sldLayoutId id="2147483716" r:id="rId8"/>
  </p:sldLayoutIdLst>
  <p:txStyles>
    <p:titleStyle>
      <a:lvl1pPr algn="l" defTabSz="342900" rtl="0" eaLnBrk="1" latinLnBrk="0" hangingPunct="1">
        <a:spcBef>
          <a:spcPct val="0"/>
        </a:spcBef>
        <a:buNone/>
        <a:defRPr sz="3600" b="1" kern="1200">
          <a:solidFill>
            <a:srgbClr val="FF6600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3C549F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3C549F"/>
        </a:buClr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3C549F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3C549F"/>
        </a:buClr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3C549F"/>
        </a:buClr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63010B18-AD51-4B41-B191-76745DB0400A}"/>
              </a:ext>
            </a:extLst>
          </p:cNvPr>
          <p:cNvSpPr txBox="1"/>
          <p:nvPr/>
        </p:nvSpPr>
        <p:spPr>
          <a:xfrm>
            <a:off x="10135404" y="5072948"/>
            <a:ext cx="18389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webinar is proposed to you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 the support of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our institutional partner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AB9786F-BB85-4581-8014-12215CEFE2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81" t="10824" r="16962"/>
          <a:stretch/>
        </p:blipFill>
        <p:spPr>
          <a:xfrm>
            <a:off x="10676212" y="5626946"/>
            <a:ext cx="853401" cy="801700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D979B62A-0DBD-4B35-BA82-E20CAF20B3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2046" y="1707772"/>
            <a:ext cx="8549640" cy="1470025"/>
          </a:xfrm>
        </p:spPr>
        <p:txBody>
          <a:bodyPr>
            <a:noAutofit/>
          </a:bodyPr>
          <a:lstStyle/>
          <a:p>
            <a:pPr algn="ctr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E3C91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Long-acting therapies in 2025: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E3C91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E3C91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prevention and treatment</a:t>
            </a:r>
            <a:endParaRPr lang="fr-FR" sz="5400" dirty="0">
              <a:solidFill>
                <a:srgbClr val="1E3C91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859700EE-9D57-4BA6-B4A4-0FC26F3806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23516" y="3172543"/>
            <a:ext cx="7744968" cy="512914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FF6600"/>
                </a:solidFill>
              </a:rPr>
              <a:t>Monday, September 29</a:t>
            </a:r>
            <a:r>
              <a:rPr lang="en-US" b="1" baseline="30000" dirty="0">
                <a:solidFill>
                  <a:srgbClr val="FF6600"/>
                </a:solidFill>
              </a:rPr>
              <a:t>th</a:t>
            </a:r>
            <a:r>
              <a:rPr lang="en-US" b="1" dirty="0">
                <a:solidFill>
                  <a:srgbClr val="FF6600"/>
                </a:solidFill>
              </a:rPr>
              <a:t> </a:t>
            </a:r>
            <a:br>
              <a:rPr lang="en-US" b="1" dirty="0">
                <a:solidFill>
                  <a:srgbClr val="FF6600"/>
                </a:solidFill>
              </a:rPr>
            </a:br>
            <a:r>
              <a:rPr lang="en-US" b="1" dirty="0">
                <a:solidFill>
                  <a:srgbClr val="FF6600"/>
                </a:solidFill>
              </a:rPr>
              <a:t>&amp; Tuesday, September 30</a:t>
            </a:r>
            <a:r>
              <a:rPr lang="en-US" b="1" baseline="30000" dirty="0">
                <a:solidFill>
                  <a:srgbClr val="FF6600"/>
                </a:solidFill>
              </a:rPr>
              <a:t>th</a:t>
            </a:r>
            <a:r>
              <a:rPr lang="en-US" b="1" dirty="0">
                <a:solidFill>
                  <a:srgbClr val="FF6600"/>
                </a:solidFill>
              </a:rPr>
              <a:t> 2025</a:t>
            </a:r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8FA2340-AD81-DB18-6880-0F0BDD9DC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735" y="4085220"/>
            <a:ext cx="1513114" cy="151311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9CDD6E6-5503-898E-3B68-6EA3DF6260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7856" y="4085220"/>
            <a:ext cx="1513114" cy="151311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BDBD668-2BD0-7837-D590-30EF8E208E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9614" y="4085220"/>
            <a:ext cx="1513114" cy="1513114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3A07886-C13A-DB9F-AAC7-47F1F367D948}"/>
              </a:ext>
            </a:extLst>
          </p:cNvPr>
          <p:cNvSpPr txBox="1"/>
          <p:nvPr/>
        </p:nvSpPr>
        <p:spPr>
          <a:xfrm>
            <a:off x="2807865" y="5636639"/>
            <a:ext cx="21366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C549F"/>
              </a:buClr>
              <a:buSzTx/>
              <a:buFont typeface="Arial"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Pedro Cahn</a:t>
            </a:r>
            <a:b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(Argentina)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34659F3-DB67-350F-063C-CCA340915766}"/>
              </a:ext>
            </a:extLst>
          </p:cNvPr>
          <p:cNvSpPr txBox="1"/>
          <p:nvPr/>
        </p:nvSpPr>
        <p:spPr>
          <a:xfrm>
            <a:off x="5159531" y="5636639"/>
            <a:ext cx="21366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C549F"/>
              </a:buClr>
              <a:buSzTx/>
              <a:buFont typeface="Arial"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Anton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Pozniak</a:t>
            </a:r>
            <a:b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(UK)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5A28A6A-06C1-8611-8F8E-43117BD7A973}"/>
              </a:ext>
            </a:extLst>
          </p:cNvPr>
          <p:cNvSpPr txBox="1"/>
          <p:nvPr/>
        </p:nvSpPr>
        <p:spPr>
          <a:xfrm>
            <a:off x="7506107" y="5636639"/>
            <a:ext cx="21366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C549F"/>
              </a:buClr>
              <a:buSzTx/>
              <a:buFont typeface="Arial"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François Raffi</a:t>
            </a:r>
            <a:b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(France)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A074854-68D7-D5EC-5276-BB544566DA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25" b="22388"/>
          <a:stretch/>
        </p:blipFill>
        <p:spPr bwMode="auto">
          <a:xfrm>
            <a:off x="0" y="0"/>
            <a:ext cx="3714161" cy="140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E73538-EEEB-8246-FED6-BD9EF25FB2B5}"/>
              </a:ext>
            </a:extLst>
          </p:cNvPr>
          <p:cNvSpPr txBox="1"/>
          <p:nvPr/>
        </p:nvSpPr>
        <p:spPr>
          <a:xfrm>
            <a:off x="4952503" y="82764"/>
            <a:ext cx="2683027" cy="565146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dirty="0">
                <a:ln>
                  <a:noFill/>
                </a:ln>
                <a:solidFill>
                  <a:srgbClr val="1E3C9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LIVE SESSION</a:t>
            </a:r>
          </a:p>
        </p:txBody>
      </p:sp>
    </p:spTree>
    <p:extLst>
      <p:ext uri="{BB962C8B-B14F-4D97-AF65-F5344CB8AC3E}">
        <p14:creationId xmlns:p14="http://schemas.microsoft.com/office/powerpoint/2010/main" val="2275469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DA98AA2-930C-EECA-6C11-350162098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871" y="3577225"/>
            <a:ext cx="146549" cy="134620"/>
          </a:xfrm>
          <a:prstGeom prst="rect">
            <a:avLst/>
          </a:prstGeom>
          <a:solidFill>
            <a:srgbClr val="0162AF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400" b="1" baseline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BC5245-E6F0-C577-2085-15BFD09A4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871" y="3823470"/>
            <a:ext cx="146549" cy="13462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400" b="1" baseline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342C44F-9D92-9B79-8CDD-E7FE94E18FD6}"/>
              </a:ext>
            </a:extLst>
          </p:cNvPr>
          <p:cNvSpPr txBox="1"/>
          <p:nvPr/>
        </p:nvSpPr>
        <p:spPr>
          <a:xfrm>
            <a:off x="4253433" y="3492301"/>
            <a:ext cx="23125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baseline="0" dirty="0"/>
              <a:t>CAB + RPV LA Q2M (N = 255)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6FBFAC4-5F68-1E65-B67A-A00388FDBF8A}"/>
              </a:ext>
            </a:extLst>
          </p:cNvPr>
          <p:cNvSpPr txBox="1"/>
          <p:nvPr/>
        </p:nvSpPr>
        <p:spPr>
          <a:xfrm>
            <a:off x="4259165" y="3765200"/>
            <a:ext cx="1556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baseline="0" dirty="0"/>
              <a:t>Oral SOC (N = 257)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804444A9-790B-46E3-EF98-200D6F1E5C78}"/>
              </a:ext>
            </a:extLst>
          </p:cNvPr>
          <p:cNvGrpSpPr/>
          <p:nvPr/>
        </p:nvGrpSpPr>
        <p:grpSpPr>
          <a:xfrm>
            <a:off x="940984" y="2015128"/>
            <a:ext cx="4196159" cy="3534527"/>
            <a:chOff x="6784702" y="2154963"/>
            <a:chExt cx="3136658" cy="3534527"/>
          </a:xfrm>
        </p:grpSpPr>
        <p:graphicFrame>
          <p:nvGraphicFramePr>
            <p:cNvPr id="13" name="Graphique 12">
              <a:extLst>
                <a:ext uri="{FF2B5EF4-FFF2-40B4-BE49-F238E27FC236}">
                  <a16:creationId xmlns:a16="http://schemas.microsoft.com/office/drawing/2014/main" id="{78FD5787-2698-3CE9-6A84-D73A8463DED6}"/>
                </a:ext>
              </a:extLst>
            </p:cNvPr>
            <p:cNvGraphicFramePr/>
            <p:nvPr/>
          </p:nvGraphicFramePr>
          <p:xfrm>
            <a:off x="6784702" y="2154963"/>
            <a:ext cx="3136658" cy="299459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C02D011F-5A5E-9F9A-49C7-782702881F88}"/>
                </a:ext>
              </a:extLst>
            </p:cNvPr>
            <p:cNvSpPr txBox="1"/>
            <p:nvPr/>
          </p:nvSpPr>
          <p:spPr>
            <a:xfrm>
              <a:off x="8979039" y="5166270"/>
              <a:ext cx="9423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baseline="0"/>
                <a:t>No virologic data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9DEF9B95-298F-0D74-868B-3987961F89E0}"/>
                </a:ext>
              </a:extLst>
            </p:cNvPr>
            <p:cNvSpPr txBox="1"/>
            <p:nvPr/>
          </p:nvSpPr>
          <p:spPr>
            <a:xfrm>
              <a:off x="6959696" y="5157571"/>
              <a:ext cx="10987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baseline="0" dirty="0"/>
                <a:t>HIV RNA</a:t>
              </a:r>
              <a:br>
                <a:rPr lang="en-US" sz="1400" b="1" baseline="0" dirty="0"/>
              </a:br>
              <a:r>
                <a:rPr lang="en-US" sz="1400" b="1" baseline="0" dirty="0"/>
                <a:t>≥ 50 c/mL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E83DA632-1441-11B0-071C-36967B2BFCD1}"/>
                </a:ext>
              </a:extLst>
            </p:cNvPr>
            <p:cNvSpPr txBox="1"/>
            <p:nvPr/>
          </p:nvSpPr>
          <p:spPr>
            <a:xfrm>
              <a:off x="8064746" y="5166270"/>
              <a:ext cx="10016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baseline="0" dirty="0"/>
                <a:t>HIV RNA</a:t>
              </a:r>
              <a:br>
                <a:rPr lang="en-US" sz="1400" b="1" baseline="0" dirty="0"/>
              </a:br>
              <a:r>
                <a:rPr lang="en-US" sz="1400" b="1" baseline="0" dirty="0"/>
                <a:t>&lt; 50 c/mL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9FFBC3D6-D54E-BE65-8FB3-B09744053395}"/>
                </a:ext>
              </a:extLst>
            </p:cNvPr>
            <p:cNvSpPr txBox="1"/>
            <p:nvPr/>
          </p:nvSpPr>
          <p:spPr>
            <a:xfrm>
              <a:off x="7143816" y="5052137"/>
              <a:ext cx="36766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/>
                <a:t>4</a:t>
              </a:r>
              <a:endParaRPr lang="en-US" sz="1400" baseline="0" dirty="0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2C613A2-0784-E69B-AB44-44E6CA5B9651}"/>
                </a:ext>
              </a:extLst>
            </p:cNvPr>
            <p:cNvSpPr txBox="1"/>
            <p:nvPr/>
          </p:nvSpPr>
          <p:spPr>
            <a:xfrm>
              <a:off x="7553497" y="5052137"/>
              <a:ext cx="36766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aseline="0" dirty="0"/>
                <a:t>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0DFE2CA6-0E30-7B49-45B3-91439ED7B9FF}"/>
                </a:ext>
              </a:extLst>
            </p:cNvPr>
            <p:cNvSpPr txBox="1"/>
            <p:nvPr/>
          </p:nvSpPr>
          <p:spPr>
            <a:xfrm>
              <a:off x="8097978" y="5052137"/>
              <a:ext cx="36766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aseline="0"/>
                <a:t>247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38998F3D-2363-9D5D-DB96-61B76B36B844}"/>
                </a:ext>
              </a:extLst>
            </p:cNvPr>
            <p:cNvSpPr txBox="1"/>
            <p:nvPr/>
          </p:nvSpPr>
          <p:spPr>
            <a:xfrm>
              <a:off x="8512783" y="5052137"/>
              <a:ext cx="36766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aseline="0"/>
                <a:t>250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D76667BE-0B3B-79F8-79DB-CAF2CBE9BBDC}"/>
                </a:ext>
              </a:extLst>
            </p:cNvPr>
            <p:cNvSpPr txBox="1"/>
            <p:nvPr/>
          </p:nvSpPr>
          <p:spPr>
            <a:xfrm>
              <a:off x="9066389" y="5052137"/>
              <a:ext cx="36766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/>
                <a:t>4</a:t>
              </a:r>
              <a:endParaRPr lang="en-US" sz="1400" baseline="0" dirty="0"/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18D5D7F6-9BF7-2BA4-961B-690C59BC252F}"/>
                </a:ext>
              </a:extLst>
            </p:cNvPr>
            <p:cNvSpPr txBox="1"/>
            <p:nvPr/>
          </p:nvSpPr>
          <p:spPr>
            <a:xfrm>
              <a:off x="9467523" y="5052137"/>
              <a:ext cx="36766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/>
                <a:t>5</a:t>
              </a:r>
              <a:endParaRPr lang="en-US" sz="1400" baseline="0" dirty="0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5C0C4DA3-64CE-3A41-52DE-2922BC1944CD}"/>
              </a:ext>
            </a:extLst>
          </p:cNvPr>
          <p:cNvSpPr txBox="1"/>
          <p:nvPr/>
        </p:nvSpPr>
        <p:spPr>
          <a:xfrm>
            <a:off x="1240903" y="2138086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%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5B2E9D9-A5AB-A8AA-D415-A3C22216D5E9}"/>
              </a:ext>
            </a:extLst>
          </p:cNvPr>
          <p:cNvSpPr txBox="1"/>
          <p:nvPr/>
        </p:nvSpPr>
        <p:spPr>
          <a:xfrm>
            <a:off x="1888739" y="1710661"/>
            <a:ext cx="29380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Virologic outcome at W96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A75FA0B-DC7A-E335-EE5D-39056FB4E9E1}"/>
              </a:ext>
            </a:extLst>
          </p:cNvPr>
          <p:cNvSpPr txBox="1"/>
          <p:nvPr/>
        </p:nvSpPr>
        <p:spPr>
          <a:xfrm>
            <a:off x="6472148" y="2244060"/>
            <a:ext cx="571985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noProof="0" dirty="0"/>
              <a:t>Confirmed virologic failures (VL ≥ 200 c/mL x 2): </a:t>
            </a:r>
            <a:br>
              <a:rPr lang="en-US" sz="2000" noProof="0" dirty="0"/>
            </a:br>
            <a:r>
              <a:rPr lang="en-US" sz="2000" noProof="0" dirty="0"/>
              <a:t>4 (1.6%) in the CAB + RPV LA arm, 0 in SOC</a:t>
            </a:r>
          </a:p>
          <a:p>
            <a:pPr marL="742950" lvl="1" indent="-285750">
              <a:buClr>
                <a:schemeClr val="accent1"/>
              </a:buClr>
              <a:buFont typeface="Calibri" panose="020F0502020204030204" pitchFamily="34" charset="0"/>
              <a:buChar char="–"/>
            </a:pPr>
            <a:r>
              <a:rPr lang="en-US" noProof="0" dirty="0"/>
              <a:t>2 at W48, 2 at W72</a:t>
            </a:r>
          </a:p>
          <a:p>
            <a:pPr marL="742950" lvl="1" indent="-285750">
              <a:buClr>
                <a:schemeClr val="accent1"/>
              </a:buClr>
              <a:buFont typeface="Calibri" panose="020F0502020204030204" pitchFamily="34" charset="0"/>
              <a:buChar char="–"/>
            </a:pPr>
            <a:r>
              <a:rPr lang="en-US" noProof="0" dirty="0"/>
              <a:t>Genotype successful in 3/4: all 3 with resistance </a:t>
            </a:r>
            <a:br>
              <a:rPr lang="en-US" noProof="0" dirty="0"/>
            </a:br>
            <a:r>
              <a:rPr lang="en-US" noProof="0" dirty="0"/>
              <a:t>to RPV and to CAB</a:t>
            </a:r>
          </a:p>
          <a:p>
            <a:pPr marL="742950" lvl="1" indent="-285750">
              <a:buClr>
                <a:schemeClr val="accent1"/>
              </a:buClr>
              <a:buFont typeface="Calibri" panose="020F0502020204030204" pitchFamily="34" charset="0"/>
              <a:buChar char="–"/>
            </a:pPr>
            <a:r>
              <a:rPr lang="en-US" noProof="0" dirty="0"/>
              <a:t>1/3 with baseline low resistance to RPV</a:t>
            </a:r>
          </a:p>
          <a:p>
            <a:pPr marL="742950" lvl="1" indent="-285750">
              <a:buClr>
                <a:schemeClr val="accent1"/>
              </a:buClr>
              <a:buFont typeface="Calibri" panose="020F0502020204030204" pitchFamily="34" charset="0"/>
              <a:buChar char="–"/>
            </a:pPr>
            <a:r>
              <a:rPr lang="en-US" noProof="0" dirty="0"/>
              <a:t>1/3 with baseline low resistance to CAB</a:t>
            </a:r>
          </a:p>
          <a:p>
            <a:pPr marL="742950" lvl="1" indent="-285750">
              <a:buClr>
                <a:schemeClr val="accent1"/>
              </a:buClr>
              <a:buFont typeface="Calibri" panose="020F0502020204030204" pitchFamily="34" charset="0"/>
              <a:buChar char="–"/>
            </a:pPr>
            <a:r>
              <a:rPr lang="en-US" noProof="0" dirty="0"/>
              <a:t>All 4 resuppressed after switch to TDF/3TC/DTG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202956E-61F8-CE81-FF65-1061E250EE03}"/>
              </a:ext>
            </a:extLst>
          </p:cNvPr>
          <p:cNvSpPr txBox="1"/>
          <p:nvPr/>
        </p:nvSpPr>
        <p:spPr>
          <a:xfrm>
            <a:off x="1122734" y="5631377"/>
            <a:ext cx="1469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noProof="0" dirty="0">
                <a:solidFill>
                  <a:srgbClr val="0070C0"/>
                </a:solidFill>
              </a:rPr>
              <a:t>Non-</a:t>
            </a:r>
          </a:p>
          <a:p>
            <a:pPr algn="ctr"/>
            <a:r>
              <a:rPr lang="en-US" sz="1600" b="1" noProof="0" dirty="0">
                <a:solidFill>
                  <a:srgbClr val="0070C0"/>
                </a:solidFill>
              </a:rPr>
              <a:t>inferiority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62394DA-87CE-7C93-28C7-77E5DCBEA007}"/>
              </a:ext>
            </a:extLst>
          </p:cNvPr>
          <p:cNvSpPr txBox="1"/>
          <p:nvPr/>
        </p:nvSpPr>
        <p:spPr>
          <a:xfrm>
            <a:off x="2664240" y="5631377"/>
            <a:ext cx="10343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noProof="0" dirty="0">
                <a:solidFill>
                  <a:srgbClr val="0070C0"/>
                </a:solidFill>
              </a:rPr>
              <a:t>Non-</a:t>
            </a:r>
          </a:p>
          <a:p>
            <a:pPr algn="ctr"/>
            <a:r>
              <a:rPr lang="en-US" sz="1600" b="1" noProof="0" dirty="0">
                <a:solidFill>
                  <a:srgbClr val="0070C0"/>
                </a:solidFill>
              </a:rPr>
              <a:t>inferiority</a:t>
            </a:r>
          </a:p>
        </p:txBody>
      </p:sp>
      <p:sp>
        <p:nvSpPr>
          <p:cNvPr id="25" name="Text Box 3">
            <a:extLst>
              <a:ext uri="{FF2B5EF4-FFF2-40B4-BE49-F238E27FC236}">
                <a16:creationId xmlns:a16="http://schemas.microsoft.com/office/drawing/2014/main" id="{6822783A-3F13-C2E5-1482-5326CD0F6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2348" y="6469710"/>
            <a:ext cx="22396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Kityo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C, CROI 2025, Abs. </a:t>
            </a:r>
            <a:r>
              <a:rPr lang="fr-FR" sz="1400" i="1" dirty="0">
                <a:solidFill>
                  <a:srgbClr val="0070C0"/>
                </a:solidFill>
                <a:latin typeface="Calibri"/>
              </a:rPr>
              <a:t>202</a:t>
            </a:r>
            <a:endParaRPr kumimoji="0" lang="fr-FR" sz="14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58F9E5-40BB-0236-52C8-5D3D7D7E3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0"/>
            <a:ext cx="10913533" cy="1491539"/>
          </a:xfrm>
        </p:spPr>
        <p:txBody>
          <a:bodyPr/>
          <a:lstStyle/>
          <a:p>
            <a:r>
              <a:rPr lang="en-US" dirty="0"/>
              <a:t>CARES Study: CAB + RPV LA IM as switch strategy </a:t>
            </a:r>
            <a:br>
              <a:rPr lang="en-US" dirty="0"/>
            </a:br>
            <a:r>
              <a:rPr lang="en-US" dirty="0"/>
              <a:t>in Africa (3)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095412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599" y="10471"/>
            <a:ext cx="11311467" cy="1481068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Factors associated with virologic failure to CAB + RPV LA</a:t>
            </a:r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3"/>
          </p:nvPr>
        </p:nvSpPr>
        <p:spPr>
          <a:xfrm>
            <a:off x="609600" y="1379852"/>
            <a:ext cx="8582744" cy="395797"/>
          </a:xfrm>
        </p:spPr>
        <p:txBody>
          <a:bodyPr>
            <a:noAutofit/>
          </a:bodyPr>
          <a:lstStyle/>
          <a:p>
            <a:r>
              <a:rPr lang="en-US" sz="2000" dirty="0"/>
              <a:t>Pooled data from FLAIR (through W124), ATLAS (through W96) and ATLAS-2M (through W152): 23/1363 (1.69 %) participants experienced confirmed virologic failure (2 consecutive HIV RNA ≥ 200 c/mL) on CAB LA + RPV LA IM</a:t>
            </a: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C1ECCB6B-C3D5-4C24-BB4D-8FFDCED0A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7255" y="6457082"/>
            <a:ext cx="515474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pPr algn="r" eaLnBrk="0" hangingPunct="0"/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Orkin C. Clin Infect Dis 2023; Clin Infect Dis. 2023 Jun 21:ciad370.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doi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1EEAEC1-6012-71A5-8500-D72F952890F2}"/>
              </a:ext>
            </a:extLst>
          </p:cNvPr>
          <p:cNvSpPr txBox="1"/>
          <p:nvPr/>
        </p:nvSpPr>
        <p:spPr>
          <a:xfrm>
            <a:off x="378657" y="4807013"/>
            <a:ext cx="49968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ts val="2400"/>
              </a:spcAft>
              <a:buClr>
                <a:srgbClr val="E40046"/>
              </a:buClr>
              <a:buSzPct val="115000"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Dosing regimen and integrase L74I were not predictive of CVF risk</a:t>
            </a: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44856FC0-CD14-5329-2970-0A354A8008DA}"/>
              </a:ext>
            </a:extLst>
          </p:cNvPr>
          <p:cNvGraphicFramePr>
            <a:graphicFrameLocks noGrp="1"/>
          </p:cNvGraphicFramePr>
          <p:nvPr/>
        </p:nvGraphicFramePr>
        <p:xfrm>
          <a:off x="431313" y="3085752"/>
          <a:ext cx="4916537" cy="163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8869">
                  <a:extLst>
                    <a:ext uri="{9D8B030D-6E8A-4147-A177-3AD203B41FA5}">
                      <a16:colId xmlns:a16="http://schemas.microsoft.com/office/drawing/2014/main" val="1267358388"/>
                    </a:ext>
                  </a:extLst>
                </a:gridCol>
                <a:gridCol w="2507668">
                  <a:extLst>
                    <a:ext uri="{9D8B030D-6E8A-4147-A177-3AD203B41FA5}">
                      <a16:colId xmlns:a16="http://schemas.microsoft.com/office/drawing/2014/main" val="31421608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BFA adjusted IRR (95% CI)        [P value], N=1363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4490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RPV RAMs: Yes/No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21.7 (5.80-80.8) [&lt; 0.0001]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185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/>
                        <a:t>HIV-1 subtype A6/A1: Yes/No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12.9 (4.42–37.5 ) [&lt; 0.0001]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0764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noProof="0"/>
                        <a:t>Baseline BMI (kg/m</a:t>
                      </a:r>
                      <a:r>
                        <a:rPr lang="en-US" sz="1400" baseline="30000" noProof="0"/>
                        <a:t>2</a:t>
                      </a:r>
                      <a:r>
                        <a:rPr lang="en-US" sz="1400" noProof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1.09 (1.00-1.19) [0.0447]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8635788"/>
                  </a:ext>
                </a:extLst>
              </a:tr>
            </a:tbl>
          </a:graphicData>
        </a:graphic>
      </p:graphicFrame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27A3FC65-F86D-075A-703F-E89DA5A5FEA4}"/>
              </a:ext>
            </a:extLst>
          </p:cNvPr>
          <p:cNvGraphicFramePr>
            <a:graphicFrameLocks noGrp="1"/>
          </p:cNvGraphicFramePr>
          <p:nvPr/>
        </p:nvGraphicFramePr>
        <p:xfrm>
          <a:off x="5654053" y="3085752"/>
          <a:ext cx="6373306" cy="163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2359">
                  <a:extLst>
                    <a:ext uri="{9D8B030D-6E8A-4147-A177-3AD203B41FA5}">
                      <a16:colId xmlns:a16="http://schemas.microsoft.com/office/drawing/2014/main" val="1267358388"/>
                    </a:ext>
                  </a:extLst>
                </a:gridCol>
                <a:gridCol w="2755819">
                  <a:extLst>
                    <a:ext uri="{9D8B030D-6E8A-4147-A177-3AD203B41FA5}">
                      <a16:colId xmlns:a16="http://schemas.microsoft.com/office/drawing/2014/main" val="3097890816"/>
                    </a:ext>
                  </a:extLst>
                </a:gridCol>
                <a:gridCol w="2285128">
                  <a:extLst>
                    <a:ext uri="{9D8B030D-6E8A-4147-A177-3AD203B41FA5}">
                      <a16:colId xmlns:a16="http://schemas.microsoft.com/office/drawing/2014/main" val="3142160879"/>
                    </a:ext>
                  </a:extLst>
                </a:gridCol>
              </a:tblGrid>
              <a:tr h="326136">
                <a:tc>
                  <a:txBody>
                    <a:bodyPr/>
                    <a:lstStyle/>
                    <a:p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Confirmed Virologic Failure, N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HIV-1 RNA &lt; 50 c/ml, N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4490894"/>
                  </a:ext>
                </a:extLst>
              </a:tr>
              <a:tr h="326136">
                <a:tc>
                  <a:txBody>
                    <a:bodyPr/>
                    <a:lstStyle/>
                    <a:p>
                      <a:r>
                        <a:rPr lang="en-US" sz="1400" noProof="0"/>
                        <a:t>No Factor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4/970 (0.4%)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844/970 (87.0%)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185696"/>
                  </a:ext>
                </a:extLst>
              </a:tr>
              <a:tr h="326136">
                <a:tc>
                  <a:txBody>
                    <a:bodyPr/>
                    <a:lstStyle/>
                    <a:p>
                      <a:r>
                        <a:rPr lang="en-US" sz="1400" noProof="0"/>
                        <a:t>Any one factor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8/404 (2.0%)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343/404 (84.9%)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0764597"/>
                  </a:ext>
                </a:extLst>
              </a:tr>
              <a:tr h="326136">
                <a:tc>
                  <a:txBody>
                    <a:bodyPr/>
                    <a:lstStyle/>
                    <a:p>
                      <a:r>
                        <a:rPr lang="en-US" sz="1400" noProof="0"/>
                        <a:t>≥ 2 Factors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11/57 (19.3%)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44/57 (77.2%)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8635788"/>
                  </a:ext>
                </a:extLst>
              </a:tr>
              <a:tr h="326136">
                <a:tc>
                  <a:txBody>
                    <a:bodyPr/>
                    <a:lstStyle/>
                    <a:p>
                      <a:r>
                        <a:rPr lang="en-US" sz="1400" noProof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23/1431 (1.6%)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1231/1431 (86.0%)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5060546"/>
                  </a:ext>
                </a:extLst>
              </a:tr>
            </a:tbl>
          </a:graphicData>
        </a:graphic>
      </p:graphicFrame>
      <p:sp>
        <p:nvSpPr>
          <p:cNvPr id="16" name="ZoneTexte 15">
            <a:extLst>
              <a:ext uri="{FF2B5EF4-FFF2-40B4-BE49-F238E27FC236}">
                <a16:creationId xmlns:a16="http://schemas.microsoft.com/office/drawing/2014/main" id="{C9B077ED-881C-401A-7F3E-0EE565E1B190}"/>
              </a:ext>
            </a:extLst>
          </p:cNvPr>
          <p:cNvSpPr txBox="1"/>
          <p:nvPr/>
        </p:nvSpPr>
        <p:spPr>
          <a:xfrm>
            <a:off x="199353" y="2422629"/>
            <a:ext cx="5385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Risk of CVF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Multivariable analysis including only baseline factors</a:t>
            </a:r>
          </a:p>
        </p:txBody>
      </p:sp>
      <p:graphicFrame>
        <p:nvGraphicFramePr>
          <p:cNvPr id="17" name="Tableau 8">
            <a:extLst>
              <a:ext uri="{FF2B5EF4-FFF2-40B4-BE49-F238E27FC236}">
                <a16:creationId xmlns:a16="http://schemas.microsoft.com/office/drawing/2014/main" id="{20F5E71E-44EF-1234-1C55-D99CA10428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6906783"/>
              </p:ext>
            </p:extLst>
          </p:nvPr>
        </p:nvGraphicFramePr>
        <p:xfrm>
          <a:off x="6205185" y="5173182"/>
          <a:ext cx="485908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6027">
                  <a:extLst>
                    <a:ext uri="{9D8B030D-6E8A-4147-A177-3AD203B41FA5}">
                      <a16:colId xmlns:a16="http://schemas.microsoft.com/office/drawing/2014/main" val="488166456"/>
                    </a:ext>
                  </a:extLst>
                </a:gridCol>
                <a:gridCol w="786810">
                  <a:extLst>
                    <a:ext uri="{9D8B030D-6E8A-4147-A177-3AD203B41FA5}">
                      <a16:colId xmlns:a16="http://schemas.microsoft.com/office/drawing/2014/main" val="361446791"/>
                    </a:ext>
                  </a:extLst>
                </a:gridCol>
                <a:gridCol w="682611">
                  <a:extLst>
                    <a:ext uri="{9D8B030D-6E8A-4147-A177-3AD203B41FA5}">
                      <a16:colId xmlns:a16="http://schemas.microsoft.com/office/drawing/2014/main" val="2905412696"/>
                    </a:ext>
                  </a:extLst>
                </a:gridCol>
                <a:gridCol w="971816">
                  <a:extLst>
                    <a:ext uri="{9D8B030D-6E8A-4147-A177-3AD203B41FA5}">
                      <a16:colId xmlns:a16="http://schemas.microsoft.com/office/drawing/2014/main" val="294783141"/>
                    </a:ext>
                  </a:extLst>
                </a:gridCol>
                <a:gridCol w="971816">
                  <a:extLst>
                    <a:ext uri="{9D8B030D-6E8A-4147-A177-3AD203B41FA5}">
                      <a16:colId xmlns:a16="http://schemas.microsoft.com/office/drawing/2014/main" val="2305433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PPV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NPV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Sensitivity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Specificity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9108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noProof="0"/>
                        <a:t>≥ 2 Factors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19.3%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99.1%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>
                          <a:solidFill>
                            <a:srgbClr val="C00000"/>
                          </a:solidFill>
                        </a:rPr>
                        <a:t>47.8%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>
                          <a:solidFill>
                            <a:srgbClr val="C00000"/>
                          </a:solidFill>
                        </a:rPr>
                        <a:t>96.7%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4569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noProof="0"/>
                        <a:t>Any one Factor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2.0%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98.5%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34.8%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71.9%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0269729"/>
                  </a:ext>
                </a:extLst>
              </a:tr>
            </a:tbl>
          </a:graphicData>
        </a:graphic>
      </p:graphicFrame>
      <p:sp>
        <p:nvSpPr>
          <p:cNvPr id="18" name="ZoneTexte 17">
            <a:extLst>
              <a:ext uri="{FF2B5EF4-FFF2-40B4-BE49-F238E27FC236}">
                <a16:creationId xmlns:a16="http://schemas.microsoft.com/office/drawing/2014/main" id="{3893ED06-3D1E-02C0-480F-417C122F9742}"/>
              </a:ext>
            </a:extLst>
          </p:cNvPr>
          <p:cNvSpPr txBox="1"/>
          <p:nvPr/>
        </p:nvSpPr>
        <p:spPr>
          <a:xfrm>
            <a:off x="6205185" y="4776236"/>
            <a:ext cx="4568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solidFill>
                  <a:srgbClr val="0070C0"/>
                </a:solidFill>
              </a:rPr>
              <a:t>Good sensitivity and specificity of ≥ 2 factors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20CD864-C0F8-8268-317C-C14CB0097D1F}"/>
              </a:ext>
            </a:extLst>
          </p:cNvPr>
          <p:cNvSpPr txBox="1"/>
          <p:nvPr/>
        </p:nvSpPr>
        <p:spPr>
          <a:xfrm>
            <a:off x="6277993" y="2699628"/>
            <a:ext cx="549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</a:rPr>
              <a:t>Relation with N of Factors and CVF / HIV RNA &lt; 50 c/mL</a:t>
            </a:r>
          </a:p>
        </p:txBody>
      </p:sp>
    </p:spTree>
    <p:extLst>
      <p:ext uri="{BB962C8B-B14F-4D97-AF65-F5344CB8AC3E}">
        <p14:creationId xmlns:p14="http://schemas.microsoft.com/office/powerpoint/2010/main" val="1130164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3A1931-4208-4DF3-79AE-670B6D516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CAB + RPV in virologically suppressed PWH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55BB9CC-52E3-D079-63DE-327E617C2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25622"/>
            <a:ext cx="11029950" cy="4591050"/>
          </a:xfrm>
        </p:spPr>
        <p:txBody>
          <a:bodyPr>
            <a:normAutofit lnSpcReduction="10000"/>
          </a:bodyPr>
          <a:lstStyle/>
          <a:p>
            <a:r>
              <a:rPr lang="en-US" noProof="0" dirty="0"/>
              <a:t>Lessons learned</a:t>
            </a:r>
          </a:p>
          <a:p>
            <a:pPr lvl="1"/>
            <a:r>
              <a:rPr lang="en-US" noProof="0" dirty="0"/>
              <a:t>Sustained efficacy</a:t>
            </a:r>
          </a:p>
          <a:p>
            <a:pPr lvl="1"/>
            <a:r>
              <a:rPr lang="en-US" noProof="0" dirty="0"/>
              <a:t>No need for oral lead-in</a:t>
            </a:r>
          </a:p>
          <a:p>
            <a:pPr lvl="1"/>
            <a:r>
              <a:rPr lang="en-US" noProof="0" dirty="0"/>
              <a:t>HIV-1 subtype A1 not anymore an exclusion criterion</a:t>
            </a:r>
          </a:p>
          <a:p>
            <a:pPr lvl="1"/>
            <a:r>
              <a:rPr lang="en-US" noProof="0" dirty="0"/>
              <a:t>Good tolerability (waning of ISRs over time)</a:t>
            </a:r>
          </a:p>
          <a:p>
            <a:pPr lvl="1"/>
            <a:r>
              <a:rPr lang="en-US" noProof="0" dirty="0"/>
              <a:t>Good acceptability</a:t>
            </a:r>
          </a:p>
          <a:p>
            <a:pPr lvl="1"/>
            <a:r>
              <a:rPr lang="en-US" noProof="0" dirty="0"/>
              <a:t>Patients’ satisfaction and QOL improvement</a:t>
            </a:r>
          </a:p>
          <a:p>
            <a:pPr lvl="1"/>
            <a:r>
              <a:rPr lang="en-US" noProof="0" dirty="0"/>
              <a:t>2-inch needles in obese or patients with « gynoid » morphology</a:t>
            </a:r>
          </a:p>
          <a:p>
            <a:pPr lvl="1"/>
            <a:r>
              <a:rPr lang="en-US" noProof="0" dirty="0"/>
              <a:t>Factors predictive of failure</a:t>
            </a:r>
          </a:p>
          <a:p>
            <a:pPr lvl="2"/>
            <a:r>
              <a:rPr lang="en-US" noProof="0" dirty="0"/>
              <a:t>Careful selection based on treatment history and/or DNA genotype</a:t>
            </a:r>
          </a:p>
          <a:p>
            <a:pPr lvl="2"/>
            <a:r>
              <a:rPr lang="en-US" noProof="0" dirty="0"/>
              <a:t>ABOPEC-related mutations (E138K in RT, E138K G140S, R263K in Integrase) not be considered as marker of resistance, especially if no prior VF with this class</a:t>
            </a:r>
          </a:p>
          <a:p>
            <a:pPr lvl="1"/>
            <a:r>
              <a:rPr lang="en-US" noProof="0" dirty="0"/>
              <a:t>Virological monitoring: every 6 months (as usual !)</a:t>
            </a:r>
          </a:p>
        </p:txBody>
      </p:sp>
    </p:spTree>
    <p:extLst>
      <p:ext uri="{BB962C8B-B14F-4D97-AF65-F5344CB8AC3E}">
        <p14:creationId xmlns:p14="http://schemas.microsoft.com/office/powerpoint/2010/main" val="43818011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767255" y="3069021"/>
            <a:ext cx="2060028" cy="231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03815CD-BF0D-E9B8-0A6C-20543F305FB9}"/>
              </a:ext>
            </a:extLst>
          </p:cNvPr>
          <p:cNvSpPr txBox="1"/>
          <p:nvPr/>
        </p:nvSpPr>
        <p:spPr>
          <a:xfrm>
            <a:off x="9102742" y="6449681"/>
            <a:ext cx="30986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400" i="1" dirty="0">
                <a:solidFill>
                  <a:srgbClr val="0070C0"/>
                </a:solidFill>
              </a:rPr>
              <a:t>Lancet HIV 2025; 12: e649–59 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F465735-FCB7-C058-9A9A-7D78836E6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073" y="89542"/>
            <a:ext cx="7772400" cy="3114969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16ACC18E-2C4D-5C4F-65AE-BA47F4115887}"/>
              </a:ext>
            </a:extLst>
          </p:cNvPr>
          <p:cNvGrpSpPr/>
          <p:nvPr/>
        </p:nvGrpSpPr>
        <p:grpSpPr>
          <a:xfrm>
            <a:off x="0" y="4093417"/>
            <a:ext cx="12015128" cy="1209350"/>
            <a:chOff x="0" y="4093417"/>
            <a:chExt cx="12015128" cy="1209350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24AF8409-85A4-E5D8-9793-944CF9B1E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108908"/>
              <a:ext cx="12015128" cy="1193859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4B32327-C92B-A938-3D68-DD4E467FB598}"/>
                </a:ext>
              </a:extLst>
            </p:cNvPr>
            <p:cNvSpPr/>
            <p:nvPr/>
          </p:nvSpPr>
          <p:spPr>
            <a:xfrm>
              <a:off x="0" y="4093417"/>
              <a:ext cx="2362200" cy="2540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C8BADAB-A24B-A9D1-A35A-CCCA7A300674}"/>
                </a:ext>
              </a:extLst>
            </p:cNvPr>
            <p:cNvSpPr/>
            <p:nvPr/>
          </p:nvSpPr>
          <p:spPr>
            <a:xfrm>
              <a:off x="8916472" y="4948183"/>
              <a:ext cx="3098655" cy="3545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45141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D74917-4D46-4A0F-8EDF-BF86DF891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/>
              <a:t>Im</a:t>
            </a:r>
            <a:r>
              <a:rPr lang="en-US" noProof="0" dirty="0"/>
              <a:t> CAB + RPV LA: other considerations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3DF65B-17E0-0F8D-BE3A-AC9971703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noProof="0" dirty="0"/>
              <a:t>Risk of VF (2 x ≥ 200 c/mL): 1-2% across RCT and real-world studies</a:t>
            </a:r>
          </a:p>
          <a:p>
            <a:pPr lvl="1"/>
            <a:r>
              <a:rPr lang="en-US" sz="2400" b="1" noProof="0" dirty="0"/>
              <a:t>Options left ?</a:t>
            </a:r>
          </a:p>
          <a:p>
            <a:pPr lvl="1"/>
            <a:r>
              <a:rPr lang="en-US" sz="2400" b="1" noProof="0" dirty="0"/>
              <a:t>Should all failures be switched to triple oral combo with </a:t>
            </a:r>
            <a:r>
              <a:rPr lang="en-US" sz="2400" b="1" noProof="0" dirty="0" err="1"/>
              <a:t>bPI</a:t>
            </a:r>
            <a:r>
              <a:rPr lang="en-US" sz="2400" b="1" noProof="0" dirty="0"/>
              <a:t> ?</a:t>
            </a:r>
          </a:p>
          <a:p>
            <a:pPr lvl="1"/>
            <a:r>
              <a:rPr lang="en-US" sz="2400" b="1" noProof="0" dirty="0"/>
              <a:t>How often do NNRTI (DOR) or INSTI (BIC, DTG) remain fully active ?</a:t>
            </a:r>
            <a:endParaRPr lang="en-US" b="1" noProof="0" dirty="0"/>
          </a:p>
          <a:p>
            <a:r>
              <a:rPr lang="en-US" sz="1800" noProof="0" dirty="0">
                <a:solidFill>
                  <a:schemeClr val="bg1">
                    <a:lumMod val="75000"/>
                  </a:schemeClr>
                </a:solidFill>
              </a:rPr>
              <a:t>Can it be offered in pretreated patients with uncontrolled viremia ?</a:t>
            </a:r>
          </a:p>
          <a:p>
            <a:r>
              <a:rPr lang="en-US" sz="1800" noProof="0" dirty="0">
                <a:solidFill>
                  <a:schemeClr val="bg1">
                    <a:lumMod val="75000"/>
                  </a:schemeClr>
                </a:solidFill>
              </a:rPr>
              <a:t>Therapeutic monitoring ?</a:t>
            </a:r>
          </a:p>
          <a:p>
            <a:r>
              <a:rPr lang="en-US" sz="1800" noProof="0" dirty="0">
                <a:solidFill>
                  <a:schemeClr val="bg1">
                    <a:lumMod val="75000"/>
                  </a:schemeClr>
                </a:solidFill>
              </a:rPr>
              <a:t>Patients with historical K103N ?</a:t>
            </a:r>
            <a:endParaRPr lang="en-US" noProof="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44281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628EC6-580B-71FE-A600-7798DEDE8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76202"/>
            <a:ext cx="9084733" cy="1491539"/>
          </a:xfrm>
        </p:spPr>
        <p:txBody>
          <a:bodyPr>
            <a:noAutofit/>
          </a:bodyPr>
          <a:lstStyle/>
          <a:p>
            <a:r>
              <a:rPr lang="en-US" sz="2800" noProof="0" dirty="0"/>
              <a:t>Long-acting injectable cabotegravir and </a:t>
            </a:r>
            <a:r>
              <a:rPr lang="en-US" sz="2800" noProof="0" dirty="0" err="1"/>
              <a:t>rilpivirine</a:t>
            </a:r>
            <a:r>
              <a:rPr lang="en-US" sz="2800" noProof="0" dirty="0"/>
              <a:t> </a:t>
            </a:r>
            <a:br>
              <a:rPr lang="en-US" sz="2800" noProof="0" dirty="0"/>
            </a:br>
            <a:r>
              <a:rPr lang="en-US" sz="2800" noProof="0" dirty="0"/>
              <a:t>in observational cohort studies: A systematic review </a:t>
            </a:r>
            <a:br>
              <a:rPr lang="en-US" sz="2800" noProof="0" dirty="0"/>
            </a:br>
            <a:r>
              <a:rPr lang="en-US" sz="2800" noProof="0" dirty="0"/>
              <a:t>on virological failure, resistance and re-suppression outcomes in virally suppressed individuals living with HIV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29BB5412-B187-0982-9AFB-B2B3B1898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90700"/>
            <a:ext cx="10972800" cy="965752"/>
          </a:xfrm>
        </p:spPr>
        <p:txBody>
          <a:bodyPr>
            <a:normAutofit/>
          </a:bodyPr>
          <a:lstStyle/>
          <a:p>
            <a:r>
              <a:rPr lang="en-US" sz="2000" noProof="0" dirty="0"/>
              <a:t>79 observational cohorts up to Nov 2024</a:t>
            </a:r>
          </a:p>
          <a:p>
            <a:pPr marL="800100" lvl="1" indent="-342900"/>
            <a:r>
              <a:rPr lang="en-US" sz="2000" dirty="0"/>
              <a:t>Different</a:t>
            </a:r>
            <a:r>
              <a:rPr lang="en-US" sz="2000" noProof="0" dirty="0"/>
              <a:t> definitions of VF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3614704A-B69F-132D-FB64-E6CF1761A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7345" y="6457082"/>
            <a:ext cx="295465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pPr algn="r" eaLnBrk="0" hangingPunct="0"/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Ring K. HIV Med. 2025;26:1267–1288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7DFF745F-EE6B-E167-94A7-00D12145C6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8973968"/>
              </p:ext>
            </p:extLst>
          </p:nvPr>
        </p:nvGraphicFramePr>
        <p:xfrm>
          <a:off x="738285" y="2756452"/>
          <a:ext cx="5357715" cy="231903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752110">
                  <a:extLst>
                    <a:ext uri="{9D8B030D-6E8A-4147-A177-3AD203B41FA5}">
                      <a16:colId xmlns:a16="http://schemas.microsoft.com/office/drawing/2014/main" val="792080251"/>
                    </a:ext>
                  </a:extLst>
                </a:gridCol>
                <a:gridCol w="2605605">
                  <a:extLst>
                    <a:ext uri="{9D8B030D-6E8A-4147-A177-3AD203B41FA5}">
                      <a16:colId xmlns:a16="http://schemas.microsoft.com/office/drawing/2014/main" val="2035992497"/>
                    </a:ext>
                  </a:extLst>
                </a:gridCol>
              </a:tblGrid>
              <a:tr h="459950"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Individuals in the VF analysis</a:t>
                      </a:r>
                    </a:p>
                    <a:p>
                      <a:pPr algn="ctr"/>
                      <a:r>
                        <a:rPr lang="en-US" sz="1600" noProof="0" dirty="0"/>
                        <a:t>13 899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811935"/>
                  </a:ext>
                </a:extLst>
              </a:tr>
              <a:tr h="339155">
                <a:tc>
                  <a:txBody>
                    <a:bodyPr/>
                    <a:lstStyle/>
                    <a:p>
                      <a:r>
                        <a:rPr lang="en-US" noProof="0" dirty="0"/>
                        <a:t>Number of virological failures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172 (1.24%)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7912021"/>
                  </a:ext>
                </a:extLst>
              </a:tr>
              <a:tr h="1400756">
                <a:tc>
                  <a:txBody>
                    <a:bodyPr/>
                    <a:lstStyle/>
                    <a:p>
                      <a:r>
                        <a:rPr lang="en-US" noProof="0" dirty="0"/>
                        <a:t>Genotype at VF, n/N</a:t>
                      </a:r>
                    </a:p>
                    <a:p>
                      <a:pPr lvl="1"/>
                      <a:r>
                        <a:rPr lang="en-US" noProof="0" dirty="0"/>
                        <a:t>No RAMS identified</a:t>
                      </a:r>
                    </a:p>
                    <a:p>
                      <a:pPr lvl="1"/>
                      <a:r>
                        <a:rPr lang="en-US" noProof="0" dirty="0"/>
                        <a:t>Presence of RAMs</a:t>
                      </a:r>
                    </a:p>
                    <a:p>
                      <a:pPr lvl="2"/>
                      <a:r>
                        <a:rPr lang="en-US" noProof="0" dirty="0"/>
                        <a:t>NNRTI RAMs</a:t>
                      </a:r>
                    </a:p>
                    <a:p>
                      <a:pPr lvl="2"/>
                      <a:r>
                        <a:rPr lang="en-US" noProof="0" dirty="0"/>
                        <a:t>INSTI RAMs</a:t>
                      </a:r>
                    </a:p>
                    <a:p>
                      <a:pPr lvl="2"/>
                      <a:r>
                        <a:rPr lang="en-US" noProof="0" dirty="0"/>
                        <a:t>NNRTI + INSTI RAMs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80/172</a:t>
                      </a:r>
                    </a:p>
                    <a:p>
                      <a:r>
                        <a:rPr lang="en-US" noProof="0" dirty="0"/>
                        <a:t>28/80 (35%)</a:t>
                      </a:r>
                    </a:p>
                    <a:p>
                      <a:r>
                        <a:rPr lang="en-US" noProof="0" dirty="0"/>
                        <a:t>52/80 (65%)</a:t>
                      </a:r>
                    </a:p>
                    <a:p>
                      <a:r>
                        <a:rPr lang="en-US" noProof="0" dirty="0"/>
                        <a:t>45/80 (56%)</a:t>
                      </a:r>
                    </a:p>
                    <a:p>
                      <a:r>
                        <a:rPr lang="en-US" noProof="0" dirty="0"/>
                        <a:t>40/80 (50%)</a:t>
                      </a:r>
                    </a:p>
                    <a:p>
                      <a:r>
                        <a:rPr lang="en-US" noProof="0" dirty="0"/>
                        <a:t>33 (41%)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152885"/>
                  </a:ext>
                </a:extLst>
              </a:tr>
            </a:tbl>
          </a:graphicData>
        </a:graphic>
      </p:graphicFrame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4E0C210-E1B2-69E7-F3E0-9325CF232F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8657142"/>
              </p:ext>
            </p:extLst>
          </p:nvPr>
        </p:nvGraphicFramePr>
        <p:xfrm>
          <a:off x="6448926" y="2756452"/>
          <a:ext cx="5504535" cy="29870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201779">
                  <a:extLst>
                    <a:ext uri="{9D8B030D-6E8A-4147-A177-3AD203B41FA5}">
                      <a16:colId xmlns:a16="http://schemas.microsoft.com/office/drawing/2014/main" val="1447479525"/>
                    </a:ext>
                  </a:extLst>
                </a:gridCol>
                <a:gridCol w="3302756">
                  <a:extLst>
                    <a:ext uri="{9D8B030D-6E8A-4147-A177-3AD203B41FA5}">
                      <a16:colId xmlns:a16="http://schemas.microsoft.com/office/drawing/2014/main" val="28990848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VF with post-VF regimen data provided   N = 92</a:t>
                      </a:r>
                    </a:p>
                  </a:txBody>
                  <a:tcP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00449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Regimen type</a:t>
                      </a:r>
                    </a:p>
                    <a:p>
                      <a:pPr lvl="1"/>
                      <a:r>
                        <a:rPr lang="en-US" noProof="0" dirty="0"/>
                        <a:t>PI-based</a:t>
                      </a:r>
                    </a:p>
                    <a:p>
                      <a:pPr lvl="1"/>
                      <a:r>
                        <a:rPr lang="en-US" noProof="0" dirty="0"/>
                        <a:t>INSTI-based</a:t>
                      </a:r>
                    </a:p>
                    <a:p>
                      <a:pPr lvl="1"/>
                      <a:r>
                        <a:rPr lang="en-US" noProof="0" dirty="0"/>
                        <a:t>CAB + RPV LA</a:t>
                      </a:r>
                    </a:p>
                    <a:p>
                      <a:pPr lvl="1"/>
                      <a:r>
                        <a:rPr lang="en-US" noProof="0" dirty="0"/>
                        <a:t>Multi-tablet</a:t>
                      </a:r>
                    </a:p>
                    <a:p>
                      <a:pPr lvl="1"/>
                      <a:r>
                        <a:rPr lang="en-US" noProof="0" dirty="0"/>
                        <a:t>NNRTI-based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  <a:p>
                      <a:pPr algn="ctr"/>
                      <a:r>
                        <a:rPr lang="en-US" noProof="0" dirty="0"/>
                        <a:t>31 (34%)</a:t>
                      </a:r>
                    </a:p>
                    <a:p>
                      <a:pPr algn="ctr"/>
                      <a:r>
                        <a:rPr lang="en-US" noProof="0" dirty="0"/>
                        <a:t>29 (32%)</a:t>
                      </a:r>
                    </a:p>
                    <a:p>
                      <a:pPr algn="ctr"/>
                      <a:r>
                        <a:rPr lang="en-US" noProof="0" dirty="0"/>
                        <a:t>25 (27%)</a:t>
                      </a:r>
                    </a:p>
                    <a:p>
                      <a:pPr algn="ctr"/>
                      <a:r>
                        <a:rPr lang="en-US" noProof="0" dirty="0"/>
                        <a:t>5</a:t>
                      </a:r>
                    </a:p>
                    <a:p>
                      <a:pPr algn="ctr"/>
                      <a:r>
                        <a:rPr lang="en-US" noProof="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3569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>
                          <a:solidFill>
                            <a:schemeClr val="bg1"/>
                          </a:solidFill>
                        </a:rPr>
                        <a:t>VF with known outcome</a:t>
                      </a:r>
                    </a:p>
                    <a:p>
                      <a:pPr algn="ctr"/>
                      <a:r>
                        <a:rPr lang="en-US" sz="1600" noProof="0" dirty="0">
                          <a:solidFill>
                            <a:schemeClr val="bg1"/>
                          </a:solidFill>
                        </a:rPr>
                        <a:t>N = 74</a:t>
                      </a:r>
                    </a:p>
                  </a:txBody>
                  <a:tcP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645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Resuppressed</a:t>
                      </a:r>
                    </a:p>
                    <a:p>
                      <a:pPr lvl="1"/>
                      <a:r>
                        <a:rPr lang="en-US" noProof="0" dirty="0"/>
                        <a:t>Continuation CAB + RPV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65/74 (88%)</a:t>
                      </a:r>
                    </a:p>
                    <a:p>
                      <a:pPr algn="ctr"/>
                      <a:r>
                        <a:rPr lang="en-US" noProof="0" dirty="0"/>
                        <a:t>13/14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61375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501022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76105-1DBE-4808-9D3F-DDAF87A56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AF0A9A-C124-1FC9-21BA-24197D472D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871" y="3577225"/>
            <a:ext cx="146549" cy="134620"/>
          </a:xfrm>
          <a:prstGeom prst="rect">
            <a:avLst/>
          </a:prstGeom>
          <a:solidFill>
            <a:srgbClr val="0162AF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400" b="1" baseline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8CB19F-EEC6-C505-F1DC-7C41E255BC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871" y="3823470"/>
            <a:ext cx="146549" cy="13462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400" b="1" baseline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C61BA22-DBC7-E094-D5A5-F7F689EEE2A5}"/>
              </a:ext>
            </a:extLst>
          </p:cNvPr>
          <p:cNvSpPr txBox="1"/>
          <p:nvPr/>
        </p:nvSpPr>
        <p:spPr>
          <a:xfrm>
            <a:off x="4253433" y="3492301"/>
            <a:ext cx="23125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baseline="0" dirty="0"/>
              <a:t>CAB + RPV LA Q2M (N = 255)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413F15D-46DD-9CF8-3B39-0D293BD2F69B}"/>
              </a:ext>
            </a:extLst>
          </p:cNvPr>
          <p:cNvSpPr txBox="1"/>
          <p:nvPr/>
        </p:nvSpPr>
        <p:spPr>
          <a:xfrm>
            <a:off x="4259165" y="3765200"/>
            <a:ext cx="1556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baseline="0" dirty="0"/>
              <a:t>Oral SOC (N = 257)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35AD6F3A-1736-2520-E20F-932A713AC8A1}"/>
              </a:ext>
            </a:extLst>
          </p:cNvPr>
          <p:cNvGrpSpPr/>
          <p:nvPr/>
        </p:nvGrpSpPr>
        <p:grpSpPr>
          <a:xfrm>
            <a:off x="940984" y="2015128"/>
            <a:ext cx="4196159" cy="3534527"/>
            <a:chOff x="6784702" y="2154963"/>
            <a:chExt cx="3136658" cy="3534527"/>
          </a:xfrm>
        </p:grpSpPr>
        <p:graphicFrame>
          <p:nvGraphicFramePr>
            <p:cNvPr id="13" name="Graphique 12">
              <a:extLst>
                <a:ext uri="{FF2B5EF4-FFF2-40B4-BE49-F238E27FC236}">
                  <a16:creationId xmlns:a16="http://schemas.microsoft.com/office/drawing/2014/main" id="{3373827D-68A0-4388-B9D0-F6DD5A517C27}"/>
                </a:ext>
              </a:extLst>
            </p:cNvPr>
            <p:cNvGraphicFramePr/>
            <p:nvPr/>
          </p:nvGraphicFramePr>
          <p:xfrm>
            <a:off x="6784702" y="2154963"/>
            <a:ext cx="3136658" cy="299459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4C48734E-9CB7-70F8-E635-58D6B3C9199B}"/>
                </a:ext>
              </a:extLst>
            </p:cNvPr>
            <p:cNvSpPr txBox="1"/>
            <p:nvPr/>
          </p:nvSpPr>
          <p:spPr>
            <a:xfrm>
              <a:off x="8979039" y="5166270"/>
              <a:ext cx="9423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baseline="0"/>
                <a:t>No virologic data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52AB3165-34C2-0C78-3CAD-BC88B96005F4}"/>
                </a:ext>
              </a:extLst>
            </p:cNvPr>
            <p:cNvSpPr txBox="1"/>
            <p:nvPr/>
          </p:nvSpPr>
          <p:spPr>
            <a:xfrm>
              <a:off x="6959696" y="5157571"/>
              <a:ext cx="10987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baseline="0" dirty="0"/>
                <a:t>HIV RNA</a:t>
              </a:r>
              <a:br>
                <a:rPr lang="en-US" sz="1400" b="1" baseline="0" dirty="0"/>
              </a:br>
              <a:r>
                <a:rPr lang="en-US" sz="1400" b="1" baseline="0" dirty="0"/>
                <a:t>≥ 50 c/mL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BD81C5A9-0798-894D-3766-8766E98471D9}"/>
                </a:ext>
              </a:extLst>
            </p:cNvPr>
            <p:cNvSpPr txBox="1"/>
            <p:nvPr/>
          </p:nvSpPr>
          <p:spPr>
            <a:xfrm>
              <a:off x="8064746" y="5166270"/>
              <a:ext cx="10016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baseline="0" dirty="0"/>
                <a:t>HIV RNA</a:t>
              </a:r>
              <a:br>
                <a:rPr lang="en-US" sz="1400" b="1" baseline="0" dirty="0"/>
              </a:br>
              <a:r>
                <a:rPr lang="en-US" sz="1400" b="1" baseline="0" dirty="0"/>
                <a:t>&lt; 50 c/mL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D83E5627-5F43-AB83-2185-B2FD35B7F117}"/>
                </a:ext>
              </a:extLst>
            </p:cNvPr>
            <p:cNvSpPr txBox="1"/>
            <p:nvPr/>
          </p:nvSpPr>
          <p:spPr>
            <a:xfrm>
              <a:off x="7143816" y="5052137"/>
              <a:ext cx="36766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/>
                <a:t>4</a:t>
              </a:r>
              <a:endParaRPr lang="en-US" sz="1400" baseline="0" dirty="0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18354E2E-6D4B-075A-840B-5C0916107658}"/>
                </a:ext>
              </a:extLst>
            </p:cNvPr>
            <p:cNvSpPr txBox="1"/>
            <p:nvPr/>
          </p:nvSpPr>
          <p:spPr>
            <a:xfrm>
              <a:off x="7553497" y="5052137"/>
              <a:ext cx="36766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aseline="0" dirty="0"/>
                <a:t>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B43D7DCD-2E1D-D17B-ED80-D55C5CB8AECA}"/>
                </a:ext>
              </a:extLst>
            </p:cNvPr>
            <p:cNvSpPr txBox="1"/>
            <p:nvPr/>
          </p:nvSpPr>
          <p:spPr>
            <a:xfrm>
              <a:off x="8097978" y="5052137"/>
              <a:ext cx="36766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aseline="0"/>
                <a:t>247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CC8EA98C-2AE7-6ED4-9A2D-30FFA492D877}"/>
                </a:ext>
              </a:extLst>
            </p:cNvPr>
            <p:cNvSpPr txBox="1"/>
            <p:nvPr/>
          </p:nvSpPr>
          <p:spPr>
            <a:xfrm>
              <a:off x="8512783" y="5052137"/>
              <a:ext cx="36766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aseline="0"/>
                <a:t>250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23EEFB7-FCB5-6BB6-2CEE-7D874FDA2ABE}"/>
                </a:ext>
              </a:extLst>
            </p:cNvPr>
            <p:cNvSpPr txBox="1"/>
            <p:nvPr/>
          </p:nvSpPr>
          <p:spPr>
            <a:xfrm>
              <a:off x="9066389" y="5052137"/>
              <a:ext cx="36766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/>
                <a:t>4</a:t>
              </a:r>
              <a:endParaRPr lang="en-US" sz="1400" baseline="0" dirty="0"/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24F46C76-D5F0-2DB4-68E3-E79B17215091}"/>
                </a:ext>
              </a:extLst>
            </p:cNvPr>
            <p:cNvSpPr txBox="1"/>
            <p:nvPr/>
          </p:nvSpPr>
          <p:spPr>
            <a:xfrm>
              <a:off x="9467523" y="5052137"/>
              <a:ext cx="36766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/>
                <a:t>5</a:t>
              </a:r>
              <a:endParaRPr lang="en-US" sz="1400" baseline="0" dirty="0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021E287D-2680-B755-478C-E54E7992D6C4}"/>
              </a:ext>
            </a:extLst>
          </p:cNvPr>
          <p:cNvSpPr txBox="1"/>
          <p:nvPr/>
        </p:nvSpPr>
        <p:spPr>
          <a:xfrm>
            <a:off x="1240903" y="2138086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%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7A410C8-32D5-8184-D2C7-E12D987EE334}"/>
              </a:ext>
            </a:extLst>
          </p:cNvPr>
          <p:cNvSpPr txBox="1"/>
          <p:nvPr/>
        </p:nvSpPr>
        <p:spPr>
          <a:xfrm>
            <a:off x="1888739" y="1710661"/>
            <a:ext cx="29380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Virologic outcome at W96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330762D-CC60-B7C3-79DD-2A554A060A79}"/>
              </a:ext>
            </a:extLst>
          </p:cNvPr>
          <p:cNvSpPr txBox="1"/>
          <p:nvPr/>
        </p:nvSpPr>
        <p:spPr>
          <a:xfrm>
            <a:off x="6472148" y="2244060"/>
            <a:ext cx="571985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noProof="0" dirty="0"/>
              <a:t>Confirmed virologic failures (VL ≥ 200 c/mL x 2): </a:t>
            </a:r>
            <a:br>
              <a:rPr lang="en-US" sz="2000" noProof="0" dirty="0"/>
            </a:br>
            <a:r>
              <a:rPr lang="en-US" sz="2000" noProof="0" dirty="0"/>
              <a:t>4 (1.6%) in the CAB + RPV LA arm, 0 in SOC</a:t>
            </a:r>
          </a:p>
          <a:p>
            <a:pPr marL="742950" lvl="1" indent="-285750">
              <a:buClr>
                <a:schemeClr val="accent1"/>
              </a:buClr>
              <a:buFont typeface="Calibri" panose="020F0502020204030204" pitchFamily="34" charset="0"/>
              <a:buChar char="–"/>
            </a:pPr>
            <a:r>
              <a:rPr lang="en-US" noProof="0" dirty="0"/>
              <a:t>2 at W48, 2 at W72</a:t>
            </a:r>
          </a:p>
          <a:p>
            <a:pPr marL="742950" lvl="1" indent="-285750">
              <a:buClr>
                <a:schemeClr val="accent1"/>
              </a:buClr>
              <a:buFont typeface="Calibri" panose="020F0502020204030204" pitchFamily="34" charset="0"/>
              <a:buChar char="–"/>
            </a:pPr>
            <a:r>
              <a:rPr lang="en-US" noProof="0" dirty="0"/>
              <a:t>Genotype successful in 3/4: all 3 with resistance </a:t>
            </a:r>
            <a:br>
              <a:rPr lang="en-US" noProof="0" dirty="0"/>
            </a:br>
            <a:r>
              <a:rPr lang="en-US" noProof="0" dirty="0"/>
              <a:t>to RPV and to CAB</a:t>
            </a:r>
          </a:p>
          <a:p>
            <a:pPr marL="742950" lvl="1" indent="-285750">
              <a:buClr>
                <a:schemeClr val="accent1"/>
              </a:buClr>
              <a:buFont typeface="Calibri" panose="020F0502020204030204" pitchFamily="34" charset="0"/>
              <a:buChar char="–"/>
            </a:pPr>
            <a:r>
              <a:rPr lang="en-US" noProof="0" dirty="0"/>
              <a:t>1/3 with baseline low resistance to RPV</a:t>
            </a:r>
          </a:p>
          <a:p>
            <a:pPr marL="742950" lvl="1" indent="-285750">
              <a:buClr>
                <a:schemeClr val="accent1"/>
              </a:buClr>
              <a:buFont typeface="Calibri" panose="020F0502020204030204" pitchFamily="34" charset="0"/>
              <a:buChar char="–"/>
            </a:pPr>
            <a:r>
              <a:rPr lang="en-US" noProof="0" dirty="0"/>
              <a:t>1/3 with baseline low resistance to CAB</a:t>
            </a:r>
          </a:p>
          <a:p>
            <a:pPr marL="742950" lvl="1" indent="-285750">
              <a:buClr>
                <a:schemeClr val="accent1"/>
              </a:buClr>
              <a:buFont typeface="Calibri" panose="020F0502020204030204" pitchFamily="34" charset="0"/>
              <a:buChar char="–"/>
            </a:pPr>
            <a:r>
              <a:rPr lang="en-US" noProof="0" dirty="0"/>
              <a:t>All 4 resuppressed after switch to TDF/3TC/DTG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BE11E5C-886A-9ED3-788B-1C37B7E17940}"/>
              </a:ext>
            </a:extLst>
          </p:cNvPr>
          <p:cNvSpPr txBox="1"/>
          <p:nvPr/>
        </p:nvSpPr>
        <p:spPr>
          <a:xfrm>
            <a:off x="1122734" y="5631377"/>
            <a:ext cx="1469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noProof="0" dirty="0">
                <a:solidFill>
                  <a:srgbClr val="0070C0"/>
                </a:solidFill>
              </a:rPr>
              <a:t>Non-</a:t>
            </a:r>
          </a:p>
          <a:p>
            <a:pPr algn="ctr"/>
            <a:r>
              <a:rPr lang="en-US" sz="1600" b="1" noProof="0" dirty="0">
                <a:solidFill>
                  <a:srgbClr val="0070C0"/>
                </a:solidFill>
              </a:rPr>
              <a:t>inferiority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1620B5A-592E-24E7-AF95-9A1483B664AD}"/>
              </a:ext>
            </a:extLst>
          </p:cNvPr>
          <p:cNvSpPr txBox="1"/>
          <p:nvPr/>
        </p:nvSpPr>
        <p:spPr>
          <a:xfrm>
            <a:off x="2664240" y="5631377"/>
            <a:ext cx="10343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noProof="0" dirty="0">
                <a:solidFill>
                  <a:srgbClr val="0070C0"/>
                </a:solidFill>
              </a:rPr>
              <a:t>Non-</a:t>
            </a:r>
          </a:p>
          <a:p>
            <a:pPr algn="ctr"/>
            <a:r>
              <a:rPr lang="en-US" sz="1600" b="1" noProof="0" dirty="0">
                <a:solidFill>
                  <a:srgbClr val="0070C0"/>
                </a:solidFill>
              </a:rPr>
              <a:t>inferiority</a:t>
            </a:r>
          </a:p>
        </p:txBody>
      </p:sp>
      <p:sp>
        <p:nvSpPr>
          <p:cNvPr id="25" name="Text Box 3">
            <a:extLst>
              <a:ext uri="{FF2B5EF4-FFF2-40B4-BE49-F238E27FC236}">
                <a16:creationId xmlns:a16="http://schemas.microsoft.com/office/drawing/2014/main" id="{5398495A-6CFE-FE1B-9F7A-5CE87C5A5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2348" y="6469710"/>
            <a:ext cx="22396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Kityo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C, CROI 2025, Abs. </a:t>
            </a:r>
            <a:r>
              <a:rPr lang="fr-FR" sz="1400" i="1" dirty="0">
                <a:solidFill>
                  <a:srgbClr val="0070C0"/>
                </a:solidFill>
                <a:latin typeface="Calibri"/>
              </a:rPr>
              <a:t>202</a:t>
            </a:r>
            <a:endParaRPr kumimoji="0" lang="fr-FR" sz="14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F9A208B-EAA2-3F94-B80D-2D267A53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98200" cy="1491539"/>
          </a:xfrm>
        </p:spPr>
        <p:txBody>
          <a:bodyPr/>
          <a:lstStyle/>
          <a:p>
            <a:r>
              <a:rPr lang="en-US" dirty="0"/>
              <a:t>CARES Study: CAB + RPV LA IM as switch strategy </a:t>
            </a:r>
            <a:br>
              <a:rPr lang="en-US" dirty="0"/>
            </a:br>
            <a:r>
              <a:rPr lang="en-US" dirty="0"/>
              <a:t>in Africa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9DF0E49-284E-0192-5D31-303C3E58E17F}"/>
              </a:ext>
            </a:extLst>
          </p:cNvPr>
          <p:cNvSpPr txBox="1"/>
          <p:nvPr/>
        </p:nvSpPr>
        <p:spPr>
          <a:xfrm rot="20152457">
            <a:off x="3685061" y="4137201"/>
            <a:ext cx="8736430" cy="830997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noProof="0">
                <a:solidFill>
                  <a:schemeClr val="bg1"/>
                </a:solidFill>
              </a:rPr>
              <a:t>Loss of INSTI option (DTG/BIC) = 3/4 failures = 1.2% of individuals</a:t>
            </a:r>
          </a:p>
          <a:p>
            <a:pPr algn="ctr"/>
            <a:r>
              <a:rPr lang="en-US" sz="2400" b="1" noProof="0" dirty="0">
                <a:solidFill>
                  <a:schemeClr val="bg1"/>
                </a:solidFill>
              </a:rPr>
              <a:t>Loss of DOR option = 1/4 failures = 0.4% of individuals</a:t>
            </a:r>
          </a:p>
        </p:txBody>
      </p:sp>
    </p:spTree>
    <p:extLst>
      <p:ext uri="{BB962C8B-B14F-4D97-AF65-F5344CB8AC3E}">
        <p14:creationId xmlns:p14="http://schemas.microsoft.com/office/powerpoint/2010/main" val="271057007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284F82-004E-8258-E0D0-6817990D5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1465528" cy="1491539"/>
          </a:xfrm>
        </p:spPr>
        <p:txBody>
          <a:bodyPr>
            <a:noAutofit/>
          </a:bodyPr>
          <a:lstStyle/>
          <a:p>
            <a:r>
              <a:rPr lang="en-US" sz="2800" noProof="0" dirty="0"/>
              <a:t>Effectiveness of bi-monthly long-acting injectable cabotegravir </a:t>
            </a:r>
            <a:br>
              <a:rPr lang="en-US" sz="2800" noProof="0" dirty="0"/>
            </a:br>
            <a:r>
              <a:rPr lang="en-US" sz="2800" noProof="0" dirty="0"/>
              <a:t>and </a:t>
            </a:r>
            <a:r>
              <a:rPr lang="en-US" sz="2800" noProof="0" dirty="0" err="1"/>
              <a:t>rilpivirine</a:t>
            </a:r>
            <a:r>
              <a:rPr lang="en-US" sz="2800" noProof="0" dirty="0"/>
              <a:t> as maintenance treatment for HIV-1 in the Netherlands: </a:t>
            </a:r>
            <a:br>
              <a:rPr lang="en-US" sz="2800" noProof="0" dirty="0"/>
            </a:br>
            <a:r>
              <a:rPr lang="en-US" sz="2800" noProof="0" dirty="0"/>
              <a:t>results from the Dutch ATHENA national observational cohort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913D8E6-BD86-F10B-CD0E-D11C0057F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57745"/>
            <a:ext cx="11465528" cy="1678811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noProof="0" dirty="0"/>
              <a:t>Observational national cohort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noProof="0" dirty="0"/>
              <a:t>Individuals starting CAB + RPV 2017-2023 with VL &lt; 200 c/mL and no prior virologic failure (VL ≥ 1000 c/mL)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noProof="0" dirty="0"/>
              <a:t>Control group on standard oral ART, with VL &lt; 200 c/ml and no prior VF, matched 1:2 (ART class of the anchor drug, age, sex, HIV acquisition category, time since ART initiation, nadir CD4, zenith VL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noProof="0" dirty="0"/>
              <a:t>Median follow-up 1.3 years</a:t>
            </a:r>
          </a:p>
        </p:txBody>
      </p:sp>
      <p:sp>
        <p:nvSpPr>
          <p:cNvPr id="3" name="Espace réservé du contenu 6">
            <a:extLst>
              <a:ext uri="{FF2B5EF4-FFF2-40B4-BE49-F238E27FC236}">
                <a16:creationId xmlns:a16="http://schemas.microsoft.com/office/drawing/2014/main" id="{2A2F8FF2-54A8-829C-181D-D352049253FA}"/>
              </a:ext>
            </a:extLst>
          </p:cNvPr>
          <p:cNvSpPr txBox="1">
            <a:spLocks/>
          </p:cNvSpPr>
          <p:nvPr/>
        </p:nvSpPr>
        <p:spPr>
          <a:xfrm>
            <a:off x="6280739" y="3789111"/>
            <a:ext cx="5486400" cy="269873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noProof="0" dirty="0"/>
              <a:t>Loss of virological control (VL ≥ 200 c/ml)</a:t>
            </a:r>
          </a:p>
          <a:p>
            <a:pPr lvl="1"/>
            <a:r>
              <a:rPr lang="en-US" sz="1800" noProof="0" dirty="0"/>
              <a:t>CAB + RPV: 2.4%</a:t>
            </a:r>
          </a:p>
          <a:p>
            <a:pPr lvl="1"/>
            <a:r>
              <a:rPr lang="en-US" sz="1800" noProof="0" dirty="0"/>
              <a:t>Control group: 2.5%</a:t>
            </a:r>
          </a:p>
          <a:p>
            <a:r>
              <a:rPr lang="en-US" sz="2000" noProof="0" dirty="0"/>
              <a:t>14 individuals with VL ≥ 200 c/mL on CAB + RPV</a:t>
            </a:r>
          </a:p>
          <a:p>
            <a:pPr lvl="1"/>
            <a:r>
              <a:rPr lang="en-US" sz="1800" noProof="0" dirty="0"/>
              <a:t>7 resuppressed without change on ART </a:t>
            </a:r>
            <a:br>
              <a:rPr lang="en-US" sz="1800" noProof="0" dirty="0"/>
            </a:br>
            <a:r>
              <a:rPr lang="en-US" sz="1800" noProof="0" dirty="0"/>
              <a:t>(median VL 331 c/mL [215-600]</a:t>
            </a:r>
          </a:p>
          <a:p>
            <a:pPr lvl="1"/>
            <a:r>
              <a:rPr lang="en-US" sz="1800" noProof="0" dirty="0"/>
              <a:t>7 switched ART ( confirmed VF in 6/7:</a:t>
            </a:r>
            <a:br>
              <a:rPr lang="en-US" sz="1800" noProof="0" dirty="0"/>
            </a:br>
            <a:r>
              <a:rPr lang="en-US" sz="1800" noProof="0" dirty="0"/>
              <a:t>INSTI-R in 5/6 and INNRTI-R in 6/6) 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1FFA33F5-12E0-1539-EA7D-22D652837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6351" y="6470419"/>
            <a:ext cx="32956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1400" i="1" dirty="0">
                <a:solidFill>
                  <a:srgbClr val="0070C0"/>
                </a:solidFill>
                <a:cs typeface="Arial" charset="0"/>
              </a:rPr>
              <a:t>Jongen VW, Lancet HIV 2025; 12:e40-50</a:t>
            </a:r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FB97A04A-6549-F44A-E411-20BAA0204DB5}"/>
              </a:ext>
            </a:extLst>
          </p:cNvPr>
          <p:cNvGrpSpPr/>
          <p:nvPr/>
        </p:nvGrpSpPr>
        <p:grpSpPr>
          <a:xfrm>
            <a:off x="632556" y="3527425"/>
            <a:ext cx="4862050" cy="3144114"/>
            <a:chOff x="632556" y="3527425"/>
            <a:chExt cx="4862050" cy="3144114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DD6A5211-E3B7-B51A-10C1-43A2ED18AD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4016" y="3639142"/>
              <a:ext cx="3805587" cy="2025135"/>
            </a:xfrm>
            <a:custGeom>
              <a:avLst/>
              <a:gdLst>
                <a:gd name="T0" fmla="*/ 0 w 10965"/>
                <a:gd name="T1" fmla="*/ 0 h 5837"/>
                <a:gd name="T2" fmla="*/ 0 w 10965"/>
                <a:gd name="T3" fmla="*/ 5837 h 5837"/>
                <a:gd name="T4" fmla="*/ 10965 w 10965"/>
                <a:gd name="T5" fmla="*/ 5837 h 5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65" h="5837">
                  <a:moveTo>
                    <a:pt x="0" y="0"/>
                  </a:moveTo>
                  <a:lnTo>
                    <a:pt x="0" y="5837"/>
                  </a:lnTo>
                  <a:lnTo>
                    <a:pt x="10965" y="583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4" name="Line 7">
              <a:extLst>
                <a:ext uri="{FF2B5EF4-FFF2-40B4-BE49-F238E27FC236}">
                  <a16:creationId xmlns:a16="http://schemas.microsoft.com/office/drawing/2014/main" id="{7DB6CF1B-E95E-AD09-8DA1-C2659F8317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80102" y="5664277"/>
              <a:ext cx="0" cy="8156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5" name="Line 8">
              <a:extLst>
                <a:ext uri="{FF2B5EF4-FFF2-40B4-BE49-F238E27FC236}">
                  <a16:creationId xmlns:a16="http://schemas.microsoft.com/office/drawing/2014/main" id="{D107CD1C-8D1F-66F8-5F31-528A0967AF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34345" y="5664277"/>
              <a:ext cx="0" cy="8156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Line 9">
              <a:extLst>
                <a:ext uri="{FF2B5EF4-FFF2-40B4-BE49-F238E27FC236}">
                  <a16:creationId xmlns:a16="http://schemas.microsoft.com/office/drawing/2014/main" id="{3BF3D7F6-3836-5D29-EBE4-065D09047E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04016" y="5664277"/>
              <a:ext cx="0" cy="8156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7" name="Line 10">
              <a:extLst>
                <a:ext uri="{FF2B5EF4-FFF2-40B4-BE49-F238E27FC236}">
                  <a16:creationId xmlns:a16="http://schemas.microsoft.com/office/drawing/2014/main" id="{68414ADB-6179-C593-899A-EB0EFCDBD1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46303" y="5664277"/>
              <a:ext cx="0" cy="8156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8" name="Line 11">
              <a:extLst>
                <a:ext uri="{FF2B5EF4-FFF2-40B4-BE49-F238E27FC236}">
                  <a16:creationId xmlns:a16="http://schemas.microsoft.com/office/drawing/2014/main" id="{EE7D5656-2E06-BE48-7720-4B4B505B07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90324" y="5664277"/>
              <a:ext cx="0" cy="8156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9" name="Line 12">
              <a:extLst>
                <a:ext uri="{FF2B5EF4-FFF2-40B4-BE49-F238E27FC236}">
                  <a16:creationId xmlns:a16="http://schemas.microsoft.com/office/drawing/2014/main" id="{0F3DAF9F-A34F-E24D-7A37-283A495786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29397" y="4666459"/>
              <a:ext cx="74620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0" name="Line 13">
              <a:extLst>
                <a:ext uri="{FF2B5EF4-FFF2-40B4-BE49-F238E27FC236}">
                  <a16:creationId xmlns:a16="http://schemas.microsoft.com/office/drawing/2014/main" id="{B3AB8233-EFF5-82C3-332F-034E798657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29397" y="5664277"/>
              <a:ext cx="74620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1" name="Line 14">
              <a:extLst>
                <a:ext uri="{FF2B5EF4-FFF2-40B4-BE49-F238E27FC236}">
                  <a16:creationId xmlns:a16="http://schemas.microsoft.com/office/drawing/2014/main" id="{3A811BC6-E403-1F4B-7A10-E4A18F3EB1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29397" y="3668643"/>
              <a:ext cx="74620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F9FA5201-2182-1480-2D88-085B50BCA1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4016" y="5324151"/>
              <a:ext cx="3772615" cy="340125"/>
            </a:xfrm>
            <a:custGeom>
              <a:avLst/>
              <a:gdLst>
                <a:gd name="T0" fmla="*/ 10873 w 10873"/>
                <a:gd name="T1" fmla="*/ 0 h 979"/>
                <a:gd name="T2" fmla="*/ 8932 w 10873"/>
                <a:gd name="T3" fmla="*/ 0 h 979"/>
                <a:gd name="T4" fmla="*/ 8932 w 10873"/>
                <a:gd name="T5" fmla="*/ 157 h 979"/>
                <a:gd name="T6" fmla="*/ 8207 w 10873"/>
                <a:gd name="T7" fmla="*/ 157 h 979"/>
                <a:gd name="T8" fmla="*/ 8207 w 10873"/>
                <a:gd name="T9" fmla="*/ 294 h 979"/>
                <a:gd name="T10" fmla="*/ 7361 w 10873"/>
                <a:gd name="T11" fmla="*/ 294 h 979"/>
                <a:gd name="T12" fmla="*/ 7361 w 10873"/>
                <a:gd name="T13" fmla="*/ 389 h 979"/>
                <a:gd name="T14" fmla="*/ 6291 w 10873"/>
                <a:gd name="T15" fmla="*/ 389 h 979"/>
                <a:gd name="T16" fmla="*/ 6291 w 10873"/>
                <a:gd name="T17" fmla="*/ 461 h 979"/>
                <a:gd name="T18" fmla="*/ 5716 w 10873"/>
                <a:gd name="T19" fmla="*/ 461 h 979"/>
                <a:gd name="T20" fmla="*/ 5716 w 10873"/>
                <a:gd name="T21" fmla="*/ 546 h 979"/>
                <a:gd name="T22" fmla="*/ 4172 w 10873"/>
                <a:gd name="T23" fmla="*/ 546 h 979"/>
                <a:gd name="T24" fmla="*/ 4172 w 10873"/>
                <a:gd name="T25" fmla="*/ 607 h 979"/>
                <a:gd name="T26" fmla="*/ 4130 w 10873"/>
                <a:gd name="T27" fmla="*/ 607 h 979"/>
                <a:gd name="T28" fmla="*/ 4130 w 10873"/>
                <a:gd name="T29" fmla="*/ 660 h 979"/>
                <a:gd name="T30" fmla="*/ 4015 w 10873"/>
                <a:gd name="T31" fmla="*/ 660 h 979"/>
                <a:gd name="T32" fmla="*/ 4015 w 10873"/>
                <a:gd name="T33" fmla="*/ 738 h 979"/>
                <a:gd name="T34" fmla="*/ 3487 w 10873"/>
                <a:gd name="T35" fmla="*/ 738 h 979"/>
                <a:gd name="T36" fmla="*/ 3487 w 10873"/>
                <a:gd name="T37" fmla="*/ 785 h 979"/>
                <a:gd name="T38" fmla="*/ 2145 w 10873"/>
                <a:gd name="T39" fmla="*/ 785 h 979"/>
                <a:gd name="T40" fmla="*/ 2145 w 10873"/>
                <a:gd name="T41" fmla="*/ 830 h 979"/>
                <a:gd name="T42" fmla="*/ 1838 w 10873"/>
                <a:gd name="T43" fmla="*/ 830 h 979"/>
                <a:gd name="T44" fmla="*/ 1838 w 10873"/>
                <a:gd name="T45" fmla="*/ 885 h 979"/>
                <a:gd name="T46" fmla="*/ 1720 w 10873"/>
                <a:gd name="T47" fmla="*/ 885 h 979"/>
                <a:gd name="T48" fmla="*/ 1720 w 10873"/>
                <a:gd name="T49" fmla="*/ 934 h 979"/>
                <a:gd name="T50" fmla="*/ 1267 w 10873"/>
                <a:gd name="T51" fmla="*/ 934 h 979"/>
                <a:gd name="T52" fmla="*/ 1267 w 10873"/>
                <a:gd name="T53" fmla="*/ 979 h 979"/>
                <a:gd name="T54" fmla="*/ 0 w 10873"/>
                <a:gd name="T55" fmla="*/ 979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873" h="979">
                  <a:moveTo>
                    <a:pt x="10873" y="0"/>
                  </a:moveTo>
                  <a:lnTo>
                    <a:pt x="8932" y="0"/>
                  </a:lnTo>
                  <a:lnTo>
                    <a:pt x="8932" y="157"/>
                  </a:lnTo>
                  <a:lnTo>
                    <a:pt x="8207" y="157"/>
                  </a:lnTo>
                  <a:lnTo>
                    <a:pt x="8207" y="294"/>
                  </a:lnTo>
                  <a:lnTo>
                    <a:pt x="7361" y="294"/>
                  </a:lnTo>
                  <a:lnTo>
                    <a:pt x="7361" y="389"/>
                  </a:lnTo>
                  <a:lnTo>
                    <a:pt x="6291" y="389"/>
                  </a:lnTo>
                  <a:lnTo>
                    <a:pt x="6291" y="461"/>
                  </a:lnTo>
                  <a:lnTo>
                    <a:pt x="5716" y="461"/>
                  </a:lnTo>
                  <a:lnTo>
                    <a:pt x="5716" y="546"/>
                  </a:lnTo>
                  <a:lnTo>
                    <a:pt x="4172" y="546"/>
                  </a:lnTo>
                  <a:lnTo>
                    <a:pt x="4172" y="607"/>
                  </a:lnTo>
                  <a:lnTo>
                    <a:pt x="4130" y="607"/>
                  </a:lnTo>
                  <a:lnTo>
                    <a:pt x="4130" y="660"/>
                  </a:lnTo>
                  <a:lnTo>
                    <a:pt x="4015" y="660"/>
                  </a:lnTo>
                  <a:lnTo>
                    <a:pt x="4015" y="738"/>
                  </a:lnTo>
                  <a:lnTo>
                    <a:pt x="3487" y="738"/>
                  </a:lnTo>
                  <a:lnTo>
                    <a:pt x="3487" y="785"/>
                  </a:lnTo>
                  <a:lnTo>
                    <a:pt x="2145" y="785"/>
                  </a:lnTo>
                  <a:lnTo>
                    <a:pt x="2145" y="830"/>
                  </a:lnTo>
                  <a:lnTo>
                    <a:pt x="1838" y="830"/>
                  </a:lnTo>
                  <a:lnTo>
                    <a:pt x="1838" y="885"/>
                  </a:lnTo>
                  <a:lnTo>
                    <a:pt x="1720" y="885"/>
                  </a:lnTo>
                  <a:lnTo>
                    <a:pt x="1720" y="934"/>
                  </a:lnTo>
                  <a:lnTo>
                    <a:pt x="1267" y="934"/>
                  </a:lnTo>
                  <a:lnTo>
                    <a:pt x="1267" y="979"/>
                  </a:lnTo>
                  <a:lnTo>
                    <a:pt x="0" y="979"/>
                  </a:lnTo>
                </a:path>
              </a:pathLst>
            </a:custGeom>
            <a:noFill/>
            <a:ln w="20638">
              <a:solidFill>
                <a:srgbClr val="0066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3" name="Freeform 97">
              <a:extLst>
                <a:ext uri="{FF2B5EF4-FFF2-40B4-BE49-F238E27FC236}">
                  <a16:creationId xmlns:a16="http://schemas.microsoft.com/office/drawing/2014/main" id="{A30FD431-FBDE-7D89-CE20-9906F926BC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4016" y="5218296"/>
              <a:ext cx="3746586" cy="445981"/>
            </a:xfrm>
            <a:custGeom>
              <a:avLst/>
              <a:gdLst>
                <a:gd name="T0" fmla="*/ 10795 w 10795"/>
                <a:gd name="T1" fmla="*/ 0 h 1285"/>
                <a:gd name="T2" fmla="*/ 10240 w 10795"/>
                <a:gd name="T3" fmla="*/ 0 h 1285"/>
                <a:gd name="T4" fmla="*/ 10240 w 10795"/>
                <a:gd name="T5" fmla="*/ 149 h 1285"/>
                <a:gd name="T6" fmla="*/ 9271 w 10795"/>
                <a:gd name="T7" fmla="*/ 149 h 1285"/>
                <a:gd name="T8" fmla="*/ 9271 w 10795"/>
                <a:gd name="T9" fmla="*/ 267 h 1285"/>
                <a:gd name="T10" fmla="*/ 9218 w 10795"/>
                <a:gd name="T11" fmla="*/ 267 h 1285"/>
                <a:gd name="T12" fmla="*/ 9218 w 10795"/>
                <a:gd name="T13" fmla="*/ 385 h 1285"/>
                <a:gd name="T14" fmla="*/ 9078 w 10795"/>
                <a:gd name="T15" fmla="*/ 385 h 1285"/>
                <a:gd name="T16" fmla="*/ 9078 w 10795"/>
                <a:gd name="T17" fmla="*/ 580 h 1285"/>
                <a:gd name="T18" fmla="*/ 9013 w 10795"/>
                <a:gd name="T19" fmla="*/ 580 h 1285"/>
                <a:gd name="T20" fmla="*/ 9013 w 10795"/>
                <a:gd name="T21" fmla="*/ 692 h 1285"/>
                <a:gd name="T22" fmla="*/ 7929 w 10795"/>
                <a:gd name="T23" fmla="*/ 692 h 1285"/>
                <a:gd name="T24" fmla="*/ 7929 w 10795"/>
                <a:gd name="T25" fmla="*/ 731 h 1285"/>
                <a:gd name="T26" fmla="*/ 5840 w 10795"/>
                <a:gd name="T27" fmla="*/ 731 h 1285"/>
                <a:gd name="T28" fmla="*/ 5840 w 10795"/>
                <a:gd name="T29" fmla="*/ 777 h 1285"/>
                <a:gd name="T30" fmla="*/ 5504 w 10795"/>
                <a:gd name="T31" fmla="*/ 777 h 1285"/>
                <a:gd name="T32" fmla="*/ 5504 w 10795"/>
                <a:gd name="T33" fmla="*/ 835 h 1285"/>
                <a:gd name="T34" fmla="*/ 5034 w 10795"/>
                <a:gd name="T35" fmla="*/ 835 h 1285"/>
                <a:gd name="T36" fmla="*/ 5034 w 10795"/>
                <a:gd name="T37" fmla="*/ 882 h 1285"/>
                <a:gd name="T38" fmla="*/ 4891 w 10795"/>
                <a:gd name="T39" fmla="*/ 882 h 1285"/>
                <a:gd name="T40" fmla="*/ 4891 w 10795"/>
                <a:gd name="T41" fmla="*/ 956 h 1285"/>
                <a:gd name="T42" fmla="*/ 3869 w 10795"/>
                <a:gd name="T43" fmla="*/ 956 h 1285"/>
                <a:gd name="T44" fmla="*/ 3869 w 10795"/>
                <a:gd name="T45" fmla="*/ 995 h 1285"/>
                <a:gd name="T46" fmla="*/ 2958 w 10795"/>
                <a:gd name="T47" fmla="*/ 995 h 1285"/>
                <a:gd name="T48" fmla="*/ 2958 w 10795"/>
                <a:gd name="T49" fmla="*/ 1038 h 1285"/>
                <a:gd name="T50" fmla="*/ 2785 w 10795"/>
                <a:gd name="T51" fmla="*/ 1038 h 1285"/>
                <a:gd name="T52" fmla="*/ 2785 w 10795"/>
                <a:gd name="T53" fmla="*/ 1083 h 1285"/>
                <a:gd name="T54" fmla="*/ 2629 w 10795"/>
                <a:gd name="T55" fmla="*/ 1083 h 1285"/>
                <a:gd name="T56" fmla="*/ 2629 w 10795"/>
                <a:gd name="T57" fmla="*/ 1126 h 1285"/>
                <a:gd name="T58" fmla="*/ 2569 w 10795"/>
                <a:gd name="T59" fmla="*/ 1126 h 1285"/>
                <a:gd name="T60" fmla="*/ 2569 w 10795"/>
                <a:gd name="T61" fmla="*/ 1168 h 1285"/>
                <a:gd name="T62" fmla="*/ 2384 w 10795"/>
                <a:gd name="T63" fmla="*/ 1168 h 1285"/>
                <a:gd name="T64" fmla="*/ 2384 w 10795"/>
                <a:gd name="T65" fmla="*/ 1207 h 1285"/>
                <a:gd name="T66" fmla="*/ 2221 w 10795"/>
                <a:gd name="T67" fmla="*/ 1207 h 1285"/>
                <a:gd name="T68" fmla="*/ 2221 w 10795"/>
                <a:gd name="T69" fmla="*/ 1250 h 1285"/>
                <a:gd name="T70" fmla="*/ 134 w 10795"/>
                <a:gd name="T71" fmla="*/ 1250 h 1285"/>
                <a:gd name="T72" fmla="*/ 134 w 10795"/>
                <a:gd name="T73" fmla="*/ 1285 h 1285"/>
                <a:gd name="T74" fmla="*/ 0 w 10795"/>
                <a:gd name="T75" fmla="*/ 1285 h 1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795" h="1285">
                  <a:moveTo>
                    <a:pt x="10795" y="0"/>
                  </a:moveTo>
                  <a:lnTo>
                    <a:pt x="10240" y="0"/>
                  </a:lnTo>
                  <a:lnTo>
                    <a:pt x="10240" y="149"/>
                  </a:lnTo>
                  <a:lnTo>
                    <a:pt x="9271" y="149"/>
                  </a:lnTo>
                  <a:lnTo>
                    <a:pt x="9271" y="267"/>
                  </a:lnTo>
                  <a:lnTo>
                    <a:pt x="9218" y="267"/>
                  </a:lnTo>
                  <a:lnTo>
                    <a:pt x="9218" y="385"/>
                  </a:lnTo>
                  <a:lnTo>
                    <a:pt x="9078" y="385"/>
                  </a:lnTo>
                  <a:lnTo>
                    <a:pt x="9078" y="580"/>
                  </a:lnTo>
                  <a:lnTo>
                    <a:pt x="9013" y="580"/>
                  </a:lnTo>
                  <a:lnTo>
                    <a:pt x="9013" y="692"/>
                  </a:lnTo>
                  <a:lnTo>
                    <a:pt x="7929" y="692"/>
                  </a:lnTo>
                  <a:lnTo>
                    <a:pt x="7929" y="731"/>
                  </a:lnTo>
                  <a:lnTo>
                    <a:pt x="5840" y="731"/>
                  </a:lnTo>
                  <a:lnTo>
                    <a:pt x="5840" y="777"/>
                  </a:lnTo>
                  <a:lnTo>
                    <a:pt x="5504" y="777"/>
                  </a:lnTo>
                  <a:lnTo>
                    <a:pt x="5504" y="835"/>
                  </a:lnTo>
                  <a:lnTo>
                    <a:pt x="5034" y="835"/>
                  </a:lnTo>
                  <a:lnTo>
                    <a:pt x="5034" y="882"/>
                  </a:lnTo>
                  <a:lnTo>
                    <a:pt x="4891" y="882"/>
                  </a:lnTo>
                  <a:lnTo>
                    <a:pt x="4891" y="956"/>
                  </a:lnTo>
                  <a:lnTo>
                    <a:pt x="3869" y="956"/>
                  </a:lnTo>
                  <a:lnTo>
                    <a:pt x="3869" y="995"/>
                  </a:lnTo>
                  <a:lnTo>
                    <a:pt x="2958" y="995"/>
                  </a:lnTo>
                  <a:lnTo>
                    <a:pt x="2958" y="1038"/>
                  </a:lnTo>
                  <a:lnTo>
                    <a:pt x="2785" y="1038"/>
                  </a:lnTo>
                  <a:lnTo>
                    <a:pt x="2785" y="1083"/>
                  </a:lnTo>
                  <a:lnTo>
                    <a:pt x="2629" y="1083"/>
                  </a:lnTo>
                  <a:lnTo>
                    <a:pt x="2629" y="1126"/>
                  </a:lnTo>
                  <a:lnTo>
                    <a:pt x="2569" y="1126"/>
                  </a:lnTo>
                  <a:lnTo>
                    <a:pt x="2569" y="1168"/>
                  </a:lnTo>
                  <a:lnTo>
                    <a:pt x="2384" y="1168"/>
                  </a:lnTo>
                  <a:lnTo>
                    <a:pt x="2384" y="1207"/>
                  </a:lnTo>
                  <a:lnTo>
                    <a:pt x="2221" y="1207"/>
                  </a:lnTo>
                  <a:lnTo>
                    <a:pt x="2221" y="1250"/>
                  </a:lnTo>
                  <a:lnTo>
                    <a:pt x="134" y="1250"/>
                  </a:lnTo>
                  <a:lnTo>
                    <a:pt x="134" y="1285"/>
                  </a:lnTo>
                  <a:lnTo>
                    <a:pt x="0" y="1285"/>
                  </a:lnTo>
                </a:path>
              </a:pathLst>
            </a:custGeom>
            <a:noFill/>
            <a:ln w="20638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4" name="Line 98">
              <a:extLst>
                <a:ext uri="{FF2B5EF4-FFF2-40B4-BE49-F238E27FC236}">
                  <a16:creationId xmlns:a16="http://schemas.microsoft.com/office/drawing/2014/main" id="{20FF6A17-ADA8-BB8F-407C-02FE5A3719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03012" y="4159178"/>
              <a:ext cx="258565" cy="0"/>
            </a:xfrm>
            <a:prstGeom prst="line">
              <a:avLst/>
            </a:prstGeom>
            <a:noFill/>
            <a:ln w="20638">
              <a:solidFill>
                <a:srgbClr val="0066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5" name="Line 99">
              <a:extLst>
                <a:ext uri="{FF2B5EF4-FFF2-40B4-BE49-F238E27FC236}">
                  <a16:creationId xmlns:a16="http://schemas.microsoft.com/office/drawing/2014/main" id="{34B05B65-33CC-F22A-D0EB-C86D867A60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03012" y="3913217"/>
              <a:ext cx="258565" cy="0"/>
            </a:xfrm>
            <a:prstGeom prst="line">
              <a:avLst/>
            </a:prstGeom>
            <a:noFill/>
            <a:ln w="20638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D7C79F9C-8769-661C-2A10-6FD6DA6606F4}"/>
                </a:ext>
              </a:extLst>
            </p:cNvPr>
            <p:cNvSpPr txBox="1"/>
            <p:nvPr/>
          </p:nvSpPr>
          <p:spPr>
            <a:xfrm>
              <a:off x="1372410" y="572950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noProof="0" dirty="0"/>
                <a:t>0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834B4820-27B3-C709-517D-221C161D79ED}"/>
                </a:ext>
              </a:extLst>
            </p:cNvPr>
            <p:cNvSpPr txBox="1"/>
            <p:nvPr/>
          </p:nvSpPr>
          <p:spPr>
            <a:xfrm>
              <a:off x="2259010" y="5729504"/>
              <a:ext cx="3802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noProof="0" dirty="0"/>
                <a:t>0.5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F3868230-E177-1AB9-7F04-10B6659D17EC}"/>
                </a:ext>
              </a:extLst>
            </p:cNvPr>
            <p:cNvSpPr txBox="1"/>
            <p:nvPr/>
          </p:nvSpPr>
          <p:spPr>
            <a:xfrm>
              <a:off x="3204119" y="5729504"/>
              <a:ext cx="3802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noProof="0" dirty="0"/>
                <a:t>1.0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97E2064E-3C16-5F74-3D68-951E22AA5AB1}"/>
                </a:ext>
              </a:extLst>
            </p:cNvPr>
            <p:cNvSpPr txBox="1"/>
            <p:nvPr/>
          </p:nvSpPr>
          <p:spPr>
            <a:xfrm>
              <a:off x="4149228" y="5729504"/>
              <a:ext cx="3802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noProof="0" dirty="0"/>
                <a:t>1.5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FE513D3F-4020-929A-DEC8-6FC0176E78F2}"/>
                </a:ext>
              </a:extLst>
            </p:cNvPr>
            <p:cNvSpPr txBox="1"/>
            <p:nvPr/>
          </p:nvSpPr>
          <p:spPr>
            <a:xfrm>
              <a:off x="5094337" y="5729504"/>
              <a:ext cx="3802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noProof="0" dirty="0"/>
                <a:t>2.0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8CE22A82-C688-B4FB-C4AE-B7BC44A6AE9E}"/>
                </a:ext>
              </a:extLst>
            </p:cNvPr>
            <p:cNvSpPr txBox="1"/>
            <p:nvPr/>
          </p:nvSpPr>
          <p:spPr>
            <a:xfrm>
              <a:off x="1211593" y="551374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noProof="0" dirty="0"/>
                <a:t>0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97A4815B-D114-4C67-BAD0-E11A315E33A5}"/>
                </a:ext>
              </a:extLst>
            </p:cNvPr>
            <p:cNvSpPr txBox="1"/>
            <p:nvPr/>
          </p:nvSpPr>
          <p:spPr>
            <a:xfrm>
              <a:off x="1094575" y="4520585"/>
              <a:ext cx="3802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noProof="0" dirty="0"/>
                <a:t>0.1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7B77E5DE-9745-ACA0-974B-63238F6CF3A1}"/>
                </a:ext>
              </a:extLst>
            </p:cNvPr>
            <p:cNvSpPr txBox="1"/>
            <p:nvPr/>
          </p:nvSpPr>
          <p:spPr>
            <a:xfrm>
              <a:off x="1094575" y="3527425"/>
              <a:ext cx="3802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noProof="0" dirty="0"/>
                <a:t>0.2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A9C6A30F-1E65-8046-1C9C-46AA8C9B238D}"/>
                </a:ext>
              </a:extLst>
            </p:cNvPr>
            <p:cNvSpPr txBox="1"/>
            <p:nvPr/>
          </p:nvSpPr>
          <p:spPr>
            <a:xfrm>
              <a:off x="1254589" y="6209874"/>
              <a:ext cx="4988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noProof="0" dirty="0"/>
                <a:t>1170</a:t>
              </a:r>
            </a:p>
            <a:p>
              <a:pPr algn="ctr"/>
              <a:r>
                <a:rPr lang="en-US" sz="1200" noProof="0" dirty="0"/>
                <a:t>585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1FD70B58-66B7-5763-116A-1E29E750FDD1}"/>
                </a:ext>
              </a:extLst>
            </p:cNvPr>
            <p:cNvSpPr txBox="1"/>
            <p:nvPr/>
          </p:nvSpPr>
          <p:spPr>
            <a:xfrm>
              <a:off x="2199698" y="6209874"/>
              <a:ext cx="4988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noProof="0" dirty="0"/>
                <a:t>1052</a:t>
              </a:r>
            </a:p>
            <a:p>
              <a:pPr algn="ctr"/>
              <a:r>
                <a:rPr lang="en-US" sz="1200" noProof="0" dirty="0"/>
                <a:t>513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9478929D-AFEF-CF05-583D-30D9709012D4}"/>
                </a:ext>
              </a:extLst>
            </p:cNvPr>
            <p:cNvSpPr txBox="1"/>
            <p:nvPr/>
          </p:nvSpPr>
          <p:spPr>
            <a:xfrm>
              <a:off x="3184081" y="6209874"/>
              <a:ext cx="4203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noProof="0" dirty="0"/>
                <a:t>785</a:t>
              </a:r>
            </a:p>
            <a:p>
              <a:pPr algn="ctr"/>
              <a:r>
                <a:rPr lang="en-US" sz="1200" noProof="0" dirty="0"/>
                <a:t>390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FFA935B9-98F2-57D8-9A80-84C80AB088E1}"/>
                </a:ext>
              </a:extLst>
            </p:cNvPr>
            <p:cNvSpPr txBox="1"/>
            <p:nvPr/>
          </p:nvSpPr>
          <p:spPr>
            <a:xfrm>
              <a:off x="4129190" y="6209874"/>
              <a:ext cx="4203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noProof="0" dirty="0"/>
                <a:t>431</a:t>
              </a:r>
            </a:p>
            <a:p>
              <a:pPr algn="ctr"/>
              <a:r>
                <a:rPr lang="en-US" sz="1200" noProof="0" dirty="0"/>
                <a:t>218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4322904F-C357-E459-9B37-C17AE993DD5B}"/>
                </a:ext>
              </a:extLst>
            </p:cNvPr>
            <p:cNvSpPr txBox="1"/>
            <p:nvPr/>
          </p:nvSpPr>
          <p:spPr>
            <a:xfrm>
              <a:off x="5074299" y="6209874"/>
              <a:ext cx="4203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noProof="0" dirty="0"/>
                <a:t>137</a:t>
              </a:r>
            </a:p>
            <a:p>
              <a:pPr algn="ctr"/>
              <a:r>
                <a:rPr lang="en-US" sz="1200" noProof="0" dirty="0"/>
                <a:t>85</a:t>
              </a: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E4D7AF95-F303-A0E7-DB43-38367ADCA41D}"/>
                </a:ext>
              </a:extLst>
            </p:cNvPr>
            <p:cNvSpPr txBox="1"/>
            <p:nvPr/>
          </p:nvSpPr>
          <p:spPr>
            <a:xfrm>
              <a:off x="1686921" y="6209874"/>
              <a:ext cx="5132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noProof="0" dirty="0"/>
                <a:t>(110)</a:t>
              </a:r>
            </a:p>
            <a:p>
              <a:pPr algn="ctr"/>
              <a:r>
                <a:rPr lang="en-US" sz="1200" noProof="0" dirty="0"/>
                <a:t>(68)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E2E9DB90-7AD3-097A-F749-0DEF97DD5261}"/>
                </a:ext>
              </a:extLst>
            </p:cNvPr>
            <p:cNvSpPr txBox="1"/>
            <p:nvPr/>
          </p:nvSpPr>
          <p:spPr>
            <a:xfrm>
              <a:off x="2632030" y="6209874"/>
              <a:ext cx="5132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noProof="0" dirty="0"/>
                <a:t>(258)</a:t>
              </a:r>
            </a:p>
            <a:p>
              <a:pPr algn="ctr"/>
              <a:r>
                <a:rPr lang="en-US" sz="1200" noProof="0" dirty="0"/>
                <a:t>(119)</a:t>
              </a: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CF188049-1291-55FB-77A7-96D2EAED4FAB}"/>
                </a:ext>
              </a:extLst>
            </p:cNvPr>
            <p:cNvSpPr txBox="1"/>
            <p:nvPr/>
          </p:nvSpPr>
          <p:spPr>
            <a:xfrm>
              <a:off x="3577138" y="6209874"/>
              <a:ext cx="5132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noProof="0" dirty="0"/>
                <a:t>(351)</a:t>
              </a:r>
            </a:p>
            <a:p>
              <a:pPr algn="ctr"/>
              <a:r>
                <a:rPr lang="en-US" sz="1200" noProof="0" dirty="0"/>
                <a:t>(169)</a:t>
              </a: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093D0ACB-BDD3-261E-B920-3892D4ED032F}"/>
                </a:ext>
              </a:extLst>
            </p:cNvPr>
            <p:cNvSpPr txBox="1"/>
            <p:nvPr/>
          </p:nvSpPr>
          <p:spPr>
            <a:xfrm>
              <a:off x="4522247" y="6209874"/>
              <a:ext cx="5132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noProof="0" dirty="0"/>
                <a:t>(288)</a:t>
              </a:r>
            </a:p>
            <a:p>
              <a:pPr algn="ctr"/>
              <a:r>
                <a:rPr lang="en-US" sz="1200" noProof="0" dirty="0"/>
                <a:t>(131)</a:t>
              </a:r>
            </a:p>
          </p:txBody>
        </p:sp>
        <p:sp>
          <p:nvSpPr>
            <p:cNvPr id="43" name="Line 98">
              <a:extLst>
                <a:ext uri="{FF2B5EF4-FFF2-40B4-BE49-F238E27FC236}">
                  <a16:creationId xmlns:a16="http://schemas.microsoft.com/office/drawing/2014/main" id="{DD991C2E-AE05-AEBB-8958-9D999B7621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96024" y="6539188"/>
              <a:ext cx="258565" cy="0"/>
            </a:xfrm>
            <a:prstGeom prst="line">
              <a:avLst/>
            </a:prstGeom>
            <a:noFill/>
            <a:ln w="20638">
              <a:solidFill>
                <a:srgbClr val="0066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4" name="Line 99">
              <a:extLst>
                <a:ext uri="{FF2B5EF4-FFF2-40B4-BE49-F238E27FC236}">
                  <a16:creationId xmlns:a16="http://schemas.microsoft.com/office/drawing/2014/main" id="{4333B4D1-4D51-B5DB-BBD8-C8BDADF294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96024" y="6365418"/>
              <a:ext cx="258565" cy="0"/>
            </a:xfrm>
            <a:prstGeom prst="line">
              <a:avLst/>
            </a:prstGeom>
            <a:noFill/>
            <a:ln w="20638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C6367F39-2593-BCD0-A277-11A0E11DD614}"/>
                </a:ext>
              </a:extLst>
            </p:cNvPr>
            <p:cNvSpPr txBox="1"/>
            <p:nvPr/>
          </p:nvSpPr>
          <p:spPr>
            <a:xfrm>
              <a:off x="2086446" y="5933230"/>
              <a:ext cx="26155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noProof="0" dirty="0"/>
                <a:t>Years since the start of follow-up</a:t>
              </a: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B32DE0C1-E071-38B0-484B-A223A8F4BE2E}"/>
                </a:ext>
              </a:extLst>
            </p:cNvPr>
            <p:cNvSpPr txBox="1"/>
            <p:nvPr/>
          </p:nvSpPr>
          <p:spPr>
            <a:xfrm>
              <a:off x="632556" y="6017973"/>
              <a:ext cx="7106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noProof="0" dirty="0"/>
                <a:t>N at risk</a:t>
              </a: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D889DD1C-EF21-2E2B-249D-4291B18FD26F}"/>
                </a:ext>
              </a:extLst>
            </p:cNvPr>
            <p:cNvSpPr txBox="1"/>
            <p:nvPr/>
          </p:nvSpPr>
          <p:spPr>
            <a:xfrm>
              <a:off x="2166572" y="3776294"/>
              <a:ext cx="24982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noProof="0" dirty="0"/>
                <a:t>Standard antiretroviral therapy</a:t>
              </a:r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C4E02720-5935-C5AC-6C6D-590A5BD11631}"/>
                </a:ext>
              </a:extLst>
            </p:cNvPr>
            <p:cNvSpPr txBox="1"/>
            <p:nvPr/>
          </p:nvSpPr>
          <p:spPr>
            <a:xfrm>
              <a:off x="2166572" y="4016479"/>
              <a:ext cx="22149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noProof="0" dirty="0"/>
                <a:t>Cabotegravir and </a:t>
              </a:r>
              <a:r>
                <a:rPr lang="en-US" sz="1400" b="1" noProof="0" dirty="0" err="1"/>
                <a:t>rilpivirine</a:t>
              </a:r>
              <a:endParaRPr lang="en-US" sz="1400" b="1" noProof="0" dirty="0"/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084951DA-9DAB-A5B9-5136-C4C5DE6503CD}"/>
                </a:ext>
              </a:extLst>
            </p:cNvPr>
            <p:cNvSpPr txBox="1"/>
            <p:nvPr/>
          </p:nvSpPr>
          <p:spPr>
            <a:xfrm>
              <a:off x="1579119" y="4527959"/>
              <a:ext cx="13388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noProof="0" dirty="0"/>
                <a:t>Log-rank p = 0,671</a:t>
              </a:r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DBAE0CE6-2546-BA8C-8AEC-302B5DD39074}"/>
                </a:ext>
              </a:extLst>
            </p:cNvPr>
            <p:cNvSpPr txBox="1"/>
            <p:nvPr/>
          </p:nvSpPr>
          <p:spPr>
            <a:xfrm rot="16200000">
              <a:off x="213979" y="4497820"/>
              <a:ext cx="13370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noProof="0" dirty="0"/>
                <a:t>Cumulative risk</a:t>
              </a:r>
            </a:p>
          </p:txBody>
        </p:sp>
      </p:grpSp>
      <p:sp>
        <p:nvSpPr>
          <p:cNvPr id="51" name="ZoneTexte 50">
            <a:extLst>
              <a:ext uri="{FF2B5EF4-FFF2-40B4-BE49-F238E27FC236}">
                <a16:creationId xmlns:a16="http://schemas.microsoft.com/office/drawing/2014/main" id="{D7DD2B93-6BBC-5358-4A78-F22BBA1504E7}"/>
              </a:ext>
            </a:extLst>
          </p:cNvPr>
          <p:cNvSpPr txBox="1"/>
          <p:nvPr/>
        </p:nvSpPr>
        <p:spPr>
          <a:xfrm>
            <a:off x="190477" y="3041191"/>
            <a:ext cx="74657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noProof="0" dirty="0">
                <a:solidFill>
                  <a:srgbClr val="0070C0"/>
                </a:solidFill>
              </a:rPr>
              <a:t>Estimated cumulative risk of loss of virological control among patients using long-acting injectable</a:t>
            </a:r>
          </a:p>
          <a:p>
            <a:pPr algn="ctr"/>
            <a:r>
              <a:rPr lang="en-US" sz="1400" b="1" noProof="0" dirty="0">
                <a:solidFill>
                  <a:srgbClr val="0070C0"/>
                </a:solidFill>
              </a:rPr>
              <a:t>cabotegravir and </a:t>
            </a:r>
            <a:r>
              <a:rPr lang="en-US" sz="1400" b="1" noProof="0" dirty="0" err="1">
                <a:solidFill>
                  <a:srgbClr val="0070C0"/>
                </a:solidFill>
              </a:rPr>
              <a:t>rilpivirine</a:t>
            </a:r>
            <a:r>
              <a:rPr lang="en-US" sz="1400" b="1" noProof="0" dirty="0">
                <a:solidFill>
                  <a:srgbClr val="0070C0"/>
                </a:solidFill>
              </a:rPr>
              <a:t> and patients using a standard antiretroviral therapy</a:t>
            </a:r>
          </a:p>
        </p:txBody>
      </p:sp>
    </p:spTree>
    <p:extLst>
      <p:ext uri="{BB962C8B-B14F-4D97-AF65-F5344CB8AC3E}">
        <p14:creationId xmlns:p14="http://schemas.microsoft.com/office/powerpoint/2010/main" val="2966640398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5B5EFE-60D7-BDBF-0BA4-F94FE7F17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7E533C5D-6A64-A960-88B7-118DAF03D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57745"/>
            <a:ext cx="11465528" cy="1678811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noProof="0" dirty="0"/>
              <a:t>Observational national cohort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noProof="0" dirty="0"/>
              <a:t>Individuals starting CAB + RPV 2017-2023 with VL &lt; 200 c/mL and no prior virologic failure (VL ≥ 1000 c/mL)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noProof="0" dirty="0"/>
              <a:t>Control group on standard oral ART, with VL &lt; 200 c/ml and no prior VF, matched 1:2 (ART class of the anchor drug, age, sex, HIV acquisition category, time since ART initiation, nadir CD4, zenith VL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noProof="0" dirty="0"/>
              <a:t>Median follow-up 1.3 years</a:t>
            </a:r>
          </a:p>
        </p:txBody>
      </p:sp>
      <p:sp>
        <p:nvSpPr>
          <p:cNvPr id="3" name="Espace réservé du contenu 6">
            <a:extLst>
              <a:ext uri="{FF2B5EF4-FFF2-40B4-BE49-F238E27FC236}">
                <a16:creationId xmlns:a16="http://schemas.microsoft.com/office/drawing/2014/main" id="{7DD00F42-BBAB-F722-54B3-D58256C9F06A}"/>
              </a:ext>
            </a:extLst>
          </p:cNvPr>
          <p:cNvSpPr txBox="1">
            <a:spLocks/>
          </p:cNvSpPr>
          <p:nvPr/>
        </p:nvSpPr>
        <p:spPr>
          <a:xfrm>
            <a:off x="6280739" y="3789111"/>
            <a:ext cx="5486400" cy="269873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noProof="0" dirty="0"/>
              <a:t>Loss of virological control (VL ≥ 200 c/ml)</a:t>
            </a:r>
          </a:p>
          <a:p>
            <a:pPr lvl="1"/>
            <a:r>
              <a:rPr lang="en-US" sz="1800" noProof="0" dirty="0"/>
              <a:t>CAB + RPV: 2.4%</a:t>
            </a:r>
          </a:p>
          <a:p>
            <a:pPr lvl="1"/>
            <a:r>
              <a:rPr lang="en-US" sz="1800" noProof="0" dirty="0"/>
              <a:t>Control group: 2.5%</a:t>
            </a:r>
          </a:p>
          <a:p>
            <a:r>
              <a:rPr lang="en-US" sz="2000" noProof="0" dirty="0"/>
              <a:t>14 individuals with VL ≥ 200 c/mL on CAB + RPV</a:t>
            </a:r>
          </a:p>
          <a:p>
            <a:pPr lvl="1"/>
            <a:r>
              <a:rPr lang="en-US" sz="1800" noProof="0" dirty="0"/>
              <a:t>7 resuppressed without change on ART </a:t>
            </a:r>
            <a:br>
              <a:rPr lang="en-US" sz="1800" noProof="0" dirty="0"/>
            </a:br>
            <a:r>
              <a:rPr lang="en-US" sz="1800" noProof="0" dirty="0"/>
              <a:t>(median VL 331 c/mL [215-600]</a:t>
            </a:r>
          </a:p>
          <a:p>
            <a:pPr lvl="1"/>
            <a:r>
              <a:rPr lang="en-US" sz="1800" noProof="0" dirty="0"/>
              <a:t>7 switched ART ( confirmed VF in 6/7:</a:t>
            </a:r>
            <a:br>
              <a:rPr lang="en-US" sz="1800" noProof="0" dirty="0"/>
            </a:br>
            <a:r>
              <a:rPr lang="en-US" sz="1800" noProof="0" dirty="0"/>
              <a:t>INSTI-R in 5/6 and INNRTI-R in 6/6) 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FFE41302-AD68-8C9A-D71A-861EB8B73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6351" y="6470419"/>
            <a:ext cx="32956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1400" i="1" dirty="0">
                <a:solidFill>
                  <a:srgbClr val="0070C0"/>
                </a:solidFill>
                <a:cs typeface="Arial" charset="0"/>
              </a:rPr>
              <a:t>Jongen VW, Lancet HIV 2025; 12:e40-50</a:t>
            </a:r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41DA3882-84FC-83FB-DCA4-2BBDBC2567AA}"/>
              </a:ext>
            </a:extLst>
          </p:cNvPr>
          <p:cNvGrpSpPr/>
          <p:nvPr/>
        </p:nvGrpSpPr>
        <p:grpSpPr>
          <a:xfrm>
            <a:off x="632556" y="3527425"/>
            <a:ext cx="4862050" cy="3144114"/>
            <a:chOff x="632556" y="3527425"/>
            <a:chExt cx="4862050" cy="3144114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89ABA296-F156-67B2-100B-86E0AB351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4016" y="3639142"/>
              <a:ext cx="3805587" cy="2025135"/>
            </a:xfrm>
            <a:custGeom>
              <a:avLst/>
              <a:gdLst>
                <a:gd name="T0" fmla="*/ 0 w 10965"/>
                <a:gd name="T1" fmla="*/ 0 h 5837"/>
                <a:gd name="T2" fmla="*/ 0 w 10965"/>
                <a:gd name="T3" fmla="*/ 5837 h 5837"/>
                <a:gd name="T4" fmla="*/ 10965 w 10965"/>
                <a:gd name="T5" fmla="*/ 5837 h 5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65" h="5837">
                  <a:moveTo>
                    <a:pt x="0" y="0"/>
                  </a:moveTo>
                  <a:lnTo>
                    <a:pt x="0" y="5837"/>
                  </a:lnTo>
                  <a:lnTo>
                    <a:pt x="10965" y="583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4" name="Line 7">
              <a:extLst>
                <a:ext uri="{FF2B5EF4-FFF2-40B4-BE49-F238E27FC236}">
                  <a16:creationId xmlns:a16="http://schemas.microsoft.com/office/drawing/2014/main" id="{FC724758-4859-7813-6D93-E48D1F95CB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80102" y="5664277"/>
              <a:ext cx="0" cy="8156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5" name="Line 8">
              <a:extLst>
                <a:ext uri="{FF2B5EF4-FFF2-40B4-BE49-F238E27FC236}">
                  <a16:creationId xmlns:a16="http://schemas.microsoft.com/office/drawing/2014/main" id="{7FC2DF6C-09B0-3F30-F3FA-399C1500CD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34345" y="5664277"/>
              <a:ext cx="0" cy="8156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Line 9">
              <a:extLst>
                <a:ext uri="{FF2B5EF4-FFF2-40B4-BE49-F238E27FC236}">
                  <a16:creationId xmlns:a16="http://schemas.microsoft.com/office/drawing/2014/main" id="{54925B48-304C-3C47-7D8D-41007AF3C0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04016" y="5664277"/>
              <a:ext cx="0" cy="8156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7" name="Line 10">
              <a:extLst>
                <a:ext uri="{FF2B5EF4-FFF2-40B4-BE49-F238E27FC236}">
                  <a16:creationId xmlns:a16="http://schemas.microsoft.com/office/drawing/2014/main" id="{9531410D-3648-7BFA-D2B7-558D623F9C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46303" y="5664277"/>
              <a:ext cx="0" cy="8156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8" name="Line 11">
              <a:extLst>
                <a:ext uri="{FF2B5EF4-FFF2-40B4-BE49-F238E27FC236}">
                  <a16:creationId xmlns:a16="http://schemas.microsoft.com/office/drawing/2014/main" id="{2636F4EE-9C93-A9C5-8231-2BCE5EFC72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90324" y="5664277"/>
              <a:ext cx="0" cy="8156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9" name="Line 12">
              <a:extLst>
                <a:ext uri="{FF2B5EF4-FFF2-40B4-BE49-F238E27FC236}">
                  <a16:creationId xmlns:a16="http://schemas.microsoft.com/office/drawing/2014/main" id="{98E3B188-98AB-ECF7-F3B8-76A79F9D37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29397" y="4666459"/>
              <a:ext cx="74620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0" name="Line 13">
              <a:extLst>
                <a:ext uri="{FF2B5EF4-FFF2-40B4-BE49-F238E27FC236}">
                  <a16:creationId xmlns:a16="http://schemas.microsoft.com/office/drawing/2014/main" id="{A978E71D-16BF-FBC5-1CA8-B8334A6D1F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29397" y="5664277"/>
              <a:ext cx="74620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1" name="Line 14">
              <a:extLst>
                <a:ext uri="{FF2B5EF4-FFF2-40B4-BE49-F238E27FC236}">
                  <a16:creationId xmlns:a16="http://schemas.microsoft.com/office/drawing/2014/main" id="{651CEADA-411A-FFAB-ACF1-A5EE9DEE7E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29397" y="3668643"/>
              <a:ext cx="74620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718779A3-D260-DACE-821C-7BA8F99ACB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4016" y="5324151"/>
              <a:ext cx="3772615" cy="340125"/>
            </a:xfrm>
            <a:custGeom>
              <a:avLst/>
              <a:gdLst>
                <a:gd name="T0" fmla="*/ 10873 w 10873"/>
                <a:gd name="T1" fmla="*/ 0 h 979"/>
                <a:gd name="T2" fmla="*/ 8932 w 10873"/>
                <a:gd name="T3" fmla="*/ 0 h 979"/>
                <a:gd name="T4" fmla="*/ 8932 w 10873"/>
                <a:gd name="T5" fmla="*/ 157 h 979"/>
                <a:gd name="T6" fmla="*/ 8207 w 10873"/>
                <a:gd name="T7" fmla="*/ 157 h 979"/>
                <a:gd name="T8" fmla="*/ 8207 w 10873"/>
                <a:gd name="T9" fmla="*/ 294 h 979"/>
                <a:gd name="T10" fmla="*/ 7361 w 10873"/>
                <a:gd name="T11" fmla="*/ 294 h 979"/>
                <a:gd name="T12" fmla="*/ 7361 w 10873"/>
                <a:gd name="T13" fmla="*/ 389 h 979"/>
                <a:gd name="T14" fmla="*/ 6291 w 10873"/>
                <a:gd name="T15" fmla="*/ 389 h 979"/>
                <a:gd name="T16" fmla="*/ 6291 w 10873"/>
                <a:gd name="T17" fmla="*/ 461 h 979"/>
                <a:gd name="T18" fmla="*/ 5716 w 10873"/>
                <a:gd name="T19" fmla="*/ 461 h 979"/>
                <a:gd name="T20" fmla="*/ 5716 w 10873"/>
                <a:gd name="T21" fmla="*/ 546 h 979"/>
                <a:gd name="T22" fmla="*/ 4172 w 10873"/>
                <a:gd name="T23" fmla="*/ 546 h 979"/>
                <a:gd name="T24" fmla="*/ 4172 w 10873"/>
                <a:gd name="T25" fmla="*/ 607 h 979"/>
                <a:gd name="T26" fmla="*/ 4130 w 10873"/>
                <a:gd name="T27" fmla="*/ 607 h 979"/>
                <a:gd name="T28" fmla="*/ 4130 w 10873"/>
                <a:gd name="T29" fmla="*/ 660 h 979"/>
                <a:gd name="T30" fmla="*/ 4015 w 10873"/>
                <a:gd name="T31" fmla="*/ 660 h 979"/>
                <a:gd name="T32" fmla="*/ 4015 w 10873"/>
                <a:gd name="T33" fmla="*/ 738 h 979"/>
                <a:gd name="T34" fmla="*/ 3487 w 10873"/>
                <a:gd name="T35" fmla="*/ 738 h 979"/>
                <a:gd name="T36" fmla="*/ 3487 w 10873"/>
                <a:gd name="T37" fmla="*/ 785 h 979"/>
                <a:gd name="T38" fmla="*/ 2145 w 10873"/>
                <a:gd name="T39" fmla="*/ 785 h 979"/>
                <a:gd name="T40" fmla="*/ 2145 w 10873"/>
                <a:gd name="T41" fmla="*/ 830 h 979"/>
                <a:gd name="T42" fmla="*/ 1838 w 10873"/>
                <a:gd name="T43" fmla="*/ 830 h 979"/>
                <a:gd name="T44" fmla="*/ 1838 w 10873"/>
                <a:gd name="T45" fmla="*/ 885 h 979"/>
                <a:gd name="T46" fmla="*/ 1720 w 10873"/>
                <a:gd name="T47" fmla="*/ 885 h 979"/>
                <a:gd name="T48" fmla="*/ 1720 w 10873"/>
                <a:gd name="T49" fmla="*/ 934 h 979"/>
                <a:gd name="T50" fmla="*/ 1267 w 10873"/>
                <a:gd name="T51" fmla="*/ 934 h 979"/>
                <a:gd name="T52" fmla="*/ 1267 w 10873"/>
                <a:gd name="T53" fmla="*/ 979 h 979"/>
                <a:gd name="T54" fmla="*/ 0 w 10873"/>
                <a:gd name="T55" fmla="*/ 979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873" h="979">
                  <a:moveTo>
                    <a:pt x="10873" y="0"/>
                  </a:moveTo>
                  <a:lnTo>
                    <a:pt x="8932" y="0"/>
                  </a:lnTo>
                  <a:lnTo>
                    <a:pt x="8932" y="157"/>
                  </a:lnTo>
                  <a:lnTo>
                    <a:pt x="8207" y="157"/>
                  </a:lnTo>
                  <a:lnTo>
                    <a:pt x="8207" y="294"/>
                  </a:lnTo>
                  <a:lnTo>
                    <a:pt x="7361" y="294"/>
                  </a:lnTo>
                  <a:lnTo>
                    <a:pt x="7361" y="389"/>
                  </a:lnTo>
                  <a:lnTo>
                    <a:pt x="6291" y="389"/>
                  </a:lnTo>
                  <a:lnTo>
                    <a:pt x="6291" y="461"/>
                  </a:lnTo>
                  <a:lnTo>
                    <a:pt x="5716" y="461"/>
                  </a:lnTo>
                  <a:lnTo>
                    <a:pt x="5716" y="546"/>
                  </a:lnTo>
                  <a:lnTo>
                    <a:pt x="4172" y="546"/>
                  </a:lnTo>
                  <a:lnTo>
                    <a:pt x="4172" y="607"/>
                  </a:lnTo>
                  <a:lnTo>
                    <a:pt x="4130" y="607"/>
                  </a:lnTo>
                  <a:lnTo>
                    <a:pt x="4130" y="660"/>
                  </a:lnTo>
                  <a:lnTo>
                    <a:pt x="4015" y="660"/>
                  </a:lnTo>
                  <a:lnTo>
                    <a:pt x="4015" y="738"/>
                  </a:lnTo>
                  <a:lnTo>
                    <a:pt x="3487" y="738"/>
                  </a:lnTo>
                  <a:lnTo>
                    <a:pt x="3487" y="785"/>
                  </a:lnTo>
                  <a:lnTo>
                    <a:pt x="2145" y="785"/>
                  </a:lnTo>
                  <a:lnTo>
                    <a:pt x="2145" y="830"/>
                  </a:lnTo>
                  <a:lnTo>
                    <a:pt x="1838" y="830"/>
                  </a:lnTo>
                  <a:lnTo>
                    <a:pt x="1838" y="885"/>
                  </a:lnTo>
                  <a:lnTo>
                    <a:pt x="1720" y="885"/>
                  </a:lnTo>
                  <a:lnTo>
                    <a:pt x="1720" y="934"/>
                  </a:lnTo>
                  <a:lnTo>
                    <a:pt x="1267" y="934"/>
                  </a:lnTo>
                  <a:lnTo>
                    <a:pt x="1267" y="979"/>
                  </a:lnTo>
                  <a:lnTo>
                    <a:pt x="0" y="979"/>
                  </a:lnTo>
                </a:path>
              </a:pathLst>
            </a:custGeom>
            <a:noFill/>
            <a:ln w="20638">
              <a:solidFill>
                <a:srgbClr val="0066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3" name="Freeform 97">
              <a:extLst>
                <a:ext uri="{FF2B5EF4-FFF2-40B4-BE49-F238E27FC236}">
                  <a16:creationId xmlns:a16="http://schemas.microsoft.com/office/drawing/2014/main" id="{5272BDA3-CB8C-806B-73E7-2A8746881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4016" y="5218296"/>
              <a:ext cx="3746586" cy="445981"/>
            </a:xfrm>
            <a:custGeom>
              <a:avLst/>
              <a:gdLst>
                <a:gd name="T0" fmla="*/ 10795 w 10795"/>
                <a:gd name="T1" fmla="*/ 0 h 1285"/>
                <a:gd name="T2" fmla="*/ 10240 w 10795"/>
                <a:gd name="T3" fmla="*/ 0 h 1285"/>
                <a:gd name="T4" fmla="*/ 10240 w 10795"/>
                <a:gd name="T5" fmla="*/ 149 h 1285"/>
                <a:gd name="T6" fmla="*/ 9271 w 10795"/>
                <a:gd name="T7" fmla="*/ 149 h 1285"/>
                <a:gd name="T8" fmla="*/ 9271 w 10795"/>
                <a:gd name="T9" fmla="*/ 267 h 1285"/>
                <a:gd name="T10" fmla="*/ 9218 w 10795"/>
                <a:gd name="T11" fmla="*/ 267 h 1285"/>
                <a:gd name="T12" fmla="*/ 9218 w 10795"/>
                <a:gd name="T13" fmla="*/ 385 h 1285"/>
                <a:gd name="T14" fmla="*/ 9078 w 10795"/>
                <a:gd name="T15" fmla="*/ 385 h 1285"/>
                <a:gd name="T16" fmla="*/ 9078 w 10795"/>
                <a:gd name="T17" fmla="*/ 580 h 1285"/>
                <a:gd name="T18" fmla="*/ 9013 w 10795"/>
                <a:gd name="T19" fmla="*/ 580 h 1285"/>
                <a:gd name="T20" fmla="*/ 9013 w 10795"/>
                <a:gd name="T21" fmla="*/ 692 h 1285"/>
                <a:gd name="T22" fmla="*/ 7929 w 10795"/>
                <a:gd name="T23" fmla="*/ 692 h 1285"/>
                <a:gd name="T24" fmla="*/ 7929 w 10795"/>
                <a:gd name="T25" fmla="*/ 731 h 1285"/>
                <a:gd name="T26" fmla="*/ 5840 w 10795"/>
                <a:gd name="T27" fmla="*/ 731 h 1285"/>
                <a:gd name="T28" fmla="*/ 5840 w 10795"/>
                <a:gd name="T29" fmla="*/ 777 h 1285"/>
                <a:gd name="T30" fmla="*/ 5504 w 10795"/>
                <a:gd name="T31" fmla="*/ 777 h 1285"/>
                <a:gd name="T32" fmla="*/ 5504 w 10795"/>
                <a:gd name="T33" fmla="*/ 835 h 1285"/>
                <a:gd name="T34" fmla="*/ 5034 w 10795"/>
                <a:gd name="T35" fmla="*/ 835 h 1285"/>
                <a:gd name="T36" fmla="*/ 5034 w 10795"/>
                <a:gd name="T37" fmla="*/ 882 h 1285"/>
                <a:gd name="T38" fmla="*/ 4891 w 10795"/>
                <a:gd name="T39" fmla="*/ 882 h 1285"/>
                <a:gd name="T40" fmla="*/ 4891 w 10795"/>
                <a:gd name="T41" fmla="*/ 956 h 1285"/>
                <a:gd name="T42" fmla="*/ 3869 w 10795"/>
                <a:gd name="T43" fmla="*/ 956 h 1285"/>
                <a:gd name="T44" fmla="*/ 3869 w 10795"/>
                <a:gd name="T45" fmla="*/ 995 h 1285"/>
                <a:gd name="T46" fmla="*/ 2958 w 10795"/>
                <a:gd name="T47" fmla="*/ 995 h 1285"/>
                <a:gd name="T48" fmla="*/ 2958 w 10795"/>
                <a:gd name="T49" fmla="*/ 1038 h 1285"/>
                <a:gd name="T50" fmla="*/ 2785 w 10795"/>
                <a:gd name="T51" fmla="*/ 1038 h 1285"/>
                <a:gd name="T52" fmla="*/ 2785 w 10795"/>
                <a:gd name="T53" fmla="*/ 1083 h 1285"/>
                <a:gd name="T54" fmla="*/ 2629 w 10795"/>
                <a:gd name="T55" fmla="*/ 1083 h 1285"/>
                <a:gd name="T56" fmla="*/ 2629 w 10795"/>
                <a:gd name="T57" fmla="*/ 1126 h 1285"/>
                <a:gd name="T58" fmla="*/ 2569 w 10795"/>
                <a:gd name="T59" fmla="*/ 1126 h 1285"/>
                <a:gd name="T60" fmla="*/ 2569 w 10795"/>
                <a:gd name="T61" fmla="*/ 1168 h 1285"/>
                <a:gd name="T62" fmla="*/ 2384 w 10795"/>
                <a:gd name="T63" fmla="*/ 1168 h 1285"/>
                <a:gd name="T64" fmla="*/ 2384 w 10795"/>
                <a:gd name="T65" fmla="*/ 1207 h 1285"/>
                <a:gd name="T66" fmla="*/ 2221 w 10795"/>
                <a:gd name="T67" fmla="*/ 1207 h 1285"/>
                <a:gd name="T68" fmla="*/ 2221 w 10795"/>
                <a:gd name="T69" fmla="*/ 1250 h 1285"/>
                <a:gd name="T70" fmla="*/ 134 w 10795"/>
                <a:gd name="T71" fmla="*/ 1250 h 1285"/>
                <a:gd name="T72" fmla="*/ 134 w 10795"/>
                <a:gd name="T73" fmla="*/ 1285 h 1285"/>
                <a:gd name="T74" fmla="*/ 0 w 10795"/>
                <a:gd name="T75" fmla="*/ 1285 h 1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795" h="1285">
                  <a:moveTo>
                    <a:pt x="10795" y="0"/>
                  </a:moveTo>
                  <a:lnTo>
                    <a:pt x="10240" y="0"/>
                  </a:lnTo>
                  <a:lnTo>
                    <a:pt x="10240" y="149"/>
                  </a:lnTo>
                  <a:lnTo>
                    <a:pt x="9271" y="149"/>
                  </a:lnTo>
                  <a:lnTo>
                    <a:pt x="9271" y="267"/>
                  </a:lnTo>
                  <a:lnTo>
                    <a:pt x="9218" y="267"/>
                  </a:lnTo>
                  <a:lnTo>
                    <a:pt x="9218" y="385"/>
                  </a:lnTo>
                  <a:lnTo>
                    <a:pt x="9078" y="385"/>
                  </a:lnTo>
                  <a:lnTo>
                    <a:pt x="9078" y="580"/>
                  </a:lnTo>
                  <a:lnTo>
                    <a:pt x="9013" y="580"/>
                  </a:lnTo>
                  <a:lnTo>
                    <a:pt x="9013" y="692"/>
                  </a:lnTo>
                  <a:lnTo>
                    <a:pt x="7929" y="692"/>
                  </a:lnTo>
                  <a:lnTo>
                    <a:pt x="7929" y="731"/>
                  </a:lnTo>
                  <a:lnTo>
                    <a:pt x="5840" y="731"/>
                  </a:lnTo>
                  <a:lnTo>
                    <a:pt x="5840" y="777"/>
                  </a:lnTo>
                  <a:lnTo>
                    <a:pt x="5504" y="777"/>
                  </a:lnTo>
                  <a:lnTo>
                    <a:pt x="5504" y="835"/>
                  </a:lnTo>
                  <a:lnTo>
                    <a:pt x="5034" y="835"/>
                  </a:lnTo>
                  <a:lnTo>
                    <a:pt x="5034" y="882"/>
                  </a:lnTo>
                  <a:lnTo>
                    <a:pt x="4891" y="882"/>
                  </a:lnTo>
                  <a:lnTo>
                    <a:pt x="4891" y="956"/>
                  </a:lnTo>
                  <a:lnTo>
                    <a:pt x="3869" y="956"/>
                  </a:lnTo>
                  <a:lnTo>
                    <a:pt x="3869" y="995"/>
                  </a:lnTo>
                  <a:lnTo>
                    <a:pt x="2958" y="995"/>
                  </a:lnTo>
                  <a:lnTo>
                    <a:pt x="2958" y="1038"/>
                  </a:lnTo>
                  <a:lnTo>
                    <a:pt x="2785" y="1038"/>
                  </a:lnTo>
                  <a:lnTo>
                    <a:pt x="2785" y="1083"/>
                  </a:lnTo>
                  <a:lnTo>
                    <a:pt x="2629" y="1083"/>
                  </a:lnTo>
                  <a:lnTo>
                    <a:pt x="2629" y="1126"/>
                  </a:lnTo>
                  <a:lnTo>
                    <a:pt x="2569" y="1126"/>
                  </a:lnTo>
                  <a:lnTo>
                    <a:pt x="2569" y="1168"/>
                  </a:lnTo>
                  <a:lnTo>
                    <a:pt x="2384" y="1168"/>
                  </a:lnTo>
                  <a:lnTo>
                    <a:pt x="2384" y="1207"/>
                  </a:lnTo>
                  <a:lnTo>
                    <a:pt x="2221" y="1207"/>
                  </a:lnTo>
                  <a:lnTo>
                    <a:pt x="2221" y="1250"/>
                  </a:lnTo>
                  <a:lnTo>
                    <a:pt x="134" y="1250"/>
                  </a:lnTo>
                  <a:lnTo>
                    <a:pt x="134" y="1285"/>
                  </a:lnTo>
                  <a:lnTo>
                    <a:pt x="0" y="1285"/>
                  </a:lnTo>
                </a:path>
              </a:pathLst>
            </a:custGeom>
            <a:noFill/>
            <a:ln w="20638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4" name="Line 98">
              <a:extLst>
                <a:ext uri="{FF2B5EF4-FFF2-40B4-BE49-F238E27FC236}">
                  <a16:creationId xmlns:a16="http://schemas.microsoft.com/office/drawing/2014/main" id="{B00FD693-D3C5-0BC7-9FD6-EFFB3FBF35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03012" y="4159178"/>
              <a:ext cx="258565" cy="0"/>
            </a:xfrm>
            <a:prstGeom prst="line">
              <a:avLst/>
            </a:prstGeom>
            <a:noFill/>
            <a:ln w="20638">
              <a:solidFill>
                <a:srgbClr val="0066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5" name="Line 99">
              <a:extLst>
                <a:ext uri="{FF2B5EF4-FFF2-40B4-BE49-F238E27FC236}">
                  <a16:creationId xmlns:a16="http://schemas.microsoft.com/office/drawing/2014/main" id="{54E07A3C-092B-4A30-B7F1-9CD791F12B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03012" y="3913217"/>
              <a:ext cx="258565" cy="0"/>
            </a:xfrm>
            <a:prstGeom prst="line">
              <a:avLst/>
            </a:prstGeom>
            <a:noFill/>
            <a:ln w="20638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69FF51D1-40C3-2E4A-7D81-0916473F4B8F}"/>
                </a:ext>
              </a:extLst>
            </p:cNvPr>
            <p:cNvSpPr txBox="1"/>
            <p:nvPr/>
          </p:nvSpPr>
          <p:spPr>
            <a:xfrm>
              <a:off x="1372410" y="572950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noProof="0" dirty="0"/>
                <a:t>0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00DB5F17-34CB-98A7-3B47-48A81AECF558}"/>
                </a:ext>
              </a:extLst>
            </p:cNvPr>
            <p:cNvSpPr txBox="1"/>
            <p:nvPr/>
          </p:nvSpPr>
          <p:spPr>
            <a:xfrm>
              <a:off x="2259010" y="5729504"/>
              <a:ext cx="3802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noProof="0" dirty="0"/>
                <a:t>0.5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227BB6CE-C39C-1A9B-8C6E-4F58C80E68B0}"/>
                </a:ext>
              </a:extLst>
            </p:cNvPr>
            <p:cNvSpPr txBox="1"/>
            <p:nvPr/>
          </p:nvSpPr>
          <p:spPr>
            <a:xfrm>
              <a:off x="3204119" y="5729504"/>
              <a:ext cx="3802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noProof="0" dirty="0"/>
                <a:t>1.0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9747303B-7235-BF4A-FB8A-872ACC5E9862}"/>
                </a:ext>
              </a:extLst>
            </p:cNvPr>
            <p:cNvSpPr txBox="1"/>
            <p:nvPr/>
          </p:nvSpPr>
          <p:spPr>
            <a:xfrm>
              <a:off x="4149228" y="5729504"/>
              <a:ext cx="3802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noProof="0" dirty="0"/>
                <a:t>1.5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739EA364-4290-0BF3-80F6-EA222253C8AB}"/>
                </a:ext>
              </a:extLst>
            </p:cNvPr>
            <p:cNvSpPr txBox="1"/>
            <p:nvPr/>
          </p:nvSpPr>
          <p:spPr>
            <a:xfrm>
              <a:off x="5094337" y="5729504"/>
              <a:ext cx="3802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noProof="0" dirty="0"/>
                <a:t>2.0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B020F7C2-857E-1C29-B814-E34211516115}"/>
                </a:ext>
              </a:extLst>
            </p:cNvPr>
            <p:cNvSpPr txBox="1"/>
            <p:nvPr/>
          </p:nvSpPr>
          <p:spPr>
            <a:xfrm>
              <a:off x="1211593" y="551374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noProof="0" dirty="0"/>
                <a:t>0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4846FE42-8B4F-C9B8-F06A-FC7343C9E090}"/>
                </a:ext>
              </a:extLst>
            </p:cNvPr>
            <p:cNvSpPr txBox="1"/>
            <p:nvPr/>
          </p:nvSpPr>
          <p:spPr>
            <a:xfrm>
              <a:off x="1094575" y="4520585"/>
              <a:ext cx="3802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noProof="0" dirty="0"/>
                <a:t>0.1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F2C8AC8E-5B33-7F40-1F05-5FA1338D70DE}"/>
                </a:ext>
              </a:extLst>
            </p:cNvPr>
            <p:cNvSpPr txBox="1"/>
            <p:nvPr/>
          </p:nvSpPr>
          <p:spPr>
            <a:xfrm>
              <a:off x="1094575" y="3527425"/>
              <a:ext cx="3802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noProof="0" dirty="0"/>
                <a:t>0.2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4299FE96-2DAE-1884-53E0-DD31DB0E53E8}"/>
                </a:ext>
              </a:extLst>
            </p:cNvPr>
            <p:cNvSpPr txBox="1"/>
            <p:nvPr/>
          </p:nvSpPr>
          <p:spPr>
            <a:xfrm>
              <a:off x="1254589" y="6209874"/>
              <a:ext cx="4988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noProof="0" dirty="0"/>
                <a:t>1170</a:t>
              </a:r>
            </a:p>
            <a:p>
              <a:pPr algn="ctr"/>
              <a:r>
                <a:rPr lang="en-US" sz="1200" noProof="0" dirty="0"/>
                <a:t>585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767D5F8C-DCDD-36AD-F296-BD97C0B7DAFF}"/>
                </a:ext>
              </a:extLst>
            </p:cNvPr>
            <p:cNvSpPr txBox="1"/>
            <p:nvPr/>
          </p:nvSpPr>
          <p:spPr>
            <a:xfrm>
              <a:off x="2199698" y="6209874"/>
              <a:ext cx="4988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noProof="0" dirty="0"/>
                <a:t>1052</a:t>
              </a:r>
            </a:p>
            <a:p>
              <a:pPr algn="ctr"/>
              <a:r>
                <a:rPr lang="en-US" sz="1200" noProof="0" dirty="0"/>
                <a:t>513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1C07B5B8-BE83-4085-4B59-6551FF1354E0}"/>
                </a:ext>
              </a:extLst>
            </p:cNvPr>
            <p:cNvSpPr txBox="1"/>
            <p:nvPr/>
          </p:nvSpPr>
          <p:spPr>
            <a:xfrm>
              <a:off x="3184081" y="6209874"/>
              <a:ext cx="4203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noProof="0" dirty="0"/>
                <a:t>785</a:t>
              </a:r>
            </a:p>
            <a:p>
              <a:pPr algn="ctr"/>
              <a:r>
                <a:rPr lang="en-US" sz="1200" noProof="0" dirty="0"/>
                <a:t>390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1F7256B7-6EA2-CF27-24D2-BB32A9A2E817}"/>
                </a:ext>
              </a:extLst>
            </p:cNvPr>
            <p:cNvSpPr txBox="1"/>
            <p:nvPr/>
          </p:nvSpPr>
          <p:spPr>
            <a:xfrm>
              <a:off x="4129190" y="6209874"/>
              <a:ext cx="4203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noProof="0" dirty="0"/>
                <a:t>431</a:t>
              </a:r>
            </a:p>
            <a:p>
              <a:pPr algn="ctr"/>
              <a:r>
                <a:rPr lang="en-US" sz="1200" noProof="0" dirty="0"/>
                <a:t>218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A88ECD75-89D7-CD34-2A95-222592736148}"/>
                </a:ext>
              </a:extLst>
            </p:cNvPr>
            <p:cNvSpPr txBox="1"/>
            <p:nvPr/>
          </p:nvSpPr>
          <p:spPr>
            <a:xfrm>
              <a:off x="5074299" y="6209874"/>
              <a:ext cx="4203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noProof="0" dirty="0"/>
                <a:t>137</a:t>
              </a:r>
            </a:p>
            <a:p>
              <a:pPr algn="ctr"/>
              <a:r>
                <a:rPr lang="en-US" sz="1200" noProof="0" dirty="0"/>
                <a:t>85</a:t>
              </a: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18F7DC95-0FA6-5A51-06B8-B9B8D05B3901}"/>
                </a:ext>
              </a:extLst>
            </p:cNvPr>
            <p:cNvSpPr txBox="1"/>
            <p:nvPr/>
          </p:nvSpPr>
          <p:spPr>
            <a:xfrm>
              <a:off x="1686921" y="6209874"/>
              <a:ext cx="5132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noProof="0" dirty="0"/>
                <a:t>(110)</a:t>
              </a:r>
            </a:p>
            <a:p>
              <a:pPr algn="ctr"/>
              <a:r>
                <a:rPr lang="en-US" sz="1200" noProof="0" dirty="0"/>
                <a:t>(68)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E2129D2C-041E-59F5-DEC2-6AD2A0D80895}"/>
                </a:ext>
              </a:extLst>
            </p:cNvPr>
            <p:cNvSpPr txBox="1"/>
            <p:nvPr/>
          </p:nvSpPr>
          <p:spPr>
            <a:xfrm>
              <a:off x="2632030" y="6209874"/>
              <a:ext cx="5132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noProof="0" dirty="0"/>
                <a:t>(258)</a:t>
              </a:r>
            </a:p>
            <a:p>
              <a:pPr algn="ctr"/>
              <a:r>
                <a:rPr lang="en-US" sz="1200" noProof="0" dirty="0"/>
                <a:t>(119)</a:t>
              </a: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F2468697-E6AE-AF00-8D2F-C164BB1E6A62}"/>
                </a:ext>
              </a:extLst>
            </p:cNvPr>
            <p:cNvSpPr txBox="1"/>
            <p:nvPr/>
          </p:nvSpPr>
          <p:spPr>
            <a:xfrm>
              <a:off x="3577138" y="6209874"/>
              <a:ext cx="5132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noProof="0" dirty="0"/>
                <a:t>(351)</a:t>
              </a:r>
            </a:p>
            <a:p>
              <a:pPr algn="ctr"/>
              <a:r>
                <a:rPr lang="en-US" sz="1200" noProof="0" dirty="0"/>
                <a:t>(169)</a:t>
              </a: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F980143A-96E6-DBF5-C99C-36A06F0719A8}"/>
                </a:ext>
              </a:extLst>
            </p:cNvPr>
            <p:cNvSpPr txBox="1"/>
            <p:nvPr/>
          </p:nvSpPr>
          <p:spPr>
            <a:xfrm>
              <a:off x="4522247" y="6209874"/>
              <a:ext cx="5132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noProof="0" dirty="0"/>
                <a:t>(288)</a:t>
              </a:r>
            </a:p>
            <a:p>
              <a:pPr algn="ctr"/>
              <a:r>
                <a:rPr lang="en-US" sz="1200" noProof="0" dirty="0"/>
                <a:t>(131)</a:t>
              </a:r>
            </a:p>
          </p:txBody>
        </p:sp>
        <p:sp>
          <p:nvSpPr>
            <p:cNvPr id="43" name="Line 98">
              <a:extLst>
                <a:ext uri="{FF2B5EF4-FFF2-40B4-BE49-F238E27FC236}">
                  <a16:creationId xmlns:a16="http://schemas.microsoft.com/office/drawing/2014/main" id="{EC2E74C5-FE12-BBB6-5B8A-87D986E85A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96024" y="6539188"/>
              <a:ext cx="258565" cy="0"/>
            </a:xfrm>
            <a:prstGeom prst="line">
              <a:avLst/>
            </a:prstGeom>
            <a:noFill/>
            <a:ln w="20638">
              <a:solidFill>
                <a:srgbClr val="0066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4" name="Line 99">
              <a:extLst>
                <a:ext uri="{FF2B5EF4-FFF2-40B4-BE49-F238E27FC236}">
                  <a16:creationId xmlns:a16="http://schemas.microsoft.com/office/drawing/2014/main" id="{CCE83473-FF44-DB9D-34FE-37C38D6F1C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96024" y="6365418"/>
              <a:ext cx="258565" cy="0"/>
            </a:xfrm>
            <a:prstGeom prst="line">
              <a:avLst/>
            </a:prstGeom>
            <a:noFill/>
            <a:ln w="20638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1E72E5D5-DE4F-4CAB-650F-DF7840A3A348}"/>
                </a:ext>
              </a:extLst>
            </p:cNvPr>
            <p:cNvSpPr txBox="1"/>
            <p:nvPr/>
          </p:nvSpPr>
          <p:spPr>
            <a:xfrm>
              <a:off x="2086446" y="5933230"/>
              <a:ext cx="26155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noProof="0" dirty="0"/>
                <a:t>Years since the start of follow-up</a:t>
              </a: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82C88D94-8418-04D9-B246-7A73ED4CE78C}"/>
                </a:ext>
              </a:extLst>
            </p:cNvPr>
            <p:cNvSpPr txBox="1"/>
            <p:nvPr/>
          </p:nvSpPr>
          <p:spPr>
            <a:xfrm>
              <a:off x="632556" y="6017973"/>
              <a:ext cx="7106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noProof="0" dirty="0"/>
                <a:t>N at risk</a:t>
              </a: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20873DE4-270C-AE86-738F-2ABD1999117E}"/>
                </a:ext>
              </a:extLst>
            </p:cNvPr>
            <p:cNvSpPr txBox="1"/>
            <p:nvPr/>
          </p:nvSpPr>
          <p:spPr>
            <a:xfrm>
              <a:off x="2166572" y="3776294"/>
              <a:ext cx="24982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noProof="0" dirty="0"/>
                <a:t>Standard antiretroviral therapy</a:t>
              </a:r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C1503495-D1CA-84A6-A0CA-B46671EE3B2E}"/>
                </a:ext>
              </a:extLst>
            </p:cNvPr>
            <p:cNvSpPr txBox="1"/>
            <p:nvPr/>
          </p:nvSpPr>
          <p:spPr>
            <a:xfrm>
              <a:off x="2166572" y="4016479"/>
              <a:ext cx="22149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noProof="0" dirty="0"/>
                <a:t>Cabotegravir and </a:t>
              </a:r>
              <a:r>
                <a:rPr lang="en-US" sz="1400" b="1" noProof="0" dirty="0" err="1"/>
                <a:t>rilpivirine</a:t>
              </a:r>
              <a:endParaRPr lang="en-US" sz="1400" b="1" noProof="0" dirty="0"/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27682338-A613-1F2A-C1BE-8612DCDD0C5E}"/>
                </a:ext>
              </a:extLst>
            </p:cNvPr>
            <p:cNvSpPr txBox="1"/>
            <p:nvPr/>
          </p:nvSpPr>
          <p:spPr>
            <a:xfrm>
              <a:off x="1579119" y="4527959"/>
              <a:ext cx="13388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noProof="0" dirty="0"/>
                <a:t>Log-rank p = 0,671</a:t>
              </a:r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B883E2E0-7CA7-1107-9BB1-AF5E8A1860FF}"/>
                </a:ext>
              </a:extLst>
            </p:cNvPr>
            <p:cNvSpPr txBox="1"/>
            <p:nvPr/>
          </p:nvSpPr>
          <p:spPr>
            <a:xfrm rot="16200000">
              <a:off x="213979" y="4497820"/>
              <a:ext cx="13370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noProof="0" dirty="0"/>
                <a:t>Cumulative risk</a:t>
              </a:r>
            </a:p>
          </p:txBody>
        </p:sp>
      </p:grpSp>
      <p:sp>
        <p:nvSpPr>
          <p:cNvPr id="51" name="ZoneTexte 50">
            <a:extLst>
              <a:ext uri="{FF2B5EF4-FFF2-40B4-BE49-F238E27FC236}">
                <a16:creationId xmlns:a16="http://schemas.microsoft.com/office/drawing/2014/main" id="{DD3E6448-62EC-D996-E479-BD10E2F612D3}"/>
              </a:ext>
            </a:extLst>
          </p:cNvPr>
          <p:cNvSpPr txBox="1"/>
          <p:nvPr/>
        </p:nvSpPr>
        <p:spPr>
          <a:xfrm>
            <a:off x="190477" y="3041191"/>
            <a:ext cx="74657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noProof="0" dirty="0">
                <a:solidFill>
                  <a:srgbClr val="0070C0"/>
                </a:solidFill>
              </a:rPr>
              <a:t>Estimated cumulative risk of loss of virological control among patients using long-acting injectable</a:t>
            </a:r>
          </a:p>
          <a:p>
            <a:pPr algn="ctr"/>
            <a:r>
              <a:rPr lang="en-US" sz="1400" b="1" noProof="0" dirty="0">
                <a:solidFill>
                  <a:srgbClr val="0070C0"/>
                </a:solidFill>
              </a:rPr>
              <a:t>cabotegravir and </a:t>
            </a:r>
            <a:r>
              <a:rPr lang="en-US" sz="1400" b="1" noProof="0" dirty="0" err="1">
                <a:solidFill>
                  <a:srgbClr val="0070C0"/>
                </a:solidFill>
              </a:rPr>
              <a:t>rilpivirine</a:t>
            </a:r>
            <a:r>
              <a:rPr lang="en-US" sz="1400" b="1" noProof="0" dirty="0">
                <a:solidFill>
                  <a:srgbClr val="0070C0"/>
                </a:solidFill>
              </a:rPr>
              <a:t> and patients using a standard antiretroviral therapy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EF5E7A7-307B-0BD0-E233-F2EA3696800C}"/>
              </a:ext>
            </a:extLst>
          </p:cNvPr>
          <p:cNvSpPr txBox="1"/>
          <p:nvPr/>
        </p:nvSpPr>
        <p:spPr>
          <a:xfrm rot="20579392">
            <a:off x="160348" y="3475957"/>
            <a:ext cx="11419280" cy="156966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noProof="0" dirty="0">
                <a:solidFill>
                  <a:schemeClr val="bg1"/>
                </a:solidFill>
              </a:rPr>
              <a:t>True VF rate : 1.2%</a:t>
            </a:r>
          </a:p>
          <a:p>
            <a:pPr algn="ctr"/>
            <a:endParaRPr lang="en-US" sz="2400" b="1" noProof="0" dirty="0">
              <a:solidFill>
                <a:schemeClr val="bg1"/>
              </a:solidFill>
            </a:endParaRPr>
          </a:p>
          <a:p>
            <a:pPr algn="ctr"/>
            <a:r>
              <a:rPr lang="en-US" sz="2400" b="1" noProof="0" dirty="0">
                <a:solidFill>
                  <a:schemeClr val="bg1"/>
                </a:solidFill>
              </a:rPr>
              <a:t>Loss of INSTI option (DTG/BIC) = 3/6 failures = 0.5% of individuals</a:t>
            </a:r>
          </a:p>
          <a:p>
            <a:pPr algn="ctr"/>
            <a:r>
              <a:rPr lang="en-US" sz="2400" b="1" noProof="0" dirty="0">
                <a:solidFill>
                  <a:schemeClr val="bg1"/>
                </a:solidFill>
              </a:rPr>
              <a:t>Loss of DOR option = 4/6 failures  (all with intermediate resistance) = 0.7% of individuals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4ED4157-8EE6-07D7-368F-A80B77170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0"/>
            <a:ext cx="11157539" cy="1492250"/>
          </a:xfrm>
        </p:spPr>
        <p:txBody>
          <a:bodyPr>
            <a:noAutofit/>
          </a:bodyPr>
          <a:lstStyle/>
          <a:p>
            <a:r>
              <a:rPr lang="en-US" sz="2800" noProof="0" dirty="0"/>
              <a:t>Effectiveness of bi-monthly long-acting injectable cabotegravir </a:t>
            </a:r>
            <a:br>
              <a:rPr lang="en-US" sz="2800" noProof="0" dirty="0"/>
            </a:br>
            <a:r>
              <a:rPr lang="en-US" sz="2800" noProof="0" dirty="0"/>
              <a:t>and </a:t>
            </a:r>
            <a:r>
              <a:rPr lang="en-US" sz="2800" noProof="0" dirty="0" err="1"/>
              <a:t>rilpivirine</a:t>
            </a:r>
            <a:r>
              <a:rPr lang="en-US" sz="2800" noProof="0" dirty="0"/>
              <a:t> as maintenance treatment for HIV-1 in the Netherlands: </a:t>
            </a:r>
            <a:br>
              <a:rPr lang="en-US" sz="2800" noProof="0" dirty="0"/>
            </a:br>
            <a:r>
              <a:rPr lang="en-US" sz="2800" noProof="0" dirty="0"/>
              <a:t>results from the Dutch ATHENA national observational cohort</a:t>
            </a:r>
          </a:p>
        </p:txBody>
      </p:sp>
    </p:spTree>
    <p:extLst>
      <p:ext uri="{BB962C8B-B14F-4D97-AF65-F5344CB8AC3E}">
        <p14:creationId xmlns:p14="http://schemas.microsoft.com/office/powerpoint/2010/main" val="1896385925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>
            <a:extLst>
              <a:ext uri="{FF2B5EF4-FFF2-40B4-BE49-F238E27FC236}">
                <a16:creationId xmlns:a16="http://schemas.microsoft.com/office/drawing/2014/main" id="{40516B75-A8D6-5A54-45E1-F1D0229EE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70419"/>
            <a:ext cx="28082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00" i="1" dirty="0" err="1">
                <a:solidFill>
                  <a:srgbClr val="0070C0"/>
                </a:solidFill>
                <a:cs typeface="Arial" charset="0"/>
              </a:rPr>
              <a:t>Wyen</a:t>
            </a:r>
            <a:r>
              <a:rPr lang="fr-FR" sz="1400" i="1" dirty="0">
                <a:solidFill>
                  <a:srgbClr val="0070C0"/>
                </a:solidFill>
                <a:cs typeface="Arial" charset="0"/>
              </a:rPr>
              <a:t> C, 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IAS </a:t>
            </a:r>
            <a:r>
              <a:rPr lang="en-GB" sz="1400" i="1" dirty="0">
                <a:solidFill>
                  <a:srgbClr val="0070C0"/>
                </a:solidFill>
                <a:cs typeface="Arial" charset="0"/>
              </a:rPr>
              <a:t>2025, Abs. </a:t>
            </a:r>
            <a:r>
              <a:rPr lang="fr-FR" sz="1400" i="1" dirty="0">
                <a:solidFill>
                  <a:srgbClr val="0070C0"/>
                </a:solidFill>
                <a:cs typeface="Arial" charset="0"/>
              </a:rPr>
              <a:t>TUPEB035</a:t>
            </a:r>
            <a:endParaRPr lang="en-GB" sz="1400" i="1" dirty="0">
              <a:solidFill>
                <a:srgbClr val="0070C0"/>
              </a:solidFill>
              <a:cs typeface="Arial" charset="0"/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E284EB68-DD88-0C48-EADD-B43813C61C74}"/>
              </a:ext>
            </a:extLst>
          </p:cNvPr>
          <p:cNvGrpSpPr/>
          <p:nvPr/>
        </p:nvGrpSpPr>
        <p:grpSpPr>
          <a:xfrm>
            <a:off x="7961553" y="2139527"/>
            <a:ext cx="3373285" cy="3568338"/>
            <a:chOff x="7382198" y="1896455"/>
            <a:chExt cx="2756810" cy="3568338"/>
          </a:xfrm>
        </p:grpSpPr>
        <p:graphicFrame>
          <p:nvGraphicFramePr>
            <p:cNvPr id="23" name="Graphique 22">
              <a:extLst>
                <a:ext uri="{FF2B5EF4-FFF2-40B4-BE49-F238E27FC236}">
                  <a16:creationId xmlns:a16="http://schemas.microsoft.com/office/drawing/2014/main" id="{809ABBA7-6F36-CD3E-A838-130EE7D57AA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884183430"/>
                </p:ext>
              </p:extLst>
            </p:nvPr>
          </p:nvGraphicFramePr>
          <p:xfrm>
            <a:off x="7382198" y="2179720"/>
            <a:ext cx="2756810" cy="311319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BA483225-1EA3-40F9-4787-B26C20024F66}"/>
                </a:ext>
              </a:extLst>
            </p:cNvPr>
            <p:cNvSpPr txBox="1"/>
            <p:nvPr/>
          </p:nvSpPr>
          <p:spPr>
            <a:xfrm>
              <a:off x="8013205" y="1896455"/>
              <a:ext cx="6972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 sz="1050" b="0" i="0" u="none" strike="noStrike" kern="1200" baseline="0">
                  <a:solidFill>
                    <a:srgbClr val="000066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1400" b="1" dirty="0"/>
                <a:t>97.7%</a:t>
              </a:r>
              <a:br>
                <a:rPr lang="en-US" sz="1400" b="1" dirty="0"/>
              </a:br>
              <a:r>
                <a:rPr lang="en-US" sz="1400" dirty="0"/>
                <a:t>(N = 343)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44C0AF90-1121-295B-DB4C-40B8BE84909C}"/>
                </a:ext>
              </a:extLst>
            </p:cNvPr>
            <p:cNvSpPr txBox="1"/>
            <p:nvPr/>
          </p:nvSpPr>
          <p:spPr>
            <a:xfrm>
              <a:off x="7962837" y="4941573"/>
              <a:ext cx="7443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/>
                <a:t>LOCF</a:t>
              </a:r>
              <a:br>
                <a:rPr lang="en-US" sz="1400" b="1" dirty="0"/>
              </a:br>
              <a:r>
                <a:rPr lang="en-US" sz="1400" b="1" dirty="0"/>
                <a:t>&lt; 50 c/mL</a:t>
              </a:r>
              <a:endParaRPr lang="fr-FR" sz="1400" b="1" dirty="0" err="1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D95CBAC0-A7E5-0AAA-CAA4-F49BBBBCF159}"/>
                </a:ext>
              </a:extLst>
            </p:cNvPr>
            <p:cNvSpPr txBox="1"/>
            <p:nvPr/>
          </p:nvSpPr>
          <p:spPr>
            <a:xfrm>
              <a:off x="9072835" y="4941573"/>
              <a:ext cx="7443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/>
                <a:t>LOCF</a:t>
              </a:r>
              <a:br>
                <a:rPr lang="en-US" sz="1400" b="1" dirty="0"/>
              </a:br>
              <a:r>
                <a:rPr lang="en-US" sz="1400" b="1" u="sng" dirty="0"/>
                <a:t>&gt; </a:t>
              </a:r>
              <a:r>
                <a:rPr lang="en-US" sz="1400" b="1" dirty="0"/>
                <a:t>50 c/mL</a:t>
              </a:r>
              <a:endParaRPr lang="fr-FR" sz="1400" b="1" dirty="0" err="1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1B197E79-6061-4B79-9A67-2A12A9333698}"/>
              </a:ext>
            </a:extLst>
          </p:cNvPr>
          <p:cNvGrpSpPr/>
          <p:nvPr/>
        </p:nvGrpSpPr>
        <p:grpSpPr>
          <a:xfrm>
            <a:off x="1263194" y="2422792"/>
            <a:ext cx="6656572" cy="4203591"/>
            <a:chOff x="2313940" y="2179720"/>
            <a:chExt cx="4669789" cy="4203591"/>
          </a:xfrm>
        </p:grpSpPr>
        <p:graphicFrame>
          <p:nvGraphicFramePr>
            <p:cNvPr id="7" name="Graphique 6">
              <a:extLst>
                <a:ext uri="{FF2B5EF4-FFF2-40B4-BE49-F238E27FC236}">
                  <a16:creationId xmlns:a16="http://schemas.microsoft.com/office/drawing/2014/main" id="{D38CC7F9-5C6C-E6C6-5A90-7993D5DAD0D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977704901"/>
                </p:ext>
              </p:extLst>
            </p:nvPr>
          </p:nvGraphicFramePr>
          <p:xfrm>
            <a:off x="2313940" y="2179720"/>
            <a:ext cx="4669789" cy="311319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C5CD5451-EB52-24F7-8B18-83B1FF550425}"/>
                </a:ext>
              </a:extLst>
            </p:cNvPr>
            <p:cNvSpPr txBox="1"/>
            <p:nvPr/>
          </p:nvSpPr>
          <p:spPr>
            <a:xfrm>
              <a:off x="2667450" y="4941573"/>
              <a:ext cx="744142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Virologic</a:t>
              </a:r>
              <a:br>
                <a:rPr lang="en-US" sz="1400" dirty="0"/>
              </a:br>
              <a:r>
                <a:rPr lang="en-US" sz="1400" dirty="0"/>
                <a:t>suppression</a:t>
              </a:r>
              <a:br>
                <a:rPr lang="en-US" sz="1400" dirty="0"/>
              </a:br>
              <a:r>
                <a:rPr lang="en-US" sz="1400" dirty="0"/>
                <a:t>(&lt;50 c/m/)</a:t>
              </a:r>
              <a:endParaRPr lang="fr-FR" sz="1400" dirty="0" err="1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F765CE1-390C-8811-9D39-E66606246D41}"/>
                </a:ext>
              </a:extLst>
            </p:cNvPr>
            <p:cNvSpPr txBox="1"/>
            <p:nvPr/>
          </p:nvSpPr>
          <p:spPr>
            <a:xfrm>
              <a:off x="3331691" y="4941573"/>
              <a:ext cx="83298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Virologic</a:t>
              </a:r>
              <a:br>
                <a:rPr lang="en-US" sz="1400" dirty="0"/>
              </a:br>
              <a:r>
                <a:rPr lang="en-US" sz="1400" dirty="0"/>
                <a:t>non-response</a:t>
              </a:r>
              <a:br>
                <a:rPr lang="en-US" sz="1400" dirty="0"/>
              </a:br>
              <a:r>
                <a:rPr lang="en-US" sz="1400" dirty="0"/>
                <a:t>(</a:t>
              </a:r>
              <a:r>
                <a:rPr lang="en-US" sz="1400" u="sng" dirty="0"/>
                <a:t>&gt;</a:t>
              </a:r>
              <a:r>
                <a:rPr lang="en-US" sz="1400" dirty="0"/>
                <a:t>50 c/m/)</a:t>
              </a:r>
              <a:endParaRPr lang="fr-FR" sz="1400" dirty="0" err="1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7092D382-7929-E2AF-1C1C-0EC5C32A2706}"/>
                </a:ext>
              </a:extLst>
            </p:cNvPr>
            <p:cNvSpPr txBox="1"/>
            <p:nvPr/>
          </p:nvSpPr>
          <p:spPr>
            <a:xfrm>
              <a:off x="4220879" y="4941573"/>
              <a:ext cx="400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PDVF</a:t>
              </a:r>
              <a:endParaRPr lang="fr-FR" sz="1400" dirty="0" err="1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0216EFD4-DC17-3205-A0DC-7872E7FF9397}"/>
                </a:ext>
              </a:extLst>
            </p:cNvPr>
            <p:cNvSpPr txBox="1"/>
            <p:nvPr/>
          </p:nvSpPr>
          <p:spPr>
            <a:xfrm>
              <a:off x="4688793" y="4941573"/>
              <a:ext cx="803203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Discontinued</a:t>
              </a:r>
            </a:p>
            <a:p>
              <a:pPr algn="ctr"/>
              <a:r>
                <a:rPr lang="en-US" sz="1400" dirty="0"/>
                <a:t>due to ISR</a:t>
              </a:r>
            </a:p>
            <a:p>
              <a:pPr algn="ctr"/>
              <a:r>
                <a:rPr lang="en-US" sz="1400" dirty="0"/>
                <a:t>or other</a:t>
              </a:r>
              <a:br>
                <a:rPr lang="en-US" sz="1400" dirty="0"/>
              </a:br>
              <a:r>
                <a:rPr lang="en-US" sz="1400" dirty="0"/>
                <a:t>tolerability</a:t>
              </a:r>
              <a:br>
                <a:rPr lang="en-US" sz="1400" dirty="0"/>
              </a:br>
              <a:r>
                <a:rPr lang="en-US" sz="1400" dirty="0"/>
                <a:t>reason</a:t>
              </a:r>
              <a:endParaRPr lang="fr-FR" sz="1400" dirty="0" err="1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A307DAF0-3A68-38DC-079E-865BD7B0276B}"/>
                </a:ext>
              </a:extLst>
            </p:cNvPr>
            <p:cNvSpPr txBox="1"/>
            <p:nvPr/>
          </p:nvSpPr>
          <p:spPr>
            <a:xfrm>
              <a:off x="5442705" y="4941573"/>
              <a:ext cx="80320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Discontinued</a:t>
              </a:r>
            </a:p>
            <a:p>
              <a:pPr algn="ctr"/>
              <a:r>
                <a:rPr lang="en-US" sz="1400" dirty="0"/>
                <a:t>for other</a:t>
              </a:r>
              <a:br>
                <a:rPr lang="en-US" sz="1400" dirty="0"/>
              </a:br>
              <a:r>
                <a:rPr lang="en-US" sz="1400" dirty="0"/>
                <a:t>non-virologic</a:t>
              </a:r>
              <a:br>
                <a:rPr lang="en-US" sz="1400" dirty="0"/>
              </a:br>
              <a:r>
                <a:rPr lang="en-US" sz="1400" dirty="0"/>
                <a:t>reasons</a:t>
              </a:r>
              <a:endParaRPr lang="fr-FR" sz="1400" dirty="0" err="1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C1B11CFF-7054-3F73-07C1-478C63D86D06}"/>
                </a:ext>
              </a:extLst>
            </p:cNvPr>
            <p:cNvSpPr txBox="1"/>
            <p:nvPr/>
          </p:nvSpPr>
          <p:spPr>
            <a:xfrm>
              <a:off x="6172130" y="4941573"/>
              <a:ext cx="7768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Missing data</a:t>
              </a:r>
              <a:br>
                <a:rPr lang="en-US" sz="1400" dirty="0"/>
              </a:br>
              <a:r>
                <a:rPr lang="en-US" sz="1400" dirty="0"/>
                <a:t>or LTFU</a:t>
              </a:r>
              <a:endParaRPr lang="fr-FR" sz="1400" dirty="0" err="1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855C0DFC-7C31-090C-E70D-634B3D1858B4}"/>
                </a:ext>
              </a:extLst>
            </p:cNvPr>
            <p:cNvSpPr txBox="1"/>
            <p:nvPr/>
          </p:nvSpPr>
          <p:spPr>
            <a:xfrm>
              <a:off x="4681948" y="6044757"/>
              <a:ext cx="22332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/>
                <a:t>No data in window, LOCF &lt; 50 c/mL</a:t>
              </a:r>
              <a:endParaRPr lang="fr-FR" sz="1600" b="1" dirty="0" err="1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53A9B1A5-C6AD-C227-1352-620D4CE59CB9}"/>
                </a:ext>
              </a:extLst>
            </p:cNvPr>
            <p:cNvSpPr/>
            <p:nvPr/>
          </p:nvSpPr>
          <p:spPr>
            <a:xfrm>
              <a:off x="6544354" y="5864022"/>
              <a:ext cx="259080" cy="175260"/>
            </a:xfrm>
            <a:custGeom>
              <a:avLst/>
              <a:gdLst>
                <a:gd name="connsiteX0" fmla="*/ 259080 w 259080"/>
                <a:gd name="connsiteY0" fmla="*/ 0 h 175260"/>
                <a:gd name="connsiteX1" fmla="*/ 259080 w 259080"/>
                <a:gd name="connsiteY1" fmla="*/ 175260 h 175260"/>
                <a:gd name="connsiteX2" fmla="*/ 0 w 259080"/>
                <a:gd name="connsiteY2" fmla="*/ 175260 h 175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9080" h="175260">
                  <a:moveTo>
                    <a:pt x="259080" y="0"/>
                  </a:moveTo>
                  <a:lnTo>
                    <a:pt x="259080" y="175260"/>
                  </a:lnTo>
                  <a:lnTo>
                    <a:pt x="0" y="175260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0">
                <a:solidFill>
                  <a:schemeClr val="tx1"/>
                </a:solidFill>
              </a:endParaRPr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BD06B7DD-0E00-B8A4-6457-B006A51E5E26}"/>
                </a:ext>
              </a:extLst>
            </p:cNvPr>
            <p:cNvSpPr/>
            <p:nvPr/>
          </p:nvSpPr>
          <p:spPr>
            <a:xfrm flipH="1">
              <a:off x="4777973" y="5864022"/>
              <a:ext cx="259080" cy="175260"/>
            </a:xfrm>
            <a:custGeom>
              <a:avLst/>
              <a:gdLst>
                <a:gd name="connsiteX0" fmla="*/ 259080 w 259080"/>
                <a:gd name="connsiteY0" fmla="*/ 0 h 175260"/>
                <a:gd name="connsiteX1" fmla="*/ 259080 w 259080"/>
                <a:gd name="connsiteY1" fmla="*/ 175260 h 175260"/>
                <a:gd name="connsiteX2" fmla="*/ 0 w 259080"/>
                <a:gd name="connsiteY2" fmla="*/ 175260 h 175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9080" h="175260">
                  <a:moveTo>
                    <a:pt x="259080" y="0"/>
                  </a:moveTo>
                  <a:lnTo>
                    <a:pt x="259080" y="175260"/>
                  </a:lnTo>
                  <a:lnTo>
                    <a:pt x="0" y="175260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0">
                <a:solidFill>
                  <a:schemeClr val="tx1"/>
                </a:solidFill>
              </a:endParaRPr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A89C4F93-6D53-F82B-1F52-3747B550F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0"/>
            <a:ext cx="11082867" cy="1491539"/>
          </a:xfrm>
        </p:spPr>
        <p:txBody>
          <a:bodyPr>
            <a:normAutofit/>
          </a:bodyPr>
          <a:lstStyle/>
          <a:p>
            <a:r>
              <a:rPr lang="en-US" dirty="0"/>
              <a:t>CAB + RPV LA Q2M: 24 months outcome </a:t>
            </a:r>
            <a:br>
              <a:rPr lang="en-US" dirty="0"/>
            </a:br>
            <a:r>
              <a:rPr lang="en-US" dirty="0"/>
              <a:t>in CARLOS cohort (1)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246AB7-C0F2-9BB4-A400-B03AEE38F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2399"/>
            <a:ext cx="10972800" cy="479284"/>
          </a:xfrm>
        </p:spPr>
        <p:txBody>
          <a:bodyPr>
            <a:normAutofit/>
          </a:bodyPr>
          <a:lstStyle/>
          <a:p>
            <a:r>
              <a:rPr lang="en-US" sz="2000" noProof="0" dirty="0"/>
              <a:t>Real-world cohort in Germany, 351 individuals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1569BAB-C421-C243-607E-42DCACEC8D1B}"/>
              </a:ext>
            </a:extLst>
          </p:cNvPr>
          <p:cNvSpPr txBox="1"/>
          <p:nvPr/>
        </p:nvSpPr>
        <p:spPr>
          <a:xfrm>
            <a:off x="4421855" y="1950386"/>
            <a:ext cx="3348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Proportion of participants (%)</a:t>
            </a:r>
            <a:endParaRPr lang="fr-FR" sz="2000" b="1" dirty="0" err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50566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7519B8-7374-4F47-9021-631E91844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Faculty Disclosures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03D508-37FF-754B-951B-226E43153F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b="1" dirty="0"/>
              <a:t>Pedro Cahn </a:t>
            </a:r>
            <a:r>
              <a:rPr lang="en-US" dirty="0"/>
              <a:t>has received research support for research grants: </a:t>
            </a:r>
            <a:r>
              <a:rPr lang="en-US" dirty="0" err="1"/>
              <a:t>ViiV</a:t>
            </a:r>
            <a:r>
              <a:rPr lang="en-US" dirty="0"/>
              <a:t> Healthcare, Merck, CanSino and for ad. boards: </a:t>
            </a:r>
            <a:r>
              <a:rPr lang="en-US" dirty="0" err="1"/>
              <a:t>ViiV</a:t>
            </a:r>
            <a:r>
              <a:rPr lang="en-US" dirty="0"/>
              <a:t> Healthcare, Merck and Gilead</a:t>
            </a:r>
            <a:br>
              <a:rPr lang="en-US" dirty="0"/>
            </a:br>
            <a:endParaRPr lang="en-US" dirty="0"/>
          </a:p>
          <a:p>
            <a:pPr>
              <a:defRPr/>
            </a:pPr>
            <a:r>
              <a:rPr lang="en-US" b="1" dirty="0"/>
              <a:t>Anton Pozniak</a:t>
            </a:r>
            <a:r>
              <a:rPr lang="en-US" dirty="0"/>
              <a:t> has received research support and/or honoraria for consulting and/or advisory boards from </a:t>
            </a:r>
            <a:r>
              <a:rPr lang="en-US" dirty="0" err="1"/>
              <a:t>ViiV</a:t>
            </a:r>
            <a:r>
              <a:rPr lang="en-US" dirty="0"/>
              <a:t> Healthcare, Merck, Gilead, Janssen</a:t>
            </a:r>
            <a:br>
              <a:rPr lang="en-US" dirty="0"/>
            </a:br>
            <a:endParaRPr lang="en-US" dirty="0"/>
          </a:p>
          <a:p>
            <a:pPr>
              <a:defRPr/>
            </a:pPr>
            <a:r>
              <a:rPr lang="en-US" b="1" dirty="0"/>
              <a:t>François Raffi</a:t>
            </a:r>
            <a:r>
              <a:rPr lang="en-US" dirty="0"/>
              <a:t> has received research support and/or honoraria for consulting and/or advisory boards from Gilead Sciences, MSD, and </a:t>
            </a:r>
            <a:r>
              <a:rPr lang="en-US" dirty="0" err="1"/>
              <a:t>ViiV</a:t>
            </a:r>
            <a:r>
              <a:rPr lang="en-US" dirty="0"/>
              <a:t> Healthcare</a:t>
            </a:r>
          </a:p>
        </p:txBody>
      </p:sp>
    </p:spTree>
    <p:extLst>
      <p:ext uri="{BB962C8B-B14F-4D97-AF65-F5344CB8AC3E}">
        <p14:creationId xmlns:p14="http://schemas.microsoft.com/office/powerpoint/2010/main" val="310951276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C0AA503A-E907-7AE1-151C-C1A7A50E90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70419"/>
            <a:ext cx="28082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00" i="1" dirty="0" err="1">
                <a:solidFill>
                  <a:srgbClr val="0070C0"/>
                </a:solidFill>
                <a:cs typeface="Arial" charset="0"/>
              </a:rPr>
              <a:t>Wyen</a:t>
            </a:r>
            <a:r>
              <a:rPr lang="fr-FR" sz="1400" i="1" dirty="0">
                <a:solidFill>
                  <a:srgbClr val="0070C0"/>
                </a:solidFill>
                <a:cs typeface="Arial" charset="0"/>
              </a:rPr>
              <a:t> C, 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IAS </a:t>
            </a:r>
            <a:r>
              <a:rPr lang="en-GB" sz="1400" i="1" dirty="0">
                <a:solidFill>
                  <a:srgbClr val="0070C0"/>
                </a:solidFill>
                <a:cs typeface="Arial" charset="0"/>
              </a:rPr>
              <a:t>2025, Abs. </a:t>
            </a:r>
            <a:r>
              <a:rPr lang="fr-FR" sz="1400" i="1" dirty="0">
                <a:solidFill>
                  <a:srgbClr val="0070C0"/>
                </a:solidFill>
                <a:cs typeface="Arial" charset="0"/>
              </a:rPr>
              <a:t>TUPEB035</a:t>
            </a:r>
            <a:endParaRPr lang="en-GB" sz="1400" i="1" dirty="0">
              <a:solidFill>
                <a:srgbClr val="0070C0"/>
              </a:solidFill>
              <a:cs typeface="Arial" charset="0"/>
            </a:endParaRPr>
          </a:p>
        </p:txBody>
      </p:sp>
      <p:sp>
        <p:nvSpPr>
          <p:cNvPr id="15" name="Espace réservé du contenu 14">
            <a:extLst>
              <a:ext uri="{FF2B5EF4-FFF2-40B4-BE49-F238E27FC236}">
                <a16:creationId xmlns:a16="http://schemas.microsoft.com/office/drawing/2014/main" id="{926B5248-020B-CC4C-344A-7552D918562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599" y="1619250"/>
            <a:ext cx="10117016" cy="1387719"/>
          </a:xfrm>
        </p:spPr>
        <p:txBody>
          <a:bodyPr>
            <a:normAutofit fontScale="92500" lnSpcReduction="10000"/>
          </a:bodyPr>
          <a:lstStyle/>
          <a:p>
            <a:r>
              <a:rPr lang="en-US" noProof="0" dirty="0"/>
              <a:t>PDVF (2 VL ≥ 200 c/mL), N = 7 (2% at M24)</a:t>
            </a:r>
          </a:p>
          <a:p>
            <a:pPr lvl="1"/>
            <a:r>
              <a:rPr lang="en-US" sz="1900" noProof="0" dirty="0"/>
              <a:t>Emergence of NNRTI RAMs: 4/7</a:t>
            </a:r>
          </a:p>
          <a:p>
            <a:pPr lvl="1"/>
            <a:r>
              <a:rPr lang="en-US" sz="1900" noProof="0" dirty="0"/>
              <a:t>Emergence of INSTI RAMs: 3/7</a:t>
            </a:r>
          </a:p>
          <a:p>
            <a:r>
              <a:rPr lang="en-US" dirty="0"/>
              <a:t>1 without RAM at VF (421/446 cp/mL) resuppressed on CAB + RPV</a:t>
            </a:r>
            <a:endParaRPr lang="en-US" noProof="0" dirty="0"/>
          </a:p>
          <a:p>
            <a:pPr lvl="1"/>
            <a:endParaRPr lang="en-US" sz="1800" noProof="0" dirty="0"/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BB147F72-CCE6-F221-9242-5F358ECA4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471"/>
            <a:ext cx="11303000" cy="1481068"/>
          </a:xfrm>
        </p:spPr>
        <p:txBody>
          <a:bodyPr>
            <a:normAutofit/>
          </a:bodyPr>
          <a:lstStyle/>
          <a:p>
            <a:r>
              <a:rPr lang="en-US" noProof="0" dirty="0"/>
              <a:t>CAB + RPV LA Q2M: 24 months outcome </a:t>
            </a:r>
            <a:br>
              <a:rPr lang="en-US" noProof="0" dirty="0"/>
            </a:br>
            <a:r>
              <a:rPr lang="en-US" noProof="0" dirty="0"/>
              <a:t>in CARLOS cohort (2)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1983FF1-9039-C482-F33A-51A66BE510AD}"/>
              </a:ext>
            </a:extLst>
          </p:cNvPr>
          <p:cNvSpPr txBox="1"/>
          <p:nvPr/>
        </p:nvSpPr>
        <p:spPr>
          <a:xfrm rot="20974663">
            <a:off x="1977257" y="3699204"/>
            <a:ext cx="8483668" cy="156966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noProof="0" dirty="0">
                <a:solidFill>
                  <a:schemeClr val="bg1"/>
                </a:solidFill>
              </a:rPr>
              <a:t>True VF rate : 1.7%</a:t>
            </a:r>
          </a:p>
          <a:p>
            <a:pPr algn="ctr"/>
            <a:endParaRPr lang="en-US" sz="2400" b="1" noProof="0" dirty="0">
              <a:solidFill>
                <a:schemeClr val="bg1"/>
              </a:solidFill>
            </a:endParaRPr>
          </a:p>
          <a:p>
            <a:pPr algn="ctr"/>
            <a:r>
              <a:rPr lang="en-US" sz="2400" b="1" noProof="0" dirty="0">
                <a:solidFill>
                  <a:schemeClr val="bg1"/>
                </a:solidFill>
              </a:rPr>
              <a:t>Loss of INSTI option (DTG/BIC) = 2/6 failures = 0.3% of individuals</a:t>
            </a:r>
          </a:p>
          <a:p>
            <a:pPr algn="ctr"/>
            <a:r>
              <a:rPr lang="en-US" sz="2400" b="1" noProof="0" dirty="0">
                <a:solidFill>
                  <a:schemeClr val="bg1"/>
                </a:solidFill>
              </a:rPr>
              <a:t>Loss of DOR option = 0/6 failures  = 0% of individuals</a:t>
            </a:r>
          </a:p>
        </p:txBody>
      </p:sp>
    </p:spTree>
    <p:extLst>
      <p:ext uri="{BB962C8B-B14F-4D97-AF65-F5344CB8AC3E}">
        <p14:creationId xmlns:p14="http://schemas.microsoft.com/office/powerpoint/2010/main" val="32469709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8C480AF-FA0D-BB1E-94AF-309D8C443BA1}"/>
              </a:ext>
            </a:extLst>
          </p:cNvPr>
          <p:cNvSpPr txBox="1"/>
          <p:nvPr/>
        </p:nvSpPr>
        <p:spPr>
          <a:xfrm>
            <a:off x="402371" y="1609225"/>
            <a:ext cx="4317630" cy="715089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956 treatment experienced virologically suppressed (VL &lt; 50 c/mL) PWH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925286D-DF54-A346-C01B-B9A547422CBD}"/>
              </a:ext>
            </a:extLst>
          </p:cNvPr>
          <p:cNvSpPr txBox="1"/>
          <p:nvPr/>
        </p:nvSpPr>
        <p:spPr>
          <a:xfrm>
            <a:off x="105835" y="3070104"/>
            <a:ext cx="2605503" cy="919401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N = 882 (92%) on CAB+ RPV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at end of follow-up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Median f-u 10.2 months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89C93E3-7763-38F9-DECA-B15F4A7AA34A}"/>
              </a:ext>
            </a:extLst>
          </p:cNvPr>
          <p:cNvSpPr txBox="1"/>
          <p:nvPr/>
        </p:nvSpPr>
        <p:spPr>
          <a:xfrm>
            <a:off x="3697255" y="3059205"/>
            <a:ext cx="3340014" cy="374571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N = 937 with ≥ 1 VL after 1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st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injection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413EB1B3-7BBB-D06F-A9C0-B5AA22362F7A}"/>
              </a:ext>
            </a:extLst>
          </p:cNvPr>
          <p:cNvSpPr txBox="1"/>
          <p:nvPr/>
        </p:nvSpPr>
        <p:spPr>
          <a:xfrm>
            <a:off x="7503506" y="3282420"/>
            <a:ext cx="463473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549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Confirmed Virologic Failure (2 VL ≥ 200 c/mL or 1 VL ≥ 200 c/mL + discontinuation):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N = 5/937 (0.5 %)</a:t>
            </a:r>
          </a:p>
          <a:p>
            <a:pPr marL="742950" lvl="1" indent="-285750">
              <a:buClr>
                <a:srgbClr val="3C549F"/>
              </a:buClr>
              <a:buFont typeface="Calibri" panose="020F0502020204030204" pitchFamily="34" charset="0"/>
              <a:buChar char="–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No subtype A6, no BMI &gt; 30 kg/m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  <a:p>
            <a:pPr marL="742950" lvl="1" indent="-285750">
              <a:buClr>
                <a:srgbClr val="3C549F"/>
              </a:buClr>
              <a:buFont typeface="Calibri" panose="020F0502020204030204" pitchFamily="34" charset="0"/>
              <a:buChar char="–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No baseline R information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335CB083-C7D9-CC4F-33E3-4D3C6592C34C}"/>
              </a:ext>
            </a:extLst>
          </p:cNvPr>
          <p:cNvSpPr txBox="1"/>
          <p:nvPr/>
        </p:nvSpPr>
        <p:spPr>
          <a:xfrm>
            <a:off x="4844949" y="1777590"/>
            <a:ext cx="4012487" cy="1055608"/>
          </a:xfrm>
          <a:prstGeom prst="round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Median ART duration: 9.4 years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Previous use of INSTI or NNRTI-based regimen: 96%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No history of VF or R to NNRTI or INSTI in those with history available (62%) 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07681B72-B8D5-0243-94C5-AF053F7888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70419"/>
            <a:ext cx="28082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Pozniak A, IAS 2025, Abs. EP0171</a:t>
            </a:r>
          </a:p>
        </p:txBody>
      </p:sp>
      <p:sp>
        <p:nvSpPr>
          <p:cNvPr id="21" name="Titre 20">
            <a:extLst>
              <a:ext uri="{FF2B5EF4-FFF2-40B4-BE49-F238E27FC236}">
                <a16:creationId xmlns:a16="http://schemas.microsoft.com/office/drawing/2014/main" id="{E31FC618-4AFE-E7D3-D893-8BD1686BE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0471"/>
            <a:ext cx="11387668" cy="1481068"/>
          </a:xfrm>
        </p:spPr>
        <p:txBody>
          <a:bodyPr>
            <a:normAutofit/>
          </a:bodyPr>
          <a:lstStyle/>
          <a:p>
            <a:r>
              <a:rPr lang="en-US" noProof="0" dirty="0"/>
              <a:t>COMBINE-2 cohort: Real world CAB + RPV LA in Europe (1)</a:t>
            </a:r>
          </a:p>
        </p:txBody>
      </p:sp>
      <p:cxnSp>
        <p:nvCxnSpPr>
          <p:cNvPr id="26" name="Connecteur en angle 25">
            <a:extLst>
              <a:ext uri="{FF2B5EF4-FFF2-40B4-BE49-F238E27FC236}">
                <a16:creationId xmlns:a16="http://schemas.microsoft.com/office/drawing/2014/main" id="{7CB2B9ED-8D88-6F6C-1F9A-18A05736E7F0}"/>
              </a:ext>
            </a:extLst>
          </p:cNvPr>
          <p:cNvCxnSpPr>
            <a:stCxn id="3" idx="2"/>
            <a:endCxn id="4" idx="0"/>
          </p:cNvCxnSpPr>
          <p:nvPr/>
        </p:nvCxnSpPr>
        <p:spPr>
          <a:xfrm rot="5400000">
            <a:off x="1611992" y="2120910"/>
            <a:ext cx="745790" cy="1152599"/>
          </a:xfrm>
          <a:prstGeom prst="bentConnector3">
            <a:avLst>
              <a:gd name="adj1" fmla="val 80390"/>
            </a:avLst>
          </a:prstGeom>
          <a:ln w="19050">
            <a:solidFill>
              <a:srgbClr val="00B0F0"/>
            </a:solidFill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en angle 27">
            <a:extLst>
              <a:ext uri="{FF2B5EF4-FFF2-40B4-BE49-F238E27FC236}">
                <a16:creationId xmlns:a16="http://schemas.microsoft.com/office/drawing/2014/main" id="{C91BB389-366C-6C03-AA41-34023674BBE4}"/>
              </a:ext>
            </a:extLst>
          </p:cNvPr>
          <p:cNvCxnSpPr>
            <a:stCxn id="3" idx="2"/>
            <a:endCxn id="5" idx="0"/>
          </p:cNvCxnSpPr>
          <p:nvPr/>
        </p:nvCxnSpPr>
        <p:spPr>
          <a:xfrm rot="16200000" flipH="1">
            <a:off x="3596779" y="1288721"/>
            <a:ext cx="734891" cy="2806076"/>
          </a:xfrm>
          <a:prstGeom prst="bentConnector3">
            <a:avLst>
              <a:gd name="adj1" fmla="val 80841"/>
            </a:avLst>
          </a:prstGeom>
          <a:ln w="19050">
            <a:solidFill>
              <a:srgbClr val="00B0F0"/>
            </a:solidFill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e 1">
            <a:extLst>
              <a:ext uri="{FF2B5EF4-FFF2-40B4-BE49-F238E27FC236}">
                <a16:creationId xmlns:a16="http://schemas.microsoft.com/office/drawing/2014/main" id="{FD6980FC-F970-1C50-D590-F784D3A6D34A}"/>
              </a:ext>
            </a:extLst>
          </p:cNvPr>
          <p:cNvGrpSpPr/>
          <p:nvPr/>
        </p:nvGrpSpPr>
        <p:grpSpPr>
          <a:xfrm>
            <a:off x="3070331" y="3589927"/>
            <a:ext cx="4260171" cy="3017499"/>
            <a:chOff x="3070331" y="3589927"/>
            <a:chExt cx="4260171" cy="3017499"/>
          </a:xfrm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1D170964-DA5D-0345-4518-79590D1EA293}"/>
                </a:ext>
              </a:extLst>
            </p:cNvPr>
            <p:cNvSpPr txBox="1"/>
            <p:nvPr/>
          </p:nvSpPr>
          <p:spPr>
            <a:xfrm>
              <a:off x="3840426" y="6114983"/>
              <a:ext cx="702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Last VL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DBE9E452-0211-88F1-29C1-BA564B92F8BA}"/>
                </a:ext>
              </a:extLst>
            </p:cNvPr>
            <p:cNvSpPr txBox="1"/>
            <p:nvPr/>
          </p:nvSpPr>
          <p:spPr>
            <a:xfrm>
              <a:off x="5586554" y="6114983"/>
              <a:ext cx="6671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M6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N = 871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458705AC-B7A0-96BF-C50E-126AD387F028}"/>
                </a:ext>
              </a:extLst>
            </p:cNvPr>
            <p:cNvSpPr txBox="1"/>
            <p:nvPr/>
          </p:nvSpPr>
          <p:spPr>
            <a:xfrm>
              <a:off x="3070331" y="4030041"/>
              <a:ext cx="5870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100%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EDC3F459-CFF7-CFB2-88A3-E00BC795C185}"/>
                </a:ext>
              </a:extLst>
            </p:cNvPr>
            <p:cNvSpPr txBox="1"/>
            <p:nvPr/>
          </p:nvSpPr>
          <p:spPr>
            <a:xfrm>
              <a:off x="3147296" y="4254648"/>
              <a:ext cx="4956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95%</a:t>
              </a:r>
            </a:p>
          </p:txBody>
        </p:sp>
        <p:grpSp>
          <p:nvGrpSpPr>
            <p:cNvPr id="52" name="Groupe 51">
              <a:extLst>
                <a:ext uri="{FF2B5EF4-FFF2-40B4-BE49-F238E27FC236}">
                  <a16:creationId xmlns:a16="http://schemas.microsoft.com/office/drawing/2014/main" id="{D043B2B2-0C3E-B243-6140-264B71704C89}"/>
                </a:ext>
              </a:extLst>
            </p:cNvPr>
            <p:cNvGrpSpPr/>
            <p:nvPr/>
          </p:nvGrpSpPr>
          <p:grpSpPr>
            <a:xfrm>
              <a:off x="3571328" y="3924982"/>
              <a:ext cx="3735365" cy="2185304"/>
              <a:chOff x="5019044" y="2207914"/>
              <a:chExt cx="4280339" cy="2775609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786EF4D-9091-3B52-4409-6B29CF78DC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24620" y="2625783"/>
                <a:ext cx="429138" cy="2356245"/>
              </a:xfrm>
              <a:prstGeom prst="rect">
                <a:avLst/>
              </a:pr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5861C70-97A6-AAED-EFEB-1BE6F8BDAE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60126" y="2856848"/>
                <a:ext cx="429138" cy="2125180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64B3FEC-4D01-C8F2-476D-99EA8FF1F6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24765" y="2695078"/>
                <a:ext cx="429138" cy="228694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DE3CEED-1625-3227-7D10-0E39F4CA5F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52674" y="2731591"/>
                <a:ext cx="429138" cy="2250438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CDE4C0B-9651-31E6-DD59-EC809BAD1E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37499" y="2856847"/>
                <a:ext cx="429138" cy="2126676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Line 16">
                <a:extLst>
                  <a:ext uri="{FF2B5EF4-FFF2-40B4-BE49-F238E27FC236}">
                    <a16:creationId xmlns:a16="http://schemas.microsoft.com/office/drawing/2014/main" id="{07CB4A59-266C-316F-1E22-262B3129C3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019044" y="2592549"/>
                <a:ext cx="10473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 338">
                <a:extLst>
                  <a:ext uri="{FF2B5EF4-FFF2-40B4-BE49-F238E27FC236}">
                    <a16:creationId xmlns:a16="http://schemas.microsoft.com/office/drawing/2014/main" id="{2F4C4F44-B2CE-C6FD-444F-AE96DCB3DF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4372" y="2583251"/>
                <a:ext cx="4175011" cy="2397283"/>
              </a:xfrm>
              <a:custGeom>
                <a:avLst/>
                <a:gdLst>
                  <a:gd name="T0" fmla="*/ 4594 w 4594"/>
                  <a:gd name="T1" fmla="*/ 5395 h 5395"/>
                  <a:gd name="T2" fmla="*/ 0 w 4594"/>
                  <a:gd name="T3" fmla="*/ 5395 h 5395"/>
                  <a:gd name="T4" fmla="*/ 0 w 4594"/>
                  <a:gd name="T5" fmla="*/ 0 h 5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94" h="5395">
                    <a:moveTo>
                      <a:pt x="4594" y="5395"/>
                    </a:moveTo>
                    <a:lnTo>
                      <a:pt x="0" y="5395"/>
                    </a:lnTo>
                    <a:lnTo>
                      <a:pt x="0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2E0F48B4-7190-744F-101D-F12AB9E125C0}"/>
                  </a:ext>
                </a:extLst>
              </p:cNvPr>
              <p:cNvSpPr txBox="1"/>
              <p:nvPr/>
            </p:nvSpPr>
            <p:spPr>
              <a:xfrm>
                <a:off x="5523810" y="2207914"/>
                <a:ext cx="421011" cy="3909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99</a:t>
                </a: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F5519630-86C4-C9B3-3C51-027B769B8993}"/>
                  </a:ext>
                </a:extLst>
              </p:cNvPr>
              <p:cNvSpPr txBox="1"/>
              <p:nvPr/>
            </p:nvSpPr>
            <p:spPr>
              <a:xfrm>
                <a:off x="6072573" y="2388965"/>
                <a:ext cx="590424" cy="390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94</a:t>
                </a:r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A5E2BD7A-97C1-E2CB-1FBF-A544E9F6855D}"/>
                  </a:ext>
                </a:extLst>
              </p:cNvPr>
              <p:cNvSpPr txBox="1"/>
              <p:nvPr/>
            </p:nvSpPr>
            <p:spPr>
              <a:xfrm>
                <a:off x="7529531" y="2239197"/>
                <a:ext cx="421011" cy="3909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97</a:t>
                </a:r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523C6904-9805-38F6-E909-8D913A0C51FA}"/>
                  </a:ext>
                </a:extLst>
              </p:cNvPr>
              <p:cNvSpPr txBox="1"/>
              <p:nvPr/>
            </p:nvSpPr>
            <p:spPr>
              <a:xfrm>
                <a:off x="8152701" y="2269195"/>
                <a:ext cx="421011" cy="3909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96</a:t>
                </a:r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4F991A78-06B3-68F9-DF6C-25D5F89C1778}"/>
                  </a:ext>
                </a:extLst>
              </p:cNvPr>
              <p:cNvSpPr txBox="1"/>
              <p:nvPr/>
            </p:nvSpPr>
            <p:spPr>
              <a:xfrm>
                <a:off x="8736418" y="2388965"/>
                <a:ext cx="421011" cy="3909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94</a:t>
                </a:r>
              </a:p>
            </p:txBody>
          </p:sp>
          <p:sp>
            <p:nvSpPr>
              <p:cNvPr id="48" name="Line 16">
                <a:extLst>
                  <a:ext uri="{FF2B5EF4-FFF2-40B4-BE49-F238E27FC236}">
                    <a16:creationId xmlns:a16="http://schemas.microsoft.com/office/drawing/2014/main" id="{F2F5BA63-4483-3C20-A039-95D05D40AD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019044" y="2822087"/>
                <a:ext cx="10473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Line 16">
                <a:extLst>
                  <a:ext uri="{FF2B5EF4-FFF2-40B4-BE49-F238E27FC236}">
                    <a16:creationId xmlns:a16="http://schemas.microsoft.com/office/drawing/2014/main" id="{0414FC1E-34A3-16CB-09BD-824C8D08AC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019044" y="3702593"/>
                <a:ext cx="10473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Line 16">
                <a:extLst>
                  <a:ext uri="{FF2B5EF4-FFF2-40B4-BE49-F238E27FC236}">
                    <a16:creationId xmlns:a16="http://schemas.microsoft.com/office/drawing/2014/main" id="{54E1C603-93EA-A411-82F7-E2951E91E8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019044" y="4980534"/>
                <a:ext cx="10473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5B52D261-C297-5BF8-8E47-E4E2357AAE5D}"/>
                </a:ext>
              </a:extLst>
            </p:cNvPr>
            <p:cNvSpPr txBox="1"/>
            <p:nvPr/>
          </p:nvSpPr>
          <p:spPr>
            <a:xfrm>
              <a:off x="4464885" y="6114983"/>
              <a:ext cx="6046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All VL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9AD5D3C1-E170-6FE3-9AD0-7A26585C4A7A}"/>
                </a:ext>
              </a:extLst>
            </p:cNvPr>
            <p:cNvSpPr txBox="1"/>
            <p:nvPr/>
          </p:nvSpPr>
          <p:spPr>
            <a:xfrm>
              <a:off x="6183801" y="6114983"/>
              <a:ext cx="6671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M12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N = 366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CE956367-5EFA-4B7B-C515-1F61CDADE913}"/>
                </a:ext>
              </a:extLst>
            </p:cNvPr>
            <p:cNvSpPr txBox="1"/>
            <p:nvPr/>
          </p:nvSpPr>
          <p:spPr>
            <a:xfrm>
              <a:off x="6741879" y="6114983"/>
              <a:ext cx="58862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M24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N = 49</a:t>
              </a: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ED4FB584-ADE3-10A2-0A1E-4EA575BB893C}"/>
                </a:ext>
              </a:extLst>
            </p:cNvPr>
            <p:cNvSpPr txBox="1"/>
            <p:nvPr/>
          </p:nvSpPr>
          <p:spPr>
            <a:xfrm>
              <a:off x="4445217" y="3589927"/>
              <a:ext cx="2044494" cy="408623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fr-FR"/>
              </a:defPPr>
              <a:lvl1pPr marR="0" lvl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2000" b="1">
                  <a:solidFill>
                    <a:srgbClr val="00B0F0"/>
                  </a:solidFill>
                  <a:latin typeface="Calibri" pitchFamily="34" charset="0"/>
                  <a:ea typeface="ＭＳ Ｐゴシック" pitchFamily="34" charset="-128"/>
                </a:defRPr>
              </a:lvl1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+mn-cs"/>
                </a:rPr>
                <a:t>VL &lt; 50 c/mL</a:t>
              </a: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00E511BA-3231-28E6-7FC0-30AD18B7F7C7}"/>
                </a:ext>
              </a:extLst>
            </p:cNvPr>
            <p:cNvSpPr txBox="1"/>
            <p:nvPr/>
          </p:nvSpPr>
          <p:spPr>
            <a:xfrm>
              <a:off x="3147296" y="4914021"/>
              <a:ext cx="4956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50%</a:t>
              </a:r>
            </a:p>
          </p:txBody>
        </p: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934209D7-964E-34C9-B42E-428467B50849}"/>
                </a:ext>
              </a:extLst>
            </p:cNvPr>
            <p:cNvSpPr txBox="1"/>
            <p:nvPr/>
          </p:nvSpPr>
          <p:spPr>
            <a:xfrm>
              <a:off x="3192982" y="5875205"/>
              <a:ext cx="4042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2669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6C383-3EE0-C9C5-2DA1-88000A4D2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314ED7E-224D-CDAF-291C-4058EA41E841}"/>
              </a:ext>
            </a:extLst>
          </p:cNvPr>
          <p:cNvSpPr txBox="1"/>
          <p:nvPr/>
        </p:nvSpPr>
        <p:spPr>
          <a:xfrm>
            <a:off x="402371" y="1609225"/>
            <a:ext cx="4317630" cy="715089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956 treatment experienced virologically suppressed (VL &lt; 50 c/mL) PWH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712E6AE-F4A2-EAB8-55C2-FB8A1ADF6232}"/>
              </a:ext>
            </a:extLst>
          </p:cNvPr>
          <p:cNvSpPr txBox="1"/>
          <p:nvPr/>
        </p:nvSpPr>
        <p:spPr>
          <a:xfrm>
            <a:off x="105835" y="3070104"/>
            <a:ext cx="2605503" cy="919401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N = 882 (92%) on CAB+ RPV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at end of follow-up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Median f-u 10.2 months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6E4DC78-F7C9-F5E7-129C-D77B45D37C3D}"/>
              </a:ext>
            </a:extLst>
          </p:cNvPr>
          <p:cNvSpPr txBox="1"/>
          <p:nvPr/>
        </p:nvSpPr>
        <p:spPr>
          <a:xfrm>
            <a:off x="3697255" y="3059205"/>
            <a:ext cx="3340014" cy="374571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N = 937 with ≥ 1 VL after 1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st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injection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B9BE3497-3601-356F-3355-8B7CA2501849}"/>
              </a:ext>
            </a:extLst>
          </p:cNvPr>
          <p:cNvSpPr txBox="1"/>
          <p:nvPr/>
        </p:nvSpPr>
        <p:spPr>
          <a:xfrm>
            <a:off x="7503506" y="3282420"/>
            <a:ext cx="463473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549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Confirmed Virologic Failure (2 VL ≥ 200 c/mL or 1 VL ≥ 200 c/mL + discontinuation):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N = 5/937 (0.5 %)</a:t>
            </a:r>
          </a:p>
          <a:p>
            <a:pPr marL="742950" lvl="1" indent="-285750">
              <a:buClr>
                <a:srgbClr val="3C549F"/>
              </a:buClr>
              <a:buFont typeface="Calibri" panose="020F0502020204030204" pitchFamily="34" charset="0"/>
              <a:buChar char="–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No subtype A6, no BMI &gt; 30 kg/m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  <a:p>
            <a:pPr marL="742950" lvl="1" indent="-285750">
              <a:buClr>
                <a:srgbClr val="3C549F"/>
              </a:buClr>
              <a:buFont typeface="Calibri" panose="020F0502020204030204" pitchFamily="34" charset="0"/>
              <a:buChar char="–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No baseline R information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A8A734A0-63C6-D020-9D7B-044F60EFBA1A}"/>
              </a:ext>
            </a:extLst>
          </p:cNvPr>
          <p:cNvSpPr txBox="1"/>
          <p:nvPr/>
        </p:nvSpPr>
        <p:spPr>
          <a:xfrm>
            <a:off x="4844949" y="1777590"/>
            <a:ext cx="4012487" cy="1055608"/>
          </a:xfrm>
          <a:prstGeom prst="round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Median ART duration: 9.4 years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Previous use of INSTI or NNRTI-based regimen: 96%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No history of VF or R to NNRTI or INSTI in those with history available (62%) 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1B3F9112-C69C-F224-D237-2E86229EA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70419"/>
            <a:ext cx="28082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Pozniak A, IAS 2025, Abs. EP0171</a:t>
            </a:r>
          </a:p>
        </p:txBody>
      </p:sp>
      <p:sp>
        <p:nvSpPr>
          <p:cNvPr id="21" name="Titre 20">
            <a:extLst>
              <a:ext uri="{FF2B5EF4-FFF2-40B4-BE49-F238E27FC236}">
                <a16:creationId xmlns:a16="http://schemas.microsoft.com/office/drawing/2014/main" id="{7775A565-DD95-BCA7-D20B-BA667ED0A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0471"/>
            <a:ext cx="11319933" cy="1481068"/>
          </a:xfrm>
        </p:spPr>
        <p:txBody>
          <a:bodyPr>
            <a:normAutofit/>
          </a:bodyPr>
          <a:lstStyle/>
          <a:p>
            <a:r>
              <a:rPr lang="en-US" noProof="0" dirty="0"/>
              <a:t>COMBINE-2 cohort: Real world CAB + RPV LA in Europe (2)</a:t>
            </a:r>
          </a:p>
        </p:txBody>
      </p:sp>
      <p:cxnSp>
        <p:nvCxnSpPr>
          <p:cNvPr id="26" name="Connecteur en angle 25">
            <a:extLst>
              <a:ext uri="{FF2B5EF4-FFF2-40B4-BE49-F238E27FC236}">
                <a16:creationId xmlns:a16="http://schemas.microsoft.com/office/drawing/2014/main" id="{9BE17DD9-2B60-FC3C-15F8-5755C3BCFE19}"/>
              </a:ext>
            </a:extLst>
          </p:cNvPr>
          <p:cNvCxnSpPr>
            <a:stCxn id="3" idx="2"/>
            <a:endCxn id="4" idx="0"/>
          </p:cNvCxnSpPr>
          <p:nvPr/>
        </p:nvCxnSpPr>
        <p:spPr>
          <a:xfrm rot="5400000">
            <a:off x="1611992" y="2120910"/>
            <a:ext cx="745790" cy="1152599"/>
          </a:xfrm>
          <a:prstGeom prst="bentConnector3">
            <a:avLst>
              <a:gd name="adj1" fmla="val 80390"/>
            </a:avLst>
          </a:prstGeom>
          <a:ln w="19050">
            <a:solidFill>
              <a:srgbClr val="00B0F0"/>
            </a:solidFill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en angle 27">
            <a:extLst>
              <a:ext uri="{FF2B5EF4-FFF2-40B4-BE49-F238E27FC236}">
                <a16:creationId xmlns:a16="http://schemas.microsoft.com/office/drawing/2014/main" id="{05B651A0-DBC9-9255-FEF2-BD0935FE08D3}"/>
              </a:ext>
            </a:extLst>
          </p:cNvPr>
          <p:cNvCxnSpPr>
            <a:stCxn id="3" idx="2"/>
            <a:endCxn id="5" idx="0"/>
          </p:cNvCxnSpPr>
          <p:nvPr/>
        </p:nvCxnSpPr>
        <p:spPr>
          <a:xfrm rot="16200000" flipH="1">
            <a:off x="3596779" y="1288721"/>
            <a:ext cx="734891" cy="2806076"/>
          </a:xfrm>
          <a:prstGeom prst="bentConnector3">
            <a:avLst>
              <a:gd name="adj1" fmla="val 80841"/>
            </a:avLst>
          </a:prstGeom>
          <a:ln w="19050">
            <a:solidFill>
              <a:srgbClr val="00B0F0"/>
            </a:solidFill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e 6">
            <a:extLst>
              <a:ext uri="{FF2B5EF4-FFF2-40B4-BE49-F238E27FC236}">
                <a16:creationId xmlns:a16="http://schemas.microsoft.com/office/drawing/2014/main" id="{2AB942E8-AF91-A9C2-5AD2-9446A4F4E9DC}"/>
              </a:ext>
            </a:extLst>
          </p:cNvPr>
          <p:cNvGrpSpPr/>
          <p:nvPr/>
        </p:nvGrpSpPr>
        <p:grpSpPr>
          <a:xfrm>
            <a:off x="3070331" y="3589927"/>
            <a:ext cx="4260171" cy="3017499"/>
            <a:chOff x="3070331" y="3589927"/>
            <a:chExt cx="4260171" cy="3017499"/>
          </a:xfrm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6FB73E9E-FB2B-71AC-FF84-D586C88431D6}"/>
                </a:ext>
              </a:extLst>
            </p:cNvPr>
            <p:cNvSpPr txBox="1"/>
            <p:nvPr/>
          </p:nvSpPr>
          <p:spPr>
            <a:xfrm>
              <a:off x="3840426" y="6114983"/>
              <a:ext cx="702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Last VL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1FB40FF-1976-8642-5C7C-D9A690540CFE}"/>
                </a:ext>
              </a:extLst>
            </p:cNvPr>
            <p:cNvSpPr txBox="1"/>
            <p:nvPr/>
          </p:nvSpPr>
          <p:spPr>
            <a:xfrm>
              <a:off x="5586554" y="6114983"/>
              <a:ext cx="6671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M6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N = 871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97C3E87B-2E6A-0567-FBF7-BC155331EA86}"/>
                </a:ext>
              </a:extLst>
            </p:cNvPr>
            <p:cNvSpPr txBox="1"/>
            <p:nvPr/>
          </p:nvSpPr>
          <p:spPr>
            <a:xfrm>
              <a:off x="3070331" y="4030041"/>
              <a:ext cx="5870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100%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AA6F73D4-18CA-56E2-2FE4-8BFF0876C58C}"/>
                </a:ext>
              </a:extLst>
            </p:cNvPr>
            <p:cNvSpPr txBox="1"/>
            <p:nvPr/>
          </p:nvSpPr>
          <p:spPr>
            <a:xfrm>
              <a:off x="3147296" y="4254648"/>
              <a:ext cx="4956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95%</a:t>
              </a:r>
            </a:p>
          </p:txBody>
        </p:sp>
        <p:grpSp>
          <p:nvGrpSpPr>
            <p:cNvPr id="52" name="Groupe 51">
              <a:extLst>
                <a:ext uri="{FF2B5EF4-FFF2-40B4-BE49-F238E27FC236}">
                  <a16:creationId xmlns:a16="http://schemas.microsoft.com/office/drawing/2014/main" id="{3D70C975-5C1C-21C2-EC2A-D35B52CEC940}"/>
                </a:ext>
              </a:extLst>
            </p:cNvPr>
            <p:cNvGrpSpPr/>
            <p:nvPr/>
          </p:nvGrpSpPr>
          <p:grpSpPr>
            <a:xfrm>
              <a:off x="3571328" y="3924982"/>
              <a:ext cx="3735365" cy="2185304"/>
              <a:chOff x="5019044" y="2207914"/>
              <a:chExt cx="4280339" cy="2775609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4FBA722-A8DB-606F-5BA7-9652311EC0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24620" y="2625783"/>
                <a:ext cx="429138" cy="2356245"/>
              </a:xfrm>
              <a:prstGeom prst="rect">
                <a:avLst/>
              </a:pr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8599B89-52A1-60E7-D65D-AD8F7E0B95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60126" y="2856848"/>
                <a:ext cx="429138" cy="2125180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80420E2-ADBE-C9FA-0EE7-CD95C964EB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24765" y="2695078"/>
                <a:ext cx="429138" cy="228694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E688D64-4B49-F9AE-F4DD-4AD1A841A8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52674" y="2731591"/>
                <a:ext cx="429138" cy="2250438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920A131-7E6D-7654-0BDA-DF93FC8101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37499" y="2856847"/>
                <a:ext cx="429138" cy="2126676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Line 16">
                <a:extLst>
                  <a:ext uri="{FF2B5EF4-FFF2-40B4-BE49-F238E27FC236}">
                    <a16:creationId xmlns:a16="http://schemas.microsoft.com/office/drawing/2014/main" id="{E5657CC1-601A-D45C-BE0F-69F6788683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019044" y="2592549"/>
                <a:ext cx="10473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 338">
                <a:extLst>
                  <a:ext uri="{FF2B5EF4-FFF2-40B4-BE49-F238E27FC236}">
                    <a16:creationId xmlns:a16="http://schemas.microsoft.com/office/drawing/2014/main" id="{146253AA-182D-1546-6D46-2D917CBFF2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4372" y="2583251"/>
                <a:ext cx="4175011" cy="2397283"/>
              </a:xfrm>
              <a:custGeom>
                <a:avLst/>
                <a:gdLst>
                  <a:gd name="T0" fmla="*/ 4594 w 4594"/>
                  <a:gd name="T1" fmla="*/ 5395 h 5395"/>
                  <a:gd name="T2" fmla="*/ 0 w 4594"/>
                  <a:gd name="T3" fmla="*/ 5395 h 5395"/>
                  <a:gd name="T4" fmla="*/ 0 w 4594"/>
                  <a:gd name="T5" fmla="*/ 0 h 5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94" h="5395">
                    <a:moveTo>
                      <a:pt x="4594" y="5395"/>
                    </a:moveTo>
                    <a:lnTo>
                      <a:pt x="0" y="5395"/>
                    </a:lnTo>
                    <a:lnTo>
                      <a:pt x="0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27F476F5-943E-EB41-73D6-1DD169263D4C}"/>
                  </a:ext>
                </a:extLst>
              </p:cNvPr>
              <p:cNvSpPr txBox="1"/>
              <p:nvPr/>
            </p:nvSpPr>
            <p:spPr>
              <a:xfrm>
                <a:off x="5523810" y="2207914"/>
                <a:ext cx="421011" cy="3909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99</a:t>
                </a: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C132B910-CD58-F3D1-7143-6A3220C2DB50}"/>
                  </a:ext>
                </a:extLst>
              </p:cNvPr>
              <p:cNvSpPr txBox="1"/>
              <p:nvPr/>
            </p:nvSpPr>
            <p:spPr>
              <a:xfrm>
                <a:off x="6072573" y="2388965"/>
                <a:ext cx="590424" cy="390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94</a:t>
                </a:r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95DC3C2B-A4D8-F82E-B487-C3C0DDB4AB3E}"/>
                  </a:ext>
                </a:extLst>
              </p:cNvPr>
              <p:cNvSpPr txBox="1"/>
              <p:nvPr/>
            </p:nvSpPr>
            <p:spPr>
              <a:xfrm>
                <a:off x="7529531" y="2239197"/>
                <a:ext cx="421011" cy="3909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97</a:t>
                </a:r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272AF8F7-624B-6E2C-3129-6459C30FB393}"/>
                  </a:ext>
                </a:extLst>
              </p:cNvPr>
              <p:cNvSpPr txBox="1"/>
              <p:nvPr/>
            </p:nvSpPr>
            <p:spPr>
              <a:xfrm>
                <a:off x="8152701" y="2269195"/>
                <a:ext cx="421011" cy="3909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96</a:t>
                </a:r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9C92BA0A-9D68-F336-35A7-9764733D49C6}"/>
                  </a:ext>
                </a:extLst>
              </p:cNvPr>
              <p:cNvSpPr txBox="1"/>
              <p:nvPr/>
            </p:nvSpPr>
            <p:spPr>
              <a:xfrm>
                <a:off x="8736418" y="2388965"/>
                <a:ext cx="421011" cy="3909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94</a:t>
                </a:r>
              </a:p>
            </p:txBody>
          </p:sp>
          <p:sp>
            <p:nvSpPr>
              <p:cNvPr id="48" name="Line 16">
                <a:extLst>
                  <a:ext uri="{FF2B5EF4-FFF2-40B4-BE49-F238E27FC236}">
                    <a16:creationId xmlns:a16="http://schemas.microsoft.com/office/drawing/2014/main" id="{8D181B68-8038-BC9D-EBD3-1FEC628602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019044" y="2822087"/>
                <a:ext cx="10473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Line 16">
                <a:extLst>
                  <a:ext uri="{FF2B5EF4-FFF2-40B4-BE49-F238E27FC236}">
                    <a16:creationId xmlns:a16="http://schemas.microsoft.com/office/drawing/2014/main" id="{1E66E296-1BAC-DE24-5046-0D40AD854F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019044" y="3702593"/>
                <a:ext cx="10473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Line 16">
                <a:extLst>
                  <a:ext uri="{FF2B5EF4-FFF2-40B4-BE49-F238E27FC236}">
                    <a16:creationId xmlns:a16="http://schemas.microsoft.com/office/drawing/2014/main" id="{58E5D9D7-4BC4-6E71-386A-D693213632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019044" y="4980534"/>
                <a:ext cx="10473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6D26E6E7-7CD5-9708-6727-01798E116D09}"/>
                </a:ext>
              </a:extLst>
            </p:cNvPr>
            <p:cNvSpPr txBox="1"/>
            <p:nvPr/>
          </p:nvSpPr>
          <p:spPr>
            <a:xfrm>
              <a:off x="4464885" y="6114983"/>
              <a:ext cx="6046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All VL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6E702A65-6A2E-123F-D632-EBE0CF46DB83}"/>
                </a:ext>
              </a:extLst>
            </p:cNvPr>
            <p:cNvSpPr txBox="1"/>
            <p:nvPr/>
          </p:nvSpPr>
          <p:spPr>
            <a:xfrm>
              <a:off x="6183801" y="6114983"/>
              <a:ext cx="6671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M12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N = 366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D03CB1C3-1913-801F-1005-8F070515767F}"/>
                </a:ext>
              </a:extLst>
            </p:cNvPr>
            <p:cNvSpPr txBox="1"/>
            <p:nvPr/>
          </p:nvSpPr>
          <p:spPr>
            <a:xfrm>
              <a:off x="6741879" y="6114983"/>
              <a:ext cx="58862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M24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N = 49</a:t>
              </a: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738A5529-5DCD-79E7-64BE-D310EC21CE5D}"/>
                </a:ext>
              </a:extLst>
            </p:cNvPr>
            <p:cNvSpPr txBox="1"/>
            <p:nvPr/>
          </p:nvSpPr>
          <p:spPr>
            <a:xfrm>
              <a:off x="4445217" y="3589927"/>
              <a:ext cx="2044494" cy="408623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fr-FR"/>
              </a:defPPr>
              <a:lvl1pPr marR="0" lvl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2000" b="1">
                  <a:solidFill>
                    <a:srgbClr val="00B0F0"/>
                  </a:solidFill>
                  <a:latin typeface="Calibri" pitchFamily="34" charset="0"/>
                  <a:ea typeface="ＭＳ Ｐゴシック" pitchFamily="34" charset="-128"/>
                </a:defRPr>
              </a:lvl1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+mn-cs"/>
                </a:rPr>
                <a:t>VL &lt; 50 c/mL</a:t>
              </a: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446387C2-A115-02D6-E98F-03F9F256C69C}"/>
                </a:ext>
              </a:extLst>
            </p:cNvPr>
            <p:cNvSpPr txBox="1"/>
            <p:nvPr/>
          </p:nvSpPr>
          <p:spPr>
            <a:xfrm>
              <a:off x="3147296" y="4914021"/>
              <a:ext cx="4956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50%</a:t>
              </a:r>
            </a:p>
          </p:txBody>
        </p: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BF3720D3-1D04-FDDF-ADE8-FB970E0B9BBE}"/>
                </a:ext>
              </a:extLst>
            </p:cNvPr>
            <p:cNvSpPr txBox="1"/>
            <p:nvPr/>
          </p:nvSpPr>
          <p:spPr>
            <a:xfrm>
              <a:off x="3192982" y="5875205"/>
              <a:ext cx="4042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0%</a:t>
              </a: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3AD5A663-37E1-5F27-FCBB-CAA6DC69FD6F}"/>
              </a:ext>
            </a:extLst>
          </p:cNvPr>
          <p:cNvSpPr txBox="1"/>
          <p:nvPr/>
        </p:nvSpPr>
        <p:spPr>
          <a:xfrm rot="20974663">
            <a:off x="1250476" y="5012786"/>
            <a:ext cx="10205551" cy="830997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noProof="0" dirty="0">
                <a:solidFill>
                  <a:schemeClr val="bg1"/>
                </a:solidFill>
              </a:rPr>
              <a:t>Loss of INSTI option (DTG/BIC) = 2/5 failures = 0.2% of individuals (S to DTG bid)</a:t>
            </a:r>
          </a:p>
          <a:p>
            <a:pPr algn="ctr"/>
            <a:r>
              <a:rPr lang="en-US" sz="2400" b="1" noProof="0" dirty="0">
                <a:solidFill>
                  <a:schemeClr val="bg1"/>
                </a:solidFill>
              </a:rPr>
              <a:t>Loss of DOR option = 1/5 failures  = 0.1% of individuals</a:t>
            </a:r>
          </a:p>
        </p:txBody>
      </p:sp>
    </p:spTree>
    <p:extLst>
      <p:ext uri="{BB962C8B-B14F-4D97-AF65-F5344CB8AC3E}">
        <p14:creationId xmlns:p14="http://schemas.microsoft.com/office/powerpoint/2010/main" val="7897801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D74917-4D46-4A0F-8EDF-BF86DF891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/>
              <a:t>Im</a:t>
            </a:r>
            <a:r>
              <a:rPr lang="en-US" noProof="0" dirty="0"/>
              <a:t> CAB + RPV LA: other considerations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3DF65B-17E0-0F8D-BE3A-AC9971703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noProof="0" dirty="0">
                <a:solidFill>
                  <a:schemeClr val="bg1">
                    <a:lumMod val="75000"/>
                  </a:schemeClr>
                </a:solidFill>
              </a:rPr>
              <a:t>Risk of VF (2 x ≥ 200 c/mL): 1-2% across RCT and real-world studies</a:t>
            </a:r>
          </a:p>
          <a:p>
            <a:pPr lvl="1"/>
            <a:r>
              <a:rPr lang="en-US" sz="2000" noProof="0" dirty="0">
                <a:solidFill>
                  <a:schemeClr val="bg1">
                    <a:lumMod val="75000"/>
                  </a:schemeClr>
                </a:solidFill>
              </a:rPr>
              <a:t>Options left ?</a:t>
            </a:r>
          </a:p>
          <a:p>
            <a:pPr lvl="1"/>
            <a:r>
              <a:rPr lang="en-US" sz="2000" noProof="0" dirty="0">
                <a:solidFill>
                  <a:schemeClr val="bg1">
                    <a:lumMod val="75000"/>
                  </a:schemeClr>
                </a:solidFill>
              </a:rPr>
              <a:t>Should all failures be switched to triple oral combo with </a:t>
            </a:r>
            <a:r>
              <a:rPr lang="en-US" sz="2000" noProof="0" dirty="0" err="1">
                <a:solidFill>
                  <a:schemeClr val="bg1">
                    <a:lumMod val="75000"/>
                  </a:schemeClr>
                </a:solidFill>
              </a:rPr>
              <a:t>bPI</a:t>
            </a:r>
            <a:r>
              <a:rPr lang="en-US" sz="2000" noProof="0" dirty="0">
                <a:solidFill>
                  <a:schemeClr val="bg1">
                    <a:lumMod val="75000"/>
                  </a:schemeClr>
                </a:solidFill>
              </a:rPr>
              <a:t> ?</a:t>
            </a:r>
          </a:p>
          <a:p>
            <a:pPr lvl="1"/>
            <a:r>
              <a:rPr lang="en-US" sz="2000" noProof="0" dirty="0">
                <a:solidFill>
                  <a:schemeClr val="bg1">
                    <a:lumMod val="75000"/>
                  </a:schemeClr>
                </a:solidFill>
              </a:rPr>
              <a:t>How often do NNRTI (DOR) or INSTI (BIC, DTG) remain fully active ?</a:t>
            </a:r>
          </a:p>
          <a:p>
            <a:r>
              <a:rPr lang="en-US" sz="2800" b="1" noProof="0" dirty="0"/>
              <a:t>Can it be offered in pretreated patients with uncontrolled viremia ?</a:t>
            </a:r>
          </a:p>
          <a:p>
            <a:r>
              <a:rPr lang="en-US" sz="2000" noProof="0" dirty="0">
                <a:solidFill>
                  <a:schemeClr val="bg1">
                    <a:lumMod val="75000"/>
                  </a:schemeClr>
                </a:solidFill>
              </a:rPr>
              <a:t>Therapeutic monitoring ?</a:t>
            </a:r>
          </a:p>
          <a:p>
            <a:r>
              <a:rPr lang="en-US" sz="2000" noProof="0" dirty="0">
                <a:solidFill>
                  <a:schemeClr val="bg1">
                    <a:lumMod val="75000"/>
                  </a:schemeClr>
                </a:solidFill>
              </a:rPr>
              <a:t>Patients with historical K103N </a:t>
            </a:r>
            <a:r>
              <a:rPr lang="en-US" noProof="0" dirty="0">
                <a:solidFill>
                  <a:schemeClr val="bg1">
                    <a:lumMod val="7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18248872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5AB013-471B-653D-5550-09546A931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CAB + RPV in individuals with HIV viremia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7E89A04-BEE6-CE35-E033-E2C227148B6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237999"/>
            <a:ext cx="8090647" cy="137346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000" noProof="0" dirty="0"/>
              <a:t>OPERA cohort</a:t>
            </a:r>
          </a:p>
          <a:p>
            <a:pPr>
              <a:spcBef>
                <a:spcPts val="0"/>
              </a:spcBef>
            </a:pPr>
            <a:r>
              <a:rPr lang="en-US" sz="2000" noProof="0" dirty="0"/>
              <a:t>≥ 18 years old, ART-experienced, VL ≥ 50 c/mL at CAB + RPV LA initiation</a:t>
            </a:r>
          </a:p>
          <a:p>
            <a:pPr lvl="1">
              <a:spcBef>
                <a:spcPts val="0"/>
              </a:spcBef>
            </a:pPr>
            <a:r>
              <a:rPr lang="en-US" sz="1800" noProof="0" dirty="0"/>
              <a:t>Correspond to 368/3 304 (11%) individuals initiating CAB + RPV LA</a:t>
            </a:r>
          </a:p>
          <a:p>
            <a:pPr lvl="1">
              <a:spcBef>
                <a:spcPts val="0"/>
              </a:spcBef>
            </a:pPr>
            <a:r>
              <a:rPr lang="en-US" sz="1800" noProof="0" dirty="0"/>
              <a:t>Median HIV-1 RNA: 120 c/mL (IQR:  61 - 2535)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noProof="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E5D40E9-94AD-41C5-9084-29F56E863090}"/>
              </a:ext>
            </a:extLst>
          </p:cNvPr>
          <p:cNvSpPr txBox="1"/>
          <p:nvPr/>
        </p:nvSpPr>
        <p:spPr>
          <a:xfrm>
            <a:off x="9655" y="6413099"/>
            <a:ext cx="25278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noProof="0"/>
              <a:t>* 12% never achieved &lt; 50 c/mL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000B3630-0CCA-BE00-1D88-31C492C18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5947" y="2494745"/>
            <a:ext cx="48167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Arial" charset="0"/>
              </a:rPr>
              <a:t>Virologic outcomes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052B892-E390-A778-E21A-A4A711FDBA85}"/>
              </a:ext>
            </a:extLst>
          </p:cNvPr>
          <p:cNvSpPr txBox="1"/>
          <p:nvPr/>
        </p:nvSpPr>
        <p:spPr>
          <a:xfrm>
            <a:off x="8424115" y="3849490"/>
            <a:ext cx="35962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noProof="0" dirty="0"/>
              <a:t>Case 1: </a:t>
            </a:r>
            <a:r>
              <a:rPr lang="en-US" sz="1600" noProof="0" dirty="0"/>
              <a:t>Missed 2 doses, At failure,</a:t>
            </a:r>
          </a:p>
          <a:p>
            <a:pPr algn="l"/>
            <a:r>
              <a:rPr lang="en-US" sz="1600" noProof="0" dirty="0"/>
              <a:t>S to DOR, Resistance to all INSTI</a:t>
            </a:r>
          </a:p>
          <a:p>
            <a:pPr algn="l"/>
            <a:endParaRPr lang="en-US" sz="1600" noProof="0" dirty="0"/>
          </a:p>
          <a:p>
            <a:pPr algn="l"/>
            <a:r>
              <a:rPr lang="en-US" sz="1600" b="1" noProof="0" dirty="0"/>
              <a:t>Case 2: </a:t>
            </a:r>
            <a:r>
              <a:rPr lang="en-US" sz="1600" noProof="0" dirty="0"/>
              <a:t>at failure, R to NNRTI, </a:t>
            </a:r>
            <a:br>
              <a:rPr lang="en-US" sz="1600" noProof="0" dirty="0"/>
            </a:br>
            <a:r>
              <a:rPr lang="en-US" sz="1600" noProof="0" dirty="0"/>
              <a:t>possible R to INSTI</a:t>
            </a:r>
          </a:p>
          <a:p>
            <a:pPr algn="l"/>
            <a:endParaRPr lang="en-US" sz="1600" noProof="0" dirty="0"/>
          </a:p>
          <a:p>
            <a:pPr algn="l"/>
            <a:r>
              <a:rPr lang="en-US" sz="1600" b="1" noProof="0" dirty="0"/>
              <a:t>Case 3: </a:t>
            </a:r>
            <a:r>
              <a:rPr lang="en-US" sz="1600" noProof="0" dirty="0"/>
              <a:t>at failure, genotype not amplified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AAB6722-C2C1-3A55-9550-75DF9CFA7A55}"/>
              </a:ext>
            </a:extLst>
          </p:cNvPr>
          <p:cNvGrpSpPr/>
          <p:nvPr/>
        </p:nvGrpSpPr>
        <p:grpSpPr>
          <a:xfrm>
            <a:off x="2777030" y="3769680"/>
            <a:ext cx="3167912" cy="2700762"/>
            <a:chOff x="7382198" y="2179720"/>
            <a:chExt cx="2756810" cy="3425472"/>
          </a:xfrm>
        </p:grpSpPr>
        <p:graphicFrame>
          <p:nvGraphicFramePr>
            <p:cNvPr id="10" name="Graphique 9">
              <a:extLst>
                <a:ext uri="{FF2B5EF4-FFF2-40B4-BE49-F238E27FC236}">
                  <a16:creationId xmlns:a16="http://schemas.microsoft.com/office/drawing/2014/main" id="{575B8BE7-6550-F144-1E74-03AA67993F5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081557560"/>
                </p:ext>
              </p:extLst>
            </p:nvPr>
          </p:nvGraphicFramePr>
          <p:xfrm>
            <a:off x="7382198" y="2179720"/>
            <a:ext cx="2756810" cy="311319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921DA94D-66F0-4787-A786-EDC589B0AF20}"/>
                </a:ext>
              </a:extLst>
            </p:cNvPr>
            <p:cNvSpPr txBox="1"/>
            <p:nvPr/>
          </p:nvSpPr>
          <p:spPr>
            <a:xfrm>
              <a:off x="7728180" y="4941574"/>
              <a:ext cx="1213689" cy="6636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noProof="0" dirty="0"/>
                <a:t>VL &lt; 50 c/mL</a:t>
              </a:r>
            </a:p>
            <a:p>
              <a:pPr algn="ctr"/>
              <a:r>
                <a:rPr lang="en-US" sz="1400" b="1" noProof="0" dirty="0"/>
                <a:t>at last follow-up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953AD0FA-B661-6535-1197-44EAB54A6BDC}"/>
                </a:ext>
              </a:extLst>
            </p:cNvPr>
            <p:cNvSpPr txBox="1"/>
            <p:nvPr/>
          </p:nvSpPr>
          <p:spPr>
            <a:xfrm>
              <a:off x="9133801" y="4941573"/>
              <a:ext cx="622440" cy="66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noProof="0" dirty="0"/>
                <a:t>VL &lt; 50</a:t>
              </a:r>
            </a:p>
            <a:p>
              <a:pPr algn="ctr"/>
              <a:r>
                <a:rPr lang="en-US" sz="1400" b="1" noProof="0" dirty="0"/>
                <a:t>c/mL*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226ABBD5-8CA1-111D-AF0F-42DBA14300FB}"/>
              </a:ext>
            </a:extLst>
          </p:cNvPr>
          <p:cNvGrpSpPr/>
          <p:nvPr/>
        </p:nvGrpSpPr>
        <p:grpSpPr>
          <a:xfrm>
            <a:off x="6121605" y="3769680"/>
            <a:ext cx="2063071" cy="2700762"/>
            <a:chOff x="7382198" y="2179720"/>
            <a:chExt cx="2756810" cy="3425473"/>
          </a:xfrm>
        </p:grpSpPr>
        <p:graphicFrame>
          <p:nvGraphicFramePr>
            <p:cNvPr id="14" name="Graphique 13">
              <a:extLst>
                <a:ext uri="{FF2B5EF4-FFF2-40B4-BE49-F238E27FC236}">
                  <a16:creationId xmlns:a16="http://schemas.microsoft.com/office/drawing/2014/main" id="{5B647CE8-FD76-030C-426C-22CBE102A91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01753599"/>
                </p:ext>
              </p:extLst>
            </p:nvPr>
          </p:nvGraphicFramePr>
          <p:xfrm>
            <a:off x="7382198" y="2179720"/>
            <a:ext cx="2756810" cy="311319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C934DBCF-E8B9-7F48-2C11-2D9FED50FCE1}"/>
                </a:ext>
              </a:extLst>
            </p:cNvPr>
            <p:cNvSpPr txBox="1"/>
            <p:nvPr/>
          </p:nvSpPr>
          <p:spPr>
            <a:xfrm>
              <a:off x="7753761" y="4941574"/>
              <a:ext cx="2193962" cy="66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noProof="0" dirty="0"/>
                <a:t>Confirmed virologic</a:t>
              </a:r>
              <a:br>
                <a:rPr lang="en-US" sz="1400" b="1" noProof="0" dirty="0"/>
              </a:br>
              <a:r>
                <a:rPr lang="en-US" sz="1400" b="1" noProof="0" dirty="0"/>
                <a:t>failure</a:t>
              </a:r>
            </a:p>
          </p:txBody>
        </p: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4E44B1B3-DD8F-7A56-DCC1-1B22C22E5595}"/>
              </a:ext>
            </a:extLst>
          </p:cNvPr>
          <p:cNvSpPr txBox="1"/>
          <p:nvPr/>
        </p:nvSpPr>
        <p:spPr>
          <a:xfrm>
            <a:off x="4728401" y="3615801"/>
            <a:ext cx="853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 sz="1400" b="0" i="0" u="none" strike="noStrike" kern="1200" baseline="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pPr>
            <a:r>
              <a:rPr lang="en-US" sz="1400" noProof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88%</a:t>
            </a:r>
          </a:p>
          <a:p>
            <a:pPr algn="ctr">
              <a:defRPr sz="1400" b="0" i="0" u="none" strike="noStrike" kern="1200" baseline="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pPr>
            <a:r>
              <a:rPr lang="en-US" sz="1400" noProof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 </a:t>
            </a:r>
            <a:r>
              <a:rPr lang="en-US" sz="1400" noProof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= 277)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A6EB5F2-0781-010D-CBA9-CCF32B37FB1F}"/>
              </a:ext>
            </a:extLst>
          </p:cNvPr>
          <p:cNvSpPr txBox="1"/>
          <p:nvPr/>
        </p:nvSpPr>
        <p:spPr>
          <a:xfrm>
            <a:off x="3390085" y="3751050"/>
            <a:ext cx="853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 sz="1050" b="0" i="0" u="none" strike="noStrike" kern="1200" baseline="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pPr>
            <a:r>
              <a:rPr lang="en-US" sz="1400" noProof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82%</a:t>
            </a:r>
          </a:p>
          <a:p>
            <a:pPr algn="ctr">
              <a:defRPr sz="1050" b="0" i="0" u="none" strike="noStrike" kern="1200" baseline="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pPr>
            <a:r>
              <a:rPr lang="en-US" sz="1400" noProof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(N = 258)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4CBF337-BA9B-AB8C-8787-F0ACBA1C2508}"/>
              </a:ext>
            </a:extLst>
          </p:cNvPr>
          <p:cNvSpPr txBox="1"/>
          <p:nvPr/>
        </p:nvSpPr>
        <p:spPr>
          <a:xfrm>
            <a:off x="6952274" y="5319966"/>
            <a:ext cx="670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 sz="1050" b="0" i="0" u="none" strike="noStrike" kern="1200" baseline="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pPr>
            <a:r>
              <a:rPr lang="en-US" sz="1400" noProof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1%</a:t>
            </a:r>
          </a:p>
          <a:p>
            <a:pPr algn="ctr">
              <a:defRPr sz="1050" b="0" i="0" u="none" strike="noStrike" kern="1200" baseline="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pPr>
            <a:r>
              <a:rPr lang="en-US" sz="1400" noProof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(N = 3)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30BCADA3-5DDE-BFC8-F51C-25AB953FDC5D}"/>
              </a:ext>
            </a:extLst>
          </p:cNvPr>
          <p:cNvGrpSpPr/>
          <p:nvPr/>
        </p:nvGrpSpPr>
        <p:grpSpPr>
          <a:xfrm>
            <a:off x="656811" y="3769680"/>
            <a:ext cx="2063071" cy="2700762"/>
            <a:chOff x="7382198" y="2179720"/>
            <a:chExt cx="2756810" cy="3425473"/>
          </a:xfrm>
        </p:grpSpPr>
        <p:graphicFrame>
          <p:nvGraphicFramePr>
            <p:cNvPr id="20" name="Graphique 19">
              <a:extLst>
                <a:ext uri="{FF2B5EF4-FFF2-40B4-BE49-F238E27FC236}">
                  <a16:creationId xmlns:a16="http://schemas.microsoft.com/office/drawing/2014/main" id="{D9D00AC8-5AFB-69B5-80F6-712D667D54E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610035949"/>
                </p:ext>
              </p:extLst>
            </p:nvPr>
          </p:nvGraphicFramePr>
          <p:xfrm>
            <a:off x="7382198" y="2179720"/>
            <a:ext cx="2756810" cy="311319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02238C2E-CFF1-8E49-4F50-8B0C3152F88D}"/>
                </a:ext>
              </a:extLst>
            </p:cNvPr>
            <p:cNvSpPr txBox="1"/>
            <p:nvPr/>
          </p:nvSpPr>
          <p:spPr>
            <a:xfrm>
              <a:off x="7914502" y="4941574"/>
              <a:ext cx="1872483" cy="66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noProof="0" dirty="0"/>
                <a:t>VL &lt; 50 c/mL</a:t>
              </a:r>
            </a:p>
            <a:p>
              <a:pPr algn="ctr"/>
              <a:r>
                <a:rPr lang="en-US" sz="1400" b="1" noProof="0" dirty="0"/>
                <a:t>within 6 months</a:t>
              </a:r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53DE2ACA-1E0F-836B-F9C2-BD64158C881F}"/>
              </a:ext>
            </a:extLst>
          </p:cNvPr>
          <p:cNvSpPr txBox="1"/>
          <p:nvPr/>
        </p:nvSpPr>
        <p:spPr>
          <a:xfrm>
            <a:off x="1396109" y="3684724"/>
            <a:ext cx="853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 sz="1050" b="0" i="0" u="none" strike="noStrike" kern="1200" baseline="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pPr>
            <a:r>
              <a:rPr lang="en-US" sz="1400" noProof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85%</a:t>
            </a:r>
          </a:p>
          <a:p>
            <a:pPr algn="ctr">
              <a:defRPr sz="1050" b="0" i="0" u="none" strike="noStrike" kern="1200" baseline="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pPr>
            <a:r>
              <a:rPr lang="en-US" sz="1400" noProof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(N = 259)</a:t>
            </a:r>
          </a:p>
        </p:txBody>
      </p:sp>
      <p:sp>
        <p:nvSpPr>
          <p:cNvPr id="23" name="TextBox 8">
            <a:extLst>
              <a:ext uri="{FF2B5EF4-FFF2-40B4-BE49-F238E27FC236}">
                <a16:creationId xmlns:a16="http://schemas.microsoft.com/office/drawing/2014/main" id="{E21AF711-0839-3519-829D-BA03A4EB7200}"/>
              </a:ext>
            </a:extLst>
          </p:cNvPr>
          <p:cNvSpPr txBox="1"/>
          <p:nvPr/>
        </p:nvSpPr>
        <p:spPr>
          <a:xfrm>
            <a:off x="6152894" y="2909630"/>
            <a:ext cx="22519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8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b="1" noProof="0" dirty="0"/>
              <a:t>Complete initiators,</a:t>
            </a:r>
            <a:br>
              <a:rPr lang="en-US" sz="1600" b="1" noProof="0" dirty="0"/>
            </a:br>
            <a:r>
              <a:rPr lang="en-US" sz="1600" b="1" u="sng" noProof="0" dirty="0"/>
              <a:t>&gt;</a:t>
            </a:r>
            <a:r>
              <a:rPr lang="en-US" sz="1600" b="1" noProof="0" dirty="0"/>
              <a:t> 1 VL after suppression</a:t>
            </a:r>
            <a:br>
              <a:rPr lang="en-US" sz="1600" b="1" noProof="0" dirty="0"/>
            </a:br>
            <a:r>
              <a:rPr lang="en-US" sz="1600" b="1" noProof="0" dirty="0"/>
              <a:t>(N = 301)</a:t>
            </a:r>
          </a:p>
        </p:txBody>
      </p:sp>
      <p:sp>
        <p:nvSpPr>
          <p:cNvPr id="24" name="TextBox 8">
            <a:extLst>
              <a:ext uri="{FF2B5EF4-FFF2-40B4-BE49-F238E27FC236}">
                <a16:creationId xmlns:a16="http://schemas.microsoft.com/office/drawing/2014/main" id="{10098BA0-F564-16C5-1E3E-C1DE5B003C47}"/>
              </a:ext>
            </a:extLst>
          </p:cNvPr>
          <p:cNvSpPr txBox="1"/>
          <p:nvPr/>
        </p:nvSpPr>
        <p:spPr>
          <a:xfrm>
            <a:off x="3351357" y="2909630"/>
            <a:ext cx="22519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8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b="1" noProof="0" dirty="0"/>
              <a:t>Complete initiators,</a:t>
            </a:r>
            <a:br>
              <a:rPr lang="en-US" sz="1600" b="1" noProof="0" dirty="0"/>
            </a:br>
            <a:r>
              <a:rPr lang="en-US" sz="1600" b="1" u="sng" noProof="0" dirty="0"/>
              <a:t>&gt;</a:t>
            </a:r>
            <a:r>
              <a:rPr lang="en-US" sz="1600" b="1" noProof="0" dirty="0"/>
              <a:t> 1 VL during follow-up</a:t>
            </a:r>
            <a:br>
              <a:rPr lang="en-US" sz="1600" b="1" noProof="0" dirty="0"/>
            </a:br>
            <a:r>
              <a:rPr lang="en-US" sz="1600" b="1" noProof="0" dirty="0"/>
              <a:t>(N = 313)</a:t>
            </a:r>
          </a:p>
        </p:txBody>
      </p:sp>
      <p:sp>
        <p:nvSpPr>
          <p:cNvPr id="25" name="TextBox 8">
            <a:extLst>
              <a:ext uri="{FF2B5EF4-FFF2-40B4-BE49-F238E27FC236}">
                <a16:creationId xmlns:a16="http://schemas.microsoft.com/office/drawing/2014/main" id="{5F775A2F-7413-B887-7713-46FBFD726B64}"/>
              </a:ext>
            </a:extLst>
          </p:cNvPr>
          <p:cNvSpPr txBox="1"/>
          <p:nvPr/>
        </p:nvSpPr>
        <p:spPr>
          <a:xfrm>
            <a:off x="779108" y="2909630"/>
            <a:ext cx="22519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8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b="1" noProof="0" dirty="0"/>
              <a:t>Complete initiators,</a:t>
            </a:r>
            <a:br>
              <a:rPr lang="en-US" sz="1600" b="1" noProof="0" dirty="0"/>
            </a:br>
            <a:r>
              <a:rPr lang="en-US" sz="1600" b="1" u="sng" noProof="0" dirty="0"/>
              <a:t>&gt;</a:t>
            </a:r>
            <a:r>
              <a:rPr lang="en-US" sz="1600" b="1" noProof="0" dirty="0"/>
              <a:t> 1 VL within 6 months</a:t>
            </a:r>
            <a:br>
              <a:rPr lang="en-US" sz="1600" b="1" noProof="0" dirty="0"/>
            </a:br>
            <a:r>
              <a:rPr lang="en-US" sz="1600" b="1" noProof="0" dirty="0"/>
              <a:t>(N = 306)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FE6B5C36-DA96-7B24-42D6-8CD769D66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58691"/>
            <a:ext cx="28082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r" eaLnBrk="0" hangingPunct="0"/>
            <a:r>
              <a:rPr lang="fr-FR" sz="1400" i="1" dirty="0">
                <a:solidFill>
                  <a:srgbClr val="0070C0"/>
                </a:solidFill>
              </a:rPr>
              <a:t>Hsu RK, IAS 2025, Abs. OAB0104</a:t>
            </a:r>
          </a:p>
        </p:txBody>
      </p:sp>
    </p:spTree>
    <p:extLst>
      <p:ext uri="{BB962C8B-B14F-4D97-AF65-F5344CB8AC3E}">
        <p14:creationId xmlns:p14="http://schemas.microsoft.com/office/powerpoint/2010/main" val="37860329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16242-B190-6E0D-F3AA-88568878F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AFA54D-F436-EAAE-19DF-80D723B87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CAB + RPV in individuals with HIV viremia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159327-795B-5F31-D5A9-99ABB52DBEC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237999"/>
            <a:ext cx="8090647" cy="137346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000" noProof="0" dirty="0"/>
              <a:t>OPERA cohort</a:t>
            </a:r>
          </a:p>
          <a:p>
            <a:pPr>
              <a:spcBef>
                <a:spcPts val="0"/>
              </a:spcBef>
            </a:pPr>
            <a:r>
              <a:rPr lang="en-US" sz="2000" noProof="0" dirty="0"/>
              <a:t>≥ 18 years old, ART-experienced, VL ≥ 50 c/mL at CAB + RPV LA initiation</a:t>
            </a:r>
          </a:p>
          <a:p>
            <a:pPr lvl="1">
              <a:spcBef>
                <a:spcPts val="0"/>
              </a:spcBef>
            </a:pPr>
            <a:r>
              <a:rPr lang="en-US" sz="1800" noProof="0" dirty="0"/>
              <a:t>Correspond to 368/3 304 (11%) individuals initiating CAB + RPV LA</a:t>
            </a:r>
          </a:p>
          <a:p>
            <a:pPr lvl="1">
              <a:spcBef>
                <a:spcPts val="0"/>
              </a:spcBef>
            </a:pPr>
            <a:r>
              <a:rPr lang="en-US" sz="1800" noProof="0" dirty="0"/>
              <a:t>Median HIV-1 RNA: 120 c/mL (IQR:  61 - 2535)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noProof="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D401A1F-5E8A-0481-C00B-AD3A41F51D54}"/>
              </a:ext>
            </a:extLst>
          </p:cNvPr>
          <p:cNvSpPr txBox="1"/>
          <p:nvPr/>
        </p:nvSpPr>
        <p:spPr>
          <a:xfrm>
            <a:off x="9655" y="6413099"/>
            <a:ext cx="25278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noProof="0"/>
              <a:t>* 12% never achieved &lt; 50 c/mL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43454175-830B-AC13-F945-63A251277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5947" y="2494745"/>
            <a:ext cx="48167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Arial" charset="0"/>
              </a:rPr>
              <a:t>Virologic outcomes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8D5E899-9298-264F-2455-098862F64794}"/>
              </a:ext>
            </a:extLst>
          </p:cNvPr>
          <p:cNvSpPr txBox="1"/>
          <p:nvPr/>
        </p:nvSpPr>
        <p:spPr>
          <a:xfrm>
            <a:off x="8848505" y="3963145"/>
            <a:ext cx="32885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noProof="0" dirty="0"/>
              <a:t>Case 1: Missed 2 doses, At failure,</a:t>
            </a:r>
          </a:p>
          <a:p>
            <a:pPr algn="l"/>
            <a:r>
              <a:rPr lang="en-US" sz="1600" noProof="0" dirty="0"/>
              <a:t>S to DOR, Resistance to all INSTI</a:t>
            </a:r>
          </a:p>
          <a:p>
            <a:pPr algn="l"/>
            <a:endParaRPr lang="en-US" sz="1600" noProof="0" dirty="0"/>
          </a:p>
          <a:p>
            <a:pPr algn="l"/>
            <a:r>
              <a:rPr lang="en-US" sz="1600" noProof="0" dirty="0"/>
              <a:t>Case 2: at failure, R to NNRTI, possible R to INSTI</a:t>
            </a:r>
          </a:p>
          <a:p>
            <a:pPr algn="l"/>
            <a:endParaRPr lang="en-US" sz="1600" noProof="0" dirty="0"/>
          </a:p>
          <a:p>
            <a:pPr algn="l"/>
            <a:r>
              <a:rPr lang="en-US" sz="1600" noProof="0" dirty="0"/>
              <a:t>Case 3: at failure, genotype not amplified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26A435DF-D14E-8D41-7D95-1CA6D012A869}"/>
              </a:ext>
            </a:extLst>
          </p:cNvPr>
          <p:cNvGrpSpPr/>
          <p:nvPr/>
        </p:nvGrpSpPr>
        <p:grpSpPr>
          <a:xfrm>
            <a:off x="2777030" y="3769680"/>
            <a:ext cx="3167912" cy="2700762"/>
            <a:chOff x="7382198" y="2179720"/>
            <a:chExt cx="2756810" cy="3425472"/>
          </a:xfrm>
        </p:grpSpPr>
        <p:graphicFrame>
          <p:nvGraphicFramePr>
            <p:cNvPr id="10" name="Graphique 9">
              <a:extLst>
                <a:ext uri="{FF2B5EF4-FFF2-40B4-BE49-F238E27FC236}">
                  <a16:creationId xmlns:a16="http://schemas.microsoft.com/office/drawing/2014/main" id="{3504D588-6C60-41E2-E072-21EDDC52771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220610286"/>
                </p:ext>
              </p:extLst>
            </p:nvPr>
          </p:nvGraphicFramePr>
          <p:xfrm>
            <a:off x="7382198" y="2179720"/>
            <a:ext cx="2756810" cy="311319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746C274-FEF7-6136-2B9C-DA1C096220B6}"/>
                </a:ext>
              </a:extLst>
            </p:cNvPr>
            <p:cNvSpPr txBox="1"/>
            <p:nvPr/>
          </p:nvSpPr>
          <p:spPr>
            <a:xfrm>
              <a:off x="7728180" y="4941574"/>
              <a:ext cx="1213689" cy="6636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noProof="0" dirty="0"/>
                <a:t>VL &lt; 50 c/mL</a:t>
              </a:r>
            </a:p>
            <a:p>
              <a:pPr algn="ctr"/>
              <a:r>
                <a:rPr lang="en-US" sz="1400" b="1" noProof="0" dirty="0"/>
                <a:t>at last follow-up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597D1411-7294-39DF-9727-A8CB4913F7A5}"/>
                </a:ext>
              </a:extLst>
            </p:cNvPr>
            <p:cNvSpPr txBox="1"/>
            <p:nvPr/>
          </p:nvSpPr>
          <p:spPr>
            <a:xfrm>
              <a:off x="9133801" y="4941573"/>
              <a:ext cx="622440" cy="66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noProof="0" dirty="0"/>
                <a:t>VL &lt; 50</a:t>
              </a:r>
            </a:p>
            <a:p>
              <a:pPr algn="ctr"/>
              <a:r>
                <a:rPr lang="en-US" sz="1400" b="1" noProof="0" dirty="0"/>
                <a:t>c/mL*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73A8177A-A139-E83E-AF50-272BB958AA90}"/>
              </a:ext>
            </a:extLst>
          </p:cNvPr>
          <p:cNvGrpSpPr/>
          <p:nvPr/>
        </p:nvGrpSpPr>
        <p:grpSpPr>
          <a:xfrm>
            <a:off x="6121605" y="3769680"/>
            <a:ext cx="2063071" cy="2700762"/>
            <a:chOff x="7382198" y="2179720"/>
            <a:chExt cx="2756810" cy="3425473"/>
          </a:xfrm>
        </p:grpSpPr>
        <p:graphicFrame>
          <p:nvGraphicFramePr>
            <p:cNvPr id="14" name="Graphique 13">
              <a:extLst>
                <a:ext uri="{FF2B5EF4-FFF2-40B4-BE49-F238E27FC236}">
                  <a16:creationId xmlns:a16="http://schemas.microsoft.com/office/drawing/2014/main" id="{09727D62-3243-5CFF-76B4-6A0981F2189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837266147"/>
                </p:ext>
              </p:extLst>
            </p:nvPr>
          </p:nvGraphicFramePr>
          <p:xfrm>
            <a:off x="7382198" y="2179720"/>
            <a:ext cx="2756810" cy="311319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B042E3C9-535B-E32F-737A-16EA2358A6DC}"/>
                </a:ext>
              </a:extLst>
            </p:cNvPr>
            <p:cNvSpPr txBox="1"/>
            <p:nvPr/>
          </p:nvSpPr>
          <p:spPr>
            <a:xfrm>
              <a:off x="7753761" y="4941574"/>
              <a:ext cx="2193962" cy="66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noProof="0" dirty="0"/>
                <a:t>Confirmed virologic</a:t>
              </a:r>
              <a:br>
                <a:rPr lang="en-US" sz="1400" b="1" noProof="0" dirty="0"/>
              </a:br>
              <a:r>
                <a:rPr lang="en-US" sz="1400" b="1" noProof="0" dirty="0"/>
                <a:t>failure</a:t>
              </a:r>
            </a:p>
          </p:txBody>
        </p: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67A8ACB3-60EB-5C98-2A92-7FA007C3C5D4}"/>
              </a:ext>
            </a:extLst>
          </p:cNvPr>
          <p:cNvSpPr txBox="1"/>
          <p:nvPr/>
        </p:nvSpPr>
        <p:spPr>
          <a:xfrm>
            <a:off x="4728401" y="3615801"/>
            <a:ext cx="853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 sz="1400" b="0" i="0" u="none" strike="noStrike" kern="1200" baseline="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pPr>
            <a:r>
              <a:rPr lang="en-US" sz="1400" noProof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88%</a:t>
            </a:r>
          </a:p>
          <a:p>
            <a:pPr algn="ctr">
              <a:defRPr sz="1400" b="0" i="0" u="none" strike="noStrike" kern="1200" baseline="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pPr>
            <a:r>
              <a:rPr lang="en-US" sz="1400" noProof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 </a:t>
            </a:r>
            <a:r>
              <a:rPr lang="en-US" sz="1400" noProof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= 277)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F64F471-D005-7929-2775-539144CA500B}"/>
              </a:ext>
            </a:extLst>
          </p:cNvPr>
          <p:cNvSpPr txBox="1"/>
          <p:nvPr/>
        </p:nvSpPr>
        <p:spPr>
          <a:xfrm>
            <a:off x="3390085" y="3751050"/>
            <a:ext cx="853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 sz="1050" b="0" i="0" u="none" strike="noStrike" kern="1200" baseline="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pPr>
            <a:r>
              <a:rPr lang="en-US" sz="1400" noProof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82%</a:t>
            </a:r>
          </a:p>
          <a:p>
            <a:pPr algn="ctr">
              <a:defRPr sz="1050" b="0" i="0" u="none" strike="noStrike" kern="1200" baseline="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pPr>
            <a:r>
              <a:rPr lang="en-US" sz="1400" noProof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(N = 258)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1C8A682-49B4-B182-AC45-248696CA238E}"/>
              </a:ext>
            </a:extLst>
          </p:cNvPr>
          <p:cNvSpPr txBox="1"/>
          <p:nvPr/>
        </p:nvSpPr>
        <p:spPr>
          <a:xfrm>
            <a:off x="6952274" y="5319966"/>
            <a:ext cx="670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 sz="1050" b="0" i="0" u="none" strike="noStrike" kern="1200" baseline="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pPr>
            <a:r>
              <a:rPr lang="en-US" sz="1400" noProof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1%</a:t>
            </a:r>
          </a:p>
          <a:p>
            <a:pPr algn="ctr">
              <a:defRPr sz="1050" b="0" i="0" u="none" strike="noStrike" kern="1200" baseline="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pPr>
            <a:r>
              <a:rPr lang="en-US" sz="1400" noProof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(N = 3)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C1AA99C8-4D5F-078D-E6DB-51D235D3E37C}"/>
              </a:ext>
            </a:extLst>
          </p:cNvPr>
          <p:cNvGrpSpPr/>
          <p:nvPr/>
        </p:nvGrpSpPr>
        <p:grpSpPr>
          <a:xfrm>
            <a:off x="656811" y="3769680"/>
            <a:ext cx="2063071" cy="2700762"/>
            <a:chOff x="7382198" y="2179720"/>
            <a:chExt cx="2756810" cy="3425473"/>
          </a:xfrm>
        </p:grpSpPr>
        <p:graphicFrame>
          <p:nvGraphicFramePr>
            <p:cNvPr id="20" name="Graphique 19">
              <a:extLst>
                <a:ext uri="{FF2B5EF4-FFF2-40B4-BE49-F238E27FC236}">
                  <a16:creationId xmlns:a16="http://schemas.microsoft.com/office/drawing/2014/main" id="{08AF8CAF-BC62-8238-7A50-60526A37B47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180979446"/>
                </p:ext>
              </p:extLst>
            </p:nvPr>
          </p:nvGraphicFramePr>
          <p:xfrm>
            <a:off x="7382198" y="2179720"/>
            <a:ext cx="2756810" cy="311319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0BA38642-3D4C-ED4E-80F3-4903648C1CEE}"/>
                </a:ext>
              </a:extLst>
            </p:cNvPr>
            <p:cNvSpPr txBox="1"/>
            <p:nvPr/>
          </p:nvSpPr>
          <p:spPr>
            <a:xfrm>
              <a:off x="7914502" y="4941574"/>
              <a:ext cx="1872483" cy="66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noProof="0" dirty="0"/>
                <a:t>VL &lt; 50 c/mL</a:t>
              </a:r>
            </a:p>
            <a:p>
              <a:pPr algn="ctr"/>
              <a:r>
                <a:rPr lang="en-US" sz="1400" b="1" noProof="0" dirty="0"/>
                <a:t>within 6 months</a:t>
              </a:r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61C70BDA-4F5C-5FC0-939B-100F5DE1D1D8}"/>
              </a:ext>
            </a:extLst>
          </p:cNvPr>
          <p:cNvSpPr txBox="1"/>
          <p:nvPr/>
        </p:nvSpPr>
        <p:spPr>
          <a:xfrm>
            <a:off x="1396109" y="3684724"/>
            <a:ext cx="853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 sz="1050" b="0" i="0" u="none" strike="noStrike" kern="1200" baseline="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pPr>
            <a:r>
              <a:rPr lang="en-US" sz="1400" noProof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85%</a:t>
            </a:r>
          </a:p>
          <a:p>
            <a:pPr algn="ctr">
              <a:defRPr sz="1050" b="0" i="0" u="none" strike="noStrike" kern="1200" baseline="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pPr>
            <a:r>
              <a:rPr lang="en-US" sz="1400" noProof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(N = 259)</a:t>
            </a:r>
          </a:p>
        </p:txBody>
      </p:sp>
      <p:sp>
        <p:nvSpPr>
          <p:cNvPr id="23" name="TextBox 8">
            <a:extLst>
              <a:ext uri="{FF2B5EF4-FFF2-40B4-BE49-F238E27FC236}">
                <a16:creationId xmlns:a16="http://schemas.microsoft.com/office/drawing/2014/main" id="{7914F0D8-0680-529F-F029-D3808E64003D}"/>
              </a:ext>
            </a:extLst>
          </p:cNvPr>
          <p:cNvSpPr txBox="1"/>
          <p:nvPr/>
        </p:nvSpPr>
        <p:spPr>
          <a:xfrm>
            <a:off x="6152894" y="2909630"/>
            <a:ext cx="22519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8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b="1" noProof="0" dirty="0"/>
              <a:t>Complete initiators,</a:t>
            </a:r>
            <a:br>
              <a:rPr lang="en-US" sz="1600" b="1" noProof="0" dirty="0"/>
            </a:br>
            <a:r>
              <a:rPr lang="en-US" sz="1600" b="1" u="sng" noProof="0" dirty="0"/>
              <a:t>&gt;</a:t>
            </a:r>
            <a:r>
              <a:rPr lang="en-US" sz="1600" b="1" noProof="0" dirty="0"/>
              <a:t> 1 VL after suppression</a:t>
            </a:r>
            <a:br>
              <a:rPr lang="en-US" sz="1600" b="1" noProof="0" dirty="0"/>
            </a:br>
            <a:r>
              <a:rPr lang="en-US" sz="1600" b="1" noProof="0" dirty="0"/>
              <a:t>(N = 301)</a:t>
            </a:r>
          </a:p>
        </p:txBody>
      </p:sp>
      <p:sp>
        <p:nvSpPr>
          <p:cNvPr id="24" name="TextBox 8">
            <a:extLst>
              <a:ext uri="{FF2B5EF4-FFF2-40B4-BE49-F238E27FC236}">
                <a16:creationId xmlns:a16="http://schemas.microsoft.com/office/drawing/2014/main" id="{0545980D-3749-6003-996C-1A0D6F1B948B}"/>
              </a:ext>
            </a:extLst>
          </p:cNvPr>
          <p:cNvSpPr txBox="1"/>
          <p:nvPr/>
        </p:nvSpPr>
        <p:spPr>
          <a:xfrm>
            <a:off x="3351357" y="2909630"/>
            <a:ext cx="22519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8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b="1" noProof="0" dirty="0"/>
              <a:t>Complete initiators,</a:t>
            </a:r>
            <a:br>
              <a:rPr lang="en-US" sz="1600" b="1" noProof="0" dirty="0"/>
            </a:br>
            <a:r>
              <a:rPr lang="en-US" sz="1600" b="1" u="sng" noProof="0" dirty="0"/>
              <a:t>&gt;</a:t>
            </a:r>
            <a:r>
              <a:rPr lang="en-US" sz="1600" b="1" noProof="0" dirty="0"/>
              <a:t> 1 VL during follow-up</a:t>
            </a:r>
            <a:br>
              <a:rPr lang="en-US" sz="1600" b="1" noProof="0" dirty="0"/>
            </a:br>
            <a:r>
              <a:rPr lang="en-US" sz="1600" b="1" noProof="0" dirty="0"/>
              <a:t>(N = 313)</a:t>
            </a:r>
          </a:p>
        </p:txBody>
      </p:sp>
      <p:sp>
        <p:nvSpPr>
          <p:cNvPr id="25" name="TextBox 8">
            <a:extLst>
              <a:ext uri="{FF2B5EF4-FFF2-40B4-BE49-F238E27FC236}">
                <a16:creationId xmlns:a16="http://schemas.microsoft.com/office/drawing/2014/main" id="{7EAD31FF-3313-3E14-8457-4CA6797DB88F}"/>
              </a:ext>
            </a:extLst>
          </p:cNvPr>
          <p:cNvSpPr txBox="1"/>
          <p:nvPr/>
        </p:nvSpPr>
        <p:spPr>
          <a:xfrm>
            <a:off x="779108" y="2909630"/>
            <a:ext cx="22519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8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b="1" noProof="0" dirty="0"/>
              <a:t>Complete initiators,</a:t>
            </a:r>
            <a:br>
              <a:rPr lang="en-US" sz="1600" b="1" noProof="0" dirty="0"/>
            </a:br>
            <a:r>
              <a:rPr lang="en-US" sz="1600" b="1" u="sng" noProof="0" dirty="0"/>
              <a:t>&gt;</a:t>
            </a:r>
            <a:r>
              <a:rPr lang="en-US" sz="1600" b="1" noProof="0" dirty="0"/>
              <a:t> 1 VL within 6 months</a:t>
            </a:r>
            <a:br>
              <a:rPr lang="en-US" sz="1600" b="1" noProof="0" dirty="0"/>
            </a:br>
            <a:r>
              <a:rPr lang="en-US" sz="1600" b="1" noProof="0" dirty="0"/>
              <a:t>(N = 306)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6FD1B787-009C-499D-ECD9-A3693426D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58691"/>
            <a:ext cx="28082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r" eaLnBrk="0" hangingPunct="0"/>
            <a:r>
              <a:rPr lang="fr-FR" sz="1400" i="1" dirty="0">
                <a:solidFill>
                  <a:srgbClr val="0070C0"/>
                </a:solidFill>
              </a:rPr>
              <a:t>Hsu RK, IAS 2025, Abs. OAB0104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E65732-80C6-1CCC-CD2B-E46A182942A2}"/>
              </a:ext>
            </a:extLst>
          </p:cNvPr>
          <p:cNvSpPr txBox="1"/>
          <p:nvPr/>
        </p:nvSpPr>
        <p:spPr>
          <a:xfrm rot="20974663">
            <a:off x="1216366" y="3630906"/>
            <a:ext cx="10205551" cy="830997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noProof="0" dirty="0">
                <a:solidFill>
                  <a:schemeClr val="bg1"/>
                </a:solidFill>
              </a:rPr>
              <a:t>Loss of INSTI option (DTG/BIC) = 2/3 failures = 0.7% of individuals (S to DTG bid)</a:t>
            </a:r>
          </a:p>
          <a:p>
            <a:pPr algn="ctr"/>
            <a:r>
              <a:rPr lang="en-US" sz="2400" b="1" noProof="0" dirty="0">
                <a:solidFill>
                  <a:schemeClr val="bg1"/>
                </a:solidFill>
              </a:rPr>
              <a:t>Loss of DOR option = 1/3 failures  = 0.3% of individuals</a:t>
            </a:r>
          </a:p>
        </p:txBody>
      </p:sp>
    </p:spTree>
    <p:extLst>
      <p:ext uri="{BB962C8B-B14F-4D97-AF65-F5344CB8AC3E}">
        <p14:creationId xmlns:p14="http://schemas.microsoft.com/office/powerpoint/2010/main" val="39506234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A5DA5252-4CE9-CBC7-8194-F62A35B52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3055" y="6470419"/>
            <a:ext cx="35089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Cresswell F, IAS 2025, Abs. OAS0105LB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DAC16C14-E803-28B4-B5F6-06C5E099A8F9}"/>
              </a:ext>
            </a:extLst>
          </p:cNvPr>
          <p:cNvGrpSpPr/>
          <p:nvPr/>
        </p:nvGrpSpPr>
        <p:grpSpPr>
          <a:xfrm>
            <a:off x="5257818" y="1634991"/>
            <a:ext cx="6129346" cy="2608376"/>
            <a:chOff x="5257818" y="1634991"/>
            <a:chExt cx="6129346" cy="260837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A1D397D-1309-E880-D980-F0AC74853681}"/>
                </a:ext>
              </a:extLst>
            </p:cNvPr>
            <p:cNvSpPr/>
            <p:nvPr/>
          </p:nvSpPr>
          <p:spPr>
            <a:xfrm>
              <a:off x="7898344" y="2928926"/>
              <a:ext cx="1403368" cy="600075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600" b="1" dirty="0" err="1">
                  <a:solidFill>
                    <a:schemeClr val="bg1"/>
                  </a:solidFill>
                </a:rPr>
                <a:t>Randomised</a:t>
              </a:r>
              <a:endParaRPr lang="fr-FR" sz="1600" b="1" dirty="0">
                <a:solidFill>
                  <a:schemeClr val="bg1"/>
                </a:solidFill>
              </a:endParaRPr>
            </a:p>
            <a:p>
              <a:pPr algn="ctr"/>
              <a:r>
                <a:rPr lang="fr-FR" sz="1600" b="1" dirty="0">
                  <a:solidFill>
                    <a:schemeClr val="bg1"/>
                  </a:solidFill>
                </a:rPr>
                <a:t>N = 540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4B968EE-5C91-D39A-A4D8-3196BE0E3B10}"/>
                </a:ext>
              </a:extLst>
            </p:cNvPr>
            <p:cNvSpPr/>
            <p:nvPr/>
          </p:nvSpPr>
          <p:spPr>
            <a:xfrm>
              <a:off x="5257818" y="2671744"/>
              <a:ext cx="2314876" cy="110260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/>
                <a:t>VL &gt; 1000 c/ml (N = 261)</a:t>
              </a:r>
            </a:p>
            <a:p>
              <a:pPr algn="ctr"/>
              <a:r>
                <a:rPr lang="fr-FR" sz="1600" b="1" dirty="0"/>
                <a:t>LFTU (N = 282)</a:t>
              </a:r>
            </a:p>
            <a:p>
              <a:pPr algn="ctr"/>
              <a:r>
                <a:rPr lang="fr-FR" sz="1600" b="1" dirty="0" err="1"/>
                <a:t>Unlinked</a:t>
              </a:r>
              <a:r>
                <a:rPr lang="fr-FR" sz="1600" b="1" dirty="0"/>
                <a:t> (N = 11)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9B5252E-5E62-7014-98F9-422C55B47DAB}"/>
                </a:ext>
              </a:extLst>
            </p:cNvPr>
            <p:cNvSpPr/>
            <p:nvPr/>
          </p:nvSpPr>
          <p:spPr>
            <a:xfrm>
              <a:off x="9650012" y="2254949"/>
              <a:ext cx="1737152" cy="735677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600" b="1" dirty="0">
                  <a:solidFill>
                    <a:schemeClr val="bg1"/>
                  </a:solidFill>
                </a:rPr>
                <a:t>2 NRTI + DTG</a:t>
              </a:r>
              <a:br>
                <a:rPr lang="fr-FR" sz="1600" b="1" dirty="0">
                  <a:solidFill>
                    <a:schemeClr val="bg1"/>
                  </a:solidFill>
                </a:rPr>
              </a:br>
              <a:r>
                <a:rPr lang="fr-FR" sz="1600" b="1" dirty="0">
                  <a:solidFill>
                    <a:schemeClr val="bg1"/>
                  </a:solidFill>
                </a:rPr>
                <a:t>N = 269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1D4CA71-7507-455A-6E20-82618F8CBA2C}"/>
                </a:ext>
              </a:extLst>
            </p:cNvPr>
            <p:cNvSpPr/>
            <p:nvPr/>
          </p:nvSpPr>
          <p:spPr>
            <a:xfrm>
              <a:off x="9650012" y="3507690"/>
              <a:ext cx="1737152" cy="735677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600" b="1" dirty="0">
                  <a:solidFill>
                    <a:schemeClr val="bg1"/>
                  </a:solidFill>
                </a:rPr>
                <a:t>CAB + RPV LA Q8W</a:t>
              </a:r>
              <a:br>
                <a:rPr lang="fr-FR" sz="1600" b="1" dirty="0">
                  <a:solidFill>
                    <a:schemeClr val="bg1"/>
                  </a:solidFill>
                </a:rPr>
              </a:br>
              <a:r>
                <a:rPr lang="fr-FR" sz="1600" b="1" dirty="0">
                  <a:solidFill>
                    <a:schemeClr val="bg1"/>
                  </a:solidFill>
                </a:rPr>
                <a:t>N = 271</a:t>
              </a:r>
            </a:p>
          </p:txBody>
        </p:sp>
        <p:cxnSp>
          <p:nvCxnSpPr>
            <p:cNvPr id="38" name="Connecteur : en angle 37">
              <a:extLst>
                <a:ext uri="{FF2B5EF4-FFF2-40B4-BE49-F238E27FC236}">
                  <a16:creationId xmlns:a16="http://schemas.microsoft.com/office/drawing/2014/main" id="{C7E9E43D-537B-1AF3-11FA-1427F5B53413}"/>
                </a:ext>
              </a:extLst>
            </p:cNvPr>
            <p:cNvCxnSpPr>
              <a:cxnSpLocks/>
              <a:stCxn id="7" idx="3"/>
              <a:endCxn id="27" idx="1"/>
            </p:cNvCxnSpPr>
            <p:nvPr/>
          </p:nvCxnSpPr>
          <p:spPr>
            <a:xfrm flipV="1">
              <a:off x="9301712" y="2622788"/>
              <a:ext cx="348300" cy="606176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00B0F0"/>
              </a:solidFill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41" name="Connecteur : en angle 40">
              <a:extLst>
                <a:ext uri="{FF2B5EF4-FFF2-40B4-BE49-F238E27FC236}">
                  <a16:creationId xmlns:a16="http://schemas.microsoft.com/office/drawing/2014/main" id="{A3819D58-51ED-083E-1F22-FADA1B5A981C}"/>
                </a:ext>
              </a:extLst>
            </p:cNvPr>
            <p:cNvCxnSpPr>
              <a:cxnSpLocks/>
              <a:stCxn id="7" idx="3"/>
              <a:endCxn id="30" idx="1"/>
            </p:cNvCxnSpPr>
            <p:nvPr/>
          </p:nvCxnSpPr>
          <p:spPr>
            <a:xfrm>
              <a:off x="9301712" y="3228964"/>
              <a:ext cx="348300" cy="646565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00B0F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79BBD5FD-394E-102E-BC21-BEDD24EEA238}"/>
                </a:ext>
              </a:extLst>
            </p:cNvPr>
            <p:cNvCxnSpPr>
              <a:cxnSpLocks/>
              <a:stCxn id="8" idx="3"/>
              <a:endCxn id="7" idx="1"/>
            </p:cNvCxnSpPr>
            <p:nvPr/>
          </p:nvCxnSpPr>
          <p:spPr>
            <a:xfrm>
              <a:off x="7572694" y="3223049"/>
              <a:ext cx="325650" cy="5915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83DAFBEF-01F9-2583-3955-8589BC33EA24}"/>
                </a:ext>
              </a:extLst>
            </p:cNvPr>
            <p:cNvSpPr txBox="1"/>
            <p:nvPr/>
          </p:nvSpPr>
          <p:spPr>
            <a:xfrm>
              <a:off x="6746887" y="1634991"/>
              <a:ext cx="1895071" cy="584775"/>
            </a:xfrm>
            <a:prstGeom prst="rect">
              <a:avLst/>
            </a:prstGeom>
            <a:noFill/>
            <a:ln w="19050"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/>
                <a:t>2 NRTI + DTG</a:t>
              </a:r>
              <a:br>
                <a:rPr lang="fr-FR" sz="1600" b="1" dirty="0"/>
              </a:br>
              <a:r>
                <a:rPr lang="fr-FR" sz="1600" b="1" dirty="0"/>
                <a:t>HIV RNA &lt; 200 c/</a:t>
              </a:r>
              <a:r>
                <a:rPr lang="fr-FR" sz="1600" b="1" dirty="0" err="1"/>
                <a:t>mL</a:t>
              </a:r>
              <a:endParaRPr lang="fr-FR" sz="1600" b="1" dirty="0"/>
            </a:p>
          </p:txBody>
        </p: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72E70663-965B-2478-9967-68C71A0FC0B5}"/>
                </a:ext>
              </a:extLst>
            </p:cNvPr>
            <p:cNvCxnSpPr>
              <a:cxnSpLocks/>
            </p:cNvCxnSpPr>
            <p:nvPr/>
          </p:nvCxnSpPr>
          <p:spPr>
            <a:xfrm>
              <a:off x="7699909" y="2203182"/>
              <a:ext cx="0" cy="89243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1767EA4D-6CEC-FA59-A4EF-AF7133D650F3}"/>
              </a:ext>
            </a:extLst>
          </p:cNvPr>
          <p:cNvSpPr txBox="1"/>
          <p:nvPr/>
        </p:nvSpPr>
        <p:spPr>
          <a:xfrm>
            <a:off x="7143390" y="4521153"/>
            <a:ext cx="386448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Population</a:t>
            </a:r>
          </a:p>
          <a:p>
            <a:pPr marL="742950" lvl="1" indent="-285750">
              <a:buClr>
                <a:schemeClr val="tx2"/>
              </a:buClr>
              <a:buFont typeface="Calibri" panose="020F0502020204030204" pitchFamily="34" charset="0"/>
              <a:buChar char="–"/>
              <a:defRPr/>
            </a:pPr>
            <a:r>
              <a:rPr lang="en-US" noProof="0" dirty="0">
                <a:latin typeface="Calibri"/>
              </a:rPr>
              <a:t>Female: 60%</a:t>
            </a:r>
          </a:p>
          <a:p>
            <a:pPr marL="742950" lvl="1" indent="-285750">
              <a:buClr>
                <a:schemeClr val="tx2"/>
              </a:buClr>
              <a:buFont typeface="Calibri" panose="020F0502020204030204" pitchFamily="34" charset="0"/>
              <a:buChar char="–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BMI ≥ 30 kg/m</a:t>
            </a:r>
            <a:r>
              <a:rPr kumimoji="0" lang="en-US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: 22%</a:t>
            </a:r>
          </a:p>
          <a:p>
            <a:pPr marL="742950" lvl="1" indent="-285750">
              <a:buClr>
                <a:schemeClr val="tx2"/>
              </a:buClr>
              <a:buFont typeface="Calibri" panose="020F0502020204030204" pitchFamily="34" charset="0"/>
              <a:buChar char="–"/>
              <a:defRPr/>
            </a:pPr>
            <a:r>
              <a:rPr lang="en-US" noProof="0" dirty="0">
                <a:latin typeface="Calibri"/>
              </a:rPr>
              <a:t>Prior AIDS: 26%</a:t>
            </a:r>
          </a:p>
          <a:p>
            <a:pPr marL="742950" lvl="1" indent="-285750">
              <a:buClr>
                <a:schemeClr val="tx2"/>
              </a:buClr>
              <a:buFont typeface="Calibri" panose="020F0502020204030204" pitchFamily="34" charset="0"/>
              <a:buChar char="–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Prior NNRTI exposure: 78% 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6F4416BE-77D3-8F5D-1D03-8E968B692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0"/>
            <a:ext cx="11582401" cy="1491539"/>
          </a:xfrm>
        </p:spPr>
        <p:txBody>
          <a:bodyPr>
            <a:normAutofit/>
          </a:bodyPr>
          <a:lstStyle/>
          <a:p>
            <a:r>
              <a:rPr lang="en-US" dirty="0"/>
              <a:t>CAB + RPV LA in individuals with suboptimal HIV control (1)</a:t>
            </a:r>
            <a:endParaRPr lang="fr-FR" dirty="0"/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436C5243-657F-2A31-67A1-5BDD93AB3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90699"/>
            <a:ext cx="4322568" cy="4892734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IMPALA trial</a:t>
            </a:r>
          </a:p>
          <a:p>
            <a:r>
              <a:rPr lang="en-US" sz="2000" dirty="0"/>
              <a:t>Phase 3b, open-label, non-inferiority RCT (Kenya, Uganda, South Africa)</a:t>
            </a:r>
          </a:p>
          <a:p>
            <a:r>
              <a:rPr lang="en-US" sz="2000" dirty="0"/>
              <a:t>HIV RNA &gt; 1000 c/mL in prior 2 years despite being on ART</a:t>
            </a:r>
          </a:p>
          <a:p>
            <a:r>
              <a:rPr lang="en-US" sz="2000" dirty="0"/>
              <a:t>History of loss to follow-up</a:t>
            </a:r>
          </a:p>
          <a:p>
            <a:r>
              <a:rPr lang="en-US" sz="2000" dirty="0"/>
              <a:t>Unlinked to HIV care ≥ 3 months</a:t>
            </a:r>
          </a:p>
          <a:p>
            <a:r>
              <a:rPr lang="en-US" sz="2000" dirty="0"/>
              <a:t>Exclusion of participants with HBs Ag+ or HBc Ab+ AND HBs Ab &lt; 10 IU/L</a:t>
            </a:r>
          </a:p>
          <a:p>
            <a:endParaRPr lang="en-US" sz="2000" dirty="0"/>
          </a:p>
          <a:p>
            <a:r>
              <a:rPr lang="en-US" sz="2000" dirty="0"/>
              <a:t>HIV RNA &lt; 200 c/mL for ≥ 3 months on 2 NRTI + DTG</a:t>
            </a:r>
          </a:p>
          <a:p>
            <a:endParaRPr lang="en-US" sz="2000" dirty="0"/>
          </a:p>
          <a:p>
            <a:r>
              <a:rPr lang="en-US" sz="2000" dirty="0"/>
              <a:t>Primary endpoint: HIV RNA &lt; 50 c/mL (FDA snapshot), non-</a:t>
            </a:r>
            <a:r>
              <a:rPr lang="en-US" sz="2000" dirty="0" err="1"/>
              <a:t>inferority</a:t>
            </a:r>
            <a:r>
              <a:rPr lang="en-US" sz="2000" dirty="0"/>
              <a:t> with 10% NI margin</a:t>
            </a:r>
          </a:p>
        </p:txBody>
      </p:sp>
    </p:spTree>
    <p:extLst>
      <p:ext uri="{BB962C8B-B14F-4D97-AF65-F5344CB8AC3E}">
        <p14:creationId xmlns:p14="http://schemas.microsoft.com/office/powerpoint/2010/main" val="2665825815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AE0A9F96-505B-D5B1-5BE3-871BD86F7E81}"/>
              </a:ext>
            </a:extLst>
          </p:cNvPr>
          <p:cNvGrpSpPr/>
          <p:nvPr/>
        </p:nvGrpSpPr>
        <p:grpSpPr>
          <a:xfrm>
            <a:off x="1056147" y="1776056"/>
            <a:ext cx="9714727" cy="3706292"/>
            <a:chOff x="366288" y="1776056"/>
            <a:chExt cx="9714727" cy="3706292"/>
          </a:xfrm>
        </p:grpSpPr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80BCCA92-075B-8239-2F6A-0CF9EE6F1F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45033" y="5017572"/>
              <a:ext cx="1442280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400"/>
            </a:p>
          </p:txBody>
        </p:sp>
        <p:sp>
          <p:nvSpPr>
            <p:cNvPr id="9" name="Line 7">
              <a:extLst>
                <a:ext uri="{FF2B5EF4-FFF2-40B4-BE49-F238E27FC236}">
                  <a16:creationId xmlns:a16="http://schemas.microsoft.com/office/drawing/2014/main" id="{346E55F3-4F21-E81D-CEDB-C744E3EB4C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87313" y="5017572"/>
              <a:ext cx="2216298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400"/>
            </a:p>
          </p:txBody>
        </p:sp>
        <p:sp>
          <p:nvSpPr>
            <p:cNvPr id="10" name="Line 8">
              <a:extLst>
                <a:ext uri="{FF2B5EF4-FFF2-40B4-BE49-F238E27FC236}">
                  <a16:creationId xmlns:a16="http://schemas.microsoft.com/office/drawing/2014/main" id="{115393DC-A833-98AE-DB4B-81153B55C9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87313" y="2886602"/>
              <a:ext cx="0" cy="2366503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400"/>
            </a:p>
          </p:txBody>
        </p:sp>
        <p:sp>
          <p:nvSpPr>
            <p:cNvPr id="11" name="Line 9">
              <a:extLst>
                <a:ext uri="{FF2B5EF4-FFF2-40B4-BE49-F238E27FC236}">
                  <a16:creationId xmlns:a16="http://schemas.microsoft.com/office/drawing/2014/main" id="{26D86CA2-26AB-B599-5CBE-452BB1ED16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43502" y="2739966"/>
              <a:ext cx="1531" cy="227760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400"/>
            </a:p>
          </p:txBody>
        </p:sp>
        <p:sp>
          <p:nvSpPr>
            <p:cNvPr id="12" name="Line 10">
              <a:extLst>
                <a:ext uri="{FF2B5EF4-FFF2-40B4-BE49-F238E27FC236}">
                  <a16:creationId xmlns:a16="http://schemas.microsoft.com/office/drawing/2014/main" id="{C07B9114-00AC-A0FB-146C-6B34011753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87875" y="5017572"/>
              <a:ext cx="757158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400"/>
            </a:p>
          </p:txBody>
        </p:sp>
        <p:sp>
          <p:nvSpPr>
            <p:cNvPr id="13" name="Line 11">
              <a:extLst>
                <a:ext uri="{FF2B5EF4-FFF2-40B4-BE49-F238E27FC236}">
                  <a16:creationId xmlns:a16="http://schemas.microsoft.com/office/drawing/2014/main" id="{FAD73095-0D3C-A0B0-CECD-219A4D698F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229592" y="5017572"/>
              <a:ext cx="0" cy="118019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400"/>
            </a:p>
          </p:txBody>
        </p:sp>
        <p:sp>
          <p:nvSpPr>
            <p:cNvPr id="14" name="Line 12">
              <a:extLst>
                <a:ext uri="{FF2B5EF4-FFF2-40B4-BE49-F238E27FC236}">
                  <a16:creationId xmlns:a16="http://schemas.microsoft.com/office/drawing/2014/main" id="{476F5CED-3411-C10C-55AE-CE453FC3BA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45033" y="5017572"/>
              <a:ext cx="0" cy="118019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400"/>
            </a:p>
          </p:txBody>
        </p:sp>
        <p:sp>
          <p:nvSpPr>
            <p:cNvPr id="15" name="Line 13">
              <a:extLst>
                <a:ext uri="{FF2B5EF4-FFF2-40B4-BE49-F238E27FC236}">
                  <a16:creationId xmlns:a16="http://schemas.microsoft.com/office/drawing/2014/main" id="{395F7FD9-49FB-9127-6A8D-BAFB238457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24660" y="5017572"/>
              <a:ext cx="0" cy="118019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400"/>
            </a:p>
          </p:txBody>
        </p:sp>
        <p:sp>
          <p:nvSpPr>
            <p:cNvPr id="16" name="Line 14">
              <a:extLst>
                <a:ext uri="{FF2B5EF4-FFF2-40B4-BE49-F238E27FC236}">
                  <a16:creationId xmlns:a16="http://schemas.microsoft.com/office/drawing/2014/main" id="{E5E5DC50-FD9F-5719-C332-8973EA9FCB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509219" y="5017572"/>
              <a:ext cx="0" cy="118019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400"/>
            </a:p>
          </p:txBody>
        </p:sp>
        <p:sp>
          <p:nvSpPr>
            <p:cNvPr id="17" name="Line 15">
              <a:extLst>
                <a:ext uri="{FF2B5EF4-FFF2-40B4-BE49-F238E27FC236}">
                  <a16:creationId xmlns:a16="http://schemas.microsoft.com/office/drawing/2014/main" id="{26DE3360-7027-CE17-45F3-0941F01822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87313" y="5017572"/>
              <a:ext cx="0" cy="118019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400"/>
            </a:p>
          </p:txBody>
        </p:sp>
        <p:sp>
          <p:nvSpPr>
            <p:cNvPr id="18" name="Line 16">
              <a:extLst>
                <a:ext uri="{FF2B5EF4-FFF2-40B4-BE49-F238E27FC236}">
                  <a16:creationId xmlns:a16="http://schemas.microsoft.com/office/drawing/2014/main" id="{4EF0E91C-3FF5-8154-A712-7E54DD5576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066940" y="5017572"/>
              <a:ext cx="0" cy="118019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400"/>
            </a:p>
          </p:txBody>
        </p:sp>
        <p:sp>
          <p:nvSpPr>
            <p:cNvPr id="19" name="Line 17">
              <a:extLst>
                <a:ext uri="{FF2B5EF4-FFF2-40B4-BE49-F238E27FC236}">
                  <a16:creationId xmlns:a16="http://schemas.microsoft.com/office/drawing/2014/main" id="{76DA1593-95CF-B3FA-9015-1202087DBC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953031" y="5017572"/>
              <a:ext cx="0" cy="118019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400"/>
            </a:p>
          </p:txBody>
        </p:sp>
        <p:sp>
          <p:nvSpPr>
            <p:cNvPr id="20" name="Line 18">
              <a:extLst>
                <a:ext uri="{FF2B5EF4-FFF2-40B4-BE49-F238E27FC236}">
                  <a16:creationId xmlns:a16="http://schemas.microsoft.com/office/drawing/2014/main" id="{CCCE4001-56D0-09E0-65C6-0015EA76B7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78490" y="3361736"/>
              <a:ext cx="1377906" cy="0"/>
            </a:xfrm>
            <a:prstGeom prst="line">
              <a:avLst/>
            </a:prstGeom>
            <a:noFill/>
            <a:ln w="22225">
              <a:solidFill>
                <a:srgbClr val="0066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400"/>
            </a:p>
          </p:txBody>
        </p:sp>
        <p:sp>
          <p:nvSpPr>
            <p:cNvPr id="21" name="Line 19">
              <a:extLst>
                <a:ext uri="{FF2B5EF4-FFF2-40B4-BE49-F238E27FC236}">
                  <a16:creationId xmlns:a16="http://schemas.microsoft.com/office/drawing/2014/main" id="{60B7911C-2483-47F9-332E-60DCB4C8C1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103725" y="3989146"/>
              <a:ext cx="1681383" cy="0"/>
            </a:xfrm>
            <a:prstGeom prst="line">
              <a:avLst/>
            </a:prstGeom>
            <a:noFill/>
            <a:ln w="22225">
              <a:solidFill>
                <a:srgbClr val="0066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400"/>
            </a:p>
          </p:txBody>
        </p:sp>
        <p:sp>
          <p:nvSpPr>
            <p:cNvPr id="22" name="Line 20">
              <a:extLst>
                <a:ext uri="{FF2B5EF4-FFF2-40B4-BE49-F238E27FC236}">
                  <a16:creationId xmlns:a16="http://schemas.microsoft.com/office/drawing/2014/main" id="{B0428DF6-C5CD-3D14-0032-7798661F36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034753" y="4665071"/>
              <a:ext cx="2734353" cy="0"/>
            </a:xfrm>
            <a:prstGeom prst="line">
              <a:avLst/>
            </a:prstGeom>
            <a:noFill/>
            <a:ln w="22225">
              <a:solidFill>
                <a:srgbClr val="0066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400"/>
            </a:p>
          </p:txBody>
        </p:sp>
        <p:sp>
          <p:nvSpPr>
            <p:cNvPr id="23" name="Line 21">
              <a:extLst>
                <a:ext uri="{FF2B5EF4-FFF2-40B4-BE49-F238E27FC236}">
                  <a16:creationId xmlns:a16="http://schemas.microsoft.com/office/drawing/2014/main" id="{003B35DF-5F8F-86AA-CAC9-634C3063C6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30566" y="2839747"/>
              <a:ext cx="1446878" cy="0"/>
            </a:xfrm>
            <a:prstGeom prst="line">
              <a:avLst/>
            </a:prstGeom>
            <a:noFill/>
            <a:ln w="22225">
              <a:solidFill>
                <a:srgbClr val="0066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400"/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DAE02946-4506-9C31-3FE5-A16991EBA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1089" y="2795299"/>
              <a:ext cx="87365" cy="87365"/>
            </a:xfrm>
            <a:custGeom>
              <a:avLst/>
              <a:gdLst>
                <a:gd name="T0" fmla="*/ 143 w 287"/>
                <a:gd name="T1" fmla="*/ 0 h 287"/>
                <a:gd name="T2" fmla="*/ 114 w 287"/>
                <a:gd name="T3" fmla="*/ 2 h 287"/>
                <a:gd name="T4" fmla="*/ 88 w 287"/>
                <a:gd name="T5" fmla="*/ 10 h 287"/>
                <a:gd name="T6" fmla="*/ 63 w 287"/>
                <a:gd name="T7" fmla="*/ 23 h 287"/>
                <a:gd name="T8" fmla="*/ 42 w 287"/>
                <a:gd name="T9" fmla="*/ 42 h 287"/>
                <a:gd name="T10" fmla="*/ 23 w 287"/>
                <a:gd name="T11" fmla="*/ 62 h 287"/>
                <a:gd name="T12" fmla="*/ 10 w 287"/>
                <a:gd name="T13" fmla="*/ 87 h 287"/>
                <a:gd name="T14" fmla="*/ 2 w 287"/>
                <a:gd name="T15" fmla="*/ 114 h 287"/>
                <a:gd name="T16" fmla="*/ 0 w 287"/>
                <a:gd name="T17" fmla="*/ 144 h 287"/>
                <a:gd name="T18" fmla="*/ 0 w 287"/>
                <a:gd name="T19" fmla="*/ 157 h 287"/>
                <a:gd name="T20" fmla="*/ 2 w 287"/>
                <a:gd name="T21" fmla="*/ 171 h 287"/>
                <a:gd name="T22" fmla="*/ 5 w 287"/>
                <a:gd name="T23" fmla="*/ 184 h 287"/>
                <a:gd name="T24" fmla="*/ 10 w 287"/>
                <a:gd name="T25" fmla="*/ 199 h 287"/>
                <a:gd name="T26" fmla="*/ 23 w 287"/>
                <a:gd name="T27" fmla="*/ 223 h 287"/>
                <a:gd name="T28" fmla="*/ 31 w 287"/>
                <a:gd name="T29" fmla="*/ 233 h 287"/>
                <a:gd name="T30" fmla="*/ 42 w 287"/>
                <a:gd name="T31" fmla="*/ 245 h 287"/>
                <a:gd name="T32" fmla="*/ 63 w 287"/>
                <a:gd name="T33" fmla="*/ 262 h 287"/>
                <a:gd name="T34" fmla="*/ 88 w 287"/>
                <a:gd name="T35" fmla="*/ 276 h 287"/>
                <a:gd name="T36" fmla="*/ 114 w 287"/>
                <a:gd name="T37" fmla="*/ 284 h 287"/>
                <a:gd name="T38" fmla="*/ 128 w 287"/>
                <a:gd name="T39" fmla="*/ 286 h 287"/>
                <a:gd name="T40" fmla="*/ 143 w 287"/>
                <a:gd name="T41" fmla="*/ 287 h 287"/>
                <a:gd name="T42" fmla="*/ 146 w 287"/>
                <a:gd name="T43" fmla="*/ 286 h 287"/>
                <a:gd name="T44" fmla="*/ 149 w 287"/>
                <a:gd name="T45" fmla="*/ 286 h 287"/>
                <a:gd name="T46" fmla="*/ 157 w 287"/>
                <a:gd name="T47" fmla="*/ 286 h 287"/>
                <a:gd name="T48" fmla="*/ 171 w 287"/>
                <a:gd name="T49" fmla="*/ 284 h 287"/>
                <a:gd name="T50" fmla="*/ 177 w 287"/>
                <a:gd name="T51" fmla="*/ 281 h 287"/>
                <a:gd name="T52" fmla="*/ 184 w 287"/>
                <a:gd name="T53" fmla="*/ 280 h 287"/>
                <a:gd name="T54" fmla="*/ 198 w 287"/>
                <a:gd name="T55" fmla="*/ 276 h 287"/>
                <a:gd name="T56" fmla="*/ 222 w 287"/>
                <a:gd name="T57" fmla="*/ 262 h 287"/>
                <a:gd name="T58" fmla="*/ 227 w 287"/>
                <a:gd name="T59" fmla="*/ 257 h 287"/>
                <a:gd name="T60" fmla="*/ 229 w 287"/>
                <a:gd name="T61" fmla="*/ 255 h 287"/>
                <a:gd name="T62" fmla="*/ 229 w 287"/>
                <a:gd name="T63" fmla="*/ 254 h 287"/>
                <a:gd name="T64" fmla="*/ 231 w 287"/>
                <a:gd name="T65" fmla="*/ 254 h 287"/>
                <a:gd name="T66" fmla="*/ 233 w 287"/>
                <a:gd name="T67" fmla="*/ 254 h 287"/>
                <a:gd name="T68" fmla="*/ 245 w 287"/>
                <a:gd name="T69" fmla="*/ 245 h 287"/>
                <a:gd name="T70" fmla="*/ 253 w 287"/>
                <a:gd name="T71" fmla="*/ 233 h 287"/>
                <a:gd name="T72" fmla="*/ 253 w 287"/>
                <a:gd name="T73" fmla="*/ 231 h 287"/>
                <a:gd name="T74" fmla="*/ 253 w 287"/>
                <a:gd name="T75" fmla="*/ 230 h 287"/>
                <a:gd name="T76" fmla="*/ 254 w 287"/>
                <a:gd name="T77" fmla="*/ 230 h 287"/>
                <a:gd name="T78" fmla="*/ 257 w 287"/>
                <a:gd name="T79" fmla="*/ 227 h 287"/>
                <a:gd name="T80" fmla="*/ 262 w 287"/>
                <a:gd name="T81" fmla="*/ 223 h 287"/>
                <a:gd name="T82" fmla="*/ 276 w 287"/>
                <a:gd name="T83" fmla="*/ 199 h 287"/>
                <a:gd name="T84" fmla="*/ 280 w 287"/>
                <a:gd name="T85" fmla="*/ 184 h 287"/>
                <a:gd name="T86" fmla="*/ 281 w 287"/>
                <a:gd name="T87" fmla="*/ 177 h 287"/>
                <a:gd name="T88" fmla="*/ 283 w 287"/>
                <a:gd name="T89" fmla="*/ 171 h 287"/>
                <a:gd name="T90" fmla="*/ 286 w 287"/>
                <a:gd name="T91" fmla="*/ 157 h 287"/>
                <a:gd name="T92" fmla="*/ 286 w 287"/>
                <a:gd name="T93" fmla="*/ 150 h 287"/>
                <a:gd name="T94" fmla="*/ 286 w 287"/>
                <a:gd name="T95" fmla="*/ 146 h 287"/>
                <a:gd name="T96" fmla="*/ 287 w 287"/>
                <a:gd name="T97" fmla="*/ 144 h 287"/>
                <a:gd name="T98" fmla="*/ 286 w 287"/>
                <a:gd name="T99" fmla="*/ 128 h 287"/>
                <a:gd name="T100" fmla="*/ 283 w 287"/>
                <a:gd name="T101" fmla="*/ 114 h 287"/>
                <a:gd name="T102" fmla="*/ 276 w 287"/>
                <a:gd name="T103" fmla="*/ 87 h 287"/>
                <a:gd name="T104" fmla="*/ 262 w 287"/>
                <a:gd name="T105" fmla="*/ 62 h 287"/>
                <a:gd name="T106" fmla="*/ 245 w 287"/>
                <a:gd name="T107" fmla="*/ 42 h 287"/>
                <a:gd name="T108" fmla="*/ 233 w 287"/>
                <a:gd name="T109" fmla="*/ 31 h 287"/>
                <a:gd name="T110" fmla="*/ 222 w 287"/>
                <a:gd name="T111" fmla="*/ 23 h 287"/>
                <a:gd name="T112" fmla="*/ 198 w 287"/>
                <a:gd name="T113" fmla="*/ 10 h 287"/>
                <a:gd name="T114" fmla="*/ 184 w 287"/>
                <a:gd name="T115" fmla="*/ 5 h 287"/>
                <a:gd name="T116" fmla="*/ 171 w 287"/>
                <a:gd name="T117" fmla="*/ 2 h 287"/>
                <a:gd name="T118" fmla="*/ 157 w 287"/>
                <a:gd name="T119" fmla="*/ 0 h 287"/>
                <a:gd name="T120" fmla="*/ 143 w 287"/>
                <a:gd name="T121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7" h="287">
                  <a:moveTo>
                    <a:pt x="143" y="0"/>
                  </a:moveTo>
                  <a:lnTo>
                    <a:pt x="114" y="2"/>
                  </a:lnTo>
                  <a:lnTo>
                    <a:pt x="88" y="10"/>
                  </a:lnTo>
                  <a:lnTo>
                    <a:pt x="63" y="23"/>
                  </a:lnTo>
                  <a:lnTo>
                    <a:pt x="42" y="42"/>
                  </a:lnTo>
                  <a:lnTo>
                    <a:pt x="23" y="62"/>
                  </a:lnTo>
                  <a:lnTo>
                    <a:pt x="10" y="87"/>
                  </a:lnTo>
                  <a:lnTo>
                    <a:pt x="2" y="114"/>
                  </a:lnTo>
                  <a:lnTo>
                    <a:pt x="0" y="144"/>
                  </a:lnTo>
                  <a:lnTo>
                    <a:pt x="0" y="157"/>
                  </a:lnTo>
                  <a:lnTo>
                    <a:pt x="2" y="171"/>
                  </a:lnTo>
                  <a:lnTo>
                    <a:pt x="5" y="184"/>
                  </a:lnTo>
                  <a:lnTo>
                    <a:pt x="10" y="199"/>
                  </a:lnTo>
                  <a:lnTo>
                    <a:pt x="23" y="223"/>
                  </a:lnTo>
                  <a:lnTo>
                    <a:pt x="31" y="233"/>
                  </a:lnTo>
                  <a:lnTo>
                    <a:pt x="42" y="245"/>
                  </a:lnTo>
                  <a:lnTo>
                    <a:pt x="63" y="262"/>
                  </a:lnTo>
                  <a:lnTo>
                    <a:pt x="88" y="276"/>
                  </a:lnTo>
                  <a:lnTo>
                    <a:pt x="114" y="284"/>
                  </a:lnTo>
                  <a:lnTo>
                    <a:pt x="128" y="286"/>
                  </a:lnTo>
                  <a:lnTo>
                    <a:pt x="143" y="287"/>
                  </a:lnTo>
                  <a:lnTo>
                    <a:pt x="146" y="286"/>
                  </a:lnTo>
                  <a:lnTo>
                    <a:pt x="149" y="286"/>
                  </a:lnTo>
                  <a:lnTo>
                    <a:pt x="157" y="286"/>
                  </a:lnTo>
                  <a:lnTo>
                    <a:pt x="171" y="284"/>
                  </a:lnTo>
                  <a:lnTo>
                    <a:pt x="177" y="281"/>
                  </a:lnTo>
                  <a:lnTo>
                    <a:pt x="184" y="280"/>
                  </a:lnTo>
                  <a:lnTo>
                    <a:pt x="198" y="276"/>
                  </a:lnTo>
                  <a:lnTo>
                    <a:pt x="222" y="262"/>
                  </a:lnTo>
                  <a:lnTo>
                    <a:pt x="227" y="257"/>
                  </a:lnTo>
                  <a:lnTo>
                    <a:pt x="229" y="255"/>
                  </a:lnTo>
                  <a:lnTo>
                    <a:pt x="229" y="254"/>
                  </a:lnTo>
                  <a:lnTo>
                    <a:pt x="231" y="254"/>
                  </a:lnTo>
                  <a:lnTo>
                    <a:pt x="233" y="254"/>
                  </a:lnTo>
                  <a:lnTo>
                    <a:pt x="245" y="245"/>
                  </a:lnTo>
                  <a:lnTo>
                    <a:pt x="253" y="233"/>
                  </a:lnTo>
                  <a:lnTo>
                    <a:pt x="253" y="231"/>
                  </a:lnTo>
                  <a:lnTo>
                    <a:pt x="253" y="230"/>
                  </a:lnTo>
                  <a:lnTo>
                    <a:pt x="254" y="230"/>
                  </a:lnTo>
                  <a:lnTo>
                    <a:pt x="257" y="227"/>
                  </a:lnTo>
                  <a:lnTo>
                    <a:pt x="262" y="223"/>
                  </a:lnTo>
                  <a:lnTo>
                    <a:pt x="276" y="199"/>
                  </a:lnTo>
                  <a:lnTo>
                    <a:pt x="280" y="184"/>
                  </a:lnTo>
                  <a:lnTo>
                    <a:pt x="281" y="177"/>
                  </a:lnTo>
                  <a:lnTo>
                    <a:pt x="283" y="171"/>
                  </a:lnTo>
                  <a:lnTo>
                    <a:pt x="286" y="157"/>
                  </a:lnTo>
                  <a:lnTo>
                    <a:pt x="286" y="150"/>
                  </a:lnTo>
                  <a:lnTo>
                    <a:pt x="286" y="146"/>
                  </a:lnTo>
                  <a:lnTo>
                    <a:pt x="287" y="144"/>
                  </a:lnTo>
                  <a:lnTo>
                    <a:pt x="286" y="128"/>
                  </a:lnTo>
                  <a:lnTo>
                    <a:pt x="283" y="114"/>
                  </a:lnTo>
                  <a:lnTo>
                    <a:pt x="276" y="87"/>
                  </a:lnTo>
                  <a:lnTo>
                    <a:pt x="262" y="62"/>
                  </a:lnTo>
                  <a:lnTo>
                    <a:pt x="245" y="42"/>
                  </a:lnTo>
                  <a:lnTo>
                    <a:pt x="233" y="31"/>
                  </a:lnTo>
                  <a:lnTo>
                    <a:pt x="222" y="23"/>
                  </a:lnTo>
                  <a:lnTo>
                    <a:pt x="198" y="10"/>
                  </a:lnTo>
                  <a:lnTo>
                    <a:pt x="184" y="5"/>
                  </a:lnTo>
                  <a:lnTo>
                    <a:pt x="171" y="2"/>
                  </a:lnTo>
                  <a:lnTo>
                    <a:pt x="157" y="0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00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400"/>
            </a:p>
          </p:txBody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E7C2A6D9-87EA-F987-28C3-151908810A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3762" y="3317288"/>
              <a:ext cx="87365" cy="88897"/>
            </a:xfrm>
            <a:custGeom>
              <a:avLst/>
              <a:gdLst>
                <a:gd name="T0" fmla="*/ 144 w 287"/>
                <a:gd name="T1" fmla="*/ 0 h 287"/>
                <a:gd name="T2" fmla="*/ 114 w 287"/>
                <a:gd name="T3" fmla="*/ 3 h 287"/>
                <a:gd name="T4" fmla="*/ 89 w 287"/>
                <a:gd name="T5" fmla="*/ 10 h 287"/>
                <a:gd name="T6" fmla="*/ 64 w 287"/>
                <a:gd name="T7" fmla="*/ 23 h 287"/>
                <a:gd name="T8" fmla="*/ 42 w 287"/>
                <a:gd name="T9" fmla="*/ 42 h 287"/>
                <a:gd name="T10" fmla="*/ 23 w 287"/>
                <a:gd name="T11" fmla="*/ 62 h 287"/>
                <a:gd name="T12" fmla="*/ 10 w 287"/>
                <a:gd name="T13" fmla="*/ 88 h 287"/>
                <a:gd name="T14" fmla="*/ 3 w 287"/>
                <a:gd name="T15" fmla="*/ 114 h 287"/>
                <a:gd name="T16" fmla="*/ 0 w 287"/>
                <a:gd name="T17" fmla="*/ 144 h 287"/>
                <a:gd name="T18" fmla="*/ 0 w 287"/>
                <a:gd name="T19" fmla="*/ 157 h 287"/>
                <a:gd name="T20" fmla="*/ 3 w 287"/>
                <a:gd name="T21" fmla="*/ 171 h 287"/>
                <a:gd name="T22" fmla="*/ 5 w 287"/>
                <a:gd name="T23" fmla="*/ 184 h 287"/>
                <a:gd name="T24" fmla="*/ 10 w 287"/>
                <a:gd name="T25" fmla="*/ 199 h 287"/>
                <a:gd name="T26" fmla="*/ 23 w 287"/>
                <a:gd name="T27" fmla="*/ 223 h 287"/>
                <a:gd name="T28" fmla="*/ 32 w 287"/>
                <a:gd name="T29" fmla="*/ 234 h 287"/>
                <a:gd name="T30" fmla="*/ 42 w 287"/>
                <a:gd name="T31" fmla="*/ 246 h 287"/>
                <a:gd name="T32" fmla="*/ 64 w 287"/>
                <a:gd name="T33" fmla="*/ 262 h 287"/>
                <a:gd name="T34" fmla="*/ 89 w 287"/>
                <a:gd name="T35" fmla="*/ 277 h 287"/>
                <a:gd name="T36" fmla="*/ 114 w 287"/>
                <a:gd name="T37" fmla="*/ 284 h 287"/>
                <a:gd name="T38" fmla="*/ 128 w 287"/>
                <a:gd name="T39" fmla="*/ 286 h 287"/>
                <a:gd name="T40" fmla="*/ 144 w 287"/>
                <a:gd name="T41" fmla="*/ 287 h 287"/>
                <a:gd name="T42" fmla="*/ 146 w 287"/>
                <a:gd name="T43" fmla="*/ 286 h 287"/>
                <a:gd name="T44" fmla="*/ 150 w 287"/>
                <a:gd name="T45" fmla="*/ 286 h 287"/>
                <a:gd name="T46" fmla="*/ 157 w 287"/>
                <a:gd name="T47" fmla="*/ 286 h 287"/>
                <a:gd name="T48" fmla="*/ 171 w 287"/>
                <a:gd name="T49" fmla="*/ 284 h 287"/>
                <a:gd name="T50" fmla="*/ 177 w 287"/>
                <a:gd name="T51" fmla="*/ 281 h 287"/>
                <a:gd name="T52" fmla="*/ 184 w 287"/>
                <a:gd name="T53" fmla="*/ 280 h 287"/>
                <a:gd name="T54" fmla="*/ 199 w 287"/>
                <a:gd name="T55" fmla="*/ 277 h 287"/>
                <a:gd name="T56" fmla="*/ 223 w 287"/>
                <a:gd name="T57" fmla="*/ 262 h 287"/>
                <a:gd name="T58" fmla="*/ 227 w 287"/>
                <a:gd name="T59" fmla="*/ 258 h 287"/>
                <a:gd name="T60" fmla="*/ 230 w 287"/>
                <a:gd name="T61" fmla="*/ 255 h 287"/>
                <a:gd name="T62" fmla="*/ 230 w 287"/>
                <a:gd name="T63" fmla="*/ 254 h 287"/>
                <a:gd name="T64" fmla="*/ 231 w 287"/>
                <a:gd name="T65" fmla="*/ 254 h 287"/>
                <a:gd name="T66" fmla="*/ 233 w 287"/>
                <a:gd name="T67" fmla="*/ 254 h 287"/>
                <a:gd name="T68" fmla="*/ 245 w 287"/>
                <a:gd name="T69" fmla="*/ 246 h 287"/>
                <a:gd name="T70" fmla="*/ 254 w 287"/>
                <a:gd name="T71" fmla="*/ 234 h 287"/>
                <a:gd name="T72" fmla="*/ 254 w 287"/>
                <a:gd name="T73" fmla="*/ 231 h 287"/>
                <a:gd name="T74" fmla="*/ 254 w 287"/>
                <a:gd name="T75" fmla="*/ 230 h 287"/>
                <a:gd name="T76" fmla="*/ 255 w 287"/>
                <a:gd name="T77" fmla="*/ 230 h 287"/>
                <a:gd name="T78" fmla="*/ 257 w 287"/>
                <a:gd name="T79" fmla="*/ 228 h 287"/>
                <a:gd name="T80" fmla="*/ 262 w 287"/>
                <a:gd name="T81" fmla="*/ 223 h 287"/>
                <a:gd name="T82" fmla="*/ 276 w 287"/>
                <a:gd name="T83" fmla="*/ 199 h 287"/>
                <a:gd name="T84" fmla="*/ 280 w 287"/>
                <a:gd name="T85" fmla="*/ 184 h 287"/>
                <a:gd name="T86" fmla="*/ 281 w 287"/>
                <a:gd name="T87" fmla="*/ 177 h 287"/>
                <a:gd name="T88" fmla="*/ 284 w 287"/>
                <a:gd name="T89" fmla="*/ 171 h 287"/>
                <a:gd name="T90" fmla="*/ 286 w 287"/>
                <a:gd name="T91" fmla="*/ 157 h 287"/>
                <a:gd name="T92" fmla="*/ 286 w 287"/>
                <a:gd name="T93" fmla="*/ 150 h 287"/>
                <a:gd name="T94" fmla="*/ 286 w 287"/>
                <a:gd name="T95" fmla="*/ 146 h 287"/>
                <a:gd name="T96" fmla="*/ 287 w 287"/>
                <a:gd name="T97" fmla="*/ 144 h 287"/>
                <a:gd name="T98" fmla="*/ 286 w 287"/>
                <a:gd name="T99" fmla="*/ 128 h 287"/>
                <a:gd name="T100" fmla="*/ 284 w 287"/>
                <a:gd name="T101" fmla="*/ 114 h 287"/>
                <a:gd name="T102" fmla="*/ 276 w 287"/>
                <a:gd name="T103" fmla="*/ 88 h 287"/>
                <a:gd name="T104" fmla="*/ 262 w 287"/>
                <a:gd name="T105" fmla="*/ 62 h 287"/>
                <a:gd name="T106" fmla="*/ 245 w 287"/>
                <a:gd name="T107" fmla="*/ 42 h 287"/>
                <a:gd name="T108" fmla="*/ 233 w 287"/>
                <a:gd name="T109" fmla="*/ 31 h 287"/>
                <a:gd name="T110" fmla="*/ 223 w 287"/>
                <a:gd name="T111" fmla="*/ 23 h 287"/>
                <a:gd name="T112" fmla="*/ 199 w 287"/>
                <a:gd name="T113" fmla="*/ 10 h 287"/>
                <a:gd name="T114" fmla="*/ 184 w 287"/>
                <a:gd name="T115" fmla="*/ 5 h 287"/>
                <a:gd name="T116" fmla="*/ 171 w 287"/>
                <a:gd name="T117" fmla="*/ 3 h 287"/>
                <a:gd name="T118" fmla="*/ 157 w 287"/>
                <a:gd name="T119" fmla="*/ 0 h 287"/>
                <a:gd name="T120" fmla="*/ 144 w 287"/>
                <a:gd name="T121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7" h="287">
                  <a:moveTo>
                    <a:pt x="144" y="0"/>
                  </a:moveTo>
                  <a:lnTo>
                    <a:pt x="114" y="3"/>
                  </a:lnTo>
                  <a:lnTo>
                    <a:pt x="89" y="10"/>
                  </a:lnTo>
                  <a:lnTo>
                    <a:pt x="64" y="23"/>
                  </a:lnTo>
                  <a:lnTo>
                    <a:pt x="42" y="42"/>
                  </a:lnTo>
                  <a:lnTo>
                    <a:pt x="23" y="62"/>
                  </a:lnTo>
                  <a:lnTo>
                    <a:pt x="10" y="88"/>
                  </a:lnTo>
                  <a:lnTo>
                    <a:pt x="3" y="114"/>
                  </a:lnTo>
                  <a:lnTo>
                    <a:pt x="0" y="144"/>
                  </a:lnTo>
                  <a:lnTo>
                    <a:pt x="0" y="157"/>
                  </a:lnTo>
                  <a:lnTo>
                    <a:pt x="3" y="171"/>
                  </a:lnTo>
                  <a:lnTo>
                    <a:pt x="5" y="184"/>
                  </a:lnTo>
                  <a:lnTo>
                    <a:pt x="10" y="199"/>
                  </a:lnTo>
                  <a:lnTo>
                    <a:pt x="23" y="223"/>
                  </a:lnTo>
                  <a:lnTo>
                    <a:pt x="32" y="234"/>
                  </a:lnTo>
                  <a:lnTo>
                    <a:pt x="42" y="246"/>
                  </a:lnTo>
                  <a:lnTo>
                    <a:pt x="64" y="262"/>
                  </a:lnTo>
                  <a:lnTo>
                    <a:pt x="89" y="277"/>
                  </a:lnTo>
                  <a:lnTo>
                    <a:pt x="114" y="284"/>
                  </a:lnTo>
                  <a:lnTo>
                    <a:pt x="128" y="286"/>
                  </a:lnTo>
                  <a:lnTo>
                    <a:pt x="144" y="287"/>
                  </a:lnTo>
                  <a:lnTo>
                    <a:pt x="146" y="286"/>
                  </a:lnTo>
                  <a:lnTo>
                    <a:pt x="150" y="286"/>
                  </a:lnTo>
                  <a:lnTo>
                    <a:pt x="157" y="286"/>
                  </a:lnTo>
                  <a:lnTo>
                    <a:pt x="171" y="284"/>
                  </a:lnTo>
                  <a:lnTo>
                    <a:pt x="177" y="281"/>
                  </a:lnTo>
                  <a:lnTo>
                    <a:pt x="184" y="280"/>
                  </a:lnTo>
                  <a:lnTo>
                    <a:pt x="199" y="277"/>
                  </a:lnTo>
                  <a:lnTo>
                    <a:pt x="223" y="262"/>
                  </a:lnTo>
                  <a:lnTo>
                    <a:pt x="227" y="258"/>
                  </a:lnTo>
                  <a:lnTo>
                    <a:pt x="230" y="255"/>
                  </a:lnTo>
                  <a:lnTo>
                    <a:pt x="230" y="254"/>
                  </a:lnTo>
                  <a:lnTo>
                    <a:pt x="231" y="254"/>
                  </a:lnTo>
                  <a:lnTo>
                    <a:pt x="233" y="254"/>
                  </a:lnTo>
                  <a:lnTo>
                    <a:pt x="245" y="246"/>
                  </a:lnTo>
                  <a:lnTo>
                    <a:pt x="254" y="234"/>
                  </a:lnTo>
                  <a:lnTo>
                    <a:pt x="254" y="231"/>
                  </a:lnTo>
                  <a:lnTo>
                    <a:pt x="254" y="230"/>
                  </a:lnTo>
                  <a:lnTo>
                    <a:pt x="255" y="230"/>
                  </a:lnTo>
                  <a:lnTo>
                    <a:pt x="257" y="228"/>
                  </a:lnTo>
                  <a:lnTo>
                    <a:pt x="262" y="223"/>
                  </a:lnTo>
                  <a:lnTo>
                    <a:pt x="276" y="199"/>
                  </a:lnTo>
                  <a:lnTo>
                    <a:pt x="280" y="184"/>
                  </a:lnTo>
                  <a:lnTo>
                    <a:pt x="281" y="177"/>
                  </a:lnTo>
                  <a:lnTo>
                    <a:pt x="284" y="171"/>
                  </a:lnTo>
                  <a:lnTo>
                    <a:pt x="286" y="157"/>
                  </a:lnTo>
                  <a:lnTo>
                    <a:pt x="286" y="150"/>
                  </a:lnTo>
                  <a:lnTo>
                    <a:pt x="286" y="146"/>
                  </a:lnTo>
                  <a:lnTo>
                    <a:pt x="287" y="144"/>
                  </a:lnTo>
                  <a:lnTo>
                    <a:pt x="286" y="128"/>
                  </a:lnTo>
                  <a:lnTo>
                    <a:pt x="284" y="114"/>
                  </a:lnTo>
                  <a:lnTo>
                    <a:pt x="276" y="88"/>
                  </a:lnTo>
                  <a:lnTo>
                    <a:pt x="262" y="62"/>
                  </a:lnTo>
                  <a:lnTo>
                    <a:pt x="245" y="42"/>
                  </a:lnTo>
                  <a:lnTo>
                    <a:pt x="233" y="31"/>
                  </a:lnTo>
                  <a:lnTo>
                    <a:pt x="223" y="23"/>
                  </a:lnTo>
                  <a:lnTo>
                    <a:pt x="199" y="10"/>
                  </a:lnTo>
                  <a:lnTo>
                    <a:pt x="184" y="5"/>
                  </a:lnTo>
                  <a:lnTo>
                    <a:pt x="171" y="3"/>
                  </a:lnTo>
                  <a:lnTo>
                    <a:pt x="157" y="0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400"/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id="{A3B5B68E-B636-B1A7-41FC-C55C56A68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0734" y="3946230"/>
              <a:ext cx="87365" cy="87365"/>
            </a:xfrm>
            <a:custGeom>
              <a:avLst/>
              <a:gdLst>
                <a:gd name="T0" fmla="*/ 143 w 286"/>
                <a:gd name="T1" fmla="*/ 0 h 287"/>
                <a:gd name="T2" fmla="*/ 113 w 286"/>
                <a:gd name="T3" fmla="*/ 2 h 287"/>
                <a:gd name="T4" fmla="*/ 88 w 286"/>
                <a:gd name="T5" fmla="*/ 9 h 287"/>
                <a:gd name="T6" fmla="*/ 63 w 286"/>
                <a:gd name="T7" fmla="*/ 22 h 287"/>
                <a:gd name="T8" fmla="*/ 41 w 286"/>
                <a:gd name="T9" fmla="*/ 42 h 287"/>
                <a:gd name="T10" fmla="*/ 22 w 286"/>
                <a:gd name="T11" fmla="*/ 62 h 287"/>
                <a:gd name="T12" fmla="*/ 9 w 286"/>
                <a:gd name="T13" fmla="*/ 87 h 287"/>
                <a:gd name="T14" fmla="*/ 2 w 286"/>
                <a:gd name="T15" fmla="*/ 113 h 287"/>
                <a:gd name="T16" fmla="*/ 0 w 286"/>
                <a:gd name="T17" fmla="*/ 143 h 287"/>
                <a:gd name="T18" fmla="*/ 0 w 286"/>
                <a:gd name="T19" fmla="*/ 156 h 287"/>
                <a:gd name="T20" fmla="*/ 2 w 286"/>
                <a:gd name="T21" fmla="*/ 171 h 287"/>
                <a:gd name="T22" fmla="*/ 4 w 286"/>
                <a:gd name="T23" fmla="*/ 184 h 287"/>
                <a:gd name="T24" fmla="*/ 9 w 286"/>
                <a:gd name="T25" fmla="*/ 198 h 287"/>
                <a:gd name="T26" fmla="*/ 22 w 286"/>
                <a:gd name="T27" fmla="*/ 222 h 287"/>
                <a:gd name="T28" fmla="*/ 31 w 286"/>
                <a:gd name="T29" fmla="*/ 233 h 287"/>
                <a:gd name="T30" fmla="*/ 41 w 286"/>
                <a:gd name="T31" fmla="*/ 245 h 287"/>
                <a:gd name="T32" fmla="*/ 63 w 286"/>
                <a:gd name="T33" fmla="*/ 262 h 287"/>
                <a:gd name="T34" fmla="*/ 88 w 286"/>
                <a:gd name="T35" fmla="*/ 276 h 287"/>
                <a:gd name="T36" fmla="*/ 113 w 286"/>
                <a:gd name="T37" fmla="*/ 283 h 287"/>
                <a:gd name="T38" fmla="*/ 127 w 286"/>
                <a:gd name="T39" fmla="*/ 286 h 287"/>
                <a:gd name="T40" fmla="*/ 143 w 286"/>
                <a:gd name="T41" fmla="*/ 287 h 287"/>
                <a:gd name="T42" fmla="*/ 145 w 286"/>
                <a:gd name="T43" fmla="*/ 286 h 287"/>
                <a:gd name="T44" fmla="*/ 149 w 286"/>
                <a:gd name="T45" fmla="*/ 286 h 287"/>
                <a:gd name="T46" fmla="*/ 156 w 286"/>
                <a:gd name="T47" fmla="*/ 286 h 287"/>
                <a:gd name="T48" fmla="*/ 170 w 286"/>
                <a:gd name="T49" fmla="*/ 283 h 287"/>
                <a:gd name="T50" fmla="*/ 176 w 286"/>
                <a:gd name="T51" fmla="*/ 281 h 287"/>
                <a:gd name="T52" fmla="*/ 184 w 286"/>
                <a:gd name="T53" fmla="*/ 280 h 287"/>
                <a:gd name="T54" fmla="*/ 198 w 286"/>
                <a:gd name="T55" fmla="*/ 276 h 287"/>
                <a:gd name="T56" fmla="*/ 222 w 286"/>
                <a:gd name="T57" fmla="*/ 262 h 287"/>
                <a:gd name="T58" fmla="*/ 227 w 286"/>
                <a:gd name="T59" fmla="*/ 257 h 287"/>
                <a:gd name="T60" fmla="*/ 229 w 286"/>
                <a:gd name="T61" fmla="*/ 255 h 287"/>
                <a:gd name="T62" fmla="*/ 229 w 286"/>
                <a:gd name="T63" fmla="*/ 253 h 287"/>
                <a:gd name="T64" fmla="*/ 230 w 286"/>
                <a:gd name="T65" fmla="*/ 253 h 287"/>
                <a:gd name="T66" fmla="*/ 233 w 286"/>
                <a:gd name="T67" fmla="*/ 253 h 287"/>
                <a:gd name="T68" fmla="*/ 245 w 286"/>
                <a:gd name="T69" fmla="*/ 245 h 287"/>
                <a:gd name="T70" fmla="*/ 253 w 286"/>
                <a:gd name="T71" fmla="*/ 233 h 287"/>
                <a:gd name="T72" fmla="*/ 253 w 286"/>
                <a:gd name="T73" fmla="*/ 231 h 287"/>
                <a:gd name="T74" fmla="*/ 253 w 286"/>
                <a:gd name="T75" fmla="*/ 229 h 287"/>
                <a:gd name="T76" fmla="*/ 254 w 286"/>
                <a:gd name="T77" fmla="*/ 229 h 287"/>
                <a:gd name="T78" fmla="*/ 256 w 286"/>
                <a:gd name="T79" fmla="*/ 227 h 287"/>
                <a:gd name="T80" fmla="*/ 261 w 286"/>
                <a:gd name="T81" fmla="*/ 222 h 287"/>
                <a:gd name="T82" fmla="*/ 276 w 286"/>
                <a:gd name="T83" fmla="*/ 198 h 287"/>
                <a:gd name="T84" fmla="*/ 279 w 286"/>
                <a:gd name="T85" fmla="*/ 184 h 287"/>
                <a:gd name="T86" fmla="*/ 280 w 286"/>
                <a:gd name="T87" fmla="*/ 177 h 287"/>
                <a:gd name="T88" fmla="*/ 283 w 286"/>
                <a:gd name="T89" fmla="*/ 171 h 287"/>
                <a:gd name="T90" fmla="*/ 285 w 286"/>
                <a:gd name="T91" fmla="*/ 156 h 287"/>
                <a:gd name="T92" fmla="*/ 285 w 286"/>
                <a:gd name="T93" fmla="*/ 149 h 287"/>
                <a:gd name="T94" fmla="*/ 285 w 286"/>
                <a:gd name="T95" fmla="*/ 146 h 287"/>
                <a:gd name="T96" fmla="*/ 286 w 286"/>
                <a:gd name="T97" fmla="*/ 143 h 287"/>
                <a:gd name="T98" fmla="*/ 285 w 286"/>
                <a:gd name="T99" fmla="*/ 128 h 287"/>
                <a:gd name="T100" fmla="*/ 283 w 286"/>
                <a:gd name="T101" fmla="*/ 113 h 287"/>
                <a:gd name="T102" fmla="*/ 276 w 286"/>
                <a:gd name="T103" fmla="*/ 87 h 287"/>
                <a:gd name="T104" fmla="*/ 261 w 286"/>
                <a:gd name="T105" fmla="*/ 62 h 287"/>
                <a:gd name="T106" fmla="*/ 245 w 286"/>
                <a:gd name="T107" fmla="*/ 42 h 287"/>
                <a:gd name="T108" fmla="*/ 233 w 286"/>
                <a:gd name="T109" fmla="*/ 31 h 287"/>
                <a:gd name="T110" fmla="*/ 222 w 286"/>
                <a:gd name="T111" fmla="*/ 22 h 287"/>
                <a:gd name="T112" fmla="*/ 198 w 286"/>
                <a:gd name="T113" fmla="*/ 9 h 287"/>
                <a:gd name="T114" fmla="*/ 184 w 286"/>
                <a:gd name="T115" fmla="*/ 4 h 287"/>
                <a:gd name="T116" fmla="*/ 170 w 286"/>
                <a:gd name="T117" fmla="*/ 2 h 287"/>
                <a:gd name="T118" fmla="*/ 156 w 286"/>
                <a:gd name="T119" fmla="*/ 0 h 287"/>
                <a:gd name="T120" fmla="*/ 143 w 286"/>
                <a:gd name="T121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6" h="287">
                  <a:moveTo>
                    <a:pt x="143" y="0"/>
                  </a:moveTo>
                  <a:lnTo>
                    <a:pt x="113" y="2"/>
                  </a:lnTo>
                  <a:lnTo>
                    <a:pt x="88" y="9"/>
                  </a:lnTo>
                  <a:lnTo>
                    <a:pt x="63" y="22"/>
                  </a:lnTo>
                  <a:lnTo>
                    <a:pt x="41" y="42"/>
                  </a:lnTo>
                  <a:lnTo>
                    <a:pt x="22" y="62"/>
                  </a:lnTo>
                  <a:lnTo>
                    <a:pt x="9" y="87"/>
                  </a:lnTo>
                  <a:lnTo>
                    <a:pt x="2" y="113"/>
                  </a:lnTo>
                  <a:lnTo>
                    <a:pt x="0" y="143"/>
                  </a:lnTo>
                  <a:lnTo>
                    <a:pt x="0" y="156"/>
                  </a:lnTo>
                  <a:lnTo>
                    <a:pt x="2" y="171"/>
                  </a:lnTo>
                  <a:lnTo>
                    <a:pt x="4" y="184"/>
                  </a:lnTo>
                  <a:lnTo>
                    <a:pt x="9" y="198"/>
                  </a:lnTo>
                  <a:lnTo>
                    <a:pt x="22" y="222"/>
                  </a:lnTo>
                  <a:lnTo>
                    <a:pt x="31" y="233"/>
                  </a:lnTo>
                  <a:lnTo>
                    <a:pt x="41" y="245"/>
                  </a:lnTo>
                  <a:lnTo>
                    <a:pt x="63" y="262"/>
                  </a:lnTo>
                  <a:lnTo>
                    <a:pt x="88" y="276"/>
                  </a:lnTo>
                  <a:lnTo>
                    <a:pt x="113" y="283"/>
                  </a:lnTo>
                  <a:lnTo>
                    <a:pt x="127" y="286"/>
                  </a:lnTo>
                  <a:lnTo>
                    <a:pt x="143" y="287"/>
                  </a:lnTo>
                  <a:lnTo>
                    <a:pt x="145" y="286"/>
                  </a:lnTo>
                  <a:lnTo>
                    <a:pt x="149" y="286"/>
                  </a:lnTo>
                  <a:lnTo>
                    <a:pt x="156" y="286"/>
                  </a:lnTo>
                  <a:lnTo>
                    <a:pt x="170" y="283"/>
                  </a:lnTo>
                  <a:lnTo>
                    <a:pt x="176" y="281"/>
                  </a:lnTo>
                  <a:lnTo>
                    <a:pt x="184" y="280"/>
                  </a:lnTo>
                  <a:lnTo>
                    <a:pt x="198" y="276"/>
                  </a:lnTo>
                  <a:lnTo>
                    <a:pt x="222" y="262"/>
                  </a:lnTo>
                  <a:lnTo>
                    <a:pt x="227" y="257"/>
                  </a:lnTo>
                  <a:lnTo>
                    <a:pt x="229" y="255"/>
                  </a:lnTo>
                  <a:lnTo>
                    <a:pt x="229" y="253"/>
                  </a:lnTo>
                  <a:lnTo>
                    <a:pt x="230" y="253"/>
                  </a:lnTo>
                  <a:lnTo>
                    <a:pt x="233" y="253"/>
                  </a:lnTo>
                  <a:lnTo>
                    <a:pt x="245" y="245"/>
                  </a:lnTo>
                  <a:lnTo>
                    <a:pt x="253" y="233"/>
                  </a:lnTo>
                  <a:lnTo>
                    <a:pt x="253" y="231"/>
                  </a:lnTo>
                  <a:lnTo>
                    <a:pt x="253" y="229"/>
                  </a:lnTo>
                  <a:lnTo>
                    <a:pt x="254" y="229"/>
                  </a:lnTo>
                  <a:lnTo>
                    <a:pt x="256" y="227"/>
                  </a:lnTo>
                  <a:lnTo>
                    <a:pt x="261" y="222"/>
                  </a:lnTo>
                  <a:lnTo>
                    <a:pt x="276" y="198"/>
                  </a:lnTo>
                  <a:lnTo>
                    <a:pt x="279" y="184"/>
                  </a:lnTo>
                  <a:lnTo>
                    <a:pt x="280" y="177"/>
                  </a:lnTo>
                  <a:lnTo>
                    <a:pt x="283" y="171"/>
                  </a:lnTo>
                  <a:lnTo>
                    <a:pt x="285" y="156"/>
                  </a:lnTo>
                  <a:lnTo>
                    <a:pt x="285" y="149"/>
                  </a:lnTo>
                  <a:lnTo>
                    <a:pt x="285" y="146"/>
                  </a:lnTo>
                  <a:lnTo>
                    <a:pt x="286" y="143"/>
                  </a:lnTo>
                  <a:lnTo>
                    <a:pt x="285" y="128"/>
                  </a:lnTo>
                  <a:lnTo>
                    <a:pt x="283" y="113"/>
                  </a:lnTo>
                  <a:lnTo>
                    <a:pt x="276" y="87"/>
                  </a:lnTo>
                  <a:lnTo>
                    <a:pt x="261" y="62"/>
                  </a:lnTo>
                  <a:lnTo>
                    <a:pt x="245" y="42"/>
                  </a:lnTo>
                  <a:lnTo>
                    <a:pt x="233" y="31"/>
                  </a:lnTo>
                  <a:lnTo>
                    <a:pt x="222" y="22"/>
                  </a:lnTo>
                  <a:lnTo>
                    <a:pt x="198" y="9"/>
                  </a:lnTo>
                  <a:lnTo>
                    <a:pt x="184" y="4"/>
                  </a:lnTo>
                  <a:lnTo>
                    <a:pt x="170" y="2"/>
                  </a:lnTo>
                  <a:lnTo>
                    <a:pt x="156" y="0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00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400"/>
            </a:p>
          </p:txBody>
        </p:sp>
        <p:sp>
          <p:nvSpPr>
            <p:cNvPr id="27" name="Freeform 25">
              <a:extLst>
                <a:ext uri="{FF2B5EF4-FFF2-40B4-BE49-F238E27FC236}">
                  <a16:creationId xmlns:a16="http://schemas.microsoft.com/office/drawing/2014/main" id="{FB669B47-FC22-4BB9-3D0F-13E3211CA0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481" y="4620622"/>
              <a:ext cx="88897" cy="88897"/>
            </a:xfrm>
            <a:custGeom>
              <a:avLst/>
              <a:gdLst>
                <a:gd name="T0" fmla="*/ 143 w 286"/>
                <a:gd name="T1" fmla="*/ 0 h 287"/>
                <a:gd name="T2" fmla="*/ 113 w 286"/>
                <a:gd name="T3" fmla="*/ 2 h 287"/>
                <a:gd name="T4" fmla="*/ 88 w 286"/>
                <a:gd name="T5" fmla="*/ 9 h 287"/>
                <a:gd name="T6" fmla="*/ 63 w 286"/>
                <a:gd name="T7" fmla="*/ 23 h 287"/>
                <a:gd name="T8" fmla="*/ 42 w 286"/>
                <a:gd name="T9" fmla="*/ 42 h 287"/>
                <a:gd name="T10" fmla="*/ 22 w 286"/>
                <a:gd name="T11" fmla="*/ 62 h 287"/>
                <a:gd name="T12" fmla="*/ 9 w 286"/>
                <a:gd name="T13" fmla="*/ 87 h 287"/>
                <a:gd name="T14" fmla="*/ 2 w 286"/>
                <a:gd name="T15" fmla="*/ 114 h 287"/>
                <a:gd name="T16" fmla="*/ 0 w 286"/>
                <a:gd name="T17" fmla="*/ 143 h 287"/>
                <a:gd name="T18" fmla="*/ 0 w 286"/>
                <a:gd name="T19" fmla="*/ 157 h 287"/>
                <a:gd name="T20" fmla="*/ 2 w 286"/>
                <a:gd name="T21" fmla="*/ 171 h 287"/>
                <a:gd name="T22" fmla="*/ 5 w 286"/>
                <a:gd name="T23" fmla="*/ 184 h 287"/>
                <a:gd name="T24" fmla="*/ 9 w 286"/>
                <a:gd name="T25" fmla="*/ 198 h 287"/>
                <a:gd name="T26" fmla="*/ 22 w 286"/>
                <a:gd name="T27" fmla="*/ 222 h 287"/>
                <a:gd name="T28" fmla="*/ 31 w 286"/>
                <a:gd name="T29" fmla="*/ 233 h 287"/>
                <a:gd name="T30" fmla="*/ 42 w 286"/>
                <a:gd name="T31" fmla="*/ 245 h 287"/>
                <a:gd name="T32" fmla="*/ 63 w 286"/>
                <a:gd name="T33" fmla="*/ 262 h 287"/>
                <a:gd name="T34" fmla="*/ 88 w 286"/>
                <a:gd name="T35" fmla="*/ 276 h 287"/>
                <a:gd name="T36" fmla="*/ 113 w 286"/>
                <a:gd name="T37" fmla="*/ 283 h 287"/>
                <a:gd name="T38" fmla="*/ 128 w 286"/>
                <a:gd name="T39" fmla="*/ 286 h 287"/>
                <a:gd name="T40" fmla="*/ 143 w 286"/>
                <a:gd name="T41" fmla="*/ 287 h 287"/>
                <a:gd name="T42" fmla="*/ 146 w 286"/>
                <a:gd name="T43" fmla="*/ 286 h 287"/>
                <a:gd name="T44" fmla="*/ 149 w 286"/>
                <a:gd name="T45" fmla="*/ 286 h 287"/>
                <a:gd name="T46" fmla="*/ 156 w 286"/>
                <a:gd name="T47" fmla="*/ 286 h 287"/>
                <a:gd name="T48" fmla="*/ 171 w 286"/>
                <a:gd name="T49" fmla="*/ 283 h 287"/>
                <a:gd name="T50" fmla="*/ 177 w 286"/>
                <a:gd name="T51" fmla="*/ 281 h 287"/>
                <a:gd name="T52" fmla="*/ 184 w 286"/>
                <a:gd name="T53" fmla="*/ 280 h 287"/>
                <a:gd name="T54" fmla="*/ 198 w 286"/>
                <a:gd name="T55" fmla="*/ 276 h 287"/>
                <a:gd name="T56" fmla="*/ 222 w 286"/>
                <a:gd name="T57" fmla="*/ 262 h 287"/>
                <a:gd name="T58" fmla="*/ 227 w 286"/>
                <a:gd name="T59" fmla="*/ 257 h 287"/>
                <a:gd name="T60" fmla="*/ 229 w 286"/>
                <a:gd name="T61" fmla="*/ 255 h 287"/>
                <a:gd name="T62" fmla="*/ 229 w 286"/>
                <a:gd name="T63" fmla="*/ 254 h 287"/>
                <a:gd name="T64" fmla="*/ 230 w 286"/>
                <a:gd name="T65" fmla="*/ 254 h 287"/>
                <a:gd name="T66" fmla="*/ 233 w 286"/>
                <a:gd name="T67" fmla="*/ 254 h 287"/>
                <a:gd name="T68" fmla="*/ 245 w 286"/>
                <a:gd name="T69" fmla="*/ 245 h 287"/>
                <a:gd name="T70" fmla="*/ 253 w 286"/>
                <a:gd name="T71" fmla="*/ 233 h 287"/>
                <a:gd name="T72" fmla="*/ 253 w 286"/>
                <a:gd name="T73" fmla="*/ 231 h 287"/>
                <a:gd name="T74" fmla="*/ 253 w 286"/>
                <a:gd name="T75" fmla="*/ 230 h 287"/>
                <a:gd name="T76" fmla="*/ 254 w 286"/>
                <a:gd name="T77" fmla="*/ 230 h 287"/>
                <a:gd name="T78" fmla="*/ 257 w 286"/>
                <a:gd name="T79" fmla="*/ 227 h 287"/>
                <a:gd name="T80" fmla="*/ 261 w 286"/>
                <a:gd name="T81" fmla="*/ 222 h 287"/>
                <a:gd name="T82" fmla="*/ 276 w 286"/>
                <a:gd name="T83" fmla="*/ 198 h 287"/>
                <a:gd name="T84" fmla="*/ 279 w 286"/>
                <a:gd name="T85" fmla="*/ 184 h 287"/>
                <a:gd name="T86" fmla="*/ 280 w 286"/>
                <a:gd name="T87" fmla="*/ 177 h 287"/>
                <a:gd name="T88" fmla="*/ 283 w 286"/>
                <a:gd name="T89" fmla="*/ 171 h 287"/>
                <a:gd name="T90" fmla="*/ 285 w 286"/>
                <a:gd name="T91" fmla="*/ 157 h 287"/>
                <a:gd name="T92" fmla="*/ 285 w 286"/>
                <a:gd name="T93" fmla="*/ 149 h 287"/>
                <a:gd name="T94" fmla="*/ 285 w 286"/>
                <a:gd name="T95" fmla="*/ 146 h 287"/>
                <a:gd name="T96" fmla="*/ 286 w 286"/>
                <a:gd name="T97" fmla="*/ 143 h 287"/>
                <a:gd name="T98" fmla="*/ 285 w 286"/>
                <a:gd name="T99" fmla="*/ 128 h 287"/>
                <a:gd name="T100" fmla="*/ 283 w 286"/>
                <a:gd name="T101" fmla="*/ 114 h 287"/>
                <a:gd name="T102" fmla="*/ 276 w 286"/>
                <a:gd name="T103" fmla="*/ 87 h 287"/>
                <a:gd name="T104" fmla="*/ 261 w 286"/>
                <a:gd name="T105" fmla="*/ 62 h 287"/>
                <a:gd name="T106" fmla="*/ 245 w 286"/>
                <a:gd name="T107" fmla="*/ 42 h 287"/>
                <a:gd name="T108" fmla="*/ 233 w 286"/>
                <a:gd name="T109" fmla="*/ 31 h 287"/>
                <a:gd name="T110" fmla="*/ 222 w 286"/>
                <a:gd name="T111" fmla="*/ 23 h 287"/>
                <a:gd name="T112" fmla="*/ 198 w 286"/>
                <a:gd name="T113" fmla="*/ 9 h 287"/>
                <a:gd name="T114" fmla="*/ 184 w 286"/>
                <a:gd name="T115" fmla="*/ 5 h 287"/>
                <a:gd name="T116" fmla="*/ 171 w 286"/>
                <a:gd name="T117" fmla="*/ 2 h 287"/>
                <a:gd name="T118" fmla="*/ 156 w 286"/>
                <a:gd name="T119" fmla="*/ 0 h 287"/>
                <a:gd name="T120" fmla="*/ 143 w 286"/>
                <a:gd name="T121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6" h="287">
                  <a:moveTo>
                    <a:pt x="143" y="0"/>
                  </a:moveTo>
                  <a:lnTo>
                    <a:pt x="113" y="2"/>
                  </a:lnTo>
                  <a:lnTo>
                    <a:pt x="88" y="9"/>
                  </a:lnTo>
                  <a:lnTo>
                    <a:pt x="63" y="23"/>
                  </a:lnTo>
                  <a:lnTo>
                    <a:pt x="42" y="42"/>
                  </a:lnTo>
                  <a:lnTo>
                    <a:pt x="22" y="62"/>
                  </a:lnTo>
                  <a:lnTo>
                    <a:pt x="9" y="87"/>
                  </a:lnTo>
                  <a:lnTo>
                    <a:pt x="2" y="114"/>
                  </a:lnTo>
                  <a:lnTo>
                    <a:pt x="0" y="143"/>
                  </a:lnTo>
                  <a:lnTo>
                    <a:pt x="0" y="157"/>
                  </a:lnTo>
                  <a:lnTo>
                    <a:pt x="2" y="171"/>
                  </a:lnTo>
                  <a:lnTo>
                    <a:pt x="5" y="184"/>
                  </a:lnTo>
                  <a:lnTo>
                    <a:pt x="9" y="198"/>
                  </a:lnTo>
                  <a:lnTo>
                    <a:pt x="22" y="222"/>
                  </a:lnTo>
                  <a:lnTo>
                    <a:pt x="31" y="233"/>
                  </a:lnTo>
                  <a:lnTo>
                    <a:pt x="42" y="245"/>
                  </a:lnTo>
                  <a:lnTo>
                    <a:pt x="63" y="262"/>
                  </a:lnTo>
                  <a:lnTo>
                    <a:pt x="88" y="276"/>
                  </a:lnTo>
                  <a:lnTo>
                    <a:pt x="113" y="283"/>
                  </a:lnTo>
                  <a:lnTo>
                    <a:pt x="128" y="286"/>
                  </a:lnTo>
                  <a:lnTo>
                    <a:pt x="143" y="287"/>
                  </a:lnTo>
                  <a:lnTo>
                    <a:pt x="146" y="286"/>
                  </a:lnTo>
                  <a:lnTo>
                    <a:pt x="149" y="286"/>
                  </a:lnTo>
                  <a:lnTo>
                    <a:pt x="156" y="286"/>
                  </a:lnTo>
                  <a:lnTo>
                    <a:pt x="171" y="283"/>
                  </a:lnTo>
                  <a:lnTo>
                    <a:pt x="177" y="281"/>
                  </a:lnTo>
                  <a:lnTo>
                    <a:pt x="184" y="280"/>
                  </a:lnTo>
                  <a:lnTo>
                    <a:pt x="198" y="276"/>
                  </a:lnTo>
                  <a:lnTo>
                    <a:pt x="222" y="262"/>
                  </a:lnTo>
                  <a:lnTo>
                    <a:pt x="227" y="257"/>
                  </a:lnTo>
                  <a:lnTo>
                    <a:pt x="229" y="255"/>
                  </a:lnTo>
                  <a:lnTo>
                    <a:pt x="229" y="254"/>
                  </a:lnTo>
                  <a:lnTo>
                    <a:pt x="230" y="254"/>
                  </a:lnTo>
                  <a:lnTo>
                    <a:pt x="233" y="254"/>
                  </a:lnTo>
                  <a:lnTo>
                    <a:pt x="245" y="245"/>
                  </a:lnTo>
                  <a:lnTo>
                    <a:pt x="253" y="233"/>
                  </a:lnTo>
                  <a:lnTo>
                    <a:pt x="253" y="231"/>
                  </a:lnTo>
                  <a:lnTo>
                    <a:pt x="253" y="230"/>
                  </a:lnTo>
                  <a:lnTo>
                    <a:pt x="254" y="230"/>
                  </a:lnTo>
                  <a:lnTo>
                    <a:pt x="257" y="227"/>
                  </a:lnTo>
                  <a:lnTo>
                    <a:pt x="261" y="222"/>
                  </a:lnTo>
                  <a:lnTo>
                    <a:pt x="276" y="198"/>
                  </a:lnTo>
                  <a:lnTo>
                    <a:pt x="279" y="184"/>
                  </a:lnTo>
                  <a:lnTo>
                    <a:pt x="280" y="177"/>
                  </a:lnTo>
                  <a:lnTo>
                    <a:pt x="283" y="171"/>
                  </a:lnTo>
                  <a:lnTo>
                    <a:pt x="285" y="157"/>
                  </a:lnTo>
                  <a:lnTo>
                    <a:pt x="285" y="149"/>
                  </a:lnTo>
                  <a:lnTo>
                    <a:pt x="285" y="146"/>
                  </a:lnTo>
                  <a:lnTo>
                    <a:pt x="286" y="143"/>
                  </a:lnTo>
                  <a:lnTo>
                    <a:pt x="285" y="128"/>
                  </a:lnTo>
                  <a:lnTo>
                    <a:pt x="283" y="114"/>
                  </a:lnTo>
                  <a:lnTo>
                    <a:pt x="276" y="87"/>
                  </a:lnTo>
                  <a:lnTo>
                    <a:pt x="261" y="62"/>
                  </a:lnTo>
                  <a:lnTo>
                    <a:pt x="245" y="42"/>
                  </a:lnTo>
                  <a:lnTo>
                    <a:pt x="233" y="31"/>
                  </a:lnTo>
                  <a:lnTo>
                    <a:pt x="222" y="23"/>
                  </a:lnTo>
                  <a:lnTo>
                    <a:pt x="198" y="9"/>
                  </a:lnTo>
                  <a:lnTo>
                    <a:pt x="184" y="5"/>
                  </a:lnTo>
                  <a:lnTo>
                    <a:pt x="171" y="2"/>
                  </a:lnTo>
                  <a:lnTo>
                    <a:pt x="156" y="0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00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400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0296DE28-CED4-FAF2-B3C7-51F862F5FC3B}"/>
                </a:ext>
              </a:extLst>
            </p:cNvPr>
            <p:cNvSpPr txBox="1"/>
            <p:nvPr/>
          </p:nvSpPr>
          <p:spPr>
            <a:xfrm>
              <a:off x="6648896" y="5143794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>
                  <a:solidFill>
                    <a:srgbClr val="000066"/>
                  </a:solidFill>
                </a:rPr>
                <a:t>0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C77A5D29-BBD1-DD38-0DBC-B8A9C79F44B8}"/>
                </a:ext>
              </a:extLst>
            </p:cNvPr>
            <p:cNvSpPr txBox="1"/>
            <p:nvPr/>
          </p:nvSpPr>
          <p:spPr>
            <a:xfrm>
              <a:off x="5894749" y="5143794"/>
              <a:ext cx="3513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>
                  <a:solidFill>
                    <a:srgbClr val="000066"/>
                  </a:solidFill>
                </a:rPr>
                <a:t>-5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CD8041BB-D7E5-F701-077B-F61243DDF2D8}"/>
                </a:ext>
              </a:extLst>
            </p:cNvPr>
            <p:cNvSpPr txBox="1"/>
            <p:nvPr/>
          </p:nvSpPr>
          <p:spPr>
            <a:xfrm>
              <a:off x="5119763" y="5143794"/>
              <a:ext cx="4555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>
                  <a:solidFill>
                    <a:srgbClr val="000066"/>
                  </a:solidFill>
                </a:rPr>
                <a:t>-10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2059F25A-F18F-4DA8-5EF5-A924D8659D19}"/>
                </a:ext>
              </a:extLst>
            </p:cNvPr>
            <p:cNvSpPr txBox="1"/>
            <p:nvPr/>
          </p:nvSpPr>
          <p:spPr>
            <a:xfrm>
              <a:off x="4396874" y="5143794"/>
              <a:ext cx="4555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>
                  <a:solidFill>
                    <a:srgbClr val="000066"/>
                  </a:solidFill>
                </a:rPr>
                <a:t>-15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A660FF71-066C-8166-5DB8-BA460D8866B7}"/>
                </a:ext>
              </a:extLst>
            </p:cNvPr>
            <p:cNvSpPr txBox="1"/>
            <p:nvPr/>
          </p:nvSpPr>
          <p:spPr>
            <a:xfrm>
              <a:off x="7371785" y="5143794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>
                  <a:solidFill>
                    <a:srgbClr val="000066"/>
                  </a:solidFill>
                </a:rPr>
                <a:t>5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ACF50486-4BB6-E7E9-2677-4C72AF7DE6FD}"/>
                </a:ext>
              </a:extLst>
            </p:cNvPr>
            <p:cNvSpPr txBox="1"/>
            <p:nvPr/>
          </p:nvSpPr>
          <p:spPr>
            <a:xfrm>
              <a:off x="8042577" y="5143794"/>
              <a:ext cx="3930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>
                  <a:solidFill>
                    <a:srgbClr val="000066"/>
                  </a:solidFill>
                </a:rPr>
                <a:t>10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15CDC3E-3570-9B8A-694E-913790045BA5}"/>
                </a:ext>
              </a:extLst>
            </p:cNvPr>
            <p:cNvSpPr txBox="1"/>
            <p:nvPr/>
          </p:nvSpPr>
          <p:spPr>
            <a:xfrm>
              <a:off x="8765468" y="5143794"/>
              <a:ext cx="3930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>
                  <a:solidFill>
                    <a:srgbClr val="000066"/>
                  </a:solidFill>
                </a:rPr>
                <a:t>15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F2D654CF-C458-33B2-5B0A-5021F7DAA20F}"/>
                </a:ext>
              </a:extLst>
            </p:cNvPr>
            <p:cNvSpPr txBox="1"/>
            <p:nvPr/>
          </p:nvSpPr>
          <p:spPr>
            <a:xfrm>
              <a:off x="3948628" y="2610832"/>
              <a:ext cx="10134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/>
                <a:t>89.2%</a:t>
              </a:r>
              <a:br>
                <a:rPr lang="fr-FR" sz="1600" b="1" dirty="0"/>
              </a:br>
              <a:r>
                <a:rPr lang="fr-FR" sz="1600" dirty="0"/>
                <a:t>(240/269)</a:t>
              </a: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4C66DFFF-955F-3A68-DB08-E32CE78D8221}"/>
                </a:ext>
              </a:extLst>
            </p:cNvPr>
            <p:cNvSpPr txBox="1"/>
            <p:nvPr/>
          </p:nvSpPr>
          <p:spPr>
            <a:xfrm>
              <a:off x="3948628" y="3134353"/>
              <a:ext cx="10134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/>
                <a:t>89.9%</a:t>
              </a:r>
              <a:br>
                <a:rPr lang="fr-FR" sz="1600" b="1" dirty="0"/>
              </a:br>
              <a:r>
                <a:rPr lang="fr-FR" sz="1600" dirty="0"/>
                <a:t>(223/248)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1BE3E444-CC11-9EFB-F85B-52C9E6689EAF}"/>
                </a:ext>
              </a:extLst>
            </p:cNvPr>
            <p:cNvSpPr txBox="1"/>
            <p:nvPr/>
          </p:nvSpPr>
          <p:spPr>
            <a:xfrm>
              <a:off x="3948628" y="3760997"/>
              <a:ext cx="10134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/>
                <a:t>89.0%</a:t>
              </a:r>
              <a:br>
                <a:rPr lang="fr-FR" sz="1600" b="1" dirty="0"/>
              </a:br>
              <a:r>
                <a:rPr lang="fr-FR" sz="1600" dirty="0"/>
                <a:t>(194/218)</a:t>
              </a: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BA178E5B-8E8D-1453-DD77-E191D9D42E0B}"/>
                </a:ext>
              </a:extLst>
            </p:cNvPr>
            <p:cNvSpPr txBox="1"/>
            <p:nvPr/>
          </p:nvSpPr>
          <p:spPr>
            <a:xfrm>
              <a:off x="4052823" y="4433199"/>
              <a:ext cx="80502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/>
                <a:t>90.2%</a:t>
              </a:r>
              <a:br>
                <a:rPr lang="fr-FR" sz="1600" b="1" dirty="0"/>
              </a:br>
              <a:r>
                <a:rPr lang="fr-FR" sz="1600" dirty="0"/>
                <a:t>(46/51)</a:t>
              </a: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0E821BDC-9629-C98A-04BA-30498E19FC10}"/>
                </a:ext>
              </a:extLst>
            </p:cNvPr>
            <p:cNvSpPr txBox="1"/>
            <p:nvPr/>
          </p:nvSpPr>
          <p:spPr>
            <a:xfrm>
              <a:off x="8672422" y="2610832"/>
              <a:ext cx="103906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/>
                <a:t>+1.9</a:t>
              </a:r>
              <a:br>
                <a:rPr lang="fr-FR" sz="1600" dirty="0"/>
              </a:br>
              <a:r>
                <a:rPr lang="fr-FR" sz="1600" dirty="0"/>
                <a:t>(-3.1 ; 6.9)</a:t>
              </a:r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E4D015DB-5E3F-2666-A6E3-E3C34D11A52E}"/>
                </a:ext>
              </a:extLst>
            </p:cNvPr>
            <p:cNvSpPr txBox="1"/>
            <p:nvPr/>
          </p:nvSpPr>
          <p:spPr>
            <a:xfrm>
              <a:off x="8672422" y="3134353"/>
              <a:ext cx="103906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/>
                <a:t>+4.0</a:t>
              </a:r>
              <a:br>
                <a:rPr lang="fr-FR" sz="1600" dirty="0"/>
              </a:br>
              <a:r>
                <a:rPr lang="fr-FR" sz="1600" dirty="0"/>
                <a:t>(-0.8 ; 8.8)</a:t>
              </a: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405DB5FE-BD13-58DE-EE65-F3B1F4E1264D}"/>
                </a:ext>
              </a:extLst>
            </p:cNvPr>
            <p:cNvSpPr txBox="1"/>
            <p:nvPr/>
          </p:nvSpPr>
          <p:spPr>
            <a:xfrm>
              <a:off x="8672422" y="3760997"/>
              <a:ext cx="103906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/>
                <a:t>+1.1</a:t>
              </a:r>
              <a:br>
                <a:rPr lang="fr-FR" sz="1600" dirty="0"/>
              </a:br>
              <a:r>
                <a:rPr lang="fr-FR" sz="1600" dirty="0"/>
                <a:t>(-4.8 ; 6.9)</a:t>
              </a: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95392F26-F5E3-EF5F-B676-91BA6C05E369}"/>
                </a:ext>
              </a:extLst>
            </p:cNvPr>
            <p:cNvSpPr txBox="1"/>
            <p:nvPr/>
          </p:nvSpPr>
          <p:spPr>
            <a:xfrm>
              <a:off x="8594677" y="4433199"/>
              <a:ext cx="11945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/>
                <a:t>+4.2</a:t>
              </a:r>
              <a:br>
                <a:rPr lang="fr-FR" sz="1600" b="1" dirty="0"/>
              </a:br>
              <a:r>
                <a:rPr lang="fr-FR" sz="1600" dirty="0"/>
                <a:t>(-5.3 ; 13,.8)</a:t>
              </a: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05B89137-9D6A-B32E-8996-42241721F9B9}"/>
                </a:ext>
              </a:extLst>
            </p:cNvPr>
            <p:cNvSpPr txBox="1"/>
            <p:nvPr/>
          </p:nvSpPr>
          <p:spPr>
            <a:xfrm>
              <a:off x="8302900" y="1998962"/>
              <a:ext cx="17781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noProof="0" dirty="0"/>
                <a:t>Relative difference</a:t>
              </a:r>
              <a:br>
                <a:rPr lang="en-US" sz="1600" noProof="0" dirty="0"/>
              </a:br>
              <a:r>
                <a:rPr lang="en-US" sz="1600" noProof="0" dirty="0"/>
                <a:t>(95% CI)</a:t>
              </a: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99B3A82E-F4C8-DC72-C934-F66DDB28CACC}"/>
                </a:ext>
              </a:extLst>
            </p:cNvPr>
            <p:cNvSpPr txBox="1"/>
            <p:nvPr/>
          </p:nvSpPr>
          <p:spPr>
            <a:xfrm>
              <a:off x="4640254" y="2288334"/>
              <a:ext cx="8018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noProof="0" dirty="0">
                  <a:solidFill>
                    <a:srgbClr val="C00000"/>
                  </a:solidFill>
                </a:rPr>
                <a:t>Inferior</a:t>
              </a:r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8E1776AA-C1EA-3761-C8C0-54233A1A0798}"/>
                </a:ext>
              </a:extLst>
            </p:cNvPr>
            <p:cNvSpPr txBox="1"/>
            <p:nvPr/>
          </p:nvSpPr>
          <p:spPr>
            <a:xfrm>
              <a:off x="2774188" y="3134353"/>
              <a:ext cx="10134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/>
                <a:t>93.9%</a:t>
              </a:r>
              <a:br>
                <a:rPr lang="fr-FR" sz="1600" b="1" dirty="0"/>
              </a:br>
              <a:r>
                <a:rPr lang="fr-FR" sz="1600" dirty="0"/>
                <a:t>(229/244)</a:t>
              </a:r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E53C4C8C-9825-D4D9-6380-8CB1F4B267AB}"/>
                </a:ext>
              </a:extLst>
            </p:cNvPr>
            <p:cNvSpPr txBox="1"/>
            <p:nvPr/>
          </p:nvSpPr>
          <p:spPr>
            <a:xfrm>
              <a:off x="2774188" y="3760997"/>
              <a:ext cx="10134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/>
                <a:t>90.0%</a:t>
              </a:r>
              <a:br>
                <a:rPr lang="fr-FR" sz="1600" b="1" dirty="0"/>
              </a:br>
              <a:r>
                <a:rPr lang="fr-FR" sz="1600" dirty="0"/>
                <a:t>(180/200)</a:t>
              </a:r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A78F56CE-D829-2128-99E6-5A00B203C52B}"/>
                </a:ext>
              </a:extLst>
            </p:cNvPr>
            <p:cNvSpPr txBox="1"/>
            <p:nvPr/>
          </p:nvSpPr>
          <p:spPr>
            <a:xfrm>
              <a:off x="2878383" y="4433199"/>
              <a:ext cx="80502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/>
                <a:t>94.1%</a:t>
              </a:r>
              <a:br>
                <a:rPr lang="fr-FR" sz="1600" b="1" dirty="0"/>
              </a:br>
              <a:r>
                <a:rPr lang="fr-FR" sz="1600" dirty="0"/>
                <a:t>(64/68)</a:t>
              </a:r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590FE034-E918-0D11-C95A-2A1A9B0BAEE3}"/>
                </a:ext>
              </a:extLst>
            </p:cNvPr>
            <p:cNvSpPr txBox="1"/>
            <p:nvPr/>
          </p:nvSpPr>
          <p:spPr>
            <a:xfrm>
              <a:off x="366288" y="2610832"/>
              <a:ext cx="21491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noProof="0" dirty="0"/>
                <a:t>Primary analysis </a:t>
              </a:r>
              <a:r>
                <a:rPr lang="en-US" sz="1600" noProof="0" dirty="0"/>
                <a:t>(ITT-e)</a:t>
              </a:r>
            </a:p>
          </p:txBody>
        </p: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43C02D41-4402-91A8-02F7-4E9EBB15DEF3}"/>
                </a:ext>
              </a:extLst>
            </p:cNvPr>
            <p:cNvSpPr txBox="1"/>
            <p:nvPr/>
          </p:nvSpPr>
          <p:spPr>
            <a:xfrm>
              <a:off x="366288" y="3134353"/>
              <a:ext cx="20249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noProof="0" dirty="0"/>
                <a:t>Per protocol analysis</a:t>
              </a: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2F67FE27-ED4F-55BB-A140-2363A4676CAC}"/>
                </a:ext>
              </a:extLst>
            </p:cNvPr>
            <p:cNvSpPr txBox="1"/>
            <p:nvPr/>
          </p:nvSpPr>
          <p:spPr>
            <a:xfrm>
              <a:off x="366288" y="3896218"/>
              <a:ext cx="21142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noProof="0" dirty="0"/>
                <a:t>BMI &lt;30</a:t>
              </a:r>
            </a:p>
          </p:txBody>
        </p: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47AD993B-109D-6970-A52D-74C637670B4E}"/>
                </a:ext>
              </a:extLst>
            </p:cNvPr>
            <p:cNvSpPr txBox="1"/>
            <p:nvPr/>
          </p:nvSpPr>
          <p:spPr>
            <a:xfrm>
              <a:off x="366288" y="4568420"/>
              <a:ext cx="21426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noProof="0" dirty="0"/>
                <a:t>BMI </a:t>
              </a:r>
              <a:r>
                <a:rPr lang="en-US" sz="1600" b="1" u="sng" noProof="0" dirty="0"/>
                <a:t>&gt;</a:t>
              </a:r>
              <a:r>
                <a:rPr lang="en-US" sz="1600" b="1" noProof="0" dirty="0"/>
                <a:t>30</a:t>
              </a:r>
            </a:p>
          </p:txBody>
        </p:sp>
        <p:cxnSp>
          <p:nvCxnSpPr>
            <p:cNvPr id="57" name="Connecteur droit avec flèche 56">
              <a:extLst>
                <a:ext uri="{FF2B5EF4-FFF2-40B4-BE49-F238E27FC236}">
                  <a16:creationId xmlns:a16="http://schemas.microsoft.com/office/drawing/2014/main" id="{1F4479C4-F620-16CF-7DB9-0EF0E1CE18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26225" y="2306355"/>
              <a:ext cx="297075" cy="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E5200F13-56EB-A3F9-BA3E-6EAE2A7A96F3}"/>
                </a:ext>
              </a:extLst>
            </p:cNvPr>
            <p:cNvSpPr txBox="1"/>
            <p:nvPr/>
          </p:nvSpPr>
          <p:spPr>
            <a:xfrm>
              <a:off x="5402902" y="2288334"/>
              <a:ext cx="12090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noProof="0" dirty="0">
                  <a:solidFill>
                    <a:srgbClr val="C00000"/>
                  </a:solidFill>
                </a:rPr>
                <a:t>Non-inferior</a:t>
              </a:r>
            </a:p>
          </p:txBody>
        </p:sp>
        <p:cxnSp>
          <p:nvCxnSpPr>
            <p:cNvPr id="60" name="Connecteur droit avec flèche 59">
              <a:extLst>
                <a:ext uri="{FF2B5EF4-FFF2-40B4-BE49-F238E27FC236}">
                  <a16:creationId xmlns:a16="http://schemas.microsoft.com/office/drawing/2014/main" id="{F0F34889-45E4-F072-A74D-06CDBE20A811}"/>
                </a:ext>
              </a:extLst>
            </p:cNvPr>
            <p:cNvCxnSpPr>
              <a:cxnSpLocks/>
            </p:cNvCxnSpPr>
            <p:nvPr/>
          </p:nvCxnSpPr>
          <p:spPr>
            <a:xfrm>
              <a:off x="5402902" y="2306355"/>
              <a:ext cx="1284538" cy="0"/>
            </a:xfrm>
            <a:prstGeom prst="straightConnector1">
              <a:avLst/>
            </a:prstGeom>
            <a:ln>
              <a:solidFill>
                <a:srgbClr val="C00000"/>
              </a:solidFill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F0960EEC-8A1D-2199-3775-E5684B27A185}"/>
                </a:ext>
              </a:extLst>
            </p:cNvPr>
            <p:cNvSpPr txBox="1"/>
            <p:nvPr/>
          </p:nvSpPr>
          <p:spPr>
            <a:xfrm>
              <a:off x="6908214" y="2288334"/>
              <a:ext cx="8963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noProof="0" dirty="0">
                  <a:solidFill>
                    <a:srgbClr val="C00000"/>
                  </a:solidFill>
                </a:rPr>
                <a:t>Superior</a:t>
              </a:r>
            </a:p>
          </p:txBody>
        </p:sp>
        <p:cxnSp>
          <p:nvCxnSpPr>
            <p:cNvPr id="62" name="Connecteur droit avec flèche 61">
              <a:extLst>
                <a:ext uri="{FF2B5EF4-FFF2-40B4-BE49-F238E27FC236}">
                  <a16:creationId xmlns:a16="http://schemas.microsoft.com/office/drawing/2014/main" id="{66B3F942-AAA6-439D-8653-245DC63F4FED}"/>
                </a:ext>
              </a:extLst>
            </p:cNvPr>
            <p:cNvCxnSpPr>
              <a:cxnSpLocks/>
            </p:cNvCxnSpPr>
            <p:nvPr/>
          </p:nvCxnSpPr>
          <p:spPr>
            <a:xfrm>
              <a:off x="6848947" y="2306355"/>
              <a:ext cx="1187479" cy="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C213F171-B8FC-AB9C-18DE-610E306EF3C7}"/>
                </a:ext>
              </a:extLst>
            </p:cNvPr>
            <p:cNvSpPr txBox="1"/>
            <p:nvPr/>
          </p:nvSpPr>
          <p:spPr>
            <a:xfrm>
              <a:off x="2780207" y="2610832"/>
              <a:ext cx="10134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/>
                <a:t>91.2%</a:t>
              </a:r>
              <a:br>
                <a:rPr lang="fr-FR" sz="1600" dirty="0"/>
              </a:br>
              <a:r>
                <a:rPr lang="fr-FR" sz="1600" dirty="0"/>
                <a:t>(244/268)</a:t>
              </a:r>
            </a:p>
          </p:txBody>
        </p:sp>
        <p:sp>
          <p:nvSpPr>
            <p:cNvPr id="1024" name="ZoneTexte 1023">
              <a:extLst>
                <a:ext uri="{FF2B5EF4-FFF2-40B4-BE49-F238E27FC236}">
                  <a16:creationId xmlns:a16="http://schemas.microsoft.com/office/drawing/2014/main" id="{DACF5AE7-552C-153F-CEEF-C0524ADE4EB2}"/>
                </a:ext>
              </a:extLst>
            </p:cNvPr>
            <p:cNvSpPr txBox="1"/>
            <p:nvPr/>
          </p:nvSpPr>
          <p:spPr>
            <a:xfrm>
              <a:off x="3990340" y="1776056"/>
              <a:ext cx="929998" cy="584775"/>
            </a:xfrm>
            <a:prstGeom prst="rect">
              <a:avLst/>
            </a:prstGeom>
            <a:solidFill>
              <a:srgbClr val="0070C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chemeClr val="bg1"/>
                  </a:solidFill>
                </a:rPr>
                <a:t>Oral ART</a:t>
              </a:r>
              <a:br>
                <a:rPr lang="fr-FR" sz="1600" b="1" dirty="0">
                  <a:solidFill>
                    <a:schemeClr val="bg1"/>
                  </a:solidFill>
                </a:rPr>
              </a:br>
              <a:r>
                <a:rPr lang="fr-FR" sz="1600" b="1" dirty="0">
                  <a:solidFill>
                    <a:schemeClr val="bg1"/>
                  </a:solidFill>
                </a:rPr>
                <a:t>% (n/N)</a:t>
              </a:r>
            </a:p>
          </p:txBody>
        </p:sp>
        <p:sp>
          <p:nvSpPr>
            <p:cNvPr id="1026" name="ZoneTexte 1025">
              <a:extLst>
                <a:ext uri="{FF2B5EF4-FFF2-40B4-BE49-F238E27FC236}">
                  <a16:creationId xmlns:a16="http://schemas.microsoft.com/office/drawing/2014/main" id="{6225685C-DF23-AC83-C3CA-7863D382AFCA}"/>
                </a:ext>
              </a:extLst>
            </p:cNvPr>
            <p:cNvSpPr txBox="1"/>
            <p:nvPr/>
          </p:nvSpPr>
          <p:spPr>
            <a:xfrm>
              <a:off x="2795949" y="1776056"/>
              <a:ext cx="981936" cy="584775"/>
            </a:xfrm>
            <a:prstGeom prst="rect">
              <a:avLst/>
            </a:prstGeom>
            <a:solidFill>
              <a:srgbClr val="00B05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chemeClr val="bg1"/>
                  </a:solidFill>
                </a:rPr>
                <a:t>CAB+RPV</a:t>
              </a:r>
              <a:br>
                <a:rPr lang="fr-FR" sz="1600" b="1" dirty="0">
                  <a:solidFill>
                    <a:schemeClr val="bg1"/>
                  </a:solidFill>
                </a:rPr>
              </a:br>
              <a:r>
                <a:rPr lang="fr-FR" sz="1600" b="1" dirty="0">
                  <a:solidFill>
                    <a:schemeClr val="bg1"/>
                  </a:solidFill>
                </a:rPr>
                <a:t>% (n/N)</a:t>
              </a:r>
            </a:p>
          </p:txBody>
        </p:sp>
        <p:sp>
          <p:nvSpPr>
            <p:cNvPr id="1027" name="ZoneTexte 1026">
              <a:extLst>
                <a:ext uri="{FF2B5EF4-FFF2-40B4-BE49-F238E27FC236}">
                  <a16:creationId xmlns:a16="http://schemas.microsoft.com/office/drawing/2014/main" id="{8802775E-8ADE-391E-118D-F995FB580852}"/>
                </a:ext>
              </a:extLst>
            </p:cNvPr>
            <p:cNvSpPr txBox="1"/>
            <p:nvPr/>
          </p:nvSpPr>
          <p:spPr>
            <a:xfrm>
              <a:off x="5361652" y="1954105"/>
              <a:ext cx="25744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noProof="0" dirty="0">
                  <a:solidFill>
                    <a:srgbClr val="C00000"/>
                  </a:solidFill>
                </a:rPr>
                <a:t>CAB + RPV LA interpretation</a:t>
              </a:r>
            </a:p>
          </p:txBody>
        </p:sp>
      </p:grpSp>
      <p:sp>
        <p:nvSpPr>
          <p:cNvPr id="2" name="Text Box 3">
            <a:extLst>
              <a:ext uri="{FF2B5EF4-FFF2-40B4-BE49-F238E27FC236}">
                <a16:creationId xmlns:a16="http://schemas.microsoft.com/office/drawing/2014/main" id="{33A1C7EF-ACA3-E50D-B990-EF20FFA4F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1" y="6470419"/>
            <a:ext cx="3352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Cresswell F, IAS 2025, Abs. OAS0105LB</a:t>
            </a:r>
          </a:p>
        </p:txBody>
      </p:sp>
      <p:sp>
        <p:nvSpPr>
          <p:cNvPr id="4" name="Rectangle 299">
            <a:extLst>
              <a:ext uri="{FF2B5EF4-FFF2-40B4-BE49-F238E27FC236}">
                <a16:creationId xmlns:a16="http://schemas.microsoft.com/office/drawing/2014/main" id="{95AB57C6-64B3-3FFD-44A7-790C42EBB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0848" y="1292741"/>
            <a:ext cx="47787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cs typeface="Arial" panose="020B0604020202020204" pitchFamily="34" charset="0"/>
              </a:rPr>
              <a:t>W48 virologic outcomes (HIV RNA &lt; 50 c/mL)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F531683-D758-A0CB-D979-A068D159FE68}"/>
              </a:ext>
            </a:extLst>
          </p:cNvPr>
          <p:cNvSpPr txBox="1"/>
          <p:nvPr/>
        </p:nvSpPr>
        <p:spPr>
          <a:xfrm>
            <a:off x="535110" y="6232707"/>
            <a:ext cx="51420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b="1" noProof="0" dirty="0"/>
              <a:t>Conclusion: non-inferiority of CAB + RPV LA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E5F88DE-B1F0-456E-1A23-5CC15AEA696B}"/>
              </a:ext>
            </a:extLst>
          </p:cNvPr>
          <p:cNvSpPr txBox="1"/>
          <p:nvPr/>
        </p:nvSpPr>
        <p:spPr>
          <a:xfrm>
            <a:off x="609600" y="5498312"/>
            <a:ext cx="112792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noProof="0" dirty="0"/>
              <a:t>5 confirmed virologic failures (1.9%) on CAB + RPV LA, Genotype results in 4: low R to DTG/BIC = 2/4, intermediate R to DTG/BIC: 2/4;</a:t>
            </a:r>
          </a:p>
          <a:p>
            <a:pPr algn="l"/>
            <a:r>
              <a:rPr lang="en-US" sz="1600" noProof="0" dirty="0"/>
              <a:t>High R to RPV: 3/4, S to RPV: 1/4, R to DOR: 1/4, S to DOR 3/4 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03DACD5B-A805-B6AC-FC67-41933D356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0"/>
            <a:ext cx="11582401" cy="1491539"/>
          </a:xfrm>
        </p:spPr>
        <p:txBody>
          <a:bodyPr>
            <a:normAutofit/>
          </a:bodyPr>
          <a:lstStyle/>
          <a:p>
            <a:r>
              <a:rPr lang="en-US" dirty="0"/>
              <a:t>CAB + RPV LA in individuals with suboptimal HIV control (2)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357347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1FC1E17-593C-21C1-E613-8C7F3F51D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9626600" cy="1491539"/>
          </a:xfrm>
        </p:spPr>
        <p:txBody>
          <a:bodyPr/>
          <a:lstStyle/>
          <a:p>
            <a:r>
              <a:rPr lang="en-US" noProof="0" dirty="0"/>
              <a:t>LA CAB/RPV in highly vulnerable population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10EB889-D521-221B-12AB-B66B2B821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299" y="1762518"/>
            <a:ext cx="5319995" cy="4388352"/>
          </a:xfrm>
        </p:spPr>
        <p:txBody>
          <a:bodyPr>
            <a:normAutofit lnSpcReduction="10000"/>
          </a:bodyPr>
          <a:lstStyle/>
          <a:p>
            <a:r>
              <a:rPr lang="en-US" sz="1800" noProof="0" dirty="0"/>
              <a:t>Ward 86 HIV Clinic San Francisco</a:t>
            </a:r>
            <a:br>
              <a:rPr lang="en-US" sz="1800" noProof="0" dirty="0"/>
            </a:br>
            <a:endParaRPr lang="en-US" sz="1800" noProof="0" dirty="0"/>
          </a:p>
          <a:p>
            <a:r>
              <a:rPr lang="en-US" sz="1800" noProof="0" dirty="0"/>
              <a:t>Retrospective study, 370 PWH (241 virologically suppressed, 129 viremic)</a:t>
            </a:r>
            <a:br>
              <a:rPr lang="en-US" sz="1800" noProof="0" dirty="0"/>
            </a:br>
            <a:endParaRPr lang="en-US" sz="1800" noProof="0" dirty="0"/>
          </a:p>
          <a:p>
            <a:r>
              <a:rPr lang="en-US" sz="1800" noProof="0" dirty="0"/>
              <a:t>LA CAB/RPV Jan 2021-Sept 2024</a:t>
            </a:r>
            <a:br>
              <a:rPr lang="en-US" sz="1800" noProof="0" dirty="0"/>
            </a:br>
            <a:endParaRPr lang="en-US" sz="1800" noProof="0" dirty="0"/>
          </a:p>
          <a:p>
            <a:r>
              <a:rPr lang="en-US" sz="1800" noProof="0" dirty="0"/>
              <a:t>Virologic suppression (HIV RNA ≤ 200 c/mL) at W48</a:t>
            </a:r>
          </a:p>
          <a:p>
            <a:pPr lvl="1"/>
            <a:r>
              <a:rPr lang="en-US" sz="1600" noProof="0" dirty="0"/>
              <a:t>99.4% in patients with virologic suppression at D0</a:t>
            </a:r>
          </a:p>
          <a:p>
            <a:pPr lvl="1"/>
            <a:r>
              <a:rPr lang="en-US" sz="1600" noProof="0" dirty="0"/>
              <a:t>97.9% in patients with initial viremia</a:t>
            </a:r>
          </a:p>
          <a:p>
            <a:pPr lvl="1"/>
            <a:endParaRPr lang="en-US" sz="1600" noProof="0" dirty="0"/>
          </a:p>
          <a:p>
            <a:r>
              <a:rPr lang="en-US" sz="1900" b="1" noProof="0" dirty="0"/>
              <a:t>Conclusion : </a:t>
            </a:r>
            <a:r>
              <a:rPr lang="en-US" sz="1900" noProof="0" dirty="0"/>
              <a:t>In a cohort of PWH with high rates of housing instability, substance use and low CD4 counts, LA CAB/RPV was highly effective even in those initiating injectables with viremia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1BDD7DD2-10E3-D73A-84B3-DF3035F56BF9}"/>
              </a:ext>
            </a:extLst>
          </p:cNvPr>
          <p:cNvGrpSpPr/>
          <p:nvPr/>
        </p:nvGrpSpPr>
        <p:grpSpPr>
          <a:xfrm>
            <a:off x="5981351" y="2234037"/>
            <a:ext cx="5717424" cy="4100254"/>
            <a:chOff x="2677307" y="1609517"/>
            <a:chExt cx="6214281" cy="4990945"/>
          </a:xfrm>
        </p:grpSpPr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DC1A7532-14BB-1887-652B-CF3D969AF8FA}"/>
                </a:ext>
              </a:extLst>
            </p:cNvPr>
            <p:cNvGrpSpPr/>
            <p:nvPr/>
          </p:nvGrpSpPr>
          <p:grpSpPr>
            <a:xfrm>
              <a:off x="3522663" y="1749426"/>
              <a:ext cx="5368925" cy="3721100"/>
              <a:chOff x="3522663" y="1749426"/>
              <a:chExt cx="5368925" cy="3721100"/>
            </a:xfrm>
          </p:grpSpPr>
          <p:sp>
            <p:nvSpPr>
              <p:cNvPr id="9" name="Freeform 6">
                <a:extLst>
                  <a:ext uri="{FF2B5EF4-FFF2-40B4-BE49-F238E27FC236}">
                    <a16:creationId xmlns:a16="http://schemas.microsoft.com/office/drawing/2014/main" id="{428A7521-4A8D-9523-552F-E223372288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9025" y="1749426"/>
                <a:ext cx="5262563" cy="3614738"/>
              </a:xfrm>
              <a:custGeom>
                <a:avLst/>
                <a:gdLst>
                  <a:gd name="T0" fmla="*/ 0 w 13261"/>
                  <a:gd name="T1" fmla="*/ 0 h 9112"/>
                  <a:gd name="T2" fmla="*/ 0 w 13261"/>
                  <a:gd name="T3" fmla="*/ 9112 h 9112"/>
                  <a:gd name="T4" fmla="*/ 13261 w 13261"/>
                  <a:gd name="T5" fmla="*/ 9112 h 9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261" h="9112">
                    <a:moveTo>
                      <a:pt x="0" y="0"/>
                    </a:moveTo>
                    <a:lnTo>
                      <a:pt x="0" y="9112"/>
                    </a:lnTo>
                    <a:lnTo>
                      <a:pt x="13261" y="91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noProof="0" dirty="0"/>
              </a:p>
            </p:txBody>
          </p:sp>
          <p:sp>
            <p:nvSpPr>
              <p:cNvPr id="10" name="Line 7">
                <a:extLst>
                  <a:ext uri="{FF2B5EF4-FFF2-40B4-BE49-F238E27FC236}">
                    <a16:creationId xmlns:a16="http://schemas.microsoft.com/office/drawing/2014/main" id="{326637AD-485E-134D-3379-D095A04B57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99050" y="5364163"/>
                <a:ext cx="0" cy="10636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noProof="0" dirty="0"/>
              </a:p>
            </p:txBody>
          </p:sp>
          <p:sp>
            <p:nvSpPr>
              <p:cNvPr id="11" name="Line 8">
                <a:extLst>
                  <a:ext uri="{FF2B5EF4-FFF2-40B4-BE49-F238E27FC236}">
                    <a16:creationId xmlns:a16="http://schemas.microsoft.com/office/drawing/2014/main" id="{3F53AE1E-BDAF-4751-53A4-189356F27A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70663" y="5364163"/>
                <a:ext cx="0" cy="10636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noProof="0" dirty="0"/>
              </a:p>
            </p:txBody>
          </p:sp>
          <p:sp>
            <p:nvSpPr>
              <p:cNvPr id="12" name="Line 9">
                <a:extLst>
                  <a:ext uri="{FF2B5EF4-FFF2-40B4-BE49-F238E27FC236}">
                    <a16:creationId xmlns:a16="http://schemas.microsoft.com/office/drawing/2014/main" id="{5D94A1C1-CC96-B522-FE40-2C47ABF48A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29025" y="5364163"/>
                <a:ext cx="0" cy="10636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noProof="0" dirty="0"/>
              </a:p>
            </p:txBody>
          </p:sp>
          <p:sp>
            <p:nvSpPr>
              <p:cNvPr id="13" name="Line 10">
                <a:extLst>
                  <a:ext uri="{FF2B5EF4-FFF2-40B4-BE49-F238E27FC236}">
                    <a16:creationId xmlns:a16="http://schemas.microsoft.com/office/drawing/2014/main" id="{227DA212-D736-DE95-B2F5-5368280CD3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040688" y="5364163"/>
                <a:ext cx="0" cy="10636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noProof="0" dirty="0"/>
              </a:p>
            </p:txBody>
          </p:sp>
          <p:sp>
            <p:nvSpPr>
              <p:cNvPr id="14" name="Line 11">
                <a:extLst>
                  <a:ext uri="{FF2B5EF4-FFF2-40B4-BE49-F238E27FC236}">
                    <a16:creationId xmlns:a16="http://schemas.microsoft.com/office/drawing/2014/main" id="{A4F5AB1A-8153-93FD-4DB3-7B41C620AE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22663" y="2705101"/>
                <a:ext cx="10636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noProof="0" dirty="0"/>
              </a:p>
            </p:txBody>
          </p:sp>
          <p:sp>
            <p:nvSpPr>
              <p:cNvPr id="15" name="Line 12">
                <a:extLst>
                  <a:ext uri="{FF2B5EF4-FFF2-40B4-BE49-F238E27FC236}">
                    <a16:creationId xmlns:a16="http://schemas.microsoft.com/office/drawing/2014/main" id="{62CA2C73-B056-1A43-B05E-2084FB12A6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22663" y="3590926"/>
                <a:ext cx="10636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noProof="0" dirty="0"/>
              </a:p>
            </p:txBody>
          </p:sp>
          <p:sp>
            <p:nvSpPr>
              <p:cNvPr id="16" name="Line 13">
                <a:extLst>
                  <a:ext uri="{FF2B5EF4-FFF2-40B4-BE49-F238E27FC236}">
                    <a16:creationId xmlns:a16="http://schemas.microsoft.com/office/drawing/2014/main" id="{58B537F3-17CB-3E3D-30C0-AF12E5F712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22663" y="4478338"/>
                <a:ext cx="10636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noProof="0" dirty="0"/>
              </a:p>
            </p:txBody>
          </p:sp>
          <p:sp>
            <p:nvSpPr>
              <p:cNvPr id="17" name="Line 14">
                <a:extLst>
                  <a:ext uri="{FF2B5EF4-FFF2-40B4-BE49-F238E27FC236}">
                    <a16:creationId xmlns:a16="http://schemas.microsoft.com/office/drawing/2014/main" id="{F10F5C52-57FC-7230-CE6F-19EF1CAAA1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22663" y="5364163"/>
                <a:ext cx="10636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noProof="0" dirty="0"/>
              </a:p>
            </p:txBody>
          </p:sp>
          <p:sp>
            <p:nvSpPr>
              <p:cNvPr id="18" name="Line 15">
                <a:extLst>
                  <a:ext uri="{FF2B5EF4-FFF2-40B4-BE49-F238E27FC236}">
                    <a16:creationId xmlns:a16="http://schemas.microsoft.com/office/drawing/2014/main" id="{CCA16F75-61F9-1593-B53E-863FEA991B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22663" y="1819276"/>
                <a:ext cx="10636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noProof="0" dirty="0"/>
              </a:p>
            </p:txBody>
          </p:sp>
          <p:sp>
            <p:nvSpPr>
              <p:cNvPr id="19" name="Freeform 16">
                <a:extLst>
                  <a:ext uri="{FF2B5EF4-FFF2-40B4-BE49-F238E27FC236}">
                    <a16:creationId xmlns:a16="http://schemas.microsoft.com/office/drawing/2014/main" id="{25AFF923-A225-2F04-44B7-C4529A46C6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9188" y="1822451"/>
                <a:ext cx="5018088" cy="3541713"/>
              </a:xfrm>
              <a:custGeom>
                <a:avLst/>
                <a:gdLst>
                  <a:gd name="T0" fmla="*/ 3974 w 12641"/>
                  <a:gd name="T1" fmla="*/ 894 h 8928"/>
                  <a:gd name="T2" fmla="*/ 3606 w 12641"/>
                  <a:gd name="T3" fmla="*/ 1045 h 8928"/>
                  <a:gd name="T4" fmla="*/ 3394 w 12641"/>
                  <a:gd name="T5" fmla="*/ 1184 h 8928"/>
                  <a:gd name="T6" fmla="*/ 3148 w 12641"/>
                  <a:gd name="T7" fmla="*/ 1335 h 8928"/>
                  <a:gd name="T8" fmla="*/ 2707 w 12641"/>
                  <a:gd name="T9" fmla="*/ 1463 h 8928"/>
                  <a:gd name="T10" fmla="*/ 2579 w 12641"/>
                  <a:gd name="T11" fmla="*/ 1709 h 8928"/>
                  <a:gd name="T12" fmla="*/ 2445 w 12641"/>
                  <a:gd name="T13" fmla="*/ 2234 h 8928"/>
                  <a:gd name="T14" fmla="*/ 2138 w 12641"/>
                  <a:gd name="T15" fmla="*/ 2714 h 8928"/>
                  <a:gd name="T16" fmla="*/ 1837 w 12641"/>
                  <a:gd name="T17" fmla="*/ 2971 h 8928"/>
                  <a:gd name="T18" fmla="*/ 1524 w 12641"/>
                  <a:gd name="T19" fmla="*/ 3122 h 8928"/>
                  <a:gd name="T20" fmla="*/ 1429 w 12641"/>
                  <a:gd name="T21" fmla="*/ 3345 h 8928"/>
                  <a:gd name="T22" fmla="*/ 1329 w 12641"/>
                  <a:gd name="T23" fmla="*/ 3624 h 8928"/>
                  <a:gd name="T24" fmla="*/ 1189 w 12641"/>
                  <a:gd name="T25" fmla="*/ 5450 h 8928"/>
                  <a:gd name="T26" fmla="*/ 1122 w 12641"/>
                  <a:gd name="T27" fmla="*/ 7762 h 8928"/>
                  <a:gd name="T28" fmla="*/ 938 w 12641"/>
                  <a:gd name="T29" fmla="*/ 8371 h 8928"/>
                  <a:gd name="T30" fmla="*/ 575 w 12641"/>
                  <a:gd name="T31" fmla="*/ 8745 h 8928"/>
                  <a:gd name="T32" fmla="*/ 0 w 12641"/>
                  <a:gd name="T33" fmla="*/ 8928 h 8928"/>
                  <a:gd name="T34" fmla="*/ 983 w 12641"/>
                  <a:gd name="T35" fmla="*/ 8890 h 8928"/>
                  <a:gd name="T36" fmla="*/ 1133 w 12641"/>
                  <a:gd name="T37" fmla="*/ 8538 h 8928"/>
                  <a:gd name="T38" fmla="*/ 1180 w 12641"/>
                  <a:gd name="T39" fmla="*/ 8181 h 8928"/>
                  <a:gd name="T40" fmla="*/ 1223 w 12641"/>
                  <a:gd name="T41" fmla="*/ 7539 h 8928"/>
                  <a:gd name="T42" fmla="*/ 1334 w 12641"/>
                  <a:gd name="T43" fmla="*/ 5221 h 8928"/>
                  <a:gd name="T44" fmla="*/ 1468 w 12641"/>
                  <a:gd name="T45" fmla="*/ 4819 h 8928"/>
                  <a:gd name="T46" fmla="*/ 1580 w 12641"/>
                  <a:gd name="T47" fmla="*/ 4579 h 8928"/>
                  <a:gd name="T48" fmla="*/ 1904 w 12641"/>
                  <a:gd name="T49" fmla="*/ 4456 h 8928"/>
                  <a:gd name="T50" fmla="*/ 2110 w 12641"/>
                  <a:gd name="T51" fmla="*/ 4250 h 8928"/>
                  <a:gd name="T52" fmla="*/ 2361 w 12641"/>
                  <a:gd name="T53" fmla="*/ 4071 h 8928"/>
                  <a:gd name="T54" fmla="*/ 2523 w 12641"/>
                  <a:gd name="T55" fmla="*/ 3613 h 8928"/>
                  <a:gd name="T56" fmla="*/ 2624 w 12641"/>
                  <a:gd name="T57" fmla="*/ 3021 h 8928"/>
                  <a:gd name="T58" fmla="*/ 2864 w 12641"/>
                  <a:gd name="T59" fmla="*/ 2736 h 8928"/>
                  <a:gd name="T60" fmla="*/ 3204 w 12641"/>
                  <a:gd name="T61" fmla="*/ 2530 h 8928"/>
                  <a:gd name="T62" fmla="*/ 3489 w 12641"/>
                  <a:gd name="T63" fmla="*/ 2463 h 8928"/>
                  <a:gd name="T64" fmla="*/ 3701 w 12641"/>
                  <a:gd name="T65" fmla="*/ 2150 h 8928"/>
                  <a:gd name="T66" fmla="*/ 3991 w 12641"/>
                  <a:gd name="T67" fmla="*/ 2038 h 8928"/>
                  <a:gd name="T68" fmla="*/ 4242 w 12641"/>
                  <a:gd name="T69" fmla="*/ 1782 h 8928"/>
                  <a:gd name="T70" fmla="*/ 4560 w 12641"/>
                  <a:gd name="T71" fmla="*/ 1614 h 8928"/>
                  <a:gd name="T72" fmla="*/ 5961 w 12641"/>
                  <a:gd name="T73" fmla="*/ 1519 h 8928"/>
                  <a:gd name="T74" fmla="*/ 6407 w 12641"/>
                  <a:gd name="T75" fmla="*/ 1301 h 8928"/>
                  <a:gd name="T76" fmla="*/ 7641 w 12641"/>
                  <a:gd name="T77" fmla="*/ 1045 h 8928"/>
                  <a:gd name="T78" fmla="*/ 8065 w 12641"/>
                  <a:gd name="T79" fmla="*/ 905 h 8928"/>
                  <a:gd name="T80" fmla="*/ 9204 w 12641"/>
                  <a:gd name="T81" fmla="*/ 721 h 8928"/>
                  <a:gd name="T82" fmla="*/ 12641 w 12641"/>
                  <a:gd name="T83" fmla="*/ 0 h 8928"/>
                  <a:gd name="T84" fmla="*/ 9075 w 12641"/>
                  <a:gd name="T85" fmla="*/ 84 h 8928"/>
                  <a:gd name="T86" fmla="*/ 7691 w 12641"/>
                  <a:gd name="T87" fmla="*/ 157 h 8928"/>
                  <a:gd name="T88" fmla="*/ 6843 w 12641"/>
                  <a:gd name="T89" fmla="*/ 268 h 8928"/>
                  <a:gd name="T90" fmla="*/ 6367 w 12641"/>
                  <a:gd name="T91" fmla="*/ 402 h 8928"/>
                  <a:gd name="T92" fmla="*/ 5960 w 12641"/>
                  <a:gd name="T93" fmla="*/ 520 h 8928"/>
                  <a:gd name="T94" fmla="*/ 4767 w 12641"/>
                  <a:gd name="T95" fmla="*/ 564 h 8928"/>
                  <a:gd name="T96" fmla="*/ 4527 w 12641"/>
                  <a:gd name="T97" fmla="*/ 637 h 8928"/>
                  <a:gd name="T98" fmla="*/ 4036 w 12641"/>
                  <a:gd name="T99" fmla="*/ 827 h 89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641" h="8928">
                    <a:moveTo>
                      <a:pt x="4036" y="827"/>
                    </a:moveTo>
                    <a:lnTo>
                      <a:pt x="3974" y="894"/>
                    </a:lnTo>
                    <a:lnTo>
                      <a:pt x="3723" y="944"/>
                    </a:lnTo>
                    <a:lnTo>
                      <a:pt x="3606" y="1045"/>
                    </a:lnTo>
                    <a:lnTo>
                      <a:pt x="3500" y="1201"/>
                    </a:lnTo>
                    <a:lnTo>
                      <a:pt x="3394" y="1184"/>
                    </a:lnTo>
                    <a:lnTo>
                      <a:pt x="3182" y="1262"/>
                    </a:lnTo>
                    <a:lnTo>
                      <a:pt x="3148" y="1335"/>
                    </a:lnTo>
                    <a:lnTo>
                      <a:pt x="2791" y="1430"/>
                    </a:lnTo>
                    <a:lnTo>
                      <a:pt x="2707" y="1463"/>
                    </a:lnTo>
                    <a:lnTo>
                      <a:pt x="2618" y="1653"/>
                    </a:lnTo>
                    <a:lnTo>
                      <a:pt x="2579" y="1709"/>
                    </a:lnTo>
                    <a:lnTo>
                      <a:pt x="2534" y="2156"/>
                    </a:lnTo>
                    <a:lnTo>
                      <a:pt x="2445" y="2234"/>
                    </a:lnTo>
                    <a:lnTo>
                      <a:pt x="2356" y="2569"/>
                    </a:lnTo>
                    <a:lnTo>
                      <a:pt x="2138" y="2714"/>
                    </a:lnTo>
                    <a:lnTo>
                      <a:pt x="2038" y="2848"/>
                    </a:lnTo>
                    <a:lnTo>
                      <a:pt x="1837" y="2971"/>
                    </a:lnTo>
                    <a:lnTo>
                      <a:pt x="1585" y="3038"/>
                    </a:lnTo>
                    <a:lnTo>
                      <a:pt x="1524" y="3122"/>
                    </a:lnTo>
                    <a:lnTo>
                      <a:pt x="1491" y="3250"/>
                    </a:lnTo>
                    <a:lnTo>
                      <a:pt x="1429" y="3345"/>
                    </a:lnTo>
                    <a:lnTo>
                      <a:pt x="1385" y="3552"/>
                    </a:lnTo>
                    <a:lnTo>
                      <a:pt x="1329" y="3624"/>
                    </a:lnTo>
                    <a:lnTo>
                      <a:pt x="1223" y="4568"/>
                    </a:lnTo>
                    <a:lnTo>
                      <a:pt x="1189" y="5450"/>
                    </a:lnTo>
                    <a:lnTo>
                      <a:pt x="1167" y="6902"/>
                    </a:lnTo>
                    <a:lnTo>
                      <a:pt x="1122" y="7762"/>
                    </a:lnTo>
                    <a:lnTo>
                      <a:pt x="994" y="8259"/>
                    </a:lnTo>
                    <a:lnTo>
                      <a:pt x="938" y="8371"/>
                    </a:lnTo>
                    <a:lnTo>
                      <a:pt x="732" y="8493"/>
                    </a:lnTo>
                    <a:lnTo>
                      <a:pt x="575" y="8745"/>
                    </a:lnTo>
                    <a:lnTo>
                      <a:pt x="408" y="8789"/>
                    </a:lnTo>
                    <a:lnTo>
                      <a:pt x="0" y="8928"/>
                    </a:lnTo>
                    <a:lnTo>
                      <a:pt x="890" y="8928"/>
                    </a:lnTo>
                    <a:lnTo>
                      <a:pt x="983" y="8890"/>
                    </a:lnTo>
                    <a:lnTo>
                      <a:pt x="1085" y="8697"/>
                    </a:lnTo>
                    <a:lnTo>
                      <a:pt x="1133" y="8538"/>
                    </a:lnTo>
                    <a:lnTo>
                      <a:pt x="1147" y="8197"/>
                    </a:lnTo>
                    <a:lnTo>
                      <a:pt x="1180" y="8181"/>
                    </a:lnTo>
                    <a:lnTo>
                      <a:pt x="1180" y="7563"/>
                    </a:lnTo>
                    <a:lnTo>
                      <a:pt x="1223" y="7539"/>
                    </a:lnTo>
                    <a:lnTo>
                      <a:pt x="1256" y="5802"/>
                    </a:lnTo>
                    <a:lnTo>
                      <a:pt x="1334" y="5221"/>
                    </a:lnTo>
                    <a:lnTo>
                      <a:pt x="1412" y="4931"/>
                    </a:lnTo>
                    <a:lnTo>
                      <a:pt x="1468" y="4819"/>
                    </a:lnTo>
                    <a:lnTo>
                      <a:pt x="1502" y="4668"/>
                    </a:lnTo>
                    <a:lnTo>
                      <a:pt x="1580" y="4579"/>
                    </a:lnTo>
                    <a:lnTo>
                      <a:pt x="1758" y="4540"/>
                    </a:lnTo>
                    <a:lnTo>
                      <a:pt x="1904" y="4456"/>
                    </a:lnTo>
                    <a:lnTo>
                      <a:pt x="2038" y="4361"/>
                    </a:lnTo>
                    <a:lnTo>
                      <a:pt x="2110" y="4250"/>
                    </a:lnTo>
                    <a:lnTo>
                      <a:pt x="2238" y="4149"/>
                    </a:lnTo>
                    <a:lnTo>
                      <a:pt x="2361" y="4071"/>
                    </a:lnTo>
                    <a:lnTo>
                      <a:pt x="2439" y="3708"/>
                    </a:lnTo>
                    <a:lnTo>
                      <a:pt x="2523" y="3613"/>
                    </a:lnTo>
                    <a:lnTo>
                      <a:pt x="2562" y="3105"/>
                    </a:lnTo>
                    <a:lnTo>
                      <a:pt x="2624" y="3021"/>
                    </a:lnTo>
                    <a:lnTo>
                      <a:pt x="2691" y="2781"/>
                    </a:lnTo>
                    <a:lnTo>
                      <a:pt x="2864" y="2736"/>
                    </a:lnTo>
                    <a:lnTo>
                      <a:pt x="3148" y="2625"/>
                    </a:lnTo>
                    <a:lnTo>
                      <a:pt x="3204" y="2530"/>
                    </a:lnTo>
                    <a:lnTo>
                      <a:pt x="3360" y="2463"/>
                    </a:lnTo>
                    <a:lnTo>
                      <a:pt x="3489" y="2463"/>
                    </a:lnTo>
                    <a:lnTo>
                      <a:pt x="3589" y="2273"/>
                    </a:lnTo>
                    <a:lnTo>
                      <a:pt x="3701" y="2150"/>
                    </a:lnTo>
                    <a:lnTo>
                      <a:pt x="3835" y="2089"/>
                    </a:lnTo>
                    <a:lnTo>
                      <a:pt x="3991" y="2038"/>
                    </a:lnTo>
                    <a:lnTo>
                      <a:pt x="4041" y="1944"/>
                    </a:lnTo>
                    <a:lnTo>
                      <a:pt x="4242" y="1782"/>
                    </a:lnTo>
                    <a:lnTo>
                      <a:pt x="4521" y="1698"/>
                    </a:lnTo>
                    <a:lnTo>
                      <a:pt x="4560" y="1614"/>
                    </a:lnTo>
                    <a:lnTo>
                      <a:pt x="5062" y="1519"/>
                    </a:lnTo>
                    <a:lnTo>
                      <a:pt x="5961" y="1519"/>
                    </a:lnTo>
                    <a:lnTo>
                      <a:pt x="6279" y="1430"/>
                    </a:lnTo>
                    <a:lnTo>
                      <a:pt x="6407" y="1301"/>
                    </a:lnTo>
                    <a:lnTo>
                      <a:pt x="6776" y="1139"/>
                    </a:lnTo>
                    <a:lnTo>
                      <a:pt x="7641" y="1045"/>
                    </a:lnTo>
                    <a:lnTo>
                      <a:pt x="7691" y="927"/>
                    </a:lnTo>
                    <a:lnTo>
                      <a:pt x="8065" y="905"/>
                    </a:lnTo>
                    <a:lnTo>
                      <a:pt x="8712" y="832"/>
                    </a:lnTo>
                    <a:lnTo>
                      <a:pt x="9204" y="721"/>
                    </a:lnTo>
                    <a:lnTo>
                      <a:pt x="12630" y="553"/>
                    </a:lnTo>
                    <a:lnTo>
                      <a:pt x="12641" y="0"/>
                    </a:lnTo>
                    <a:lnTo>
                      <a:pt x="9220" y="62"/>
                    </a:lnTo>
                    <a:lnTo>
                      <a:pt x="9075" y="84"/>
                    </a:lnTo>
                    <a:lnTo>
                      <a:pt x="8344" y="134"/>
                    </a:lnTo>
                    <a:lnTo>
                      <a:pt x="7691" y="157"/>
                    </a:lnTo>
                    <a:lnTo>
                      <a:pt x="7646" y="229"/>
                    </a:lnTo>
                    <a:lnTo>
                      <a:pt x="6843" y="268"/>
                    </a:lnTo>
                    <a:lnTo>
                      <a:pt x="6563" y="335"/>
                    </a:lnTo>
                    <a:lnTo>
                      <a:pt x="6367" y="402"/>
                    </a:lnTo>
                    <a:lnTo>
                      <a:pt x="6278" y="469"/>
                    </a:lnTo>
                    <a:lnTo>
                      <a:pt x="5960" y="520"/>
                    </a:lnTo>
                    <a:lnTo>
                      <a:pt x="5046" y="525"/>
                    </a:lnTo>
                    <a:lnTo>
                      <a:pt x="4767" y="564"/>
                    </a:lnTo>
                    <a:lnTo>
                      <a:pt x="4571" y="570"/>
                    </a:lnTo>
                    <a:lnTo>
                      <a:pt x="4527" y="637"/>
                    </a:lnTo>
                    <a:lnTo>
                      <a:pt x="4242" y="709"/>
                    </a:lnTo>
                    <a:lnTo>
                      <a:pt x="4036" y="827"/>
                    </a:lnTo>
                    <a:close/>
                  </a:path>
                </a:pathLst>
              </a:custGeom>
              <a:solidFill>
                <a:srgbClr val="D3B5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noProof="0" dirty="0"/>
              </a:p>
            </p:txBody>
          </p:sp>
          <p:sp>
            <p:nvSpPr>
              <p:cNvPr id="20" name="Freeform 17">
                <a:extLst>
                  <a:ext uri="{FF2B5EF4-FFF2-40B4-BE49-F238E27FC236}">
                    <a16:creationId xmlns:a16="http://schemas.microsoft.com/office/drawing/2014/main" id="{9A486781-F650-5CA7-ED09-1329CFE640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9025" y="1822451"/>
                <a:ext cx="5203825" cy="3541713"/>
              </a:xfrm>
              <a:custGeom>
                <a:avLst/>
                <a:gdLst>
                  <a:gd name="T0" fmla="*/ 13112 w 13112"/>
                  <a:gd name="T1" fmla="*/ 75 h 8925"/>
                  <a:gd name="T2" fmla="*/ 12716 w 13112"/>
                  <a:gd name="T3" fmla="*/ 156 h 8925"/>
                  <a:gd name="T4" fmla="*/ 10813 w 13112"/>
                  <a:gd name="T5" fmla="*/ 240 h 8925"/>
                  <a:gd name="T6" fmla="*/ 9267 w 13112"/>
                  <a:gd name="T7" fmla="*/ 332 h 8925"/>
                  <a:gd name="T8" fmla="*/ 8778 w 13112"/>
                  <a:gd name="T9" fmla="*/ 405 h 8925"/>
                  <a:gd name="T10" fmla="*/ 7771 w 13112"/>
                  <a:gd name="T11" fmla="*/ 489 h 8925"/>
                  <a:gd name="T12" fmla="*/ 7723 w 13112"/>
                  <a:gd name="T13" fmla="*/ 569 h 8925"/>
                  <a:gd name="T14" fmla="*/ 6886 w 13112"/>
                  <a:gd name="T15" fmla="*/ 662 h 8925"/>
                  <a:gd name="T16" fmla="*/ 6622 w 13112"/>
                  <a:gd name="T17" fmla="*/ 734 h 8925"/>
                  <a:gd name="T18" fmla="*/ 6449 w 13112"/>
                  <a:gd name="T19" fmla="*/ 818 h 8925"/>
                  <a:gd name="T20" fmla="*/ 6348 w 13112"/>
                  <a:gd name="T21" fmla="*/ 904 h 8925"/>
                  <a:gd name="T22" fmla="*/ 5159 w 13112"/>
                  <a:gd name="T23" fmla="*/ 982 h 8925"/>
                  <a:gd name="T24" fmla="*/ 4640 w 13112"/>
                  <a:gd name="T25" fmla="*/ 1036 h 8925"/>
                  <a:gd name="T26" fmla="*/ 4581 w 13112"/>
                  <a:gd name="T27" fmla="*/ 1122 h 8925"/>
                  <a:gd name="T28" fmla="*/ 4333 w 13112"/>
                  <a:gd name="T29" fmla="*/ 1198 h 8925"/>
                  <a:gd name="T30" fmla="*/ 4242 w 13112"/>
                  <a:gd name="T31" fmla="*/ 1276 h 8925"/>
                  <a:gd name="T32" fmla="*/ 4114 w 13112"/>
                  <a:gd name="T33" fmla="*/ 1345 h 8925"/>
                  <a:gd name="T34" fmla="*/ 4052 w 13112"/>
                  <a:gd name="T35" fmla="*/ 1423 h 8925"/>
                  <a:gd name="T36" fmla="*/ 3812 w 13112"/>
                  <a:gd name="T37" fmla="*/ 1499 h 8925"/>
                  <a:gd name="T38" fmla="*/ 3712 w 13112"/>
                  <a:gd name="T39" fmla="*/ 1652 h 8925"/>
                  <a:gd name="T40" fmla="*/ 3625 w 13112"/>
                  <a:gd name="T41" fmla="*/ 1723 h 8925"/>
                  <a:gd name="T42" fmla="*/ 3446 w 13112"/>
                  <a:gd name="T43" fmla="*/ 1803 h 8925"/>
                  <a:gd name="T44" fmla="*/ 3273 w 13112"/>
                  <a:gd name="T45" fmla="*/ 1868 h 8925"/>
                  <a:gd name="T46" fmla="*/ 3223 w 13112"/>
                  <a:gd name="T47" fmla="*/ 1941 h 8925"/>
                  <a:gd name="T48" fmla="*/ 3053 w 13112"/>
                  <a:gd name="T49" fmla="*/ 2019 h 8925"/>
                  <a:gd name="T50" fmla="*/ 2791 w 13112"/>
                  <a:gd name="T51" fmla="*/ 2086 h 8925"/>
                  <a:gd name="T52" fmla="*/ 2741 w 13112"/>
                  <a:gd name="T53" fmla="*/ 2225 h 8925"/>
                  <a:gd name="T54" fmla="*/ 2693 w 13112"/>
                  <a:gd name="T55" fmla="*/ 2300 h 8925"/>
                  <a:gd name="T56" fmla="*/ 2648 w 13112"/>
                  <a:gd name="T57" fmla="*/ 2803 h 8925"/>
                  <a:gd name="T58" fmla="*/ 2603 w 13112"/>
                  <a:gd name="T59" fmla="*/ 2884 h 8925"/>
                  <a:gd name="T60" fmla="*/ 2514 w 13112"/>
                  <a:gd name="T61" fmla="*/ 3091 h 8925"/>
                  <a:gd name="T62" fmla="*/ 2475 w 13112"/>
                  <a:gd name="T63" fmla="*/ 3230 h 8925"/>
                  <a:gd name="T64" fmla="*/ 2441 w 13112"/>
                  <a:gd name="T65" fmla="*/ 3387 h 8925"/>
                  <a:gd name="T66" fmla="*/ 2210 w 13112"/>
                  <a:gd name="T67" fmla="*/ 3532 h 8925"/>
                  <a:gd name="T68" fmla="*/ 2116 w 13112"/>
                  <a:gd name="T69" fmla="*/ 3593 h 8925"/>
                  <a:gd name="T70" fmla="*/ 1989 w 13112"/>
                  <a:gd name="T71" fmla="*/ 3679 h 8925"/>
                  <a:gd name="T72" fmla="*/ 1900 w 13112"/>
                  <a:gd name="T73" fmla="*/ 3746 h 8925"/>
                  <a:gd name="T74" fmla="*/ 1636 w 13112"/>
                  <a:gd name="T75" fmla="*/ 3813 h 8925"/>
                  <a:gd name="T76" fmla="*/ 1593 w 13112"/>
                  <a:gd name="T77" fmla="*/ 3956 h 8925"/>
                  <a:gd name="T78" fmla="*/ 1546 w 13112"/>
                  <a:gd name="T79" fmla="*/ 4031 h 8925"/>
                  <a:gd name="T80" fmla="*/ 1513 w 13112"/>
                  <a:gd name="T81" fmla="*/ 4243 h 8925"/>
                  <a:gd name="T82" fmla="*/ 1463 w 13112"/>
                  <a:gd name="T83" fmla="*/ 4305 h 8925"/>
                  <a:gd name="T84" fmla="*/ 1409 w 13112"/>
                  <a:gd name="T85" fmla="*/ 4539 h 8925"/>
                  <a:gd name="T86" fmla="*/ 1373 w 13112"/>
                  <a:gd name="T87" fmla="*/ 5023 h 8925"/>
                  <a:gd name="T88" fmla="*/ 1323 w 13112"/>
                  <a:gd name="T89" fmla="*/ 5433 h 8925"/>
                  <a:gd name="T90" fmla="*/ 1284 w 13112"/>
                  <a:gd name="T91" fmla="*/ 7532 h 8925"/>
                  <a:gd name="T92" fmla="*/ 1245 w 13112"/>
                  <a:gd name="T93" fmla="*/ 8161 h 8925"/>
                  <a:gd name="T94" fmla="*/ 1195 w 13112"/>
                  <a:gd name="T95" fmla="*/ 8451 h 8925"/>
                  <a:gd name="T96" fmla="*/ 1105 w 13112"/>
                  <a:gd name="T97" fmla="*/ 8582 h 8925"/>
                  <a:gd name="T98" fmla="*/ 1050 w 13112"/>
                  <a:gd name="T99" fmla="*/ 8658 h 8925"/>
                  <a:gd name="T100" fmla="*/ 974 w 13112"/>
                  <a:gd name="T101" fmla="*/ 8731 h 8925"/>
                  <a:gd name="T102" fmla="*/ 801 w 13112"/>
                  <a:gd name="T103" fmla="*/ 8861 h 8925"/>
                  <a:gd name="T104" fmla="*/ 667 w 13112"/>
                  <a:gd name="T105" fmla="*/ 8925 h 89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112" h="8925">
                    <a:moveTo>
                      <a:pt x="13112" y="0"/>
                    </a:moveTo>
                    <a:lnTo>
                      <a:pt x="13112" y="75"/>
                    </a:lnTo>
                    <a:lnTo>
                      <a:pt x="12716" y="75"/>
                    </a:lnTo>
                    <a:lnTo>
                      <a:pt x="12716" y="156"/>
                    </a:lnTo>
                    <a:lnTo>
                      <a:pt x="10813" y="156"/>
                    </a:lnTo>
                    <a:lnTo>
                      <a:pt x="10813" y="240"/>
                    </a:lnTo>
                    <a:lnTo>
                      <a:pt x="9267" y="240"/>
                    </a:lnTo>
                    <a:lnTo>
                      <a:pt x="9267" y="332"/>
                    </a:lnTo>
                    <a:lnTo>
                      <a:pt x="8778" y="332"/>
                    </a:lnTo>
                    <a:lnTo>
                      <a:pt x="8778" y="405"/>
                    </a:lnTo>
                    <a:lnTo>
                      <a:pt x="7771" y="405"/>
                    </a:lnTo>
                    <a:lnTo>
                      <a:pt x="7771" y="489"/>
                    </a:lnTo>
                    <a:lnTo>
                      <a:pt x="7723" y="489"/>
                    </a:lnTo>
                    <a:lnTo>
                      <a:pt x="7723" y="569"/>
                    </a:lnTo>
                    <a:lnTo>
                      <a:pt x="6886" y="569"/>
                    </a:lnTo>
                    <a:lnTo>
                      <a:pt x="6886" y="662"/>
                    </a:lnTo>
                    <a:lnTo>
                      <a:pt x="6622" y="662"/>
                    </a:lnTo>
                    <a:lnTo>
                      <a:pt x="6622" y="734"/>
                    </a:lnTo>
                    <a:lnTo>
                      <a:pt x="6449" y="734"/>
                    </a:lnTo>
                    <a:lnTo>
                      <a:pt x="6449" y="818"/>
                    </a:lnTo>
                    <a:lnTo>
                      <a:pt x="6348" y="818"/>
                    </a:lnTo>
                    <a:lnTo>
                      <a:pt x="6348" y="904"/>
                    </a:lnTo>
                    <a:lnTo>
                      <a:pt x="5159" y="904"/>
                    </a:lnTo>
                    <a:lnTo>
                      <a:pt x="5159" y="982"/>
                    </a:lnTo>
                    <a:lnTo>
                      <a:pt x="4640" y="982"/>
                    </a:lnTo>
                    <a:lnTo>
                      <a:pt x="4640" y="1036"/>
                    </a:lnTo>
                    <a:lnTo>
                      <a:pt x="4581" y="1036"/>
                    </a:lnTo>
                    <a:lnTo>
                      <a:pt x="4581" y="1122"/>
                    </a:lnTo>
                    <a:lnTo>
                      <a:pt x="4333" y="1122"/>
                    </a:lnTo>
                    <a:lnTo>
                      <a:pt x="4333" y="1198"/>
                    </a:lnTo>
                    <a:lnTo>
                      <a:pt x="4242" y="1198"/>
                    </a:lnTo>
                    <a:lnTo>
                      <a:pt x="4242" y="1276"/>
                    </a:lnTo>
                    <a:lnTo>
                      <a:pt x="4114" y="1276"/>
                    </a:lnTo>
                    <a:lnTo>
                      <a:pt x="4114" y="1345"/>
                    </a:lnTo>
                    <a:lnTo>
                      <a:pt x="4052" y="1345"/>
                    </a:lnTo>
                    <a:lnTo>
                      <a:pt x="4052" y="1423"/>
                    </a:lnTo>
                    <a:lnTo>
                      <a:pt x="3812" y="1423"/>
                    </a:lnTo>
                    <a:lnTo>
                      <a:pt x="3812" y="1499"/>
                    </a:lnTo>
                    <a:lnTo>
                      <a:pt x="3712" y="1499"/>
                    </a:lnTo>
                    <a:lnTo>
                      <a:pt x="3712" y="1652"/>
                    </a:lnTo>
                    <a:lnTo>
                      <a:pt x="3625" y="1652"/>
                    </a:lnTo>
                    <a:lnTo>
                      <a:pt x="3625" y="1723"/>
                    </a:lnTo>
                    <a:lnTo>
                      <a:pt x="3446" y="1723"/>
                    </a:lnTo>
                    <a:lnTo>
                      <a:pt x="3446" y="1803"/>
                    </a:lnTo>
                    <a:lnTo>
                      <a:pt x="3273" y="1803"/>
                    </a:lnTo>
                    <a:lnTo>
                      <a:pt x="3273" y="1868"/>
                    </a:lnTo>
                    <a:lnTo>
                      <a:pt x="3223" y="1868"/>
                    </a:lnTo>
                    <a:lnTo>
                      <a:pt x="3223" y="1941"/>
                    </a:lnTo>
                    <a:lnTo>
                      <a:pt x="3053" y="1941"/>
                    </a:lnTo>
                    <a:lnTo>
                      <a:pt x="3053" y="2019"/>
                    </a:lnTo>
                    <a:lnTo>
                      <a:pt x="2791" y="2019"/>
                    </a:lnTo>
                    <a:lnTo>
                      <a:pt x="2791" y="2086"/>
                    </a:lnTo>
                    <a:lnTo>
                      <a:pt x="2741" y="2086"/>
                    </a:lnTo>
                    <a:lnTo>
                      <a:pt x="2741" y="2225"/>
                    </a:lnTo>
                    <a:lnTo>
                      <a:pt x="2693" y="2225"/>
                    </a:lnTo>
                    <a:lnTo>
                      <a:pt x="2693" y="2300"/>
                    </a:lnTo>
                    <a:lnTo>
                      <a:pt x="2648" y="2300"/>
                    </a:lnTo>
                    <a:lnTo>
                      <a:pt x="2648" y="2803"/>
                    </a:lnTo>
                    <a:lnTo>
                      <a:pt x="2603" y="2803"/>
                    </a:lnTo>
                    <a:lnTo>
                      <a:pt x="2603" y="2884"/>
                    </a:lnTo>
                    <a:lnTo>
                      <a:pt x="2514" y="2884"/>
                    </a:lnTo>
                    <a:lnTo>
                      <a:pt x="2514" y="3091"/>
                    </a:lnTo>
                    <a:lnTo>
                      <a:pt x="2475" y="3091"/>
                    </a:lnTo>
                    <a:lnTo>
                      <a:pt x="2475" y="3230"/>
                    </a:lnTo>
                    <a:lnTo>
                      <a:pt x="2441" y="3230"/>
                    </a:lnTo>
                    <a:lnTo>
                      <a:pt x="2441" y="3387"/>
                    </a:lnTo>
                    <a:lnTo>
                      <a:pt x="2210" y="3387"/>
                    </a:lnTo>
                    <a:lnTo>
                      <a:pt x="2210" y="3532"/>
                    </a:lnTo>
                    <a:lnTo>
                      <a:pt x="2116" y="3532"/>
                    </a:lnTo>
                    <a:lnTo>
                      <a:pt x="2116" y="3593"/>
                    </a:lnTo>
                    <a:lnTo>
                      <a:pt x="1989" y="3593"/>
                    </a:lnTo>
                    <a:lnTo>
                      <a:pt x="1989" y="3679"/>
                    </a:lnTo>
                    <a:lnTo>
                      <a:pt x="1900" y="3679"/>
                    </a:lnTo>
                    <a:lnTo>
                      <a:pt x="1900" y="3746"/>
                    </a:lnTo>
                    <a:lnTo>
                      <a:pt x="1636" y="3746"/>
                    </a:lnTo>
                    <a:lnTo>
                      <a:pt x="1636" y="3813"/>
                    </a:lnTo>
                    <a:lnTo>
                      <a:pt x="1593" y="3813"/>
                    </a:lnTo>
                    <a:lnTo>
                      <a:pt x="1593" y="3956"/>
                    </a:lnTo>
                    <a:lnTo>
                      <a:pt x="1546" y="3956"/>
                    </a:lnTo>
                    <a:lnTo>
                      <a:pt x="1546" y="4031"/>
                    </a:lnTo>
                    <a:lnTo>
                      <a:pt x="1513" y="4031"/>
                    </a:lnTo>
                    <a:lnTo>
                      <a:pt x="1513" y="4243"/>
                    </a:lnTo>
                    <a:lnTo>
                      <a:pt x="1463" y="4243"/>
                    </a:lnTo>
                    <a:lnTo>
                      <a:pt x="1463" y="4305"/>
                    </a:lnTo>
                    <a:lnTo>
                      <a:pt x="1409" y="4305"/>
                    </a:lnTo>
                    <a:lnTo>
                      <a:pt x="1409" y="4539"/>
                    </a:lnTo>
                    <a:lnTo>
                      <a:pt x="1373" y="4539"/>
                    </a:lnTo>
                    <a:lnTo>
                      <a:pt x="1373" y="5023"/>
                    </a:lnTo>
                    <a:lnTo>
                      <a:pt x="1323" y="5023"/>
                    </a:lnTo>
                    <a:lnTo>
                      <a:pt x="1323" y="5433"/>
                    </a:lnTo>
                    <a:lnTo>
                      <a:pt x="1284" y="5433"/>
                    </a:lnTo>
                    <a:lnTo>
                      <a:pt x="1284" y="7532"/>
                    </a:lnTo>
                    <a:lnTo>
                      <a:pt x="1245" y="7532"/>
                    </a:lnTo>
                    <a:lnTo>
                      <a:pt x="1245" y="8161"/>
                    </a:lnTo>
                    <a:lnTo>
                      <a:pt x="1195" y="8161"/>
                    </a:lnTo>
                    <a:lnTo>
                      <a:pt x="1195" y="8451"/>
                    </a:lnTo>
                    <a:lnTo>
                      <a:pt x="1105" y="8451"/>
                    </a:lnTo>
                    <a:lnTo>
                      <a:pt x="1105" y="8582"/>
                    </a:lnTo>
                    <a:lnTo>
                      <a:pt x="1050" y="8582"/>
                    </a:lnTo>
                    <a:lnTo>
                      <a:pt x="1050" y="8658"/>
                    </a:lnTo>
                    <a:lnTo>
                      <a:pt x="974" y="8658"/>
                    </a:lnTo>
                    <a:lnTo>
                      <a:pt x="974" y="8731"/>
                    </a:lnTo>
                    <a:lnTo>
                      <a:pt x="801" y="8731"/>
                    </a:lnTo>
                    <a:lnTo>
                      <a:pt x="801" y="8861"/>
                    </a:lnTo>
                    <a:lnTo>
                      <a:pt x="667" y="8861"/>
                    </a:lnTo>
                    <a:lnTo>
                      <a:pt x="667" y="8925"/>
                    </a:lnTo>
                    <a:lnTo>
                      <a:pt x="0" y="8925"/>
                    </a:lnTo>
                  </a:path>
                </a:pathLst>
              </a:custGeom>
              <a:noFill/>
              <a:ln w="26988">
                <a:solidFill>
                  <a:srgbClr val="7030A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noProof="0" dirty="0"/>
              </a:p>
            </p:txBody>
          </p:sp>
        </p:grp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80E7F701-8F7B-BA18-9032-C3D7F94EFF10}"/>
                </a:ext>
              </a:extLst>
            </p:cNvPr>
            <p:cNvSpPr txBox="1"/>
            <p:nvPr/>
          </p:nvSpPr>
          <p:spPr>
            <a:xfrm>
              <a:off x="3493560" y="5443631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noProof="0" dirty="0"/>
                <a:t>0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6A21AEA0-D087-45EB-3DB0-E077FD607EE4}"/>
                </a:ext>
              </a:extLst>
            </p:cNvPr>
            <p:cNvSpPr txBox="1"/>
            <p:nvPr/>
          </p:nvSpPr>
          <p:spPr>
            <a:xfrm>
              <a:off x="4912017" y="5443631"/>
              <a:ext cx="3930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noProof="0" dirty="0"/>
                <a:t>12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A103E4D6-EE71-B44B-A013-193CE34B96BB}"/>
                </a:ext>
              </a:extLst>
            </p:cNvPr>
            <p:cNvSpPr txBox="1"/>
            <p:nvPr/>
          </p:nvSpPr>
          <p:spPr>
            <a:xfrm>
              <a:off x="6382571" y="5443631"/>
              <a:ext cx="3930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noProof="0" dirty="0"/>
                <a:t>24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BD3589D5-CC32-72A6-EAFB-3204C9E94A78}"/>
                </a:ext>
              </a:extLst>
            </p:cNvPr>
            <p:cNvSpPr txBox="1"/>
            <p:nvPr/>
          </p:nvSpPr>
          <p:spPr>
            <a:xfrm>
              <a:off x="7853125" y="5443631"/>
              <a:ext cx="3930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noProof="0" dirty="0"/>
                <a:t>36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B846688-FC1D-0AED-3B8F-374A22932248}"/>
                </a:ext>
              </a:extLst>
            </p:cNvPr>
            <p:cNvSpPr txBox="1"/>
            <p:nvPr/>
          </p:nvSpPr>
          <p:spPr>
            <a:xfrm>
              <a:off x="3298193" y="5150750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noProof="0" dirty="0"/>
                <a:t>0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ACE622B7-320C-0319-2201-DAFB3CBE9BC6}"/>
                </a:ext>
              </a:extLst>
            </p:cNvPr>
            <p:cNvSpPr txBox="1"/>
            <p:nvPr/>
          </p:nvSpPr>
          <p:spPr>
            <a:xfrm>
              <a:off x="3038507" y="4265441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noProof="0" dirty="0"/>
                <a:t>0.25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0F7D76CB-5713-9C52-34E2-4DFE50D76753}"/>
                </a:ext>
              </a:extLst>
            </p:cNvPr>
            <p:cNvSpPr txBox="1"/>
            <p:nvPr/>
          </p:nvSpPr>
          <p:spPr>
            <a:xfrm>
              <a:off x="3038507" y="3380134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noProof="0" dirty="0"/>
                <a:t>0.50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EA30FF9D-BB46-0908-55C3-933CCBA25BD7}"/>
                </a:ext>
              </a:extLst>
            </p:cNvPr>
            <p:cNvSpPr txBox="1"/>
            <p:nvPr/>
          </p:nvSpPr>
          <p:spPr>
            <a:xfrm>
              <a:off x="3038507" y="2494825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noProof="0" dirty="0"/>
                <a:t>0.75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53A9732B-BC7E-5940-9BDA-DCCEBD65478B}"/>
                </a:ext>
              </a:extLst>
            </p:cNvPr>
            <p:cNvSpPr txBox="1"/>
            <p:nvPr/>
          </p:nvSpPr>
          <p:spPr>
            <a:xfrm>
              <a:off x="3038507" y="1609517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noProof="0" dirty="0"/>
                <a:t>1.00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FE6190F5-D135-FED3-6E42-06C946C51B41}"/>
                </a:ext>
              </a:extLst>
            </p:cNvPr>
            <p:cNvSpPr txBox="1"/>
            <p:nvPr/>
          </p:nvSpPr>
          <p:spPr>
            <a:xfrm>
              <a:off x="3388668" y="5963584"/>
              <a:ext cx="498649" cy="63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noProof="0" dirty="0"/>
                <a:t>129</a:t>
              </a:r>
            </a:p>
            <a:p>
              <a:pPr algn="ctr"/>
              <a:r>
                <a:rPr lang="en-US" sz="1400" noProof="0" dirty="0"/>
                <a:t>0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2089ED49-477C-BCD7-45DD-CEF98B46B463}"/>
                </a:ext>
              </a:extLst>
            </p:cNvPr>
            <p:cNvSpPr txBox="1"/>
            <p:nvPr/>
          </p:nvSpPr>
          <p:spPr>
            <a:xfrm>
              <a:off x="4859221" y="5963584"/>
              <a:ext cx="498649" cy="63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noProof="0" dirty="0"/>
                <a:t>22</a:t>
              </a:r>
            </a:p>
            <a:p>
              <a:pPr algn="ctr"/>
              <a:r>
                <a:rPr lang="en-US" sz="1400" noProof="0" dirty="0"/>
                <a:t>105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5AC38A75-1B4D-5D7F-1370-81F4CEDB8A31}"/>
                </a:ext>
              </a:extLst>
            </p:cNvPr>
            <p:cNvSpPr txBox="1"/>
            <p:nvPr/>
          </p:nvSpPr>
          <p:spPr>
            <a:xfrm>
              <a:off x="6329776" y="5963584"/>
              <a:ext cx="498649" cy="63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noProof="0" dirty="0"/>
                <a:t>7</a:t>
              </a:r>
            </a:p>
            <a:p>
              <a:pPr algn="ctr"/>
              <a:r>
                <a:rPr lang="en-US" sz="1400" noProof="0" dirty="0"/>
                <a:t>117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66337861-9757-358D-A3A8-88FDC4C489F0}"/>
                </a:ext>
              </a:extLst>
            </p:cNvPr>
            <p:cNvSpPr txBox="1"/>
            <p:nvPr/>
          </p:nvSpPr>
          <p:spPr>
            <a:xfrm>
              <a:off x="7800331" y="5963584"/>
              <a:ext cx="498649" cy="63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noProof="0" dirty="0"/>
                <a:t>2</a:t>
              </a:r>
            </a:p>
            <a:p>
              <a:pPr algn="ctr"/>
              <a:r>
                <a:rPr lang="en-US" sz="1400" noProof="0" dirty="0"/>
                <a:t>122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8FC92034-2489-39E1-4454-EE9097BF8DC8}"/>
                </a:ext>
              </a:extLst>
            </p:cNvPr>
            <p:cNvSpPr txBox="1"/>
            <p:nvPr/>
          </p:nvSpPr>
          <p:spPr>
            <a:xfrm>
              <a:off x="2677307" y="5963584"/>
              <a:ext cx="720340" cy="63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noProof="0" dirty="0"/>
                <a:t>At risk</a:t>
              </a:r>
            </a:p>
            <a:p>
              <a:pPr algn="r"/>
              <a:r>
                <a:rPr lang="en-US" sz="1400" noProof="0" dirty="0"/>
                <a:t>Events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D5F82C0F-472C-1C52-8195-5125E2A0A154}"/>
                </a:ext>
              </a:extLst>
            </p:cNvPr>
            <p:cNvSpPr txBox="1"/>
            <p:nvPr/>
          </p:nvSpPr>
          <p:spPr>
            <a:xfrm>
              <a:off x="5520006" y="5686585"/>
              <a:ext cx="7462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noProof="0" dirty="0"/>
                <a:t>Weeks</a:t>
              </a:r>
            </a:p>
          </p:txBody>
        </p:sp>
      </p:grpSp>
      <p:sp>
        <p:nvSpPr>
          <p:cNvPr id="7" name="Text Box 2">
            <a:extLst>
              <a:ext uri="{FF2B5EF4-FFF2-40B4-BE49-F238E27FC236}">
                <a16:creationId xmlns:a16="http://schemas.microsoft.com/office/drawing/2014/main" id="{8410521D-43A1-20CE-0B14-F8C756E23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9586" y="1833927"/>
            <a:ext cx="56071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70C0"/>
                </a:solidFill>
                <a:ea typeface="ＭＳ Ｐゴシック" pitchFamily="34" charset="-128"/>
                <a:cs typeface="Arial" charset="0"/>
              </a:rPr>
              <a:t>HIV RNA ≤ 200 c/mL in patients with initial viremia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ＭＳ Ｐゴシック" pitchFamily="34" charset="-128"/>
              <a:cs typeface="Arial" charset="0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4F935B5D-252B-E099-765D-976C536328FD}"/>
              </a:ext>
            </a:extLst>
          </p:cNvPr>
          <p:cNvSpPr txBox="1"/>
          <p:nvPr/>
        </p:nvSpPr>
        <p:spPr>
          <a:xfrm>
            <a:off x="7903412" y="4153041"/>
            <a:ext cx="3636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a typeface="Apple Color Emoji" pitchFamily="2" charset="0"/>
                <a:cs typeface="Times New Roman"/>
              </a:rPr>
              <a:t>M</a:t>
            </a:r>
            <a:r>
              <a:rPr lang="en-US" sz="1400" i="0" dirty="0">
                <a:effectLst/>
                <a:ea typeface="Apple Color Emoji" pitchFamily="2" charset="0"/>
                <a:cs typeface="Times New Roman"/>
              </a:rPr>
              <a:t>edian time to achieve virologic suppression : </a:t>
            </a:r>
          </a:p>
          <a:p>
            <a:r>
              <a:rPr lang="en-US" sz="1400" i="0" dirty="0">
                <a:effectLst/>
                <a:ea typeface="Apple Color Emoji" pitchFamily="2" charset="0"/>
                <a:cs typeface="Times New Roman"/>
              </a:rPr>
              <a:t>32 days (95% CI : 30-45)</a:t>
            </a:r>
            <a:endParaRPr lang="fr-FR" sz="1400" dirty="0"/>
          </a:p>
        </p:txBody>
      </p:sp>
      <p:sp>
        <p:nvSpPr>
          <p:cNvPr id="38" name="Text Box 3">
            <a:extLst>
              <a:ext uri="{FF2B5EF4-FFF2-40B4-BE49-F238E27FC236}">
                <a16:creationId xmlns:a16="http://schemas.microsoft.com/office/drawing/2014/main" id="{365F41D8-7D2C-B75A-559F-667810EE5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1051" y="6478023"/>
            <a:ext cx="25309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i="1" dirty="0" err="1">
                <a:solidFill>
                  <a:srgbClr val="0070C0"/>
                </a:solidFill>
                <a:latin typeface="Calibri"/>
              </a:rPr>
              <a:t>Gistand</a:t>
            </a:r>
            <a:r>
              <a:rPr lang="fr-FR" sz="1400" i="1" dirty="0">
                <a:solidFill>
                  <a:srgbClr val="0070C0"/>
                </a:solidFill>
                <a:latin typeface="Calibri"/>
              </a:rPr>
              <a:t> NL. CROI 2025, Abs. 689</a:t>
            </a:r>
            <a:endParaRPr kumimoji="0" lang="fr-FR" sz="14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794613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E99BC5F-6DDC-F5C2-7901-6DF20623E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0471"/>
            <a:ext cx="11015133" cy="1481068"/>
          </a:xfrm>
        </p:spPr>
        <p:txBody>
          <a:bodyPr>
            <a:normAutofit/>
          </a:bodyPr>
          <a:lstStyle/>
          <a:p>
            <a:r>
              <a:rPr lang="en-US" dirty="0"/>
              <a:t>LA Injectable ART for Persons With Detectable HIV Viremia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1C6798-B4C5-F8F2-D261-4861A5BD953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601722"/>
            <a:ext cx="11125200" cy="4572000"/>
          </a:xfrm>
        </p:spPr>
        <p:txBody>
          <a:bodyPr>
            <a:noAutofit/>
          </a:bodyPr>
          <a:lstStyle/>
          <a:p>
            <a:r>
              <a:rPr lang="en-US" sz="2200" noProof="0" dirty="0">
                <a:effectLst/>
              </a:rPr>
              <a:t>Could LA-ART potential to be a game-changer for HIV treatment in patients experiencing barriers to oral ART adherence ?</a:t>
            </a:r>
            <a:r>
              <a:rPr lang="en-US" sz="2200" baseline="30000" noProof="0" dirty="0">
                <a:effectLst/>
              </a:rPr>
              <a:t> 1</a:t>
            </a:r>
          </a:p>
          <a:p>
            <a:r>
              <a:rPr lang="en-US" sz="2200" noProof="0" dirty="0"/>
              <a:t>I</a:t>
            </a:r>
            <a:r>
              <a:rPr lang="en-US" sz="2200" noProof="0" dirty="0">
                <a:effectLst/>
              </a:rPr>
              <a:t>n populations who</a:t>
            </a:r>
            <a:r>
              <a:rPr lang="en-US" sz="2200" noProof="0" dirty="0"/>
              <a:t> </a:t>
            </a:r>
            <a:r>
              <a:rPr lang="en-US" sz="2200" noProof="0" dirty="0">
                <a:effectLst/>
              </a:rPr>
              <a:t>struggle with adherence to oral ART, the alternative outcome</a:t>
            </a:r>
            <a:r>
              <a:rPr lang="en-US" sz="2200" noProof="0" dirty="0"/>
              <a:t> </a:t>
            </a:r>
            <a:r>
              <a:rPr lang="en-US" sz="2200" noProof="0" dirty="0">
                <a:effectLst/>
              </a:rPr>
              <a:t>is not perfect adherence to oral ART but rather</a:t>
            </a:r>
            <a:r>
              <a:rPr lang="en-US" sz="2200" noProof="0" dirty="0"/>
              <a:t> </a:t>
            </a:r>
            <a:r>
              <a:rPr lang="en-US" sz="2200" noProof="0" dirty="0">
                <a:effectLst/>
              </a:rPr>
              <a:t>ongoing viremia and progression of HIV disease, which</a:t>
            </a:r>
            <a:r>
              <a:rPr lang="en-US" sz="2200" noProof="0" dirty="0"/>
              <a:t> </a:t>
            </a:r>
            <a:r>
              <a:rPr lang="en-US" sz="2200" noProof="0" dirty="0">
                <a:effectLst/>
              </a:rPr>
              <a:t>recalibrates the tipping point for use of LA CAB-RPV </a:t>
            </a:r>
            <a:r>
              <a:rPr lang="en-US" sz="2200" baseline="30000" noProof="0" dirty="0">
                <a:effectLst/>
              </a:rPr>
              <a:t>1</a:t>
            </a:r>
          </a:p>
          <a:p>
            <a:r>
              <a:rPr lang="en-US" sz="2200" noProof="0" dirty="0">
                <a:effectLst/>
              </a:rPr>
              <a:t>« </a:t>
            </a:r>
            <a:r>
              <a:rPr lang="en-US" sz="2200" i="1" noProof="0" dirty="0">
                <a:effectLst/>
              </a:rPr>
              <a:t>The long-acting ARV combination of injectable CAB and RPV is not currently recommended for people with virologic failure </a:t>
            </a:r>
            <a:r>
              <a:rPr lang="en-US" sz="2200" noProof="0" dirty="0">
                <a:effectLst/>
              </a:rPr>
              <a:t>» [DHHS]</a:t>
            </a:r>
          </a:p>
          <a:p>
            <a:r>
              <a:rPr lang="en-US" sz="2200" noProof="0" dirty="0">
                <a:effectLst/>
              </a:rPr>
              <a:t>Has time come to be « pragmatic » ?. CAB + RPV LA in patients </a:t>
            </a:r>
            <a:r>
              <a:rPr lang="en-US" sz="2200" noProof="0" dirty="0" err="1">
                <a:effectLst/>
              </a:rPr>
              <a:t>fullfilling</a:t>
            </a:r>
            <a:r>
              <a:rPr lang="en-US" sz="2200" noProof="0" dirty="0">
                <a:effectLst/>
              </a:rPr>
              <a:t> all following criteria:</a:t>
            </a:r>
          </a:p>
          <a:p>
            <a:pPr marL="642938" lvl="1" indent="-342900">
              <a:buSzPts val="1000"/>
              <a:buFont typeface="Calibri" panose="020F0502020204030204" pitchFamily="34" charset="0"/>
              <a:buChar char="─"/>
              <a:tabLst>
                <a:tab pos="457200" algn="l"/>
              </a:tabLst>
            </a:pPr>
            <a:r>
              <a:rPr lang="en-US" sz="1900" kern="0" noProof="0" dirty="0">
                <a:solidFill>
                  <a:srgbClr val="333333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Uncontrolled viremia despite multiple oral ART regimen, with chronic non adherence</a:t>
            </a:r>
            <a:endParaRPr lang="en-US" sz="1900" kern="100" noProof="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42938" lvl="1" indent="-342900">
              <a:buSzPts val="1000"/>
              <a:buFont typeface="Calibri" panose="020F0502020204030204" pitchFamily="34" charset="0"/>
              <a:buChar char="─"/>
              <a:tabLst>
                <a:tab pos="457200" algn="l"/>
              </a:tabLst>
            </a:pPr>
            <a:r>
              <a:rPr lang="en-US" sz="1900" kern="0" noProof="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900" kern="0" noProof="0" dirty="0">
                <a:solidFill>
                  <a:srgbClr val="333333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igh risk of HIV disease progression (CD4 &lt; 200/mm</a:t>
            </a:r>
            <a:r>
              <a:rPr lang="en-US" sz="1900" kern="0" baseline="30000" noProof="0" dirty="0">
                <a:solidFill>
                  <a:srgbClr val="333333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900" kern="0" noProof="0" dirty="0">
                <a:solidFill>
                  <a:srgbClr val="333333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or prior history of AIDS)</a:t>
            </a:r>
            <a:endParaRPr lang="en-US" sz="1900" kern="100" noProof="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42938" lvl="1" indent="-342900">
              <a:buSzPts val="1000"/>
              <a:buFont typeface="Calibri" panose="020F0502020204030204" pitchFamily="34" charset="0"/>
              <a:buChar char="─"/>
              <a:tabLst>
                <a:tab pos="457200" algn="l"/>
              </a:tabLst>
            </a:pPr>
            <a:r>
              <a:rPr lang="en-US" sz="1900" kern="0" noProof="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900" kern="0" noProof="0" dirty="0">
                <a:solidFill>
                  <a:srgbClr val="333333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irus susceptible to both RPV and CAB</a:t>
            </a:r>
            <a:endParaRPr lang="en-US" sz="1900" kern="100" noProof="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42938" lvl="1" indent="-342900">
              <a:buSzPts val="1000"/>
              <a:buFont typeface="Calibri" panose="020F0502020204030204" pitchFamily="34" charset="0"/>
              <a:buChar char="─"/>
              <a:tabLst>
                <a:tab pos="457200" algn="l"/>
              </a:tabLst>
            </a:pPr>
            <a:r>
              <a:rPr lang="en-US" sz="1900" kern="0" noProof="0" dirty="0">
                <a:solidFill>
                  <a:srgbClr val="333333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Availability and acceptance of intensive case management services</a:t>
            </a:r>
            <a:endParaRPr lang="en-US" sz="2000" noProof="0" dirty="0">
              <a:effectLst/>
            </a:endParaRPr>
          </a:p>
          <a:p>
            <a:endParaRPr lang="en-US" sz="2000" noProof="0" dirty="0">
              <a:effectLst/>
            </a:endParaRPr>
          </a:p>
          <a:p>
            <a:endParaRPr lang="en-US" sz="2000" noProof="0" dirty="0">
              <a:effectLst/>
            </a:endParaRPr>
          </a:p>
          <a:p>
            <a:endParaRPr lang="en-US" sz="2000" noProof="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CEC8C5E-6AD5-69E5-AEF1-337593C6B90E}"/>
              </a:ext>
            </a:extLst>
          </p:cNvPr>
          <p:cNvSpPr txBox="1"/>
          <p:nvPr/>
        </p:nvSpPr>
        <p:spPr>
          <a:xfrm>
            <a:off x="5828855" y="6460647"/>
            <a:ext cx="63664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fr-FR" sz="140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1. Gandhi M. Ann </a:t>
            </a:r>
            <a:r>
              <a:rPr kumimoji="0" lang="fr-FR" sz="140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Intern</a:t>
            </a:r>
            <a:r>
              <a:rPr kumimoji="0" lang="fr-FR" sz="140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 Med 2023;176:969-974</a:t>
            </a:r>
          </a:p>
        </p:txBody>
      </p:sp>
    </p:spTree>
    <p:extLst>
      <p:ext uri="{BB962C8B-B14F-4D97-AF65-F5344CB8AC3E}">
        <p14:creationId xmlns:p14="http://schemas.microsoft.com/office/powerpoint/2010/main" val="3784588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6003A-66A6-E2FC-57BA-68EE97645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A07A8C5-31A5-5F67-4506-945E0DE02743}"/>
              </a:ext>
            </a:extLst>
          </p:cNvPr>
          <p:cNvSpPr/>
          <p:nvPr/>
        </p:nvSpPr>
        <p:spPr>
          <a:xfrm>
            <a:off x="0" y="5963730"/>
            <a:ext cx="12192000" cy="894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AD1479-560D-17B3-966E-7E768AF7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464808" cy="1143000"/>
          </a:xfrm>
        </p:spPr>
        <p:txBody>
          <a:bodyPr>
            <a:noAutofit/>
          </a:bodyPr>
          <a:lstStyle/>
          <a:p>
            <a:r>
              <a:rPr lang="en-US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Long-acting medications help with adherence challenges </a:t>
            </a:r>
            <a:br>
              <a:rPr lang="en-US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multiple fields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3B80D1-056D-00C0-AA5A-2B40BB06502D}"/>
              </a:ext>
            </a:extLst>
          </p:cNvPr>
          <p:cNvSpPr txBox="1"/>
          <p:nvPr/>
        </p:nvSpPr>
        <p:spPr>
          <a:xfrm>
            <a:off x="547543" y="1332507"/>
            <a:ext cx="4396307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Treatment of psychiatric disorders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4184D5-E628-59B4-955F-244011F78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686" y="4561912"/>
            <a:ext cx="8270855" cy="10904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879585-C1F5-3407-A9CA-4A75B31A0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2051" y="5845429"/>
            <a:ext cx="8187917" cy="10058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9E2975-C651-CD8E-BC02-531EF1946ED7}"/>
              </a:ext>
            </a:extLst>
          </p:cNvPr>
          <p:cNvSpPr txBox="1"/>
          <p:nvPr/>
        </p:nvSpPr>
        <p:spPr>
          <a:xfrm>
            <a:off x="8179725" y="2221675"/>
            <a:ext cx="194880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Contraception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CC22EA-E6BE-5BF2-4C6F-1E5D4CB46BC4}"/>
              </a:ext>
            </a:extLst>
          </p:cNvPr>
          <p:cNvSpPr txBox="1"/>
          <p:nvPr/>
        </p:nvSpPr>
        <p:spPr>
          <a:xfrm>
            <a:off x="163359" y="4069470"/>
            <a:ext cx="4473251" cy="46166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Substance use disorder treatment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DBFFE6-AB10-175E-B079-7FFD4E538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075" y="1913018"/>
            <a:ext cx="6749935" cy="7044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35BC6A-FF2F-CFCE-A75F-EC31170C57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6305" y="2929156"/>
            <a:ext cx="6827520" cy="116597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5414" y="5533534"/>
            <a:ext cx="15459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Courtesy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Monica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Gandhi</a:t>
            </a:r>
            <a:endParaRPr kumimoji="0" lang="es-AR" sz="18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5769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D74917-4D46-4A0F-8EDF-BF86DF891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/>
              <a:t>Im</a:t>
            </a:r>
            <a:r>
              <a:rPr lang="en-US" noProof="0" dirty="0"/>
              <a:t> CAB + RPV LA: other considerations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3DF65B-17E0-0F8D-BE3A-AC9971703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noProof="0" dirty="0">
                <a:solidFill>
                  <a:schemeClr val="bg1">
                    <a:lumMod val="75000"/>
                  </a:schemeClr>
                </a:solidFill>
              </a:rPr>
              <a:t>Risk of VF (2 x ≥ 200 c/mL): 1-2% across RCT and real-world studies</a:t>
            </a:r>
          </a:p>
          <a:p>
            <a:pPr lvl="1"/>
            <a:r>
              <a:rPr lang="en-US" sz="2000" noProof="0" dirty="0">
                <a:solidFill>
                  <a:schemeClr val="bg1">
                    <a:lumMod val="75000"/>
                  </a:schemeClr>
                </a:solidFill>
              </a:rPr>
              <a:t>Options left ?</a:t>
            </a:r>
          </a:p>
          <a:p>
            <a:pPr lvl="1"/>
            <a:r>
              <a:rPr lang="en-US" sz="2000" noProof="0" dirty="0">
                <a:solidFill>
                  <a:schemeClr val="bg1">
                    <a:lumMod val="75000"/>
                  </a:schemeClr>
                </a:solidFill>
              </a:rPr>
              <a:t>Should all failures be switched to triple oral combo with </a:t>
            </a:r>
            <a:r>
              <a:rPr lang="en-US" sz="2000" noProof="0" dirty="0" err="1">
                <a:solidFill>
                  <a:schemeClr val="bg1">
                    <a:lumMod val="75000"/>
                  </a:schemeClr>
                </a:solidFill>
              </a:rPr>
              <a:t>bPI</a:t>
            </a:r>
            <a:r>
              <a:rPr lang="en-US" sz="2000" noProof="0" dirty="0">
                <a:solidFill>
                  <a:schemeClr val="bg1">
                    <a:lumMod val="75000"/>
                  </a:schemeClr>
                </a:solidFill>
              </a:rPr>
              <a:t> ?</a:t>
            </a:r>
          </a:p>
          <a:p>
            <a:pPr lvl="1"/>
            <a:r>
              <a:rPr lang="en-US" sz="2000" noProof="0" dirty="0">
                <a:solidFill>
                  <a:schemeClr val="bg1">
                    <a:lumMod val="75000"/>
                  </a:schemeClr>
                </a:solidFill>
              </a:rPr>
              <a:t>How often do NNRTI (DOR) or INSTI (BIC, DTG) remain fully active ?</a:t>
            </a:r>
          </a:p>
          <a:p>
            <a:r>
              <a:rPr lang="en-US" sz="2000" noProof="0" dirty="0">
                <a:solidFill>
                  <a:schemeClr val="bg1">
                    <a:lumMod val="75000"/>
                  </a:schemeClr>
                </a:solidFill>
              </a:rPr>
              <a:t>Can it be offered in pretreated patients with uncontrolled viremia ?</a:t>
            </a:r>
          </a:p>
          <a:p>
            <a:r>
              <a:rPr lang="en-US" sz="2000" noProof="0" dirty="0">
                <a:solidFill>
                  <a:schemeClr val="bg1">
                    <a:lumMod val="75000"/>
                  </a:schemeClr>
                </a:solidFill>
              </a:rPr>
              <a:t>Therapeutic monitoring ?</a:t>
            </a:r>
          </a:p>
          <a:p>
            <a:r>
              <a:rPr lang="en-US" sz="2800" b="1" noProof="0" dirty="0"/>
              <a:t>Patients with historical K103N ?</a:t>
            </a:r>
          </a:p>
        </p:txBody>
      </p:sp>
    </p:spTree>
    <p:extLst>
      <p:ext uri="{BB962C8B-B14F-4D97-AF65-F5344CB8AC3E}">
        <p14:creationId xmlns:p14="http://schemas.microsoft.com/office/powerpoint/2010/main" val="3054590416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B9313E-B596-2E71-25F6-6A67CB3D3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1074400" cy="1491539"/>
          </a:xfrm>
        </p:spPr>
        <p:txBody>
          <a:bodyPr>
            <a:normAutofit/>
          </a:bodyPr>
          <a:lstStyle/>
          <a:p>
            <a:r>
              <a:rPr lang="en-US" noProof="0" dirty="0"/>
              <a:t>Can we offer CAB + RPV LA in patients with historical K103N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7C785BF-B74C-BDD9-C6EF-CA1363BC3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148753" cy="4716491"/>
          </a:xfrm>
        </p:spPr>
        <p:txBody>
          <a:bodyPr>
            <a:normAutofit/>
          </a:bodyPr>
          <a:lstStyle/>
          <a:p>
            <a:r>
              <a:rPr lang="en-US" sz="2400" noProof="0" dirty="0"/>
              <a:t>RPV LA is contra-indicated only when there is archived or historical RPV-associated mutations</a:t>
            </a:r>
          </a:p>
          <a:p>
            <a:r>
              <a:rPr lang="en-US" sz="2400" noProof="0" dirty="0"/>
              <a:t>K103N is not a RPV mutation</a:t>
            </a:r>
          </a:p>
          <a:p>
            <a:r>
              <a:rPr lang="en-US" sz="2400" noProof="0" dirty="0"/>
              <a:t>ATLAS, ATLAS-2M and FLAIR studies allowed inclusion of patients with K103N mutation</a:t>
            </a:r>
          </a:p>
          <a:p>
            <a:endParaRPr lang="en-US" sz="2400" noProof="0" dirty="0"/>
          </a:p>
          <a:p>
            <a:r>
              <a:rPr lang="en-US" sz="2400" noProof="0" dirty="0"/>
              <a:t>EACS guidelines remains equivocal</a:t>
            </a:r>
          </a:p>
          <a:p>
            <a:pPr lvl="1"/>
            <a:r>
              <a:rPr lang="en-US" noProof="0" dirty="0"/>
              <a:t>« </a:t>
            </a:r>
            <a:r>
              <a:rPr lang="en-US" sz="1800" b="0" i="0" u="none" strike="noStrike" noProof="0" dirty="0">
                <a:effectLst/>
              </a:rPr>
              <a:t>In persons with suppression of HIV-VL &lt; 50 copies/mL for the past 6 months dual therapy strategies should only be given if there is </a:t>
            </a:r>
            <a:br>
              <a:rPr lang="en-US" sz="1800" noProof="0" dirty="0"/>
            </a:br>
            <a:r>
              <a:rPr lang="en-US" sz="1800" b="0" i="0" u="none" strike="noStrike" noProof="0" dirty="0">
                <a:effectLst/>
              </a:rPr>
              <a:t>a) no historical resistance</a:t>
            </a:r>
            <a:r>
              <a:rPr lang="en-US" sz="1800" noProof="0" dirty="0"/>
              <a:t>…… »</a:t>
            </a:r>
          </a:p>
          <a:p>
            <a:pPr lvl="1"/>
            <a:r>
              <a:rPr lang="en-US" sz="1800" noProof="0" dirty="0"/>
              <a:t>« Long-acting intramuscular dual therapy CAB + RPV: The following baseline factors, when combined, are associated with risk of virologic failure and resistance: </a:t>
            </a:r>
          </a:p>
          <a:p>
            <a:pPr lvl="2"/>
            <a:r>
              <a:rPr lang="en-US" sz="1600" noProof="0" dirty="0"/>
              <a:t>Archived RPV-associated mutations … »</a:t>
            </a:r>
          </a:p>
          <a:p>
            <a:pPr lvl="1"/>
            <a:endParaRPr lang="en-US" sz="1600" noProof="0" dirty="0">
              <a:solidFill>
                <a:srgbClr val="4D4D4D"/>
              </a:solidFill>
              <a:latin typeface="Roboto" panose="02000000000000000000" pitchFamily="2" charset="0"/>
            </a:endParaRPr>
          </a:p>
          <a:p>
            <a:pPr lvl="1"/>
            <a:endParaRPr lang="en-US" sz="2000" noProof="0" dirty="0"/>
          </a:p>
        </p:txBody>
      </p:sp>
    </p:spTree>
    <p:extLst>
      <p:ext uri="{BB962C8B-B14F-4D97-AF65-F5344CB8AC3E}">
        <p14:creationId xmlns:p14="http://schemas.microsoft.com/office/powerpoint/2010/main" val="4281816833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D08A0DA6-0FF3-CA6E-1B5E-2D68FAE96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622" y="1516239"/>
            <a:ext cx="62763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ea typeface="ＭＳ Ｐゴシック" pitchFamily="34" charset="-128"/>
                <a:cs typeface="Arial" panose="020B0604020202020204" pitchFamily="34" charset="0"/>
              </a:rPr>
              <a:t>Proportion of participants with HIV-RNA &lt; 50 copies/mL at W48 and W96, with the ITT FDA Snapshot method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C17558B-25C6-D79C-FEFF-E1A3BFE0E209}"/>
              </a:ext>
            </a:extLst>
          </p:cNvPr>
          <p:cNvGrpSpPr/>
          <p:nvPr/>
        </p:nvGrpSpPr>
        <p:grpSpPr>
          <a:xfrm>
            <a:off x="369514" y="2338544"/>
            <a:ext cx="8286538" cy="3859141"/>
            <a:chOff x="445841" y="2348880"/>
            <a:chExt cx="8286538" cy="3859141"/>
          </a:xfrm>
        </p:grpSpPr>
        <p:sp>
          <p:nvSpPr>
            <p:cNvPr id="7" name="Rectangle 33">
              <a:extLst>
                <a:ext uri="{FF2B5EF4-FFF2-40B4-BE49-F238E27FC236}">
                  <a16:creationId xmlns:a16="http://schemas.microsoft.com/office/drawing/2014/main" id="{95CC20CC-31C0-24E3-F462-D1F03398C0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8718" y="5838689"/>
              <a:ext cx="90492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HIV-RNA</a:t>
              </a:r>
              <a:br>
                <a:rPr kumimoji="0" lang="en-US" altLang="fr-FR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</a:br>
              <a:r>
                <a:rPr kumimoji="0" lang="en-US" altLang="fr-FR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&lt;50 copies/ml</a:t>
              </a:r>
              <a:endParaRPr kumimoji="0" lang="en-US" altLang="fr-F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8" name="Rectangle 34">
              <a:extLst>
                <a:ext uri="{FF2B5EF4-FFF2-40B4-BE49-F238E27FC236}">
                  <a16:creationId xmlns:a16="http://schemas.microsoft.com/office/drawing/2014/main" id="{63E2B61E-1D04-51B1-6772-84CC4D7D1B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0653" y="5838689"/>
              <a:ext cx="90492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HIV-RNA</a:t>
              </a:r>
              <a:br>
                <a:rPr kumimoji="0" lang="en-US" altLang="fr-FR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</a:br>
              <a:r>
                <a:rPr kumimoji="0" lang="en-US" altLang="fr-FR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≥50 copies/ml</a:t>
              </a:r>
              <a:endParaRPr kumimoji="0" lang="en-US" altLang="fr-F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9" name="Rectangle 35">
              <a:extLst>
                <a:ext uri="{FF2B5EF4-FFF2-40B4-BE49-F238E27FC236}">
                  <a16:creationId xmlns:a16="http://schemas.microsoft.com/office/drawing/2014/main" id="{15A1E5B1-77E9-2A9E-3D53-737785447A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5955" y="5838689"/>
              <a:ext cx="22922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AEs</a:t>
              </a:r>
              <a:endParaRPr kumimoji="0" lang="en-US" altLang="fr-F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0" name="Rectangle 36">
              <a:extLst>
                <a:ext uri="{FF2B5EF4-FFF2-40B4-BE49-F238E27FC236}">
                  <a16:creationId xmlns:a16="http://schemas.microsoft.com/office/drawing/2014/main" id="{64A42005-A0B5-0F76-3F84-F14EC89D9C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57723" y="5838689"/>
              <a:ext cx="37189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Other</a:t>
              </a:r>
              <a:endParaRPr kumimoji="0" lang="en-US" altLang="fr-F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1" name="Rectangle 37">
              <a:extLst>
                <a:ext uri="{FF2B5EF4-FFF2-40B4-BE49-F238E27FC236}">
                  <a16:creationId xmlns:a16="http://schemas.microsoft.com/office/drawing/2014/main" id="{47B815CF-9B74-19B4-CB43-82236F6A29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0082" y="5838689"/>
              <a:ext cx="112562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On study but</a:t>
              </a:r>
              <a:br>
                <a:rPr kumimoji="0" lang="en-US" altLang="fr-FR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</a:br>
              <a:r>
                <a:rPr kumimoji="0" lang="en-US" altLang="fr-FR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with missing data</a:t>
              </a:r>
              <a:endParaRPr kumimoji="0" lang="en-US" altLang="fr-F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72B8C28B-4EB2-3FCC-F2D4-F06E29235A89}"/>
                </a:ext>
              </a:extLst>
            </p:cNvPr>
            <p:cNvGrpSpPr/>
            <p:nvPr/>
          </p:nvGrpSpPr>
          <p:grpSpPr>
            <a:xfrm>
              <a:off x="717579" y="2673188"/>
              <a:ext cx="8014800" cy="3129777"/>
              <a:chOff x="3082926" y="2492375"/>
              <a:chExt cx="5865812" cy="3606800"/>
            </a:xfrm>
          </p:grpSpPr>
          <p:sp>
            <p:nvSpPr>
              <p:cNvPr id="49" name="Freeform 6">
                <a:extLst>
                  <a:ext uri="{FF2B5EF4-FFF2-40B4-BE49-F238E27FC236}">
                    <a16:creationId xmlns:a16="http://schemas.microsoft.com/office/drawing/2014/main" id="{CA3021CC-731C-D2A5-4D78-3255A5293C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6588" y="2492375"/>
                <a:ext cx="5772150" cy="3606800"/>
              </a:xfrm>
              <a:custGeom>
                <a:avLst/>
                <a:gdLst>
                  <a:gd name="T0" fmla="*/ 0 w 18183"/>
                  <a:gd name="T1" fmla="*/ 0 h 11359"/>
                  <a:gd name="T2" fmla="*/ 0 w 18183"/>
                  <a:gd name="T3" fmla="*/ 11359 h 11359"/>
                  <a:gd name="T4" fmla="*/ 18183 w 18183"/>
                  <a:gd name="T5" fmla="*/ 11359 h 11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183" h="11359">
                    <a:moveTo>
                      <a:pt x="0" y="0"/>
                    </a:moveTo>
                    <a:lnTo>
                      <a:pt x="0" y="11359"/>
                    </a:lnTo>
                    <a:lnTo>
                      <a:pt x="18183" y="11359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/>
              </a:p>
            </p:txBody>
          </p:sp>
          <p:sp>
            <p:nvSpPr>
              <p:cNvPr id="50" name="Line 7">
                <a:extLst>
                  <a:ext uri="{FF2B5EF4-FFF2-40B4-BE49-F238E27FC236}">
                    <a16:creationId xmlns:a16="http://schemas.microsoft.com/office/drawing/2014/main" id="{09897A4C-D3A5-D746-1962-997B9F8049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82926" y="3244850"/>
                <a:ext cx="93663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/>
              </a:p>
            </p:txBody>
          </p:sp>
          <p:sp>
            <p:nvSpPr>
              <p:cNvPr id="51" name="Line 8">
                <a:extLst>
                  <a:ext uri="{FF2B5EF4-FFF2-40B4-BE49-F238E27FC236}">
                    <a16:creationId xmlns:a16="http://schemas.microsoft.com/office/drawing/2014/main" id="{0A1D102E-EE2D-D4C8-1D60-447AC46F4E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82926" y="3957638"/>
                <a:ext cx="93663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/>
              </a:p>
            </p:txBody>
          </p:sp>
          <p:sp>
            <p:nvSpPr>
              <p:cNvPr id="52" name="Line 9">
                <a:extLst>
                  <a:ext uri="{FF2B5EF4-FFF2-40B4-BE49-F238E27FC236}">
                    <a16:creationId xmlns:a16="http://schemas.microsoft.com/office/drawing/2014/main" id="{628727FD-3C65-6C3D-E552-235B054E92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82926" y="4670425"/>
                <a:ext cx="93663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/>
              </a:p>
            </p:txBody>
          </p:sp>
          <p:sp>
            <p:nvSpPr>
              <p:cNvPr id="53" name="Line 10">
                <a:extLst>
                  <a:ext uri="{FF2B5EF4-FFF2-40B4-BE49-F238E27FC236}">
                    <a16:creationId xmlns:a16="http://schemas.microsoft.com/office/drawing/2014/main" id="{489B7BBD-17D2-E6B4-4E34-C71E26D306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82926" y="5383213"/>
                <a:ext cx="93663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/>
              </a:p>
            </p:txBody>
          </p:sp>
          <p:sp>
            <p:nvSpPr>
              <p:cNvPr id="54" name="Line 11">
                <a:extLst>
                  <a:ext uri="{FF2B5EF4-FFF2-40B4-BE49-F238E27FC236}">
                    <a16:creationId xmlns:a16="http://schemas.microsoft.com/office/drawing/2014/main" id="{55BE4711-2872-B2BE-7E6E-CDBDC07360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82926" y="6099175"/>
                <a:ext cx="93663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/>
              </a:p>
            </p:txBody>
          </p:sp>
          <p:sp>
            <p:nvSpPr>
              <p:cNvPr id="55" name="Line 12">
                <a:extLst>
                  <a:ext uri="{FF2B5EF4-FFF2-40B4-BE49-F238E27FC236}">
                    <a16:creationId xmlns:a16="http://schemas.microsoft.com/office/drawing/2014/main" id="{6C61265F-7403-CF61-133B-056DFC0120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82926" y="2530475"/>
                <a:ext cx="93663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/>
              </a:p>
            </p:txBody>
          </p:sp>
          <p:sp>
            <p:nvSpPr>
              <p:cNvPr id="56" name="Rectangle 13">
                <a:extLst>
                  <a:ext uri="{FF2B5EF4-FFF2-40B4-BE49-F238E27FC236}">
                    <a16:creationId xmlns:a16="http://schemas.microsoft.com/office/drawing/2014/main" id="{3EB35132-AC0B-E84B-2879-DD7013DA6F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0101" y="2935288"/>
                <a:ext cx="171450" cy="3163887"/>
              </a:xfrm>
              <a:prstGeom prst="rect">
                <a:avLst/>
              </a:prstGeom>
              <a:solidFill>
                <a:srgbClr val="C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/>
              </a:p>
            </p:txBody>
          </p:sp>
          <p:sp>
            <p:nvSpPr>
              <p:cNvPr id="57" name="Rectangle 14">
                <a:extLst>
                  <a:ext uri="{FF2B5EF4-FFF2-40B4-BE49-F238E27FC236}">
                    <a16:creationId xmlns:a16="http://schemas.microsoft.com/office/drawing/2014/main" id="{123038AB-2A1A-0A45-83F8-EDC73115D3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7588" y="2925763"/>
                <a:ext cx="171450" cy="3173412"/>
              </a:xfrm>
              <a:prstGeom prst="rect">
                <a:avLst/>
              </a:prstGeom>
              <a:solidFill>
                <a:srgbClr val="00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/>
              </a:p>
            </p:txBody>
          </p:sp>
          <p:sp>
            <p:nvSpPr>
              <p:cNvPr id="58" name="Rectangle 15">
                <a:extLst>
                  <a:ext uri="{FF2B5EF4-FFF2-40B4-BE49-F238E27FC236}">
                    <a16:creationId xmlns:a16="http://schemas.microsoft.com/office/drawing/2014/main" id="{2DD94317-8D4F-60EF-2855-7FF28C41CD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6127" y="3087688"/>
                <a:ext cx="171450" cy="3011487"/>
              </a:xfrm>
              <a:prstGeom prst="rect">
                <a:avLst/>
              </a:prstGeom>
              <a:pattFill prst="wdDnDiag">
                <a:fgClr>
                  <a:srgbClr val="CC0000"/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/>
              </a:p>
            </p:txBody>
          </p:sp>
          <p:sp>
            <p:nvSpPr>
              <p:cNvPr id="61" name="Rectangle 18">
                <a:extLst>
                  <a:ext uri="{FF2B5EF4-FFF2-40B4-BE49-F238E27FC236}">
                    <a16:creationId xmlns:a16="http://schemas.microsoft.com/office/drawing/2014/main" id="{47214016-9228-0D13-40C5-FDD5F2B1DA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7126" y="5919788"/>
                <a:ext cx="171450" cy="179387"/>
              </a:xfrm>
              <a:prstGeom prst="rect">
                <a:avLst/>
              </a:prstGeom>
              <a:pattFill prst="wdDnDiag">
                <a:fgClr>
                  <a:srgbClr val="CC0000"/>
                </a:fgClr>
                <a:bgClr>
                  <a:schemeClr val="bg1"/>
                </a:bgClr>
              </a:patt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/>
              </a:p>
            </p:txBody>
          </p:sp>
          <p:sp>
            <p:nvSpPr>
              <p:cNvPr id="62" name="Rectangle 19">
                <a:extLst>
                  <a:ext uri="{FF2B5EF4-FFF2-40B4-BE49-F238E27FC236}">
                    <a16:creationId xmlns:a16="http://schemas.microsoft.com/office/drawing/2014/main" id="{07699BAD-C644-B815-C04B-7BFAEDA77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18051" y="6027738"/>
                <a:ext cx="171450" cy="71437"/>
              </a:xfrm>
              <a:prstGeom prst="rect">
                <a:avLst/>
              </a:prstGeom>
              <a:solidFill>
                <a:srgbClr val="00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/>
              </a:p>
            </p:txBody>
          </p:sp>
          <p:sp>
            <p:nvSpPr>
              <p:cNvPr id="63" name="Rectangle 20">
                <a:extLst>
                  <a:ext uri="{FF2B5EF4-FFF2-40B4-BE49-F238E27FC236}">
                    <a16:creationId xmlns:a16="http://schemas.microsoft.com/office/drawing/2014/main" id="{7B32BDB1-54AD-E884-48D4-CA6CD1FD0F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0563" y="5989638"/>
                <a:ext cx="171450" cy="109537"/>
              </a:xfrm>
              <a:prstGeom prst="rect">
                <a:avLst/>
              </a:prstGeom>
              <a:solidFill>
                <a:srgbClr val="C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/>
              </a:p>
            </p:txBody>
          </p:sp>
          <p:sp>
            <p:nvSpPr>
              <p:cNvPr id="64" name="Rectangle 21">
                <a:extLst>
                  <a:ext uri="{FF2B5EF4-FFF2-40B4-BE49-F238E27FC236}">
                    <a16:creationId xmlns:a16="http://schemas.microsoft.com/office/drawing/2014/main" id="{A6A2C9D0-10C6-D063-AD81-710DBADA9E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5897" y="5978525"/>
                <a:ext cx="171450" cy="120650"/>
              </a:xfrm>
              <a:prstGeom prst="rect">
                <a:avLst/>
              </a:prstGeom>
              <a:solidFill>
                <a:srgbClr val="C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/>
              </a:p>
            </p:txBody>
          </p:sp>
          <p:sp>
            <p:nvSpPr>
              <p:cNvPr id="65" name="Rectangle 22">
                <a:extLst>
                  <a:ext uri="{FF2B5EF4-FFF2-40B4-BE49-F238E27FC236}">
                    <a16:creationId xmlns:a16="http://schemas.microsoft.com/office/drawing/2014/main" id="{7ABE9F6E-2C6F-25D9-080D-45F8855639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12459" y="6003924"/>
                <a:ext cx="171450" cy="95251"/>
              </a:xfrm>
              <a:prstGeom prst="rect">
                <a:avLst/>
              </a:prstGeom>
              <a:pattFill prst="wdDnDiag">
                <a:fgClr>
                  <a:srgbClr val="CC0000"/>
                </a:fgClr>
                <a:bgClr>
                  <a:schemeClr val="bg1"/>
                </a:bgClr>
              </a:patt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/>
              </a:p>
            </p:txBody>
          </p:sp>
          <p:sp>
            <p:nvSpPr>
              <p:cNvPr id="67" name="Rectangle 24">
                <a:extLst>
                  <a:ext uri="{FF2B5EF4-FFF2-40B4-BE49-F238E27FC236}">
                    <a16:creationId xmlns:a16="http://schemas.microsoft.com/office/drawing/2014/main" id="{24FDD1E5-FD09-8BA6-E342-010A8EB65E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42219" y="5953124"/>
                <a:ext cx="171450" cy="146050"/>
              </a:xfrm>
              <a:prstGeom prst="rect">
                <a:avLst/>
              </a:prstGeom>
              <a:solidFill>
                <a:srgbClr val="C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/>
              </a:p>
            </p:txBody>
          </p:sp>
          <p:sp>
            <p:nvSpPr>
              <p:cNvPr id="68" name="Rectangle 25">
                <a:extLst>
                  <a:ext uri="{FF2B5EF4-FFF2-40B4-BE49-F238E27FC236}">
                    <a16:creationId xmlns:a16="http://schemas.microsoft.com/office/drawing/2014/main" id="{ED3AD6D4-8B9B-B6DE-33BC-0DC42CF671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59708" y="5786439"/>
                <a:ext cx="171450" cy="312736"/>
              </a:xfrm>
              <a:prstGeom prst="rect">
                <a:avLst/>
              </a:prstGeom>
              <a:solidFill>
                <a:srgbClr val="00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/>
              </a:p>
            </p:txBody>
          </p:sp>
          <p:sp>
            <p:nvSpPr>
              <p:cNvPr id="69" name="Rectangle 26">
                <a:extLst>
                  <a:ext uri="{FF2B5EF4-FFF2-40B4-BE49-F238E27FC236}">
                    <a16:creationId xmlns:a16="http://schemas.microsoft.com/office/drawing/2014/main" id="{B81EE6D5-CEFD-CA11-8E5C-18B705C89E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8785" y="5913437"/>
                <a:ext cx="171450" cy="185737"/>
              </a:xfrm>
              <a:prstGeom prst="rect">
                <a:avLst/>
              </a:prstGeom>
              <a:pattFill prst="wdDnDiag">
                <a:fgClr>
                  <a:srgbClr val="CC0000"/>
                </a:fgClr>
                <a:bgClr>
                  <a:schemeClr val="bg1"/>
                </a:bgClr>
              </a:patt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/>
              </a:p>
            </p:txBody>
          </p:sp>
          <p:sp>
            <p:nvSpPr>
              <p:cNvPr id="71" name="Rectangle 28">
                <a:extLst>
                  <a:ext uri="{FF2B5EF4-FFF2-40B4-BE49-F238E27FC236}">
                    <a16:creationId xmlns:a16="http://schemas.microsoft.com/office/drawing/2014/main" id="{C4975126-2F73-921C-05EA-9457F07DEC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31223" y="6062663"/>
                <a:ext cx="171450" cy="36512"/>
              </a:xfrm>
              <a:prstGeom prst="rect">
                <a:avLst/>
              </a:prstGeom>
              <a:solidFill>
                <a:srgbClr val="C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/>
              </a:p>
            </p:txBody>
          </p:sp>
          <p:sp>
            <p:nvSpPr>
              <p:cNvPr id="72" name="Rectangle 29">
                <a:extLst>
                  <a:ext uri="{FF2B5EF4-FFF2-40B4-BE49-F238E27FC236}">
                    <a16:creationId xmlns:a16="http://schemas.microsoft.com/office/drawing/2014/main" id="{976B27F8-7568-5678-2BAD-26561DA4D4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67785" y="6027738"/>
                <a:ext cx="171450" cy="71437"/>
              </a:xfrm>
              <a:prstGeom prst="rect">
                <a:avLst/>
              </a:prstGeom>
              <a:pattFill prst="wdDnDiag">
                <a:fgClr>
                  <a:srgbClr val="CC0000"/>
                </a:fgClr>
                <a:bgClr>
                  <a:schemeClr val="bg1"/>
                </a:bgClr>
              </a:patt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/>
              </a:p>
            </p:txBody>
          </p:sp>
        </p:grpSp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D9C4BEBC-8614-512D-5B11-41FAC25A9BC4}"/>
                </a:ext>
              </a:extLst>
            </p:cNvPr>
            <p:cNvGrpSpPr/>
            <p:nvPr/>
          </p:nvGrpSpPr>
          <p:grpSpPr>
            <a:xfrm>
              <a:off x="3320306" y="2532082"/>
              <a:ext cx="141288" cy="935038"/>
              <a:chOff x="4764177" y="3049145"/>
              <a:chExt cx="141288" cy="935038"/>
            </a:xfrm>
          </p:grpSpPr>
          <p:sp>
            <p:nvSpPr>
              <p:cNvPr id="45" name="Rectangle 31">
                <a:extLst>
                  <a:ext uri="{FF2B5EF4-FFF2-40B4-BE49-F238E27FC236}">
                    <a16:creationId xmlns:a16="http://schemas.microsoft.com/office/drawing/2014/main" id="{0E38D16F-492B-7EA5-3378-D8103517EB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4177" y="3049145"/>
                <a:ext cx="141288" cy="141287"/>
              </a:xfrm>
              <a:prstGeom prst="rect">
                <a:avLst/>
              </a:prstGeom>
              <a:solidFill>
                <a:srgbClr val="C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/>
              </a:p>
            </p:txBody>
          </p:sp>
          <p:sp>
            <p:nvSpPr>
              <p:cNvPr id="46" name="Rectangle 32">
                <a:extLst>
                  <a:ext uri="{FF2B5EF4-FFF2-40B4-BE49-F238E27FC236}">
                    <a16:creationId xmlns:a16="http://schemas.microsoft.com/office/drawing/2014/main" id="{80251615-ED39-CC7F-F24F-2AF9480ED5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4177" y="3447608"/>
                <a:ext cx="141288" cy="139700"/>
              </a:xfrm>
              <a:prstGeom prst="rect">
                <a:avLst/>
              </a:prstGeom>
              <a:solidFill>
                <a:srgbClr val="00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/>
              </a:p>
            </p:txBody>
          </p:sp>
          <p:sp>
            <p:nvSpPr>
              <p:cNvPr id="47" name="Rectangle 33">
                <a:extLst>
                  <a:ext uri="{FF2B5EF4-FFF2-40B4-BE49-F238E27FC236}">
                    <a16:creationId xmlns:a16="http://schemas.microsoft.com/office/drawing/2014/main" id="{88BDA56D-59F8-2F98-AA68-54F61ADAEE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4177" y="3844483"/>
                <a:ext cx="141288" cy="139700"/>
              </a:xfrm>
              <a:prstGeom prst="rect">
                <a:avLst/>
              </a:prstGeom>
              <a:pattFill prst="wdDnDiag">
                <a:fgClr>
                  <a:srgbClr val="CC0000"/>
                </a:fgClr>
                <a:bgClr>
                  <a:schemeClr val="bg1"/>
                </a:bgClr>
              </a:patt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/>
              </a:p>
            </p:txBody>
          </p:sp>
        </p:grpSp>
        <p:sp>
          <p:nvSpPr>
            <p:cNvPr id="14" name="Rectangle 48">
              <a:extLst>
                <a:ext uri="{FF2B5EF4-FFF2-40B4-BE49-F238E27FC236}">
                  <a16:creationId xmlns:a16="http://schemas.microsoft.com/office/drawing/2014/main" id="{4BA8263F-6FFC-3152-91CD-85A645BA8F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8385" y="2881687"/>
              <a:ext cx="1769459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W48 Continuation </a:t>
              </a:r>
              <a:r>
                <a:rPr kumimoji="0" lang="fr-FR" altLang="fr-FR" sz="14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cART</a:t>
              </a:r>
              <a:endParaRPr kumimoji="0" lang="fr-FR" altLang="fr-F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5" name="Rectangle 49">
              <a:extLst>
                <a:ext uri="{FF2B5EF4-FFF2-40B4-BE49-F238E27FC236}">
                  <a16:creationId xmlns:a16="http://schemas.microsoft.com/office/drawing/2014/main" id="{B73D8958-73CA-541B-2635-AB52FF7F47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8385" y="2484996"/>
              <a:ext cx="1073627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W48 DTG/RPV</a:t>
              </a:r>
              <a:endParaRPr kumimoji="0" lang="fr-FR" altLang="fr-F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7" name="Rectangle 49">
              <a:extLst>
                <a:ext uri="{FF2B5EF4-FFF2-40B4-BE49-F238E27FC236}">
                  <a16:creationId xmlns:a16="http://schemas.microsoft.com/office/drawing/2014/main" id="{71887FAC-489D-DE61-AFE8-0F73CAFA03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8385" y="3289116"/>
              <a:ext cx="1073627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W96 DTG/RPV</a:t>
              </a:r>
              <a:endParaRPr kumimoji="0" lang="fr-FR" altLang="fr-F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EA99E121-9B18-8124-C541-0F60EACC53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841" y="2598391"/>
              <a:ext cx="235641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100</a:t>
              </a:r>
              <a:endPara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4ECA588B-8ADE-2B5F-D618-9FC0E98559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388" y="3219295"/>
              <a:ext cx="15709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80</a:t>
              </a:r>
              <a:endPara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E5EF4AC6-86E9-D89D-EFAE-39253A1A02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388" y="3840199"/>
              <a:ext cx="15709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60</a:t>
              </a:r>
              <a:endPara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1" name="Rectangle 30">
              <a:extLst>
                <a:ext uri="{FF2B5EF4-FFF2-40B4-BE49-F238E27FC236}">
                  <a16:creationId xmlns:a16="http://schemas.microsoft.com/office/drawing/2014/main" id="{8C737BE8-0257-F0C9-B8D1-5B4F91164F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388" y="4461103"/>
              <a:ext cx="15709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40</a:t>
              </a:r>
              <a:endPara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2" name="Rectangle 31">
              <a:extLst>
                <a:ext uri="{FF2B5EF4-FFF2-40B4-BE49-F238E27FC236}">
                  <a16:creationId xmlns:a16="http://schemas.microsoft.com/office/drawing/2014/main" id="{75F2DBE3-1CDE-9433-562E-BB037DD11C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388" y="5082007"/>
              <a:ext cx="15709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20</a:t>
              </a:r>
              <a:endPara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3" name="Rectangle 32">
              <a:extLst>
                <a:ext uri="{FF2B5EF4-FFF2-40B4-BE49-F238E27FC236}">
                  <a16:creationId xmlns:a16="http://schemas.microsoft.com/office/drawing/2014/main" id="{C067239F-FC2C-B4DE-B1F3-9B1FCFEA49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934" y="5702912"/>
              <a:ext cx="7854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0</a:t>
              </a:r>
              <a:endPara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4" name="Rectangle 38">
              <a:extLst>
                <a:ext uri="{FF2B5EF4-FFF2-40B4-BE49-F238E27FC236}">
                  <a16:creationId xmlns:a16="http://schemas.microsoft.com/office/drawing/2014/main" id="{D4ED4933-93A9-CD8C-EA9D-201855C7F9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9374" y="2838479"/>
              <a:ext cx="27732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88.4</a:t>
              </a:r>
              <a:endPara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25" name="Rectangle 39">
              <a:extLst>
                <a:ext uri="{FF2B5EF4-FFF2-40B4-BE49-F238E27FC236}">
                  <a16:creationId xmlns:a16="http://schemas.microsoft.com/office/drawing/2014/main" id="{6B429BC2-18A5-2155-1F85-C8834A0BC0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8279" y="2861230"/>
              <a:ext cx="27731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88.9</a:t>
              </a:r>
              <a:endPara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26" name="Rectangle 40">
              <a:extLst>
                <a:ext uri="{FF2B5EF4-FFF2-40B4-BE49-F238E27FC236}">
                  <a16:creationId xmlns:a16="http://schemas.microsoft.com/office/drawing/2014/main" id="{368471DE-61F6-0D3F-1D5E-313DCA641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7463" y="5441739"/>
              <a:ext cx="19877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3.2</a:t>
              </a:r>
              <a:endPara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27" name="Rectangle 41">
              <a:extLst>
                <a:ext uri="{FF2B5EF4-FFF2-40B4-BE49-F238E27FC236}">
                  <a16:creationId xmlns:a16="http://schemas.microsoft.com/office/drawing/2014/main" id="{94B15A51-4785-F2A4-5506-E301707187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9710" y="5486189"/>
              <a:ext cx="19877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2.2</a:t>
              </a:r>
              <a:endPara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28" name="Rectangle 42">
              <a:extLst>
                <a:ext uri="{FF2B5EF4-FFF2-40B4-BE49-F238E27FC236}">
                  <a16:creationId xmlns:a16="http://schemas.microsoft.com/office/drawing/2014/main" id="{9A10A8EE-2B83-B79D-1B39-7B9D90BC9D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3870" y="5496731"/>
              <a:ext cx="19877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3.2</a:t>
              </a:r>
              <a:endPara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29" name="Rectangle 43">
              <a:extLst>
                <a:ext uri="{FF2B5EF4-FFF2-40B4-BE49-F238E27FC236}">
                  <a16:creationId xmlns:a16="http://schemas.microsoft.com/office/drawing/2014/main" id="{1619EE48-1424-2A9D-C956-8C7C88E1AC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3750" y="5642781"/>
              <a:ext cx="19877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0.0</a:t>
              </a:r>
              <a:endPara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30" name="Rectangle 44">
              <a:extLst>
                <a:ext uri="{FF2B5EF4-FFF2-40B4-BE49-F238E27FC236}">
                  <a16:creationId xmlns:a16="http://schemas.microsoft.com/office/drawing/2014/main" id="{FB89E390-7D06-B705-0A54-08D8DC4507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2022" y="5432068"/>
              <a:ext cx="19877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4.2</a:t>
              </a:r>
              <a:endPara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31" name="Rectangle 45">
              <a:extLst>
                <a:ext uri="{FF2B5EF4-FFF2-40B4-BE49-F238E27FC236}">
                  <a16:creationId xmlns:a16="http://schemas.microsoft.com/office/drawing/2014/main" id="{280146FA-1D9D-F6BE-1E11-367526DD99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3309" y="5298718"/>
              <a:ext cx="19877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8.9</a:t>
              </a:r>
              <a:endPara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32" name="Rectangle 46">
              <a:extLst>
                <a:ext uri="{FF2B5EF4-FFF2-40B4-BE49-F238E27FC236}">
                  <a16:creationId xmlns:a16="http://schemas.microsoft.com/office/drawing/2014/main" id="{197BBFF7-8DEC-689E-BE0A-DF1121169E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9875" y="5558197"/>
              <a:ext cx="19877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1.1</a:t>
              </a:r>
              <a:endPara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33" name="Rectangle 47">
              <a:extLst>
                <a:ext uri="{FF2B5EF4-FFF2-40B4-BE49-F238E27FC236}">
                  <a16:creationId xmlns:a16="http://schemas.microsoft.com/office/drawing/2014/main" id="{ECFFA485-46CB-115F-B2F4-2F14CE8112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20214" y="5594658"/>
              <a:ext cx="19877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0.0</a:t>
              </a:r>
              <a:endPara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34" name="Rectangle 39">
              <a:extLst>
                <a:ext uri="{FF2B5EF4-FFF2-40B4-BE49-F238E27FC236}">
                  <a16:creationId xmlns:a16="http://schemas.microsoft.com/office/drawing/2014/main" id="{75DF8413-03C5-DD98-C7B6-6163C245DD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4226" y="3005535"/>
              <a:ext cx="27732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84.2</a:t>
              </a:r>
              <a:endPara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36" name="Rectangle 41">
              <a:extLst>
                <a:ext uri="{FF2B5EF4-FFF2-40B4-BE49-F238E27FC236}">
                  <a16:creationId xmlns:a16="http://schemas.microsoft.com/office/drawing/2014/main" id="{EA959590-658F-F0A4-6F45-1B8F5C6C61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3523" y="5462637"/>
              <a:ext cx="19717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5.3</a:t>
              </a:r>
              <a:endPara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38" name="Rectangle 41">
              <a:extLst>
                <a:ext uri="{FF2B5EF4-FFF2-40B4-BE49-F238E27FC236}">
                  <a16:creationId xmlns:a16="http://schemas.microsoft.com/office/drawing/2014/main" id="{8313E96D-914C-3A19-58E2-1497D22F50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1938" y="5523249"/>
              <a:ext cx="19717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3.2</a:t>
              </a:r>
              <a:endPara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40" name="Rectangle 41">
              <a:extLst>
                <a:ext uri="{FF2B5EF4-FFF2-40B4-BE49-F238E27FC236}">
                  <a16:creationId xmlns:a16="http://schemas.microsoft.com/office/drawing/2014/main" id="{98BB3765-6CBD-9465-A4E7-838BC62A61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914" y="5404398"/>
              <a:ext cx="19717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5.3</a:t>
              </a:r>
              <a:endPara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46AE412-A15F-9F98-E254-65D39881BB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662" y="5525777"/>
              <a:ext cx="19717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2.1</a:t>
              </a:r>
              <a:endPara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4AFC3D8A-D8AE-C4B0-94E9-B9BF17067A4C}"/>
                </a:ext>
              </a:extLst>
            </p:cNvPr>
            <p:cNvSpPr txBox="1"/>
            <p:nvPr/>
          </p:nvSpPr>
          <p:spPr>
            <a:xfrm>
              <a:off x="681482" y="2348880"/>
              <a:ext cx="2952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%</a:t>
              </a:r>
            </a:p>
          </p:txBody>
        </p:sp>
      </p:grpSp>
      <p:graphicFrame>
        <p:nvGraphicFramePr>
          <p:cNvPr id="74" name="Tableau 4">
            <a:extLst>
              <a:ext uri="{FF2B5EF4-FFF2-40B4-BE49-F238E27FC236}">
                <a16:creationId xmlns:a16="http://schemas.microsoft.com/office/drawing/2014/main" id="{EAFA2F45-CCCA-BA84-7908-1BFC34AD69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159689"/>
              </p:ext>
            </p:extLst>
          </p:nvPr>
        </p:nvGraphicFramePr>
        <p:xfrm>
          <a:off x="7103625" y="2400995"/>
          <a:ext cx="4817404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9359">
                  <a:extLst>
                    <a:ext uri="{9D8B030D-6E8A-4147-A177-3AD203B41FA5}">
                      <a16:colId xmlns:a16="http://schemas.microsoft.com/office/drawing/2014/main" val="2888518506"/>
                    </a:ext>
                  </a:extLst>
                </a:gridCol>
                <a:gridCol w="1115597">
                  <a:extLst>
                    <a:ext uri="{9D8B030D-6E8A-4147-A177-3AD203B41FA5}">
                      <a16:colId xmlns:a16="http://schemas.microsoft.com/office/drawing/2014/main" val="1103594025"/>
                    </a:ext>
                  </a:extLst>
                </a:gridCol>
                <a:gridCol w="1180966">
                  <a:extLst>
                    <a:ext uri="{9D8B030D-6E8A-4147-A177-3AD203B41FA5}">
                      <a16:colId xmlns:a16="http://schemas.microsoft.com/office/drawing/2014/main" val="2598936671"/>
                    </a:ext>
                  </a:extLst>
                </a:gridCol>
                <a:gridCol w="1401482">
                  <a:extLst>
                    <a:ext uri="{9D8B030D-6E8A-4147-A177-3AD203B41FA5}">
                      <a16:colId xmlns:a16="http://schemas.microsoft.com/office/drawing/2014/main" val="3359089278"/>
                    </a:ext>
                  </a:extLst>
                </a:gridCol>
              </a:tblGrid>
              <a:tr h="639166">
                <a:tc>
                  <a:txBody>
                    <a:bodyPr/>
                    <a:lstStyle/>
                    <a:p>
                      <a:endParaRPr lang="en-US" sz="1400" noProof="0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DTG/RPV</a:t>
                      </a:r>
                    </a:p>
                    <a:p>
                      <a:pPr algn="ctr"/>
                      <a:r>
                        <a:rPr lang="en-US" sz="1400" noProof="0" dirty="0"/>
                        <a:t>N = 95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N = 45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Genotype </a:t>
                      </a:r>
                    </a:p>
                    <a:p>
                      <a:pPr algn="ctr"/>
                      <a:r>
                        <a:rPr lang="en-US" sz="1400" noProof="0" dirty="0"/>
                        <a:t>at VF on DTG/RPV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86953"/>
                  </a:ext>
                </a:extLst>
              </a:tr>
              <a:tr h="522261">
                <a:tc>
                  <a:txBody>
                    <a:bodyPr/>
                    <a:lstStyle/>
                    <a:p>
                      <a:r>
                        <a:rPr lang="en-US" sz="1400" b="1" noProof="0" dirty="0"/>
                        <a:t>W0-W48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3/95 = 3.2%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Continuation </a:t>
                      </a:r>
                      <a:r>
                        <a:rPr lang="en-US" sz="1400" noProof="0" dirty="0" err="1"/>
                        <a:t>cART</a:t>
                      </a:r>
                      <a:endParaRPr lang="en-US" sz="1400" noProof="0" dirty="0"/>
                    </a:p>
                    <a:p>
                      <a:pPr algn="ctr"/>
                      <a:r>
                        <a:rPr lang="en-US" sz="1400" noProof="0" dirty="0"/>
                        <a:t>1/45 = 2.2%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3/3 : no testing (VL &lt; 200 c/mL)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779242"/>
                  </a:ext>
                </a:extLst>
              </a:tr>
              <a:tr h="639166">
                <a:tc>
                  <a:txBody>
                    <a:bodyPr/>
                    <a:lstStyle/>
                    <a:p>
                      <a:r>
                        <a:rPr lang="en-US" sz="1400" b="1" noProof="0" dirty="0"/>
                        <a:t>W48-W96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2/87 = 2.3%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/>
                        <a:t>Deferred DTG/RPV</a:t>
                      </a:r>
                    </a:p>
                    <a:p>
                      <a:pPr algn="ctr"/>
                      <a:r>
                        <a:rPr lang="en-US" sz="1400" noProof="0" dirty="0"/>
                        <a:t>2/40 = 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N = 2/4</a:t>
                      </a:r>
                    </a:p>
                    <a:p>
                      <a:pPr algn="ctr"/>
                      <a:r>
                        <a:rPr lang="en-US" sz="1400" noProof="0" dirty="0"/>
                        <a:t>No DTG or RPV RAMs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63188"/>
                  </a:ext>
                </a:extLst>
              </a:tr>
            </a:tbl>
          </a:graphicData>
        </a:graphic>
      </p:graphicFrame>
      <p:sp>
        <p:nvSpPr>
          <p:cNvPr id="75" name="ZoneTexte 74">
            <a:extLst>
              <a:ext uri="{FF2B5EF4-FFF2-40B4-BE49-F238E27FC236}">
                <a16:creationId xmlns:a16="http://schemas.microsoft.com/office/drawing/2014/main" id="{F4D2F869-6854-03D6-65AE-67AE4E858D9A}"/>
              </a:ext>
            </a:extLst>
          </p:cNvPr>
          <p:cNvSpPr txBox="1"/>
          <p:nvPr/>
        </p:nvSpPr>
        <p:spPr>
          <a:xfrm>
            <a:off x="7358084" y="2039459"/>
            <a:ext cx="4308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Confirmed virologic failure (2 VL &gt; 50 c/mL)</a:t>
            </a: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B7E6BF91-C11D-4BA5-2C74-1D9826315768}"/>
              </a:ext>
            </a:extLst>
          </p:cNvPr>
          <p:cNvSpPr txBox="1"/>
          <p:nvPr/>
        </p:nvSpPr>
        <p:spPr>
          <a:xfrm>
            <a:off x="8656388" y="4635433"/>
            <a:ext cx="1711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No safety issues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98560DB-E750-2385-5F7F-2F060A0DDA68}"/>
              </a:ext>
            </a:extLst>
          </p:cNvPr>
          <p:cNvSpPr txBox="1"/>
          <p:nvPr/>
        </p:nvSpPr>
        <p:spPr>
          <a:xfrm>
            <a:off x="5828855" y="6451122"/>
            <a:ext cx="63664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fr-FR" sz="140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Moyle G. Lancet HIV 2024;11:e156-66; Moyle G et al. AIDS 2024 ; # TUPEB106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42564D6B-7C38-CE5A-7ADF-13B592BCB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1582400" cy="1491539"/>
          </a:xfrm>
        </p:spPr>
        <p:txBody>
          <a:bodyPr>
            <a:normAutofit/>
          </a:bodyPr>
          <a:lstStyle/>
          <a:p>
            <a:r>
              <a:rPr lang="en-US" dirty="0"/>
              <a:t>WISARD: switch to DTG/RPV in patients with </a:t>
            </a:r>
            <a:br>
              <a:rPr lang="en-US" dirty="0"/>
            </a:br>
            <a:r>
              <a:rPr lang="en-US" dirty="0"/>
              <a:t>HIV RNA &lt; 50 c/mL and history of K103N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9071856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D74917-4D46-4A0F-8EDF-BF86DF891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/>
              <a:t>Im</a:t>
            </a:r>
            <a:r>
              <a:rPr lang="en-US" noProof="0" dirty="0"/>
              <a:t> CAB + RPV LA: other considerations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3DF65B-17E0-0F8D-BE3A-AC9971703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noProof="0" dirty="0">
                <a:solidFill>
                  <a:schemeClr val="bg1">
                    <a:lumMod val="75000"/>
                  </a:schemeClr>
                </a:solidFill>
              </a:rPr>
              <a:t>Risk of VF (2 x ≥ 200 c/mL): 1-2% across RCT and real-world studies</a:t>
            </a:r>
          </a:p>
          <a:p>
            <a:pPr lvl="1"/>
            <a:r>
              <a:rPr lang="en-US" sz="2000" noProof="0" dirty="0">
                <a:solidFill>
                  <a:schemeClr val="bg1">
                    <a:lumMod val="75000"/>
                  </a:schemeClr>
                </a:solidFill>
              </a:rPr>
              <a:t>Options left ?</a:t>
            </a:r>
          </a:p>
          <a:p>
            <a:pPr lvl="1"/>
            <a:r>
              <a:rPr lang="en-US" sz="2000" noProof="0" dirty="0">
                <a:solidFill>
                  <a:schemeClr val="bg1">
                    <a:lumMod val="75000"/>
                  </a:schemeClr>
                </a:solidFill>
              </a:rPr>
              <a:t>Should all failures be switched to triple oral combo with </a:t>
            </a:r>
            <a:r>
              <a:rPr lang="en-US" sz="2000" noProof="0" dirty="0" err="1">
                <a:solidFill>
                  <a:schemeClr val="bg1">
                    <a:lumMod val="75000"/>
                  </a:schemeClr>
                </a:solidFill>
              </a:rPr>
              <a:t>bPI</a:t>
            </a:r>
            <a:r>
              <a:rPr lang="en-US" sz="2000" noProof="0" dirty="0">
                <a:solidFill>
                  <a:schemeClr val="bg1">
                    <a:lumMod val="75000"/>
                  </a:schemeClr>
                </a:solidFill>
              </a:rPr>
              <a:t> ?</a:t>
            </a:r>
          </a:p>
          <a:p>
            <a:pPr lvl="1"/>
            <a:r>
              <a:rPr lang="en-US" sz="2000" noProof="0" dirty="0">
                <a:solidFill>
                  <a:schemeClr val="bg1">
                    <a:lumMod val="75000"/>
                  </a:schemeClr>
                </a:solidFill>
              </a:rPr>
              <a:t>How often do NNRTI (DOR) or INSTI (BIC, DTG) remain fully active ?</a:t>
            </a:r>
          </a:p>
          <a:p>
            <a:r>
              <a:rPr lang="en-US" sz="2000" noProof="0" dirty="0">
                <a:solidFill>
                  <a:schemeClr val="bg1">
                    <a:lumMod val="75000"/>
                  </a:schemeClr>
                </a:solidFill>
              </a:rPr>
              <a:t>Can it be offered in pretreated patients with uncontrolled viremia ?</a:t>
            </a:r>
          </a:p>
          <a:p>
            <a:r>
              <a:rPr lang="en-US" b="1" noProof="0" dirty="0"/>
              <a:t>Therapeutic monitoring ?</a:t>
            </a:r>
          </a:p>
          <a:p>
            <a:r>
              <a:rPr lang="en-US" sz="2000" noProof="0" dirty="0">
                <a:solidFill>
                  <a:schemeClr val="bg1">
                    <a:lumMod val="75000"/>
                  </a:schemeClr>
                </a:solidFill>
              </a:rPr>
              <a:t>Patients with historical K103N ?</a:t>
            </a:r>
          </a:p>
        </p:txBody>
      </p:sp>
    </p:spTree>
    <p:extLst>
      <p:ext uri="{BB962C8B-B14F-4D97-AF65-F5344CB8AC3E}">
        <p14:creationId xmlns:p14="http://schemas.microsoft.com/office/powerpoint/2010/main" val="4157666839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607C48D-E675-5153-E82C-7A35D6D14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0" y="171450"/>
            <a:ext cx="7772400" cy="2381442"/>
          </a:xfrm>
          <a:prstGeom prst="rect">
            <a:avLst/>
          </a:prstGeom>
        </p:spPr>
      </p:pic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A92244E-A31E-A647-B64C-170AC3084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98843"/>
            <a:ext cx="10515600" cy="3278120"/>
          </a:xfrm>
        </p:spPr>
        <p:txBody>
          <a:bodyPr>
            <a:normAutofit/>
          </a:bodyPr>
          <a:lstStyle/>
          <a:p>
            <a:r>
              <a:rPr lang="en-US" sz="2400" noProof="0" dirty="0"/>
              <a:t>Lack of consensus on minimal effective target concentrations</a:t>
            </a:r>
          </a:p>
          <a:p>
            <a:r>
              <a:rPr lang="en-US" sz="2400" noProof="0" dirty="0"/>
              <a:t>No strict association between virologic failure and low plasma concentrations</a:t>
            </a:r>
          </a:p>
          <a:p>
            <a:r>
              <a:rPr lang="en-US" sz="2400" noProof="0" dirty="0"/>
              <a:t>TDM useful in</a:t>
            </a:r>
          </a:p>
          <a:p>
            <a:pPr lvl="1"/>
            <a:r>
              <a:rPr lang="en-US" sz="2000" noProof="0" dirty="0"/>
              <a:t>Obese </a:t>
            </a:r>
            <a:r>
              <a:rPr lang="en-US" sz="2000" noProof="0"/>
              <a:t>or morbidly individuals </a:t>
            </a:r>
            <a:r>
              <a:rPr lang="en-US" sz="2000" noProof="0" dirty="0"/>
              <a:t>(optimize timing </a:t>
            </a:r>
            <a:r>
              <a:rPr lang="en-US" sz="2000" noProof="0"/>
              <a:t>of dosing) ?</a:t>
            </a:r>
            <a:endParaRPr lang="en-US" sz="2000" noProof="0" dirty="0"/>
          </a:p>
          <a:p>
            <a:pPr lvl="1"/>
            <a:r>
              <a:rPr lang="en-US" sz="2000" noProof="0" dirty="0"/>
              <a:t>Pregnancy (reduced RPV exposure): RPV QM ?</a:t>
            </a:r>
          </a:p>
          <a:p>
            <a:pPr lvl="1"/>
            <a:r>
              <a:rPr lang="en-US" sz="2000" noProof="0" dirty="0"/>
              <a:t>Cases of d-d-I : inducers or agents that can enhance the release of CAB/RPV from the depot (anabolic androgen steroids): risk of suboptimal drug exposure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E899E-B0E0-DBD6-2C54-1CD90761BB6B}"/>
              </a:ext>
            </a:extLst>
          </p:cNvPr>
          <p:cNvSpPr txBox="1"/>
          <p:nvPr/>
        </p:nvSpPr>
        <p:spPr>
          <a:xfrm>
            <a:off x="5828855" y="6451122"/>
            <a:ext cx="63664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US" sz="140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Clin Infect Dis. 2025 Aug 18:ciaf386. </a:t>
            </a:r>
            <a:r>
              <a:rPr kumimoji="0" lang="en-US" sz="140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doi</a:t>
            </a:r>
            <a:r>
              <a:rPr kumimoji="0" lang="en-US" sz="140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: 10.1093/</a:t>
            </a:r>
            <a:r>
              <a:rPr kumimoji="0" lang="en-US" sz="140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cid</a:t>
            </a:r>
            <a:r>
              <a:rPr kumimoji="0" lang="en-US" sz="140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/ciaf386. Online ahead of print.</a:t>
            </a:r>
          </a:p>
        </p:txBody>
      </p:sp>
    </p:spTree>
    <p:extLst>
      <p:ext uri="{BB962C8B-B14F-4D97-AF65-F5344CB8AC3E}">
        <p14:creationId xmlns:p14="http://schemas.microsoft.com/office/powerpoint/2010/main" val="513913358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" name="Tableau 143">
            <a:extLst>
              <a:ext uri="{FF2B5EF4-FFF2-40B4-BE49-F238E27FC236}">
                <a16:creationId xmlns:a16="http://schemas.microsoft.com/office/drawing/2014/main" id="{84FCD0B4-9FA1-4C27-AF8A-0C2E78A1D7C6}"/>
              </a:ext>
            </a:extLst>
          </p:cNvPr>
          <p:cNvGraphicFramePr>
            <a:graphicFrameLocks noGrp="1"/>
          </p:cNvGraphicFramePr>
          <p:nvPr/>
        </p:nvGraphicFramePr>
        <p:xfrm>
          <a:off x="8603249" y="3234875"/>
          <a:ext cx="3465595" cy="27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3753">
                  <a:extLst>
                    <a:ext uri="{9D8B030D-6E8A-4147-A177-3AD203B41FA5}">
                      <a16:colId xmlns:a16="http://schemas.microsoft.com/office/drawing/2014/main" val="2346162443"/>
                    </a:ext>
                  </a:extLst>
                </a:gridCol>
                <a:gridCol w="567173">
                  <a:extLst>
                    <a:ext uri="{9D8B030D-6E8A-4147-A177-3AD203B41FA5}">
                      <a16:colId xmlns:a16="http://schemas.microsoft.com/office/drawing/2014/main" val="417035355"/>
                    </a:ext>
                  </a:extLst>
                </a:gridCol>
                <a:gridCol w="356163">
                  <a:extLst>
                    <a:ext uri="{9D8B030D-6E8A-4147-A177-3AD203B41FA5}">
                      <a16:colId xmlns:a16="http://schemas.microsoft.com/office/drawing/2014/main" val="23481060"/>
                    </a:ext>
                  </a:extLst>
                </a:gridCol>
                <a:gridCol w="481956">
                  <a:extLst>
                    <a:ext uri="{9D8B030D-6E8A-4147-A177-3AD203B41FA5}">
                      <a16:colId xmlns:a16="http://schemas.microsoft.com/office/drawing/2014/main" val="984249014"/>
                    </a:ext>
                  </a:extLst>
                </a:gridCol>
                <a:gridCol w="748275">
                  <a:extLst>
                    <a:ext uri="{9D8B030D-6E8A-4147-A177-3AD203B41FA5}">
                      <a16:colId xmlns:a16="http://schemas.microsoft.com/office/drawing/2014/main" val="654686328"/>
                    </a:ext>
                  </a:extLst>
                </a:gridCol>
                <a:gridCol w="748275">
                  <a:extLst>
                    <a:ext uri="{9D8B030D-6E8A-4147-A177-3AD203B41FA5}">
                      <a16:colId xmlns:a16="http://schemas.microsoft.com/office/drawing/2014/main" val="2405074278"/>
                    </a:ext>
                  </a:extLst>
                </a:gridCol>
              </a:tblGrid>
              <a:tr h="197372"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Resistance class</a:t>
                      </a:r>
                      <a:br>
                        <a:rPr lang="en-US" sz="1400" noProof="0" dirty="0"/>
                      </a:br>
                      <a:r>
                        <a:rPr lang="en-US" sz="1400" noProof="0" dirty="0"/>
                        <a:t>at Screening</a:t>
                      </a:r>
                    </a:p>
                  </a:txBody>
                  <a:tcPr marL="36000" marR="36000" marT="36000" marB="36000" anchor="ctr"/>
                </a:tc>
                <a:tc hMerge="1">
                  <a:txBody>
                    <a:bodyPr/>
                    <a:lstStyle/>
                    <a:p>
                      <a:endParaRPr lang="fr-FR" sz="1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FR" sz="1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FR" sz="10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Number (%)</a:t>
                      </a:r>
                      <a:br>
                        <a:rPr lang="en-US" sz="1400" noProof="0" dirty="0"/>
                      </a:br>
                      <a:r>
                        <a:rPr lang="en-US" sz="1400" noProof="0" dirty="0"/>
                        <a:t>of participants</a:t>
                      </a:r>
                    </a:p>
                  </a:txBody>
                  <a:tcPr marL="36000" marR="36000" marT="36000" marB="36000" anchor="ctr"/>
                </a:tc>
                <a:tc hMerge="1">
                  <a:txBody>
                    <a:bodyPr/>
                    <a:lstStyle/>
                    <a:p>
                      <a:endParaRPr lang="fr-FR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9962688"/>
                  </a:ext>
                </a:extLst>
              </a:tr>
              <a:tr h="197372"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NRTI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NNRTI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PI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INSTI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Cohort 1</a:t>
                      </a:r>
                      <a:br>
                        <a:rPr lang="en-US" sz="1400" noProof="0" dirty="0"/>
                      </a:br>
                      <a:r>
                        <a:rPr lang="en-US" sz="1400" noProof="0" dirty="0"/>
                        <a:t>(N=36)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Cohort 2</a:t>
                      </a:r>
                      <a:b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</a:b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(N=36)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2016401092"/>
                  </a:ext>
                </a:extLst>
              </a:tr>
              <a:tr h="197372"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✅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✅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✅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✅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17 (47%)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16 (44%)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2750453887"/>
                  </a:ext>
                </a:extLst>
              </a:tr>
              <a:tr h="197372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✅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✅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✅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9 (25%)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13 (36%)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744838234"/>
                  </a:ext>
                </a:extLst>
              </a:tr>
              <a:tr h="197372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✅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✅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✅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8 (22%)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5 (14%)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2808631436"/>
                  </a:ext>
                </a:extLst>
              </a:tr>
              <a:tr h="197372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✅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✅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✅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2 (6%)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0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674030123"/>
                  </a:ext>
                </a:extLst>
              </a:tr>
              <a:tr h="197372">
                <a:tc>
                  <a:txBody>
                    <a:bodyPr/>
                    <a:lstStyle/>
                    <a:p>
                      <a:pPr algn="ctr"/>
                      <a:endParaRPr lang="en-US" sz="1400" noProof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✅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✅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✅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0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 (3%)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94642409"/>
                  </a:ext>
                </a:extLst>
              </a:tr>
              <a:tr h="197372">
                <a:tc>
                  <a:txBody>
                    <a:bodyPr/>
                    <a:lstStyle/>
                    <a:p>
                      <a:pPr algn="ctr"/>
                      <a:endParaRPr lang="en-US" sz="1400" noProof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✅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✅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0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 (3%)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4188157785"/>
                  </a:ext>
                </a:extLst>
              </a:tr>
            </a:tbl>
          </a:graphicData>
        </a:graphic>
      </p:graphicFrame>
      <p:sp>
        <p:nvSpPr>
          <p:cNvPr id="3" name="Titre 2">
            <a:extLst>
              <a:ext uri="{FF2B5EF4-FFF2-40B4-BE49-F238E27FC236}">
                <a16:creationId xmlns:a16="http://schemas.microsoft.com/office/drawing/2014/main" id="{EDA5C897-2333-46D1-A34C-F5F7E930C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CAPELLA Study: </a:t>
            </a:r>
            <a:r>
              <a:rPr lang="en-US" noProof="0" dirty="0" err="1"/>
              <a:t>lenacapavir</a:t>
            </a:r>
            <a:r>
              <a:rPr lang="en-US" noProof="0" dirty="0"/>
              <a:t> in HTE patients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2EE0F915-4190-0870-F2CB-92BF731E5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4145" y="6452641"/>
            <a:ext cx="76739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kumimoji="0" lang="pt-BR" sz="1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Segal-Maurer S, N Engl J Med 2022;386:1793-803 ; Ogbuagu O. Lancet HIV. 2023 Aug;10(8):e497-e505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6B03A48-E387-9788-E73E-AA2055561D3F}"/>
              </a:ext>
            </a:extLst>
          </p:cNvPr>
          <p:cNvGrpSpPr/>
          <p:nvPr/>
        </p:nvGrpSpPr>
        <p:grpSpPr>
          <a:xfrm>
            <a:off x="164835" y="2181924"/>
            <a:ext cx="8332660" cy="3321106"/>
            <a:chOff x="667656" y="852041"/>
            <a:chExt cx="8332660" cy="332110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B7CEED5-527F-8005-42A9-BA12E605B1DF}"/>
                </a:ext>
              </a:extLst>
            </p:cNvPr>
            <p:cNvSpPr/>
            <p:nvPr/>
          </p:nvSpPr>
          <p:spPr>
            <a:xfrm>
              <a:off x="3656930" y="852041"/>
              <a:ext cx="1915886" cy="23165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6397101-AA1F-A600-B73D-DB7329245216}"/>
                </a:ext>
              </a:extLst>
            </p:cNvPr>
            <p:cNvSpPr/>
            <p:nvPr/>
          </p:nvSpPr>
          <p:spPr>
            <a:xfrm>
              <a:off x="5654126" y="852041"/>
              <a:ext cx="3346189" cy="23165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D0326EE5-7B09-7542-4093-06305CF3E41F}"/>
                </a:ext>
              </a:extLst>
            </p:cNvPr>
            <p:cNvSpPr/>
            <p:nvPr/>
          </p:nvSpPr>
          <p:spPr bwMode="auto">
            <a:xfrm>
              <a:off x="779008" y="2552921"/>
              <a:ext cx="2603762" cy="79749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Screening period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Prerandomisation repeat HIV-1 RNA</a:t>
              </a:r>
            </a:p>
            <a:p>
              <a:pPr marL="88900" marR="0" lvl="0" indent="-88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Decline ≥ 0.5 log</a:t>
              </a:r>
              <a:r>
                <a:rPr kumimoji="0" lang="en-US" sz="1200" b="0" i="0" u="none" strike="noStrike" kern="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c/mL 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(vs screening) ; or &lt;400 c/mL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5F97984A-EEE5-563A-382A-44BB35ED3519}"/>
                </a:ext>
              </a:extLst>
            </p:cNvPr>
            <p:cNvSpPr txBox="1"/>
            <p:nvPr/>
          </p:nvSpPr>
          <p:spPr>
            <a:xfrm>
              <a:off x="1777472" y="2013869"/>
              <a:ext cx="16827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Randomised cohort</a:t>
              </a:r>
              <a:b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</a:b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(double blind)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39E07D2-5209-FD5E-A83D-E43C9564A40D}"/>
                </a:ext>
              </a:extLst>
            </p:cNvPr>
            <p:cNvSpPr txBox="1"/>
            <p:nvPr/>
          </p:nvSpPr>
          <p:spPr>
            <a:xfrm>
              <a:off x="3656930" y="867036"/>
              <a:ext cx="1958835" cy="62049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Functional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monotherapy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(14d)</a:t>
              </a: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5F999FD5-D82D-1677-3D93-E28232C775CC}"/>
                </a:ext>
              </a:extLst>
            </p:cNvPr>
            <p:cNvSpPr txBox="1"/>
            <p:nvPr/>
          </p:nvSpPr>
          <p:spPr>
            <a:xfrm>
              <a:off x="1806467" y="3498782"/>
              <a:ext cx="16827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Non randomised cohort (open label)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D2DFA4DD-2896-F7D6-708B-D10471615EC9}"/>
                </a:ext>
              </a:extLst>
            </p:cNvPr>
            <p:cNvSpPr txBox="1"/>
            <p:nvPr/>
          </p:nvSpPr>
          <p:spPr>
            <a:xfrm>
              <a:off x="1132166" y="2215965"/>
              <a:ext cx="45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NO</a:t>
              </a: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A79CEC18-1DAC-2396-7D67-4AF36287BCEA}"/>
                </a:ext>
              </a:extLst>
            </p:cNvPr>
            <p:cNvSpPr txBox="1"/>
            <p:nvPr/>
          </p:nvSpPr>
          <p:spPr>
            <a:xfrm>
              <a:off x="1132166" y="3397182"/>
              <a:ext cx="4892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YES</a:t>
              </a: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DFA35D97-7E10-4663-6FB9-6BF6AB3CA71B}"/>
                </a:ext>
              </a:extLst>
            </p:cNvPr>
            <p:cNvSpPr txBox="1"/>
            <p:nvPr/>
          </p:nvSpPr>
          <p:spPr>
            <a:xfrm>
              <a:off x="6698791" y="867036"/>
              <a:ext cx="12955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Optimisation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DEF24A6C-66D0-B52D-DD1B-0F3912FCF28D}"/>
                </a:ext>
              </a:extLst>
            </p:cNvPr>
            <p:cNvSpPr txBox="1"/>
            <p:nvPr/>
          </p:nvSpPr>
          <p:spPr>
            <a:xfrm>
              <a:off x="3599445" y="1437617"/>
              <a:ext cx="5725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N=24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9DEE753A-3C16-6402-1A77-96372160B537}"/>
                </a:ext>
              </a:extLst>
            </p:cNvPr>
            <p:cNvSpPr txBox="1"/>
            <p:nvPr/>
          </p:nvSpPr>
          <p:spPr>
            <a:xfrm>
              <a:off x="3664173" y="2725421"/>
              <a:ext cx="5725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N=12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4FA734A-A765-8C22-49C6-B3B4D30D9D92}"/>
                </a:ext>
              </a:extLst>
            </p:cNvPr>
            <p:cNvSpPr txBox="1"/>
            <p:nvPr/>
          </p:nvSpPr>
          <p:spPr>
            <a:xfrm>
              <a:off x="3545096" y="3468744"/>
              <a:ext cx="5725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N=36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FFAD2DF-ACEA-1302-474B-2106C37E0EA4}"/>
                </a:ext>
              </a:extLst>
            </p:cNvPr>
            <p:cNvSpPr/>
            <p:nvPr/>
          </p:nvSpPr>
          <p:spPr bwMode="auto">
            <a:xfrm>
              <a:off x="4221916" y="1494236"/>
              <a:ext cx="1120667" cy="274770"/>
            </a:xfrm>
            <a:prstGeom prst="rect">
              <a:avLst/>
            </a:prstGeom>
            <a:solidFill>
              <a:srgbClr val="02A2D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Oral LEN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2241592-4266-E9E5-8F47-B114ADD0CF18}"/>
                </a:ext>
              </a:extLst>
            </p:cNvPr>
            <p:cNvSpPr/>
            <p:nvPr/>
          </p:nvSpPr>
          <p:spPr bwMode="auto">
            <a:xfrm>
              <a:off x="4146834" y="1747984"/>
              <a:ext cx="1244910" cy="269821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36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Failing regimen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DAAEBFD-68F5-4ED0-9BC9-57047560DB64}"/>
                </a:ext>
              </a:extLst>
            </p:cNvPr>
            <p:cNvSpPr/>
            <p:nvPr/>
          </p:nvSpPr>
          <p:spPr bwMode="auto">
            <a:xfrm>
              <a:off x="4221916" y="2434002"/>
              <a:ext cx="1120667" cy="27477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Placebo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84A2AEA-26D5-C706-ADFC-3AA575D049D9}"/>
                </a:ext>
              </a:extLst>
            </p:cNvPr>
            <p:cNvSpPr/>
            <p:nvPr/>
          </p:nvSpPr>
          <p:spPr bwMode="auto">
            <a:xfrm>
              <a:off x="4220404" y="2708770"/>
              <a:ext cx="1244910" cy="307766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36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Failing regimen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3634834-3FDE-34A7-422D-EADF925E573F}"/>
                </a:ext>
              </a:extLst>
            </p:cNvPr>
            <p:cNvSpPr/>
            <p:nvPr/>
          </p:nvSpPr>
          <p:spPr bwMode="auto">
            <a:xfrm>
              <a:off x="5803065" y="2440581"/>
              <a:ext cx="828567" cy="274770"/>
            </a:xfrm>
            <a:prstGeom prst="rect">
              <a:avLst/>
            </a:prstGeom>
            <a:solidFill>
              <a:srgbClr val="02A2D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Oral LEN*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52B7C06-EDB5-F009-D987-088F82C545CE}"/>
                </a:ext>
              </a:extLst>
            </p:cNvPr>
            <p:cNvSpPr/>
            <p:nvPr/>
          </p:nvSpPr>
          <p:spPr bwMode="auto">
            <a:xfrm>
              <a:off x="4221916" y="3502972"/>
              <a:ext cx="1120667" cy="274770"/>
            </a:xfrm>
            <a:prstGeom prst="rect">
              <a:avLst/>
            </a:prstGeom>
            <a:solidFill>
              <a:srgbClr val="02A2D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Oral LEN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D776F82-58D9-6236-53C1-77E0E7938C08}"/>
                </a:ext>
              </a:extLst>
            </p:cNvPr>
            <p:cNvSpPr/>
            <p:nvPr/>
          </p:nvSpPr>
          <p:spPr bwMode="auto">
            <a:xfrm>
              <a:off x="4220404" y="3777741"/>
              <a:ext cx="1120667" cy="252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36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OBR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E0EED90-1431-CA80-0C82-7562B2E8CF36}"/>
                </a:ext>
              </a:extLst>
            </p:cNvPr>
            <p:cNvSpPr/>
            <p:nvPr/>
          </p:nvSpPr>
          <p:spPr bwMode="auto">
            <a:xfrm>
              <a:off x="5803066" y="1494236"/>
              <a:ext cx="3009949" cy="274770"/>
            </a:xfrm>
            <a:prstGeom prst="rect">
              <a:avLst/>
            </a:prstGeom>
            <a:solidFill>
              <a:srgbClr val="0667A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SC LEN q6mo for 52 wk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A0DECE2-ABD0-D18F-FFC6-BAD4D44624EE}"/>
                </a:ext>
              </a:extLst>
            </p:cNvPr>
            <p:cNvSpPr/>
            <p:nvPr/>
          </p:nvSpPr>
          <p:spPr bwMode="auto">
            <a:xfrm>
              <a:off x="5801554" y="1769005"/>
              <a:ext cx="3009949" cy="252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36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OBR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228926B-7813-4DAA-1BE7-93B4CAE1A268}"/>
                </a:ext>
              </a:extLst>
            </p:cNvPr>
            <p:cNvSpPr/>
            <p:nvPr/>
          </p:nvSpPr>
          <p:spPr bwMode="auto">
            <a:xfrm>
              <a:off x="6631633" y="2434002"/>
              <a:ext cx="2181382" cy="274770"/>
            </a:xfrm>
            <a:prstGeom prst="rect">
              <a:avLst/>
            </a:prstGeom>
            <a:solidFill>
              <a:srgbClr val="0667A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SC LEN q6mo for 52 wk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E1E2318-D890-24C5-F844-607A8E1796DF}"/>
                </a:ext>
              </a:extLst>
            </p:cNvPr>
            <p:cNvSpPr/>
            <p:nvPr/>
          </p:nvSpPr>
          <p:spPr bwMode="auto">
            <a:xfrm>
              <a:off x="5801554" y="2708771"/>
              <a:ext cx="3009949" cy="252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36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OBR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42F474E-CF54-CEBA-AD24-EADBDE9D9096}"/>
                </a:ext>
              </a:extLst>
            </p:cNvPr>
            <p:cNvSpPr/>
            <p:nvPr/>
          </p:nvSpPr>
          <p:spPr bwMode="auto">
            <a:xfrm>
              <a:off x="5803066" y="3502972"/>
              <a:ext cx="3009949" cy="274770"/>
            </a:xfrm>
            <a:prstGeom prst="rect">
              <a:avLst/>
            </a:prstGeom>
            <a:solidFill>
              <a:srgbClr val="0667A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SC LEN q6mo for 52 wk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5BE5DC5-6BD0-C57D-AE7E-3425D4C89A3C}"/>
                </a:ext>
              </a:extLst>
            </p:cNvPr>
            <p:cNvSpPr/>
            <p:nvPr/>
          </p:nvSpPr>
          <p:spPr bwMode="auto">
            <a:xfrm>
              <a:off x="5801554" y="3777741"/>
              <a:ext cx="3009949" cy="252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36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OBR</a:t>
              </a:r>
            </a:p>
          </p:txBody>
        </p:sp>
        <p:cxnSp>
          <p:nvCxnSpPr>
            <p:cNvPr id="33" name="Connecteur : en angle 32">
              <a:extLst>
                <a:ext uri="{FF2B5EF4-FFF2-40B4-BE49-F238E27FC236}">
                  <a16:creationId xmlns:a16="http://schemas.microsoft.com/office/drawing/2014/main" id="{DBD0637F-B8DF-7B3A-6C9B-297001597A63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203152" y="1765613"/>
              <a:ext cx="12700" cy="939766"/>
            </a:xfrm>
            <a:prstGeom prst="bentConnector3">
              <a:avLst>
                <a:gd name="adj1" fmla="val 2954717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>
              <a:extLst>
                <a:ext uri="{FF2B5EF4-FFF2-40B4-BE49-F238E27FC236}">
                  <a16:creationId xmlns:a16="http://schemas.microsoft.com/office/drawing/2014/main" id="{B159BAB0-875E-CED9-BFF6-99EF91C8EA30}"/>
                </a:ext>
              </a:extLst>
            </p:cNvPr>
            <p:cNvCxnSpPr/>
            <p:nvPr/>
          </p:nvCxnSpPr>
          <p:spPr>
            <a:xfrm>
              <a:off x="8814269" y="1769006"/>
              <a:ext cx="18604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avec flèche 34">
              <a:extLst>
                <a:ext uri="{FF2B5EF4-FFF2-40B4-BE49-F238E27FC236}">
                  <a16:creationId xmlns:a16="http://schemas.microsoft.com/office/drawing/2014/main" id="{CE04D311-DB2E-8C8F-1F90-31F0B45F2157}"/>
                </a:ext>
              </a:extLst>
            </p:cNvPr>
            <p:cNvCxnSpPr/>
            <p:nvPr/>
          </p:nvCxnSpPr>
          <p:spPr>
            <a:xfrm>
              <a:off x="8814269" y="2705379"/>
              <a:ext cx="18604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avec flèche 35">
              <a:extLst>
                <a:ext uri="{FF2B5EF4-FFF2-40B4-BE49-F238E27FC236}">
                  <a16:creationId xmlns:a16="http://schemas.microsoft.com/office/drawing/2014/main" id="{1E7641D2-353A-B53C-9F1A-ADB4A355BFDA}"/>
                </a:ext>
              </a:extLst>
            </p:cNvPr>
            <p:cNvCxnSpPr/>
            <p:nvPr/>
          </p:nvCxnSpPr>
          <p:spPr>
            <a:xfrm>
              <a:off x="8814269" y="3777741"/>
              <a:ext cx="18604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avec flèche 36">
              <a:extLst>
                <a:ext uri="{FF2B5EF4-FFF2-40B4-BE49-F238E27FC236}">
                  <a16:creationId xmlns:a16="http://schemas.microsoft.com/office/drawing/2014/main" id="{97850685-80ED-7AEF-B4D1-7156A2E38659}"/>
                </a:ext>
              </a:extLst>
            </p:cNvPr>
            <p:cNvCxnSpPr>
              <a:cxnSpLocks/>
            </p:cNvCxnSpPr>
            <p:nvPr/>
          </p:nvCxnSpPr>
          <p:spPr>
            <a:xfrm>
              <a:off x="5333957" y="3777741"/>
              <a:ext cx="45864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avec flèche 37">
              <a:extLst>
                <a:ext uri="{FF2B5EF4-FFF2-40B4-BE49-F238E27FC236}">
                  <a16:creationId xmlns:a16="http://schemas.microsoft.com/office/drawing/2014/main" id="{2B4D3B39-1FBA-F895-9308-8AF0AE95C277}"/>
                </a:ext>
              </a:extLst>
            </p:cNvPr>
            <p:cNvCxnSpPr>
              <a:cxnSpLocks/>
            </p:cNvCxnSpPr>
            <p:nvPr/>
          </p:nvCxnSpPr>
          <p:spPr>
            <a:xfrm>
              <a:off x="5333957" y="2705379"/>
              <a:ext cx="45864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avec flèche 38">
              <a:extLst>
                <a:ext uri="{FF2B5EF4-FFF2-40B4-BE49-F238E27FC236}">
                  <a16:creationId xmlns:a16="http://schemas.microsoft.com/office/drawing/2014/main" id="{A33018AC-887F-11D7-7DA7-9FD2873CA35C}"/>
                </a:ext>
              </a:extLst>
            </p:cNvPr>
            <p:cNvCxnSpPr>
              <a:cxnSpLocks/>
            </p:cNvCxnSpPr>
            <p:nvPr/>
          </p:nvCxnSpPr>
          <p:spPr>
            <a:xfrm>
              <a:off x="5333957" y="1767454"/>
              <a:ext cx="45864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avec flèche 39">
              <a:extLst>
                <a:ext uri="{FF2B5EF4-FFF2-40B4-BE49-F238E27FC236}">
                  <a16:creationId xmlns:a16="http://schemas.microsoft.com/office/drawing/2014/main" id="{6C2F0290-3F49-57C0-D741-E7B118E15E53}"/>
                </a:ext>
              </a:extLst>
            </p:cNvPr>
            <p:cNvCxnSpPr>
              <a:cxnSpLocks/>
            </p:cNvCxnSpPr>
            <p:nvPr/>
          </p:nvCxnSpPr>
          <p:spPr>
            <a:xfrm>
              <a:off x="3395673" y="2221285"/>
              <a:ext cx="44129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avec flèche 40">
              <a:extLst>
                <a:ext uri="{FF2B5EF4-FFF2-40B4-BE49-F238E27FC236}">
                  <a16:creationId xmlns:a16="http://schemas.microsoft.com/office/drawing/2014/main" id="{567C97A0-3D1F-2A37-24F5-445F9040BC68}"/>
                </a:ext>
              </a:extLst>
            </p:cNvPr>
            <p:cNvCxnSpPr>
              <a:cxnSpLocks/>
            </p:cNvCxnSpPr>
            <p:nvPr/>
          </p:nvCxnSpPr>
          <p:spPr>
            <a:xfrm>
              <a:off x="3395673" y="3777741"/>
              <a:ext cx="801189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 : en angle 41">
              <a:extLst>
                <a:ext uri="{FF2B5EF4-FFF2-40B4-BE49-F238E27FC236}">
                  <a16:creationId xmlns:a16="http://schemas.microsoft.com/office/drawing/2014/main" id="{5634EDDD-AEDE-3194-AB96-54BF674C0026}"/>
                </a:ext>
              </a:extLst>
            </p:cNvPr>
            <p:cNvCxnSpPr>
              <a:cxnSpLocks/>
              <a:stCxn id="11" idx="1"/>
            </p:cNvCxnSpPr>
            <p:nvPr/>
          </p:nvCxnSpPr>
          <p:spPr>
            <a:xfrm rot="10800000" flipV="1">
              <a:off x="1552570" y="2275478"/>
              <a:ext cx="224903" cy="229233"/>
            </a:xfrm>
            <a:prstGeom prst="bentConnector2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 : en angle 42">
              <a:extLst>
                <a:ext uri="{FF2B5EF4-FFF2-40B4-BE49-F238E27FC236}">
                  <a16:creationId xmlns:a16="http://schemas.microsoft.com/office/drawing/2014/main" id="{4C0A0737-A19C-9828-6D0B-75431A76AC59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rot="10800000">
              <a:off x="1581571" y="3376832"/>
              <a:ext cx="224897" cy="383561"/>
            </a:xfrm>
            <a:prstGeom prst="bentConnector2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id="{743B36FB-B428-F4E6-FDC1-96BED618A910}"/>
                </a:ext>
              </a:extLst>
            </p:cNvPr>
            <p:cNvCxnSpPr>
              <a:cxnSpLocks/>
            </p:cNvCxnSpPr>
            <p:nvPr/>
          </p:nvCxnSpPr>
          <p:spPr>
            <a:xfrm>
              <a:off x="667656" y="1437617"/>
              <a:ext cx="441026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id="{6E9110B5-352E-9016-E931-A85B7776BB05}"/>
                </a:ext>
              </a:extLst>
            </p:cNvPr>
            <p:cNvCxnSpPr/>
            <p:nvPr/>
          </p:nvCxnSpPr>
          <p:spPr>
            <a:xfrm flipV="1">
              <a:off x="667656" y="1437618"/>
              <a:ext cx="0" cy="2735529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A36EE2F6-E60A-5E49-4B2C-9F04A4C50412}"/>
                </a:ext>
              </a:extLst>
            </p:cNvPr>
            <p:cNvSpPr/>
            <p:nvPr/>
          </p:nvSpPr>
          <p:spPr bwMode="auto">
            <a:xfrm>
              <a:off x="1050626" y="852041"/>
              <a:ext cx="2281904" cy="111125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Key eligibility criteria:</a:t>
              </a:r>
            </a:p>
            <a:p>
              <a:pPr marL="88900" marR="0" lvl="0" indent="-88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HIV-1 RNA ≥400 c/mL</a:t>
              </a:r>
            </a:p>
            <a:p>
              <a:pPr marL="88900" marR="0" lvl="0" indent="-88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Resistance to ≥2 agents from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 of 4 main ARV classes</a:t>
              </a:r>
            </a:p>
            <a:p>
              <a:pPr marL="88900" marR="0" lvl="0" indent="-88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≤ 2 fully active agents from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 main ARV classes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88766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ADB09B-CCE2-5AC9-7EE5-1DE137955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e 45">
            <a:extLst>
              <a:ext uri="{FF2B5EF4-FFF2-40B4-BE49-F238E27FC236}">
                <a16:creationId xmlns:a16="http://schemas.microsoft.com/office/drawing/2014/main" id="{F28E4B7C-8EA6-4DAE-C11E-D119004B12D4}"/>
              </a:ext>
            </a:extLst>
          </p:cNvPr>
          <p:cNvGrpSpPr/>
          <p:nvPr/>
        </p:nvGrpSpPr>
        <p:grpSpPr>
          <a:xfrm>
            <a:off x="634586" y="2354955"/>
            <a:ext cx="4431889" cy="3389083"/>
            <a:chOff x="7379112" y="3053220"/>
            <a:chExt cx="4431889" cy="3389083"/>
          </a:xfrm>
        </p:grpSpPr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B08D84F4-1E92-E517-35ED-F09D78D975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4943" y="3352213"/>
              <a:ext cx="3926058" cy="2189380"/>
            </a:xfrm>
            <a:custGeom>
              <a:avLst/>
              <a:gdLst>
                <a:gd name="T0" fmla="*/ 12687 w 12687"/>
                <a:gd name="T1" fmla="*/ 5674 h 5674"/>
                <a:gd name="T2" fmla="*/ 0 w 12687"/>
                <a:gd name="T3" fmla="*/ 5674 h 5674"/>
                <a:gd name="T4" fmla="*/ 0 w 12687"/>
                <a:gd name="T5" fmla="*/ 0 h 5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687" h="5674">
                  <a:moveTo>
                    <a:pt x="12687" y="5674"/>
                  </a:moveTo>
                  <a:lnTo>
                    <a:pt x="0" y="5674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45" name="Line 7">
              <a:extLst>
                <a:ext uri="{FF2B5EF4-FFF2-40B4-BE49-F238E27FC236}">
                  <a16:creationId xmlns:a16="http://schemas.microsoft.com/office/drawing/2014/main" id="{CC0CAF7A-B498-7E4B-2E28-6AF05BFCB5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05827" y="3809538"/>
              <a:ext cx="7911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51" name="Line 8">
              <a:extLst>
                <a:ext uri="{FF2B5EF4-FFF2-40B4-BE49-F238E27FC236}">
                  <a16:creationId xmlns:a16="http://schemas.microsoft.com/office/drawing/2014/main" id="{93F8B36E-450E-B393-6234-6EBE39C738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05827" y="4242552"/>
              <a:ext cx="7911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52" name="Line 9">
              <a:extLst>
                <a:ext uri="{FF2B5EF4-FFF2-40B4-BE49-F238E27FC236}">
                  <a16:creationId xmlns:a16="http://schemas.microsoft.com/office/drawing/2014/main" id="{B93C08EB-EB77-1085-E25B-BD3A1E31E3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05827" y="4675565"/>
              <a:ext cx="7911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53" name="Line 10">
              <a:extLst>
                <a:ext uri="{FF2B5EF4-FFF2-40B4-BE49-F238E27FC236}">
                  <a16:creationId xmlns:a16="http://schemas.microsoft.com/office/drawing/2014/main" id="{2816CB71-AAFE-846F-8511-A910937796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05827" y="5108578"/>
              <a:ext cx="7911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54" name="Line 11">
              <a:extLst>
                <a:ext uri="{FF2B5EF4-FFF2-40B4-BE49-F238E27FC236}">
                  <a16:creationId xmlns:a16="http://schemas.microsoft.com/office/drawing/2014/main" id="{37918AD3-E818-C68C-0662-A304AB3232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05827" y="5541590"/>
              <a:ext cx="7911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55" name="Line 12">
              <a:extLst>
                <a:ext uri="{FF2B5EF4-FFF2-40B4-BE49-F238E27FC236}">
                  <a16:creationId xmlns:a16="http://schemas.microsoft.com/office/drawing/2014/main" id="{5BC59CE5-F4C2-A636-94FE-1E1CDF4066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05827" y="3376526"/>
              <a:ext cx="7911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0445CF99-5B87-BB95-A7A0-2735054BED4C}"/>
                </a:ext>
              </a:extLst>
            </p:cNvPr>
            <p:cNvSpPr txBox="1"/>
            <p:nvPr/>
          </p:nvSpPr>
          <p:spPr>
            <a:xfrm>
              <a:off x="8111787" y="5652624"/>
              <a:ext cx="3609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200" b="1" dirty="0">
                  <a:latin typeface="+mj-lt"/>
                  <a:cs typeface="Arial" charset="0"/>
                </a:rPr>
                <a:t>D</a:t>
              </a: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cs typeface="Arial" charset="0"/>
                </a:rPr>
                <a:t>0</a:t>
              </a:r>
            </a:p>
          </p:txBody>
        </p: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F7A33ACE-3CA5-1747-05E0-D8CB7303D863}"/>
                </a:ext>
              </a:extLst>
            </p:cNvPr>
            <p:cNvSpPr txBox="1"/>
            <p:nvPr/>
          </p:nvSpPr>
          <p:spPr>
            <a:xfrm>
              <a:off x="7529795" y="5390550"/>
              <a:ext cx="269625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0</a:t>
              </a:r>
            </a:p>
          </p:txBody>
        </p: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4B95D359-1443-1613-1A05-1F48104B302A}"/>
                </a:ext>
              </a:extLst>
            </p:cNvPr>
            <p:cNvSpPr txBox="1"/>
            <p:nvPr/>
          </p:nvSpPr>
          <p:spPr>
            <a:xfrm>
              <a:off x="7444837" y="4960979"/>
              <a:ext cx="354584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20</a:t>
              </a:r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11ADE0DC-F450-E2BA-08C4-5EE72A3ADAD2}"/>
                </a:ext>
              </a:extLst>
            </p:cNvPr>
            <p:cNvSpPr txBox="1"/>
            <p:nvPr/>
          </p:nvSpPr>
          <p:spPr>
            <a:xfrm>
              <a:off x="7444837" y="4531408"/>
              <a:ext cx="354584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40</a:t>
              </a:r>
            </a:p>
          </p:txBody>
        </p: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2B2F464B-8522-27DE-1BCF-A0AE3333CC24}"/>
                </a:ext>
              </a:extLst>
            </p:cNvPr>
            <p:cNvSpPr txBox="1"/>
            <p:nvPr/>
          </p:nvSpPr>
          <p:spPr>
            <a:xfrm>
              <a:off x="7444837" y="4101838"/>
              <a:ext cx="354584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60</a:t>
              </a:r>
            </a:p>
          </p:txBody>
        </p:sp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FB4944A4-C498-0C40-0456-56269759892C}"/>
                </a:ext>
              </a:extLst>
            </p:cNvPr>
            <p:cNvSpPr txBox="1"/>
            <p:nvPr/>
          </p:nvSpPr>
          <p:spPr>
            <a:xfrm>
              <a:off x="7444837" y="3672267"/>
              <a:ext cx="354584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80</a:t>
              </a:r>
            </a:p>
          </p:txBody>
        </p:sp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CB31DA52-50D7-C8BF-29DF-BC174676A394}"/>
                </a:ext>
              </a:extLst>
            </p:cNvPr>
            <p:cNvSpPr txBox="1"/>
            <p:nvPr/>
          </p:nvSpPr>
          <p:spPr>
            <a:xfrm>
              <a:off x="7379112" y="3242696"/>
              <a:ext cx="420308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100</a:t>
              </a:r>
            </a:p>
          </p:txBody>
        </p:sp>
        <p:sp>
          <p:nvSpPr>
            <p:cNvPr id="68" name="ZoneTexte 67">
              <a:extLst>
                <a:ext uri="{FF2B5EF4-FFF2-40B4-BE49-F238E27FC236}">
                  <a16:creationId xmlns:a16="http://schemas.microsoft.com/office/drawing/2014/main" id="{57F04A84-08F2-F83E-370A-09968509DAD1}"/>
                </a:ext>
              </a:extLst>
            </p:cNvPr>
            <p:cNvSpPr txBox="1"/>
            <p:nvPr/>
          </p:nvSpPr>
          <p:spPr>
            <a:xfrm>
              <a:off x="8002922" y="5104008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2.8</a:t>
              </a:r>
            </a:p>
          </p:txBody>
        </p:sp>
        <p:sp>
          <p:nvSpPr>
            <p:cNvPr id="69" name="ZoneTexte 68">
              <a:extLst>
                <a:ext uri="{FF2B5EF4-FFF2-40B4-BE49-F238E27FC236}">
                  <a16:creationId xmlns:a16="http://schemas.microsoft.com/office/drawing/2014/main" id="{293F5E2D-14DD-E986-5BD0-837A740BA7B4}"/>
                </a:ext>
              </a:extLst>
            </p:cNvPr>
            <p:cNvSpPr txBox="1"/>
            <p:nvPr/>
          </p:nvSpPr>
          <p:spPr>
            <a:xfrm>
              <a:off x="11171239" y="3374854"/>
              <a:ext cx="4619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84.6</a:t>
              </a:r>
            </a:p>
          </p:txBody>
        </p:sp>
        <p:sp>
          <p:nvSpPr>
            <p:cNvPr id="70" name="ZoneTexte 69">
              <a:extLst>
                <a:ext uri="{FF2B5EF4-FFF2-40B4-BE49-F238E27FC236}">
                  <a16:creationId xmlns:a16="http://schemas.microsoft.com/office/drawing/2014/main" id="{81E97526-27F6-72B8-61B6-8310C67840ED}"/>
                </a:ext>
              </a:extLst>
            </p:cNvPr>
            <p:cNvSpPr txBox="1"/>
            <p:nvPr/>
          </p:nvSpPr>
          <p:spPr>
            <a:xfrm>
              <a:off x="8822059" y="3429000"/>
              <a:ext cx="4619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82.9</a:t>
              </a:r>
            </a:p>
          </p:txBody>
        </p:sp>
        <p:sp>
          <p:nvSpPr>
            <p:cNvPr id="71" name="ZoneTexte 70">
              <a:extLst>
                <a:ext uri="{FF2B5EF4-FFF2-40B4-BE49-F238E27FC236}">
                  <a16:creationId xmlns:a16="http://schemas.microsoft.com/office/drawing/2014/main" id="{19E86550-9508-F476-716E-5E2A3F96881D}"/>
                </a:ext>
              </a:extLst>
            </p:cNvPr>
            <p:cNvSpPr txBox="1"/>
            <p:nvPr/>
          </p:nvSpPr>
          <p:spPr>
            <a:xfrm>
              <a:off x="9606920" y="3357491"/>
              <a:ext cx="4619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85.1</a:t>
              </a:r>
            </a:p>
          </p:txBody>
        </p:sp>
        <p:sp>
          <p:nvSpPr>
            <p:cNvPr id="72" name="ZoneTexte 71">
              <a:extLst>
                <a:ext uri="{FF2B5EF4-FFF2-40B4-BE49-F238E27FC236}">
                  <a16:creationId xmlns:a16="http://schemas.microsoft.com/office/drawing/2014/main" id="{F9650A28-61BD-2921-ED78-F50BE779DB17}"/>
                </a:ext>
              </a:extLst>
            </p:cNvPr>
            <p:cNvSpPr txBox="1"/>
            <p:nvPr/>
          </p:nvSpPr>
          <p:spPr>
            <a:xfrm>
              <a:off x="10395173" y="3464767"/>
              <a:ext cx="4619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81.5</a:t>
              </a:r>
            </a:p>
          </p:txBody>
        </p:sp>
        <p:sp>
          <p:nvSpPr>
            <p:cNvPr id="74" name="ZoneTexte 73">
              <a:extLst>
                <a:ext uri="{FF2B5EF4-FFF2-40B4-BE49-F238E27FC236}">
                  <a16:creationId xmlns:a16="http://schemas.microsoft.com/office/drawing/2014/main" id="{F9746925-CBD4-5E85-5C8D-56F3F7972754}"/>
                </a:ext>
              </a:extLst>
            </p:cNvPr>
            <p:cNvSpPr txBox="1"/>
            <p:nvPr/>
          </p:nvSpPr>
          <p:spPr>
            <a:xfrm>
              <a:off x="8805547" y="5652624"/>
              <a:ext cx="4812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200" b="1" dirty="0">
                  <a:latin typeface="+mj-lt"/>
                  <a:cs typeface="Arial" charset="0"/>
                </a:rPr>
                <a:t>W</a:t>
              </a: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cs typeface="Arial" charset="0"/>
                </a:rPr>
                <a:t>26</a:t>
              </a:r>
            </a:p>
          </p:txBody>
        </p:sp>
        <p:sp>
          <p:nvSpPr>
            <p:cNvPr id="75" name="ZoneTexte 74">
              <a:extLst>
                <a:ext uri="{FF2B5EF4-FFF2-40B4-BE49-F238E27FC236}">
                  <a16:creationId xmlns:a16="http://schemas.microsoft.com/office/drawing/2014/main" id="{7CC4C3D7-FB54-7CC6-C17F-8DEFBFCE7F9D}"/>
                </a:ext>
              </a:extLst>
            </p:cNvPr>
            <p:cNvSpPr txBox="1"/>
            <p:nvPr/>
          </p:nvSpPr>
          <p:spPr>
            <a:xfrm>
              <a:off x="9605927" y="5652624"/>
              <a:ext cx="4812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200" b="1" dirty="0">
                  <a:latin typeface="+mj-lt"/>
                  <a:cs typeface="Arial" charset="0"/>
                </a:rPr>
                <a:t>W</a:t>
              </a: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cs typeface="Arial" charset="0"/>
                </a:rPr>
                <a:t>52</a:t>
              </a:r>
            </a:p>
          </p:txBody>
        </p:sp>
        <p:sp>
          <p:nvSpPr>
            <p:cNvPr id="76" name="ZoneTexte 75">
              <a:extLst>
                <a:ext uri="{FF2B5EF4-FFF2-40B4-BE49-F238E27FC236}">
                  <a16:creationId xmlns:a16="http://schemas.microsoft.com/office/drawing/2014/main" id="{3AFEDABD-54BF-0761-BB04-61B8EDD1EEF1}"/>
                </a:ext>
              </a:extLst>
            </p:cNvPr>
            <p:cNvSpPr txBox="1"/>
            <p:nvPr/>
          </p:nvSpPr>
          <p:spPr>
            <a:xfrm>
              <a:off x="10349114" y="5652624"/>
              <a:ext cx="55976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200" b="1" dirty="0">
                  <a:latin typeface="+mj-lt"/>
                  <a:cs typeface="Arial" charset="0"/>
                </a:rPr>
                <a:t>W</a:t>
              </a: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cs typeface="Arial" charset="0"/>
                </a:rPr>
                <a:t>104</a:t>
              </a:r>
            </a:p>
          </p:txBody>
        </p:sp>
        <p:sp>
          <p:nvSpPr>
            <p:cNvPr id="77" name="ZoneTexte 76">
              <a:extLst>
                <a:ext uri="{FF2B5EF4-FFF2-40B4-BE49-F238E27FC236}">
                  <a16:creationId xmlns:a16="http://schemas.microsoft.com/office/drawing/2014/main" id="{61722D9A-6BB2-9674-792D-7E51433365F7}"/>
                </a:ext>
              </a:extLst>
            </p:cNvPr>
            <p:cNvSpPr txBox="1"/>
            <p:nvPr/>
          </p:nvSpPr>
          <p:spPr>
            <a:xfrm>
              <a:off x="11153247" y="5652624"/>
              <a:ext cx="55976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200" b="1" dirty="0">
                  <a:latin typeface="+mj-lt"/>
                  <a:cs typeface="Arial" charset="0"/>
                </a:rPr>
                <a:t>W</a:t>
              </a: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cs typeface="Arial" charset="0"/>
                </a:rPr>
                <a:t>156</a:t>
              </a:r>
            </a:p>
          </p:txBody>
        </p:sp>
        <p:sp>
          <p:nvSpPr>
            <p:cNvPr id="78" name="ZoneTexte 77">
              <a:extLst>
                <a:ext uri="{FF2B5EF4-FFF2-40B4-BE49-F238E27FC236}">
                  <a16:creationId xmlns:a16="http://schemas.microsoft.com/office/drawing/2014/main" id="{70DB96B7-DB4C-C942-7875-8615230CF661}"/>
                </a:ext>
              </a:extLst>
            </p:cNvPr>
            <p:cNvSpPr txBox="1"/>
            <p:nvPr/>
          </p:nvSpPr>
          <p:spPr>
            <a:xfrm>
              <a:off x="8050874" y="6165304"/>
              <a:ext cx="4828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2/72</a:t>
              </a:r>
            </a:p>
          </p:txBody>
        </p:sp>
        <p:sp>
          <p:nvSpPr>
            <p:cNvPr id="80" name="ZoneTexte 79">
              <a:extLst>
                <a:ext uri="{FF2B5EF4-FFF2-40B4-BE49-F238E27FC236}">
                  <a16:creationId xmlns:a16="http://schemas.microsoft.com/office/drawing/2014/main" id="{D55412A2-5E54-E5E9-61EE-F1C4154D4738}"/>
                </a:ext>
              </a:extLst>
            </p:cNvPr>
            <p:cNvSpPr txBox="1"/>
            <p:nvPr/>
          </p:nvSpPr>
          <p:spPr>
            <a:xfrm>
              <a:off x="8762267" y="6165304"/>
              <a:ext cx="5677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58/70</a:t>
              </a:r>
            </a:p>
          </p:txBody>
        </p:sp>
        <p:sp>
          <p:nvSpPr>
            <p:cNvPr id="81" name="ZoneTexte 80">
              <a:extLst>
                <a:ext uri="{FF2B5EF4-FFF2-40B4-BE49-F238E27FC236}">
                  <a16:creationId xmlns:a16="http://schemas.microsoft.com/office/drawing/2014/main" id="{2B9F9B7D-124C-3A22-5DAD-C2AB78B753E6}"/>
                </a:ext>
              </a:extLst>
            </p:cNvPr>
            <p:cNvSpPr txBox="1"/>
            <p:nvPr/>
          </p:nvSpPr>
          <p:spPr>
            <a:xfrm>
              <a:off x="9562647" y="6165304"/>
              <a:ext cx="5677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57/67</a:t>
              </a:r>
            </a:p>
          </p:txBody>
        </p:sp>
        <p:sp>
          <p:nvSpPr>
            <p:cNvPr id="82" name="ZoneTexte 81">
              <a:extLst>
                <a:ext uri="{FF2B5EF4-FFF2-40B4-BE49-F238E27FC236}">
                  <a16:creationId xmlns:a16="http://schemas.microsoft.com/office/drawing/2014/main" id="{B7B1C2F7-0A77-2D49-6903-40273AD953DF}"/>
                </a:ext>
              </a:extLst>
            </p:cNvPr>
            <p:cNvSpPr txBox="1"/>
            <p:nvPr/>
          </p:nvSpPr>
          <p:spPr>
            <a:xfrm>
              <a:off x="10345108" y="6165304"/>
              <a:ext cx="5677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44/54</a:t>
              </a:r>
            </a:p>
          </p:txBody>
        </p:sp>
        <p:sp>
          <p:nvSpPr>
            <p:cNvPr id="83" name="ZoneTexte 82">
              <a:extLst>
                <a:ext uri="{FF2B5EF4-FFF2-40B4-BE49-F238E27FC236}">
                  <a16:creationId xmlns:a16="http://schemas.microsoft.com/office/drawing/2014/main" id="{DAEF025F-E460-495D-36EC-C3D04E1DDD85}"/>
                </a:ext>
              </a:extLst>
            </p:cNvPr>
            <p:cNvSpPr txBox="1"/>
            <p:nvPr/>
          </p:nvSpPr>
          <p:spPr>
            <a:xfrm>
              <a:off x="11149241" y="6165304"/>
              <a:ext cx="5677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44/52</a:t>
              </a:r>
            </a:p>
          </p:txBody>
        </p:sp>
        <p:sp>
          <p:nvSpPr>
            <p:cNvPr id="84" name="Ellipse 83">
              <a:extLst>
                <a:ext uri="{FF2B5EF4-FFF2-40B4-BE49-F238E27FC236}">
                  <a16:creationId xmlns:a16="http://schemas.microsoft.com/office/drawing/2014/main" id="{C6802C83-DBF6-5D68-ECA9-F5F1713FD4DD}"/>
                </a:ext>
              </a:extLst>
            </p:cNvPr>
            <p:cNvSpPr/>
            <p:nvPr/>
          </p:nvSpPr>
          <p:spPr bwMode="auto">
            <a:xfrm>
              <a:off x="8999232" y="3694949"/>
              <a:ext cx="108000" cy="108000"/>
            </a:xfrm>
            <a:prstGeom prst="ellipse">
              <a:avLst/>
            </a:prstGeom>
            <a:solidFill>
              <a:srgbClr val="4A8EF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85" name="Ellipse 84">
              <a:extLst>
                <a:ext uri="{FF2B5EF4-FFF2-40B4-BE49-F238E27FC236}">
                  <a16:creationId xmlns:a16="http://schemas.microsoft.com/office/drawing/2014/main" id="{AE0DFAD9-6F5A-4817-2E03-AECC8554A9A2}"/>
                </a:ext>
              </a:extLst>
            </p:cNvPr>
            <p:cNvSpPr/>
            <p:nvPr/>
          </p:nvSpPr>
          <p:spPr bwMode="auto">
            <a:xfrm>
              <a:off x="8242603" y="5375097"/>
              <a:ext cx="108000" cy="108000"/>
            </a:xfrm>
            <a:prstGeom prst="ellipse">
              <a:avLst/>
            </a:prstGeom>
            <a:solidFill>
              <a:srgbClr val="4A8EF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86" name="Ellipse 85">
              <a:extLst>
                <a:ext uri="{FF2B5EF4-FFF2-40B4-BE49-F238E27FC236}">
                  <a16:creationId xmlns:a16="http://schemas.microsoft.com/office/drawing/2014/main" id="{2D70E4AD-F0BC-4DF2-84E8-E303927623AF}"/>
                </a:ext>
              </a:extLst>
            </p:cNvPr>
            <p:cNvSpPr/>
            <p:nvPr/>
          </p:nvSpPr>
          <p:spPr bwMode="auto">
            <a:xfrm>
              <a:off x="9746538" y="3627868"/>
              <a:ext cx="108000" cy="108000"/>
            </a:xfrm>
            <a:prstGeom prst="ellipse">
              <a:avLst/>
            </a:prstGeom>
            <a:solidFill>
              <a:srgbClr val="4A8EF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87" name="Ellipse 86">
              <a:extLst>
                <a:ext uri="{FF2B5EF4-FFF2-40B4-BE49-F238E27FC236}">
                  <a16:creationId xmlns:a16="http://schemas.microsoft.com/office/drawing/2014/main" id="{429292B3-97E3-3183-DD9B-2E9402738814}"/>
                </a:ext>
              </a:extLst>
            </p:cNvPr>
            <p:cNvSpPr/>
            <p:nvPr/>
          </p:nvSpPr>
          <p:spPr bwMode="auto">
            <a:xfrm>
              <a:off x="10532351" y="3704068"/>
              <a:ext cx="108000" cy="108000"/>
            </a:xfrm>
            <a:prstGeom prst="ellipse">
              <a:avLst/>
            </a:prstGeom>
            <a:solidFill>
              <a:srgbClr val="4A8EF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88" name="Ellipse 87">
              <a:extLst>
                <a:ext uri="{FF2B5EF4-FFF2-40B4-BE49-F238E27FC236}">
                  <a16:creationId xmlns:a16="http://schemas.microsoft.com/office/drawing/2014/main" id="{33DC4B15-8168-6C82-BBFF-EC67CF092558}"/>
                </a:ext>
              </a:extLst>
            </p:cNvPr>
            <p:cNvSpPr/>
            <p:nvPr/>
          </p:nvSpPr>
          <p:spPr bwMode="auto">
            <a:xfrm>
              <a:off x="11344719" y="3637394"/>
              <a:ext cx="108000" cy="108000"/>
            </a:xfrm>
            <a:prstGeom prst="ellipse">
              <a:avLst/>
            </a:prstGeom>
            <a:solidFill>
              <a:srgbClr val="4A8EF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89" name="Forme libre : forme 88">
              <a:extLst>
                <a:ext uri="{FF2B5EF4-FFF2-40B4-BE49-F238E27FC236}">
                  <a16:creationId xmlns:a16="http://schemas.microsoft.com/office/drawing/2014/main" id="{688860EF-6107-153A-5198-A056184295F2}"/>
                </a:ext>
              </a:extLst>
            </p:cNvPr>
            <p:cNvSpPr/>
            <p:nvPr/>
          </p:nvSpPr>
          <p:spPr bwMode="auto">
            <a:xfrm>
              <a:off x="8286750" y="3690938"/>
              <a:ext cx="3148013" cy="1776412"/>
            </a:xfrm>
            <a:custGeom>
              <a:avLst/>
              <a:gdLst>
                <a:gd name="connsiteX0" fmla="*/ 0 w 3148013"/>
                <a:gd name="connsiteY0" fmla="*/ 1776412 h 1776412"/>
                <a:gd name="connsiteX1" fmla="*/ 771525 w 3148013"/>
                <a:gd name="connsiteY1" fmla="*/ 57150 h 1776412"/>
                <a:gd name="connsiteX2" fmla="*/ 1562100 w 3148013"/>
                <a:gd name="connsiteY2" fmla="*/ 0 h 1776412"/>
                <a:gd name="connsiteX3" fmla="*/ 2362200 w 3148013"/>
                <a:gd name="connsiteY3" fmla="*/ 80962 h 1776412"/>
                <a:gd name="connsiteX4" fmla="*/ 3148013 w 3148013"/>
                <a:gd name="connsiteY4" fmla="*/ 9525 h 1776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8013" h="1776412">
                  <a:moveTo>
                    <a:pt x="0" y="1776412"/>
                  </a:moveTo>
                  <a:lnTo>
                    <a:pt x="771525" y="57150"/>
                  </a:lnTo>
                  <a:lnTo>
                    <a:pt x="1562100" y="0"/>
                  </a:lnTo>
                  <a:lnTo>
                    <a:pt x="2362200" y="80962"/>
                  </a:lnTo>
                  <a:lnTo>
                    <a:pt x="3148013" y="9525"/>
                  </a:lnTo>
                </a:path>
              </a:pathLst>
            </a:custGeom>
            <a:noFill/>
            <a:ln w="28575" cap="flat" cmpd="sng" algn="ctr">
              <a:solidFill>
                <a:srgbClr val="4A8EF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07C76A00-4A17-FE5A-0624-A4F8F0592814}"/>
                </a:ext>
              </a:extLst>
            </p:cNvPr>
            <p:cNvSpPr txBox="1"/>
            <p:nvPr/>
          </p:nvSpPr>
          <p:spPr>
            <a:xfrm>
              <a:off x="7728432" y="3053220"/>
              <a:ext cx="316112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%</a:t>
              </a:r>
            </a:p>
          </p:txBody>
        </p:sp>
      </p:grpSp>
      <p:sp>
        <p:nvSpPr>
          <p:cNvPr id="50" name="Titre 1">
            <a:extLst>
              <a:ext uri="{FF2B5EF4-FFF2-40B4-BE49-F238E27FC236}">
                <a16:creationId xmlns:a16="http://schemas.microsoft.com/office/drawing/2014/main" id="{63DEECE1-E443-3184-040F-CB98F1478BBE}"/>
              </a:ext>
            </a:extLst>
          </p:cNvPr>
          <p:cNvSpPr txBox="1">
            <a:spLocks/>
          </p:cNvSpPr>
          <p:nvPr/>
        </p:nvSpPr>
        <p:spPr bwMode="auto">
          <a:xfrm>
            <a:off x="5988702" y="1927971"/>
            <a:ext cx="6024035" cy="512937"/>
          </a:xfrm>
          <a:prstGeom prst="rect">
            <a:avLst/>
          </a:prstGeom>
          <a:noFill/>
          <a:ln w="25400" cap="flat" cmpd="sng" algn="ctr">
            <a:noFill/>
            <a:prstDash val="solid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FFFF66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FFFF66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FFFF66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FFFF66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Mean change in CD4/mm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at W156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FCE078B6-3CE0-A8A1-4717-72331EC326FB}"/>
              </a:ext>
            </a:extLst>
          </p:cNvPr>
          <p:cNvGrpSpPr/>
          <p:nvPr/>
        </p:nvGrpSpPr>
        <p:grpSpPr>
          <a:xfrm>
            <a:off x="6220011" y="2683923"/>
            <a:ext cx="5732807" cy="3397356"/>
            <a:chOff x="6220011" y="2303401"/>
            <a:chExt cx="5732807" cy="3397356"/>
          </a:xfrm>
        </p:grpSpPr>
        <p:sp>
          <p:nvSpPr>
            <p:cNvPr id="64" name="Freeform 6">
              <a:extLst>
                <a:ext uri="{FF2B5EF4-FFF2-40B4-BE49-F238E27FC236}">
                  <a16:creationId xmlns:a16="http://schemas.microsoft.com/office/drawing/2014/main" id="{045120F7-F771-C5E9-6308-FE3E639CB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8691" y="2420538"/>
              <a:ext cx="4944189" cy="2189380"/>
            </a:xfrm>
            <a:custGeom>
              <a:avLst/>
              <a:gdLst>
                <a:gd name="T0" fmla="*/ 12687 w 12687"/>
                <a:gd name="T1" fmla="*/ 5674 h 5674"/>
                <a:gd name="T2" fmla="*/ 0 w 12687"/>
                <a:gd name="T3" fmla="*/ 5674 h 5674"/>
                <a:gd name="T4" fmla="*/ 0 w 12687"/>
                <a:gd name="T5" fmla="*/ 0 h 5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687" h="5674">
                  <a:moveTo>
                    <a:pt x="12687" y="5674"/>
                  </a:moveTo>
                  <a:lnTo>
                    <a:pt x="0" y="5674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73" name="Line 7">
              <a:extLst>
                <a:ext uri="{FF2B5EF4-FFF2-40B4-BE49-F238E27FC236}">
                  <a16:creationId xmlns:a16="http://schemas.microsoft.com/office/drawing/2014/main" id="{81CD2B96-3AB0-B245-C8B9-487BB37C4C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89576" y="2800712"/>
              <a:ext cx="7911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79" name="Line 8">
              <a:extLst>
                <a:ext uri="{FF2B5EF4-FFF2-40B4-BE49-F238E27FC236}">
                  <a16:creationId xmlns:a16="http://schemas.microsoft.com/office/drawing/2014/main" id="{55EECFE4-0D98-8D16-24D4-49DD1EDC93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89576" y="3168295"/>
              <a:ext cx="7911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90" name="Line 9">
              <a:extLst>
                <a:ext uri="{FF2B5EF4-FFF2-40B4-BE49-F238E27FC236}">
                  <a16:creationId xmlns:a16="http://schemas.microsoft.com/office/drawing/2014/main" id="{58114828-3ACB-A100-44BC-4D841FC93A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89576" y="3904364"/>
              <a:ext cx="7911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91" name="Line 10">
              <a:extLst>
                <a:ext uri="{FF2B5EF4-FFF2-40B4-BE49-F238E27FC236}">
                  <a16:creationId xmlns:a16="http://schemas.microsoft.com/office/drawing/2014/main" id="{68B0449C-FADE-5F73-30F9-1296FE7CCF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89576" y="4262166"/>
              <a:ext cx="7911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92" name="Line 11">
              <a:extLst>
                <a:ext uri="{FF2B5EF4-FFF2-40B4-BE49-F238E27FC236}">
                  <a16:creationId xmlns:a16="http://schemas.microsoft.com/office/drawing/2014/main" id="{647DB62A-62F3-F23B-6866-1EB03363B4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89576" y="4609915"/>
              <a:ext cx="7911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93" name="Line 12">
              <a:extLst>
                <a:ext uri="{FF2B5EF4-FFF2-40B4-BE49-F238E27FC236}">
                  <a16:creationId xmlns:a16="http://schemas.microsoft.com/office/drawing/2014/main" id="{F592C9CD-1C21-A912-752B-D34467360F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89576" y="2444851"/>
              <a:ext cx="7911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94" name="ZoneTexte 93">
              <a:extLst>
                <a:ext uri="{FF2B5EF4-FFF2-40B4-BE49-F238E27FC236}">
                  <a16:creationId xmlns:a16="http://schemas.microsoft.com/office/drawing/2014/main" id="{496E1484-755B-140A-5EF6-FCCD8B80E696}"/>
                </a:ext>
              </a:extLst>
            </p:cNvPr>
            <p:cNvSpPr txBox="1"/>
            <p:nvPr/>
          </p:nvSpPr>
          <p:spPr>
            <a:xfrm>
              <a:off x="6252072" y="4474115"/>
              <a:ext cx="388247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-50</a:t>
              </a:r>
            </a:p>
          </p:txBody>
        </p:sp>
        <p:sp>
          <p:nvSpPr>
            <p:cNvPr id="95" name="ZoneTexte 94">
              <a:extLst>
                <a:ext uri="{FF2B5EF4-FFF2-40B4-BE49-F238E27FC236}">
                  <a16:creationId xmlns:a16="http://schemas.microsoft.com/office/drawing/2014/main" id="{F3B6218A-B3F5-0548-250B-F2D1EFCFEDB2}"/>
                </a:ext>
              </a:extLst>
            </p:cNvPr>
            <p:cNvSpPr txBox="1"/>
            <p:nvPr/>
          </p:nvSpPr>
          <p:spPr>
            <a:xfrm>
              <a:off x="6370694" y="4114567"/>
              <a:ext cx="269626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0</a:t>
              </a:r>
            </a:p>
          </p:txBody>
        </p:sp>
        <p:sp>
          <p:nvSpPr>
            <p:cNvPr id="96" name="ZoneTexte 95">
              <a:extLst>
                <a:ext uri="{FF2B5EF4-FFF2-40B4-BE49-F238E27FC236}">
                  <a16:creationId xmlns:a16="http://schemas.microsoft.com/office/drawing/2014/main" id="{529DCE94-E5B0-EDED-2D2F-E6A7E2B8D19B}"/>
                </a:ext>
              </a:extLst>
            </p:cNvPr>
            <p:cNvSpPr txBox="1"/>
            <p:nvPr/>
          </p:nvSpPr>
          <p:spPr>
            <a:xfrm>
              <a:off x="6285736" y="3760207"/>
              <a:ext cx="354584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50</a:t>
              </a:r>
            </a:p>
          </p:txBody>
        </p:sp>
        <p:sp>
          <p:nvSpPr>
            <p:cNvPr id="97" name="ZoneTexte 96">
              <a:extLst>
                <a:ext uri="{FF2B5EF4-FFF2-40B4-BE49-F238E27FC236}">
                  <a16:creationId xmlns:a16="http://schemas.microsoft.com/office/drawing/2014/main" id="{044B3164-87D4-EBBB-FF2F-2421E44FD309}"/>
                </a:ext>
              </a:extLst>
            </p:cNvPr>
            <p:cNvSpPr txBox="1"/>
            <p:nvPr/>
          </p:nvSpPr>
          <p:spPr>
            <a:xfrm>
              <a:off x="6220012" y="3027581"/>
              <a:ext cx="420308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150</a:t>
              </a:r>
            </a:p>
          </p:txBody>
        </p:sp>
        <p:sp>
          <p:nvSpPr>
            <p:cNvPr id="98" name="ZoneTexte 97">
              <a:extLst>
                <a:ext uri="{FF2B5EF4-FFF2-40B4-BE49-F238E27FC236}">
                  <a16:creationId xmlns:a16="http://schemas.microsoft.com/office/drawing/2014/main" id="{92AD9FEE-9276-0E5D-845F-245E3D839258}"/>
                </a:ext>
              </a:extLst>
            </p:cNvPr>
            <p:cNvSpPr txBox="1"/>
            <p:nvPr/>
          </p:nvSpPr>
          <p:spPr>
            <a:xfrm>
              <a:off x="6220012" y="2663441"/>
              <a:ext cx="420308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200</a:t>
              </a:r>
            </a:p>
          </p:txBody>
        </p:sp>
        <p:sp>
          <p:nvSpPr>
            <p:cNvPr id="99" name="ZoneTexte 98">
              <a:extLst>
                <a:ext uri="{FF2B5EF4-FFF2-40B4-BE49-F238E27FC236}">
                  <a16:creationId xmlns:a16="http://schemas.microsoft.com/office/drawing/2014/main" id="{7F7A6D01-481F-1930-7499-24FB3C351E31}"/>
                </a:ext>
              </a:extLst>
            </p:cNvPr>
            <p:cNvSpPr txBox="1"/>
            <p:nvPr/>
          </p:nvSpPr>
          <p:spPr>
            <a:xfrm>
              <a:off x="6220011" y="2303401"/>
              <a:ext cx="420308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250</a:t>
              </a:r>
            </a:p>
          </p:txBody>
        </p:sp>
        <p:sp>
          <p:nvSpPr>
            <p:cNvPr id="100" name="Line 8">
              <a:extLst>
                <a:ext uri="{FF2B5EF4-FFF2-40B4-BE49-F238E27FC236}">
                  <a16:creationId xmlns:a16="http://schemas.microsoft.com/office/drawing/2014/main" id="{C6489322-1388-F9FB-208C-7F7E9EF050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89576" y="3527962"/>
              <a:ext cx="7911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101" name="ZoneTexte 100">
              <a:extLst>
                <a:ext uri="{FF2B5EF4-FFF2-40B4-BE49-F238E27FC236}">
                  <a16:creationId xmlns:a16="http://schemas.microsoft.com/office/drawing/2014/main" id="{2DD60DFE-5538-85BF-5A73-E536D767CEEF}"/>
                </a:ext>
              </a:extLst>
            </p:cNvPr>
            <p:cNvSpPr txBox="1"/>
            <p:nvPr/>
          </p:nvSpPr>
          <p:spPr>
            <a:xfrm>
              <a:off x="6220012" y="3387248"/>
              <a:ext cx="420308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100</a:t>
              </a:r>
            </a:p>
          </p:txBody>
        </p:sp>
        <p:grpSp>
          <p:nvGrpSpPr>
            <p:cNvPr id="102" name="Groupe 101">
              <a:extLst>
                <a:ext uri="{FF2B5EF4-FFF2-40B4-BE49-F238E27FC236}">
                  <a16:creationId xmlns:a16="http://schemas.microsoft.com/office/drawing/2014/main" id="{D52CE97E-3D19-4A08-0C83-A57D18AEC17C}"/>
                </a:ext>
              </a:extLst>
            </p:cNvPr>
            <p:cNvGrpSpPr/>
            <p:nvPr/>
          </p:nvGrpSpPr>
          <p:grpSpPr>
            <a:xfrm>
              <a:off x="8514444" y="4608421"/>
              <a:ext cx="188119" cy="265668"/>
              <a:chOff x="2032846" y="4898708"/>
              <a:chExt cx="155471" cy="199600"/>
            </a:xfrm>
          </p:grpSpPr>
          <p:sp>
            <p:nvSpPr>
              <p:cNvPr id="221" name="Line 19">
                <a:extLst>
                  <a:ext uri="{FF2B5EF4-FFF2-40B4-BE49-F238E27FC236}">
                    <a16:creationId xmlns:a16="http://schemas.microsoft.com/office/drawing/2014/main" id="{D7E30913-C6D7-DCAA-04FC-3157B554BB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05818" y="4898708"/>
                <a:ext cx="0" cy="5715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0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Roboto Condensed" panose="02000000000000000000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2" name="Rectangle 49">
                <a:extLst>
                  <a:ext uri="{FF2B5EF4-FFF2-40B4-BE49-F238E27FC236}">
                    <a16:creationId xmlns:a16="http://schemas.microsoft.com/office/drawing/2014/main" id="{F963132B-C779-6BA3-0CF3-EBAF1DA41D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2846" y="4939628"/>
                <a:ext cx="155471" cy="158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9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j-lt"/>
                    <a:ea typeface="Roboto Condensed" panose="02000000000000000000" pitchFamily="2" charset="0"/>
                    <a:cs typeface="Calibri" panose="020F0502020204030204" pitchFamily="34" charset="0"/>
                  </a:rPr>
                  <a:t>52</a:t>
                </a:r>
              </a:p>
            </p:txBody>
          </p:sp>
        </p:grpSp>
        <p:sp>
          <p:nvSpPr>
            <p:cNvPr id="103" name="Ellipse 102">
              <a:extLst>
                <a:ext uri="{FF2B5EF4-FFF2-40B4-BE49-F238E27FC236}">
                  <a16:creationId xmlns:a16="http://schemas.microsoft.com/office/drawing/2014/main" id="{DC19C9A9-1B33-D6DB-9B98-616BDB9B2D05}"/>
                </a:ext>
              </a:extLst>
            </p:cNvPr>
            <p:cNvSpPr/>
            <p:nvPr/>
          </p:nvSpPr>
          <p:spPr bwMode="auto">
            <a:xfrm>
              <a:off x="8528147" y="3490153"/>
              <a:ext cx="104055" cy="104056"/>
            </a:xfrm>
            <a:prstGeom prst="ellipse">
              <a:avLst/>
            </a:prstGeom>
            <a:solidFill>
              <a:srgbClr val="19497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34" charset="-128"/>
                <a:cs typeface="Arial" charset="0"/>
              </a:endParaRPr>
            </a:p>
          </p:txBody>
        </p:sp>
        <p:grpSp>
          <p:nvGrpSpPr>
            <p:cNvPr id="104" name="Groupe 103">
              <a:extLst>
                <a:ext uri="{FF2B5EF4-FFF2-40B4-BE49-F238E27FC236}">
                  <a16:creationId xmlns:a16="http://schemas.microsoft.com/office/drawing/2014/main" id="{4DD56E50-A6BA-FDAD-809F-DA9D37921511}"/>
                </a:ext>
              </a:extLst>
            </p:cNvPr>
            <p:cNvGrpSpPr/>
            <p:nvPr/>
          </p:nvGrpSpPr>
          <p:grpSpPr>
            <a:xfrm>
              <a:off x="8534566" y="3345656"/>
              <a:ext cx="91706" cy="411957"/>
              <a:chOff x="2084388" y="2281238"/>
              <a:chExt cx="127000" cy="720725"/>
            </a:xfrm>
          </p:grpSpPr>
          <p:sp>
            <p:nvSpPr>
              <p:cNvPr id="218" name="Line 113">
                <a:extLst>
                  <a:ext uri="{FF2B5EF4-FFF2-40B4-BE49-F238E27FC236}">
                    <a16:creationId xmlns:a16="http://schemas.microsoft.com/office/drawing/2014/main" id="{44C96229-2D36-B391-9F12-14637E5871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1949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219" name="Line 120">
                <a:extLst>
                  <a:ext uri="{FF2B5EF4-FFF2-40B4-BE49-F238E27FC236}">
                    <a16:creationId xmlns:a16="http://schemas.microsoft.com/office/drawing/2014/main" id="{9A05054E-E450-B15D-86C7-DBC032EB5E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1949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220" name="Line 113">
                <a:extLst>
                  <a:ext uri="{FF2B5EF4-FFF2-40B4-BE49-F238E27FC236}">
                    <a16:creationId xmlns:a16="http://schemas.microsoft.com/office/drawing/2014/main" id="{D9C782A7-6873-5568-8853-D743116994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1949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ＭＳ Ｐゴシック" pitchFamily="34" charset="-128"/>
                  <a:cs typeface="Arial" charset="0"/>
                </a:endParaRPr>
              </a:p>
            </p:txBody>
          </p:sp>
        </p:grpSp>
        <p:grpSp>
          <p:nvGrpSpPr>
            <p:cNvPr id="105" name="Groupe 104">
              <a:extLst>
                <a:ext uri="{FF2B5EF4-FFF2-40B4-BE49-F238E27FC236}">
                  <a16:creationId xmlns:a16="http://schemas.microsoft.com/office/drawing/2014/main" id="{2A75D429-3EEE-F647-CAC5-5C2461FE9A5D}"/>
                </a:ext>
              </a:extLst>
            </p:cNvPr>
            <p:cNvGrpSpPr/>
            <p:nvPr/>
          </p:nvGrpSpPr>
          <p:grpSpPr>
            <a:xfrm>
              <a:off x="7830594" y="4608421"/>
              <a:ext cx="188119" cy="265668"/>
              <a:chOff x="2058833" y="4898708"/>
              <a:chExt cx="155471" cy="199600"/>
            </a:xfrm>
          </p:grpSpPr>
          <p:sp>
            <p:nvSpPr>
              <p:cNvPr id="216" name="Line 19">
                <a:extLst>
                  <a:ext uri="{FF2B5EF4-FFF2-40B4-BE49-F238E27FC236}">
                    <a16:creationId xmlns:a16="http://schemas.microsoft.com/office/drawing/2014/main" id="{1781A2FA-4C7D-34BC-F47A-2F98175BDB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05818" y="4898708"/>
                <a:ext cx="0" cy="5715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0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Roboto Condensed" panose="02000000000000000000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7" name="Rectangle 49">
                <a:extLst>
                  <a:ext uri="{FF2B5EF4-FFF2-40B4-BE49-F238E27FC236}">
                    <a16:creationId xmlns:a16="http://schemas.microsoft.com/office/drawing/2014/main" id="{A0C71053-E979-C3D3-1349-A8F2B79675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8833" y="4939628"/>
                <a:ext cx="155471" cy="158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9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j-lt"/>
                    <a:ea typeface="Roboto Condensed" panose="02000000000000000000" pitchFamily="2" charset="0"/>
                    <a:cs typeface="Calibri" panose="020F0502020204030204" pitchFamily="34" charset="0"/>
                  </a:rPr>
                  <a:t>26</a:t>
                </a:r>
              </a:p>
            </p:txBody>
          </p:sp>
        </p:grpSp>
        <p:grpSp>
          <p:nvGrpSpPr>
            <p:cNvPr id="106" name="Groupe 105">
              <a:extLst>
                <a:ext uri="{FF2B5EF4-FFF2-40B4-BE49-F238E27FC236}">
                  <a16:creationId xmlns:a16="http://schemas.microsoft.com/office/drawing/2014/main" id="{3F3645B2-C678-4F08-C09A-FF68EFBC6A56}"/>
                </a:ext>
              </a:extLst>
            </p:cNvPr>
            <p:cNvGrpSpPr/>
            <p:nvPr/>
          </p:nvGrpSpPr>
          <p:grpSpPr>
            <a:xfrm>
              <a:off x="9267509" y="4608421"/>
              <a:ext cx="188119" cy="265668"/>
              <a:chOff x="2032847" y="4898708"/>
              <a:chExt cx="155471" cy="199600"/>
            </a:xfrm>
          </p:grpSpPr>
          <p:sp>
            <p:nvSpPr>
              <p:cNvPr id="214" name="Line 19">
                <a:extLst>
                  <a:ext uri="{FF2B5EF4-FFF2-40B4-BE49-F238E27FC236}">
                    <a16:creationId xmlns:a16="http://schemas.microsoft.com/office/drawing/2014/main" id="{2907E773-6C0E-AEF6-DBE5-C1BCE730F3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05818" y="4898708"/>
                <a:ext cx="0" cy="5715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0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Roboto Condensed" panose="02000000000000000000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5" name="Rectangle 49">
                <a:extLst>
                  <a:ext uri="{FF2B5EF4-FFF2-40B4-BE49-F238E27FC236}">
                    <a16:creationId xmlns:a16="http://schemas.microsoft.com/office/drawing/2014/main" id="{84E7731D-4995-487E-2742-90FD0D29BA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2847" y="4939628"/>
                <a:ext cx="155471" cy="158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9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j-lt"/>
                    <a:ea typeface="Roboto Condensed" panose="02000000000000000000" pitchFamily="2" charset="0"/>
                    <a:cs typeface="Calibri" panose="020F0502020204030204" pitchFamily="34" charset="0"/>
                  </a:rPr>
                  <a:t>78</a:t>
                </a:r>
              </a:p>
            </p:txBody>
          </p:sp>
        </p:grpSp>
        <p:grpSp>
          <p:nvGrpSpPr>
            <p:cNvPr id="107" name="Groupe 106">
              <a:extLst>
                <a:ext uri="{FF2B5EF4-FFF2-40B4-BE49-F238E27FC236}">
                  <a16:creationId xmlns:a16="http://schemas.microsoft.com/office/drawing/2014/main" id="{6CA7734F-1696-368D-8ADB-E2DA6E42F654}"/>
                </a:ext>
              </a:extLst>
            </p:cNvPr>
            <p:cNvGrpSpPr/>
            <p:nvPr/>
          </p:nvGrpSpPr>
          <p:grpSpPr>
            <a:xfrm>
              <a:off x="9985953" y="4608421"/>
              <a:ext cx="245827" cy="265668"/>
              <a:chOff x="2009003" y="4898708"/>
              <a:chExt cx="203164" cy="199600"/>
            </a:xfrm>
          </p:grpSpPr>
          <p:sp>
            <p:nvSpPr>
              <p:cNvPr id="212" name="Line 19">
                <a:extLst>
                  <a:ext uri="{FF2B5EF4-FFF2-40B4-BE49-F238E27FC236}">
                    <a16:creationId xmlns:a16="http://schemas.microsoft.com/office/drawing/2014/main" id="{8A93E86A-38D3-B3C5-F1A5-4EE175A7A5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05818" y="4898708"/>
                <a:ext cx="0" cy="5715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0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Roboto Condensed" panose="02000000000000000000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3" name="Rectangle 49">
                <a:extLst>
                  <a:ext uri="{FF2B5EF4-FFF2-40B4-BE49-F238E27FC236}">
                    <a16:creationId xmlns:a16="http://schemas.microsoft.com/office/drawing/2014/main" id="{97F72FB0-CC04-1E9D-258D-BE5034EFEF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9003" y="4939628"/>
                <a:ext cx="203164" cy="158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9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j-lt"/>
                    <a:ea typeface="Roboto Condensed" panose="02000000000000000000" pitchFamily="2" charset="0"/>
                    <a:cs typeface="Calibri" panose="020F0502020204030204" pitchFamily="34" charset="0"/>
                  </a:rPr>
                  <a:t>104</a:t>
                </a:r>
              </a:p>
            </p:txBody>
          </p:sp>
        </p:grpSp>
        <p:grpSp>
          <p:nvGrpSpPr>
            <p:cNvPr id="108" name="Groupe 107">
              <a:extLst>
                <a:ext uri="{FF2B5EF4-FFF2-40B4-BE49-F238E27FC236}">
                  <a16:creationId xmlns:a16="http://schemas.microsoft.com/office/drawing/2014/main" id="{6C6D1DB7-1122-6EF0-1CD0-72D851A13BA4}"/>
                </a:ext>
              </a:extLst>
            </p:cNvPr>
            <p:cNvGrpSpPr/>
            <p:nvPr/>
          </p:nvGrpSpPr>
          <p:grpSpPr>
            <a:xfrm>
              <a:off x="10699700" y="4608421"/>
              <a:ext cx="245827" cy="265668"/>
              <a:chOff x="2009004" y="4898708"/>
              <a:chExt cx="203164" cy="199600"/>
            </a:xfrm>
          </p:grpSpPr>
          <p:sp>
            <p:nvSpPr>
              <p:cNvPr id="210" name="Line 19">
                <a:extLst>
                  <a:ext uri="{FF2B5EF4-FFF2-40B4-BE49-F238E27FC236}">
                    <a16:creationId xmlns:a16="http://schemas.microsoft.com/office/drawing/2014/main" id="{38FD6B87-8C22-01EB-4DC6-BA5FCB71EB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05818" y="4898708"/>
                <a:ext cx="0" cy="5715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0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Roboto Condensed" panose="02000000000000000000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1" name="Rectangle 49">
                <a:extLst>
                  <a:ext uri="{FF2B5EF4-FFF2-40B4-BE49-F238E27FC236}">
                    <a16:creationId xmlns:a16="http://schemas.microsoft.com/office/drawing/2014/main" id="{A17B5F68-48A3-BF5A-D0E9-7C58A3D05E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9004" y="4939628"/>
                <a:ext cx="203164" cy="158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9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j-lt"/>
                    <a:ea typeface="Roboto Condensed" panose="02000000000000000000" pitchFamily="2" charset="0"/>
                    <a:cs typeface="Calibri" panose="020F0502020204030204" pitchFamily="34" charset="0"/>
                  </a:rPr>
                  <a:t>130</a:t>
                </a:r>
              </a:p>
            </p:txBody>
          </p:sp>
        </p:grpSp>
        <p:grpSp>
          <p:nvGrpSpPr>
            <p:cNvPr id="109" name="Groupe 108">
              <a:extLst>
                <a:ext uri="{FF2B5EF4-FFF2-40B4-BE49-F238E27FC236}">
                  <a16:creationId xmlns:a16="http://schemas.microsoft.com/office/drawing/2014/main" id="{5137A2EF-A143-D5F1-9FBA-CFADFA740562}"/>
                </a:ext>
              </a:extLst>
            </p:cNvPr>
            <p:cNvGrpSpPr/>
            <p:nvPr/>
          </p:nvGrpSpPr>
          <p:grpSpPr>
            <a:xfrm>
              <a:off x="11477265" y="4608421"/>
              <a:ext cx="245827" cy="265668"/>
              <a:chOff x="2009005" y="4898708"/>
              <a:chExt cx="203164" cy="199600"/>
            </a:xfrm>
          </p:grpSpPr>
          <p:sp>
            <p:nvSpPr>
              <p:cNvPr id="208" name="Line 19">
                <a:extLst>
                  <a:ext uri="{FF2B5EF4-FFF2-40B4-BE49-F238E27FC236}">
                    <a16:creationId xmlns:a16="http://schemas.microsoft.com/office/drawing/2014/main" id="{F76FAF38-A757-547F-EE15-3AE6016692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05818" y="4898708"/>
                <a:ext cx="0" cy="5715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0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Roboto Condensed" panose="02000000000000000000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9" name="Rectangle 49">
                <a:extLst>
                  <a:ext uri="{FF2B5EF4-FFF2-40B4-BE49-F238E27FC236}">
                    <a16:creationId xmlns:a16="http://schemas.microsoft.com/office/drawing/2014/main" id="{8938B09D-AF3B-006D-2BD2-2C1AD5419E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9005" y="4939628"/>
                <a:ext cx="203164" cy="158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9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j-lt"/>
                    <a:ea typeface="Roboto Condensed" panose="02000000000000000000" pitchFamily="2" charset="0"/>
                    <a:cs typeface="Calibri" panose="020F0502020204030204" pitchFamily="34" charset="0"/>
                  </a:rPr>
                  <a:t>156</a:t>
                </a:r>
              </a:p>
            </p:txBody>
          </p:sp>
        </p:grpSp>
        <p:grpSp>
          <p:nvGrpSpPr>
            <p:cNvPr id="110" name="Groupe 109">
              <a:extLst>
                <a:ext uri="{FF2B5EF4-FFF2-40B4-BE49-F238E27FC236}">
                  <a16:creationId xmlns:a16="http://schemas.microsoft.com/office/drawing/2014/main" id="{22B94236-DE8F-56EC-FE18-2D881D825426}"/>
                </a:ext>
              </a:extLst>
            </p:cNvPr>
            <p:cNvGrpSpPr/>
            <p:nvPr/>
          </p:nvGrpSpPr>
          <p:grpSpPr>
            <a:xfrm>
              <a:off x="7677591" y="4608421"/>
              <a:ext cx="188119" cy="265668"/>
              <a:chOff x="2032851" y="4898708"/>
              <a:chExt cx="155471" cy="199600"/>
            </a:xfrm>
          </p:grpSpPr>
          <p:sp>
            <p:nvSpPr>
              <p:cNvPr id="206" name="Line 19">
                <a:extLst>
                  <a:ext uri="{FF2B5EF4-FFF2-40B4-BE49-F238E27FC236}">
                    <a16:creationId xmlns:a16="http://schemas.microsoft.com/office/drawing/2014/main" id="{16EBB205-F335-3E32-02E2-4DCD9DAA94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05818" y="4898708"/>
                <a:ext cx="0" cy="5715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0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Roboto Condensed" panose="02000000000000000000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7" name="Rectangle 49">
                <a:extLst>
                  <a:ext uri="{FF2B5EF4-FFF2-40B4-BE49-F238E27FC236}">
                    <a16:creationId xmlns:a16="http://schemas.microsoft.com/office/drawing/2014/main" id="{BA75FD98-8355-4A7D-B70C-D2AC30C1FB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2851" y="4939628"/>
                <a:ext cx="155471" cy="158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9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j-lt"/>
                    <a:ea typeface="Roboto Condensed" panose="02000000000000000000" pitchFamily="2" charset="0"/>
                    <a:cs typeface="Calibri" panose="020F0502020204030204" pitchFamily="34" charset="0"/>
                  </a:rPr>
                  <a:t>22</a:t>
                </a:r>
              </a:p>
            </p:txBody>
          </p:sp>
        </p:grpSp>
        <p:grpSp>
          <p:nvGrpSpPr>
            <p:cNvPr id="111" name="Groupe 110">
              <a:extLst>
                <a:ext uri="{FF2B5EF4-FFF2-40B4-BE49-F238E27FC236}">
                  <a16:creationId xmlns:a16="http://schemas.microsoft.com/office/drawing/2014/main" id="{BD3FADFF-DA2B-170B-AF6B-363826B2175C}"/>
                </a:ext>
              </a:extLst>
            </p:cNvPr>
            <p:cNvGrpSpPr/>
            <p:nvPr/>
          </p:nvGrpSpPr>
          <p:grpSpPr>
            <a:xfrm>
              <a:off x="7499674" y="4608421"/>
              <a:ext cx="188119" cy="265668"/>
              <a:chOff x="2032852" y="4898708"/>
              <a:chExt cx="155471" cy="199600"/>
            </a:xfrm>
          </p:grpSpPr>
          <p:sp>
            <p:nvSpPr>
              <p:cNvPr id="204" name="Line 19">
                <a:extLst>
                  <a:ext uri="{FF2B5EF4-FFF2-40B4-BE49-F238E27FC236}">
                    <a16:creationId xmlns:a16="http://schemas.microsoft.com/office/drawing/2014/main" id="{A9974D13-E2EA-6D23-4308-A98C64A501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05818" y="4898708"/>
                <a:ext cx="0" cy="5715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0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Roboto Condensed" panose="02000000000000000000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5" name="Rectangle 49">
                <a:extLst>
                  <a:ext uri="{FF2B5EF4-FFF2-40B4-BE49-F238E27FC236}">
                    <a16:creationId xmlns:a16="http://schemas.microsoft.com/office/drawing/2014/main" id="{C8B86FDF-3D8D-FFFF-0478-F76F0E3721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2852" y="4939628"/>
                <a:ext cx="155471" cy="158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9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j-lt"/>
                    <a:ea typeface="Roboto Condensed" panose="02000000000000000000" pitchFamily="2" charset="0"/>
                    <a:cs typeface="Calibri" panose="020F0502020204030204" pitchFamily="34" charset="0"/>
                  </a:rPr>
                  <a:t>16</a:t>
                </a:r>
              </a:p>
            </p:txBody>
          </p:sp>
        </p:grpSp>
        <p:grpSp>
          <p:nvGrpSpPr>
            <p:cNvPr id="112" name="Groupe 111">
              <a:extLst>
                <a:ext uri="{FF2B5EF4-FFF2-40B4-BE49-F238E27FC236}">
                  <a16:creationId xmlns:a16="http://schemas.microsoft.com/office/drawing/2014/main" id="{3BB0E00D-48B4-D04D-9173-FD337A442C35}"/>
                </a:ext>
              </a:extLst>
            </p:cNvPr>
            <p:cNvGrpSpPr/>
            <p:nvPr/>
          </p:nvGrpSpPr>
          <p:grpSpPr>
            <a:xfrm>
              <a:off x="7327692" y="4608421"/>
              <a:ext cx="188119" cy="265668"/>
              <a:chOff x="2032853" y="4898708"/>
              <a:chExt cx="155471" cy="199600"/>
            </a:xfrm>
          </p:grpSpPr>
          <p:sp>
            <p:nvSpPr>
              <p:cNvPr id="202" name="Line 19">
                <a:extLst>
                  <a:ext uri="{FF2B5EF4-FFF2-40B4-BE49-F238E27FC236}">
                    <a16:creationId xmlns:a16="http://schemas.microsoft.com/office/drawing/2014/main" id="{102CA738-B4F7-5021-F08C-0277E49356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05818" y="4898708"/>
                <a:ext cx="0" cy="5715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0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Roboto Condensed" panose="02000000000000000000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3" name="Rectangle 49">
                <a:extLst>
                  <a:ext uri="{FF2B5EF4-FFF2-40B4-BE49-F238E27FC236}">
                    <a16:creationId xmlns:a16="http://schemas.microsoft.com/office/drawing/2014/main" id="{EE36CB0F-80A1-CFDC-816E-135FBBFD13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2853" y="4939628"/>
                <a:ext cx="155471" cy="158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9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j-lt"/>
                    <a:ea typeface="Roboto Condensed" panose="02000000000000000000" pitchFamily="2" charset="0"/>
                    <a:cs typeface="Calibri" panose="020F0502020204030204" pitchFamily="34" charset="0"/>
                  </a:rPr>
                  <a:t>10</a:t>
                </a:r>
              </a:p>
            </p:txBody>
          </p:sp>
        </p:grpSp>
        <p:grpSp>
          <p:nvGrpSpPr>
            <p:cNvPr id="113" name="Groupe 112">
              <a:extLst>
                <a:ext uri="{FF2B5EF4-FFF2-40B4-BE49-F238E27FC236}">
                  <a16:creationId xmlns:a16="http://schemas.microsoft.com/office/drawing/2014/main" id="{7CF4D971-1FFA-AC36-8B07-DF58320120CD}"/>
                </a:ext>
              </a:extLst>
            </p:cNvPr>
            <p:cNvGrpSpPr/>
            <p:nvPr/>
          </p:nvGrpSpPr>
          <p:grpSpPr>
            <a:xfrm>
              <a:off x="7201956" y="4608421"/>
              <a:ext cx="130411" cy="265668"/>
              <a:chOff x="2056700" y="4898708"/>
              <a:chExt cx="107778" cy="199600"/>
            </a:xfrm>
          </p:grpSpPr>
          <p:sp>
            <p:nvSpPr>
              <p:cNvPr id="200" name="Line 19">
                <a:extLst>
                  <a:ext uri="{FF2B5EF4-FFF2-40B4-BE49-F238E27FC236}">
                    <a16:creationId xmlns:a16="http://schemas.microsoft.com/office/drawing/2014/main" id="{C3656F98-2E98-A322-4CBF-014122F6BE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05818" y="4898708"/>
                <a:ext cx="0" cy="5715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0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Roboto Condensed" panose="02000000000000000000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1" name="Rectangle 49">
                <a:extLst>
                  <a:ext uri="{FF2B5EF4-FFF2-40B4-BE49-F238E27FC236}">
                    <a16:creationId xmlns:a16="http://schemas.microsoft.com/office/drawing/2014/main" id="{9443666B-24BF-F27C-5D8A-E834AFC6FD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6700" y="4939628"/>
                <a:ext cx="107778" cy="158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9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j-lt"/>
                    <a:ea typeface="Roboto Condensed" panose="02000000000000000000" pitchFamily="2" charset="0"/>
                    <a:cs typeface="Calibri" panose="020F0502020204030204" pitchFamily="34" charset="0"/>
                  </a:rPr>
                  <a:t>4</a:t>
                </a:r>
              </a:p>
            </p:txBody>
          </p:sp>
        </p:grpSp>
        <p:grpSp>
          <p:nvGrpSpPr>
            <p:cNvPr id="114" name="Groupe 113">
              <a:extLst>
                <a:ext uri="{FF2B5EF4-FFF2-40B4-BE49-F238E27FC236}">
                  <a16:creationId xmlns:a16="http://schemas.microsoft.com/office/drawing/2014/main" id="{DE6D59E3-32BB-AA42-BDAA-F786EC0E70A6}"/>
                </a:ext>
              </a:extLst>
            </p:cNvPr>
            <p:cNvGrpSpPr/>
            <p:nvPr/>
          </p:nvGrpSpPr>
          <p:grpSpPr>
            <a:xfrm>
              <a:off x="7046436" y="4608421"/>
              <a:ext cx="200942" cy="265668"/>
              <a:chOff x="2027552" y="4898708"/>
              <a:chExt cx="166068" cy="199600"/>
            </a:xfrm>
          </p:grpSpPr>
          <p:sp>
            <p:nvSpPr>
              <p:cNvPr id="198" name="Line 19">
                <a:extLst>
                  <a:ext uri="{FF2B5EF4-FFF2-40B4-BE49-F238E27FC236}">
                    <a16:creationId xmlns:a16="http://schemas.microsoft.com/office/drawing/2014/main" id="{EA44EB6A-A801-71E4-E6CD-F7D2BED260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05818" y="4898708"/>
                <a:ext cx="0" cy="5715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0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Roboto Condensed" panose="02000000000000000000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9" name="Rectangle 49">
                <a:extLst>
                  <a:ext uri="{FF2B5EF4-FFF2-40B4-BE49-F238E27FC236}">
                    <a16:creationId xmlns:a16="http://schemas.microsoft.com/office/drawing/2014/main" id="{7A479974-0C72-8F51-3769-74A21DEC9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7552" y="4939628"/>
                <a:ext cx="166068" cy="158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altLang="fr-FR" sz="900" kern="0" dirty="0">
                    <a:latin typeface="+mj-lt"/>
                    <a:ea typeface="Roboto Condensed" panose="02000000000000000000" pitchFamily="2" charset="0"/>
                    <a:cs typeface="Calibri" panose="020F0502020204030204" pitchFamily="34" charset="0"/>
                  </a:rPr>
                  <a:t>D</a:t>
                </a:r>
                <a:r>
                  <a:rPr kumimoji="0" lang="fr-FR" altLang="fr-FR" sz="9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j-lt"/>
                    <a:ea typeface="Roboto Condensed" panose="02000000000000000000" pitchFamily="2" charset="0"/>
                    <a:cs typeface="Calibri" panose="020F0502020204030204" pitchFamily="34" charset="0"/>
                  </a:rPr>
                  <a:t>1</a:t>
                </a:r>
              </a:p>
            </p:txBody>
          </p:sp>
        </p:grpSp>
        <p:grpSp>
          <p:nvGrpSpPr>
            <p:cNvPr id="115" name="Groupe 114">
              <a:extLst>
                <a:ext uri="{FF2B5EF4-FFF2-40B4-BE49-F238E27FC236}">
                  <a16:creationId xmlns:a16="http://schemas.microsoft.com/office/drawing/2014/main" id="{7152EB04-313A-8726-D7D4-8A566C881A44}"/>
                </a:ext>
              </a:extLst>
            </p:cNvPr>
            <p:cNvGrpSpPr/>
            <p:nvPr/>
          </p:nvGrpSpPr>
          <p:grpSpPr>
            <a:xfrm>
              <a:off x="6588652" y="4608421"/>
              <a:ext cx="200942" cy="265668"/>
              <a:chOff x="2027554" y="4898708"/>
              <a:chExt cx="166068" cy="199600"/>
            </a:xfrm>
          </p:grpSpPr>
          <p:sp>
            <p:nvSpPr>
              <p:cNvPr id="196" name="Line 19">
                <a:extLst>
                  <a:ext uri="{FF2B5EF4-FFF2-40B4-BE49-F238E27FC236}">
                    <a16:creationId xmlns:a16="http://schemas.microsoft.com/office/drawing/2014/main" id="{A237883F-6E49-F3DB-D954-0510EEBB78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05818" y="4898708"/>
                <a:ext cx="0" cy="5715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0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Roboto Condensed" panose="02000000000000000000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7" name="Rectangle 49">
                <a:extLst>
                  <a:ext uri="{FF2B5EF4-FFF2-40B4-BE49-F238E27FC236}">
                    <a16:creationId xmlns:a16="http://schemas.microsoft.com/office/drawing/2014/main" id="{A36AB537-CBE0-B788-CDB2-272F857BE3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7554" y="4939628"/>
                <a:ext cx="166068" cy="158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9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j-lt"/>
                    <a:ea typeface="Roboto Condensed" panose="02000000000000000000" pitchFamily="2" charset="0"/>
                    <a:cs typeface="Calibri" panose="020F0502020204030204" pitchFamily="34" charset="0"/>
                  </a:rPr>
                  <a:t>D1</a:t>
                </a:r>
              </a:p>
            </p:txBody>
          </p:sp>
        </p:grpSp>
        <p:sp>
          <p:nvSpPr>
            <p:cNvPr id="116" name="Rectangle 51">
              <a:extLst>
                <a:ext uri="{FF2B5EF4-FFF2-40B4-BE49-F238E27FC236}">
                  <a16:creationId xmlns:a16="http://schemas.microsoft.com/office/drawing/2014/main" id="{CC5F8A4A-A3CA-0114-B026-A5E00D26A5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18502" y="4846057"/>
              <a:ext cx="500705" cy="257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Roboto Condensed" panose="02000000000000000000" pitchFamily="2" charset="0"/>
                  <a:cs typeface="Calibri" panose="020F0502020204030204" pitchFamily="34" charset="0"/>
                </a:rPr>
                <a:t>Weeks</a:t>
              </a:r>
            </a:p>
          </p:txBody>
        </p:sp>
        <p:sp>
          <p:nvSpPr>
            <p:cNvPr id="117" name="Rectangle 49">
              <a:extLst>
                <a:ext uri="{FF2B5EF4-FFF2-40B4-BE49-F238E27FC236}">
                  <a16:creationId xmlns:a16="http://schemas.microsoft.com/office/drawing/2014/main" id="{41D2BA89-1EF5-9749-64DF-6B5E8ECADE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4448" y="5471859"/>
              <a:ext cx="188119" cy="21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9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Roboto Condensed" panose="02000000000000000000" pitchFamily="2" charset="0"/>
                  <a:cs typeface="Calibri" panose="020F0502020204030204" pitchFamily="34" charset="0"/>
                </a:rPr>
                <a:t>66</a:t>
              </a:r>
            </a:p>
          </p:txBody>
        </p:sp>
        <p:sp>
          <p:nvSpPr>
            <p:cNvPr id="118" name="Rectangle 49">
              <a:extLst>
                <a:ext uri="{FF2B5EF4-FFF2-40B4-BE49-F238E27FC236}">
                  <a16:creationId xmlns:a16="http://schemas.microsoft.com/office/drawing/2014/main" id="{C7C673AA-CABB-EF17-F374-EB0E2B8957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259" y="5471859"/>
              <a:ext cx="188119" cy="21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9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Roboto Condensed" panose="02000000000000000000" pitchFamily="2" charset="0"/>
                  <a:cs typeface="Calibri" panose="020F0502020204030204" pitchFamily="34" charset="0"/>
                </a:rPr>
                <a:t>67</a:t>
              </a:r>
            </a:p>
          </p:txBody>
        </p:sp>
        <p:sp>
          <p:nvSpPr>
            <p:cNvPr id="119" name="Rectangle 49">
              <a:extLst>
                <a:ext uri="{FF2B5EF4-FFF2-40B4-BE49-F238E27FC236}">
                  <a16:creationId xmlns:a16="http://schemas.microsoft.com/office/drawing/2014/main" id="{27371B7B-07DB-014E-869F-34C1BAF4E9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67513" y="5471859"/>
              <a:ext cx="188119" cy="21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9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Roboto Condensed" panose="02000000000000000000" pitchFamily="2" charset="0"/>
                  <a:cs typeface="Calibri" panose="020F0502020204030204" pitchFamily="34" charset="0"/>
                </a:rPr>
                <a:t>62</a:t>
              </a:r>
            </a:p>
          </p:txBody>
        </p:sp>
        <p:sp>
          <p:nvSpPr>
            <p:cNvPr id="120" name="Rectangle 49">
              <a:extLst>
                <a:ext uri="{FF2B5EF4-FFF2-40B4-BE49-F238E27FC236}">
                  <a16:creationId xmlns:a16="http://schemas.microsoft.com/office/drawing/2014/main" id="{E563BE9D-A691-2816-99DD-15F5AE28D9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14810" y="5471859"/>
              <a:ext cx="188119" cy="21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9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Roboto Condensed" panose="02000000000000000000" pitchFamily="2" charset="0"/>
                  <a:cs typeface="Calibri" panose="020F0502020204030204" pitchFamily="34" charset="0"/>
                </a:rPr>
                <a:t>55</a:t>
              </a:r>
            </a:p>
          </p:txBody>
        </p:sp>
        <p:sp>
          <p:nvSpPr>
            <p:cNvPr id="121" name="Rectangle 49">
              <a:extLst>
                <a:ext uri="{FF2B5EF4-FFF2-40B4-BE49-F238E27FC236}">
                  <a16:creationId xmlns:a16="http://schemas.microsoft.com/office/drawing/2014/main" id="{6F77D1F0-8724-BDC4-EF3D-B4D6800F67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28557" y="5471859"/>
              <a:ext cx="188119" cy="21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9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Roboto Condensed" panose="02000000000000000000" pitchFamily="2" charset="0"/>
                  <a:cs typeface="Calibri" panose="020F0502020204030204" pitchFamily="34" charset="0"/>
                </a:rPr>
                <a:t>49</a:t>
              </a:r>
            </a:p>
          </p:txBody>
        </p:sp>
        <p:sp>
          <p:nvSpPr>
            <p:cNvPr id="122" name="Rectangle 49">
              <a:extLst>
                <a:ext uri="{FF2B5EF4-FFF2-40B4-BE49-F238E27FC236}">
                  <a16:creationId xmlns:a16="http://schemas.microsoft.com/office/drawing/2014/main" id="{C48F888E-4856-6BB6-ACF7-414F18DD05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06122" y="5471859"/>
              <a:ext cx="188119" cy="21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9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Roboto Condensed" panose="02000000000000000000" pitchFamily="2" charset="0"/>
                  <a:cs typeface="Calibri" panose="020F0502020204030204" pitchFamily="34" charset="0"/>
                </a:rPr>
                <a:t>49</a:t>
              </a:r>
            </a:p>
          </p:txBody>
        </p:sp>
        <p:sp>
          <p:nvSpPr>
            <p:cNvPr id="123" name="Rectangle 49">
              <a:extLst>
                <a:ext uri="{FF2B5EF4-FFF2-40B4-BE49-F238E27FC236}">
                  <a16:creationId xmlns:a16="http://schemas.microsoft.com/office/drawing/2014/main" id="{EF6597E6-1DFF-AEB6-31EB-D01D54C3B3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77595" y="5471859"/>
              <a:ext cx="188119" cy="21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9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Roboto Condensed" panose="02000000000000000000" pitchFamily="2" charset="0"/>
                  <a:cs typeface="Calibri" panose="020F0502020204030204" pitchFamily="34" charset="0"/>
                </a:rPr>
                <a:t>67</a:t>
              </a:r>
            </a:p>
          </p:txBody>
        </p:sp>
        <p:sp>
          <p:nvSpPr>
            <p:cNvPr id="124" name="Rectangle 49">
              <a:extLst>
                <a:ext uri="{FF2B5EF4-FFF2-40B4-BE49-F238E27FC236}">
                  <a16:creationId xmlns:a16="http://schemas.microsoft.com/office/drawing/2014/main" id="{8715A35E-01C1-BF11-070C-6BA833C230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9678" y="5471859"/>
              <a:ext cx="188119" cy="21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9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Roboto Condensed" panose="02000000000000000000" pitchFamily="2" charset="0"/>
                  <a:cs typeface="Calibri" panose="020F0502020204030204" pitchFamily="34" charset="0"/>
                </a:rPr>
                <a:t>66</a:t>
              </a:r>
            </a:p>
          </p:txBody>
        </p:sp>
        <p:sp>
          <p:nvSpPr>
            <p:cNvPr id="125" name="Rectangle 49">
              <a:extLst>
                <a:ext uri="{FF2B5EF4-FFF2-40B4-BE49-F238E27FC236}">
                  <a16:creationId xmlns:a16="http://schemas.microsoft.com/office/drawing/2014/main" id="{C636D8AB-F124-813E-E81F-6D8C89C7A9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7696" y="5471859"/>
              <a:ext cx="188119" cy="21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9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Roboto Condensed" panose="02000000000000000000" pitchFamily="2" charset="0"/>
                  <a:cs typeface="Calibri" panose="020F0502020204030204" pitchFamily="34" charset="0"/>
                </a:rPr>
                <a:t>66</a:t>
              </a:r>
            </a:p>
          </p:txBody>
        </p:sp>
        <p:sp>
          <p:nvSpPr>
            <p:cNvPr id="126" name="Rectangle 49">
              <a:extLst>
                <a:ext uri="{FF2B5EF4-FFF2-40B4-BE49-F238E27FC236}">
                  <a16:creationId xmlns:a16="http://schemas.microsoft.com/office/drawing/2014/main" id="{EEE5F738-928C-A6A7-AE3F-7431E71F8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3105" y="5471859"/>
              <a:ext cx="188119" cy="21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9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Roboto Condensed" panose="02000000000000000000" pitchFamily="2" charset="0"/>
                  <a:cs typeface="Calibri" panose="020F0502020204030204" pitchFamily="34" charset="0"/>
                </a:rPr>
                <a:t>71</a:t>
              </a:r>
            </a:p>
          </p:txBody>
        </p:sp>
        <p:sp>
          <p:nvSpPr>
            <p:cNvPr id="127" name="Rectangle 49">
              <a:extLst>
                <a:ext uri="{FF2B5EF4-FFF2-40B4-BE49-F238E27FC236}">
                  <a16:creationId xmlns:a16="http://schemas.microsoft.com/office/drawing/2014/main" id="{0C362A6D-C6A5-EF75-2047-270B90CF72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45692" y="5471859"/>
              <a:ext cx="188119" cy="21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9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Roboto Condensed" panose="02000000000000000000" pitchFamily="2" charset="0"/>
                  <a:cs typeface="Calibri" panose="020F0502020204030204" pitchFamily="34" charset="0"/>
                </a:rPr>
                <a:t>70</a:t>
              </a:r>
            </a:p>
          </p:txBody>
        </p:sp>
        <p:sp>
          <p:nvSpPr>
            <p:cNvPr id="128" name="Rectangle 49">
              <a:extLst>
                <a:ext uri="{FF2B5EF4-FFF2-40B4-BE49-F238E27FC236}">
                  <a16:creationId xmlns:a16="http://schemas.microsoft.com/office/drawing/2014/main" id="{A00591F1-A3D1-3C35-F0C9-A9F7FA5C4B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95057" y="5471859"/>
              <a:ext cx="188119" cy="21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9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Roboto Condensed" panose="02000000000000000000" pitchFamily="2" charset="0"/>
                  <a:cs typeface="Calibri" panose="020F0502020204030204" pitchFamily="34" charset="0"/>
                </a:rPr>
                <a:t>72</a:t>
              </a:r>
            </a:p>
          </p:txBody>
        </p:sp>
        <p:grpSp>
          <p:nvGrpSpPr>
            <p:cNvPr id="129" name="Groupe 128">
              <a:extLst>
                <a:ext uri="{FF2B5EF4-FFF2-40B4-BE49-F238E27FC236}">
                  <a16:creationId xmlns:a16="http://schemas.microsoft.com/office/drawing/2014/main" id="{10597693-5C73-F357-750E-E763849A9376}"/>
                </a:ext>
              </a:extLst>
            </p:cNvPr>
            <p:cNvGrpSpPr/>
            <p:nvPr/>
          </p:nvGrpSpPr>
          <p:grpSpPr>
            <a:xfrm>
              <a:off x="6889340" y="4608421"/>
              <a:ext cx="200942" cy="265668"/>
              <a:chOff x="2027554" y="4898708"/>
              <a:chExt cx="166068" cy="199600"/>
            </a:xfrm>
          </p:grpSpPr>
          <p:sp>
            <p:nvSpPr>
              <p:cNvPr id="194" name="Line 19">
                <a:extLst>
                  <a:ext uri="{FF2B5EF4-FFF2-40B4-BE49-F238E27FC236}">
                    <a16:creationId xmlns:a16="http://schemas.microsoft.com/office/drawing/2014/main" id="{9BC2C3E6-5CC5-B47C-A302-3BE9DF29E5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05818" y="4898708"/>
                <a:ext cx="0" cy="5715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0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Roboto Condensed" panose="02000000000000000000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5" name="Rectangle 49">
                <a:extLst>
                  <a:ext uri="{FF2B5EF4-FFF2-40B4-BE49-F238E27FC236}">
                    <a16:creationId xmlns:a16="http://schemas.microsoft.com/office/drawing/2014/main" id="{35968187-722B-93F5-18B3-2CDD10B3F6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7554" y="4939628"/>
                <a:ext cx="166068" cy="158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9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j-lt"/>
                    <a:ea typeface="Roboto Condensed" panose="02000000000000000000" pitchFamily="2" charset="0"/>
                    <a:cs typeface="Calibri" panose="020F0502020204030204" pitchFamily="34" charset="0"/>
                  </a:rPr>
                  <a:t>D8</a:t>
                </a:r>
              </a:p>
            </p:txBody>
          </p:sp>
        </p:grpSp>
        <p:sp>
          <p:nvSpPr>
            <p:cNvPr id="130" name="Rectangle 49">
              <a:extLst>
                <a:ext uri="{FF2B5EF4-FFF2-40B4-BE49-F238E27FC236}">
                  <a16:creationId xmlns:a16="http://schemas.microsoft.com/office/drawing/2014/main" id="{5D5DF0D7-AA53-B2DB-E0AE-11B677DAAC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27864" y="5471859"/>
              <a:ext cx="188119" cy="21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9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Roboto Condensed" panose="02000000000000000000" pitchFamily="2" charset="0"/>
                  <a:cs typeface="Calibri" panose="020F0502020204030204" pitchFamily="34" charset="0"/>
                </a:rPr>
                <a:t>68</a:t>
              </a:r>
              <a:endParaRPr kumimoji="0" lang="fr-FR" altLang="fr-FR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Roboto Condensed" panose="02000000000000000000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131" name="Rectangle 49">
              <a:extLst>
                <a:ext uri="{FF2B5EF4-FFF2-40B4-BE49-F238E27FC236}">
                  <a16:creationId xmlns:a16="http://schemas.microsoft.com/office/drawing/2014/main" id="{901031A8-56EF-DE8D-C6DC-09E4CEF3D2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6144" y="5474166"/>
              <a:ext cx="277889" cy="226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altLang="fr-FR" sz="1000" kern="0" dirty="0">
                  <a:latin typeface="+mj-lt"/>
                  <a:ea typeface="Roboto Condensed" panose="02000000000000000000" pitchFamily="2" charset="0"/>
                  <a:cs typeface="Calibri" panose="020F0502020204030204" pitchFamily="34" charset="0"/>
                </a:rPr>
                <a:t>N</a:t>
              </a:r>
              <a:r>
                <a:rPr kumimoji="0" lang="fr-FR" altLang="fr-FR" sz="1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Roboto Condensed" panose="02000000000000000000" pitchFamily="2" charset="0"/>
                  <a:cs typeface="Calibri" panose="020F0502020204030204" pitchFamily="34" charset="0"/>
                </a:rPr>
                <a:t> = 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21958AFE-D987-8EB8-0E14-6FA196F04844}"/>
                </a:ext>
              </a:extLst>
            </p:cNvPr>
            <p:cNvSpPr/>
            <p:nvPr/>
          </p:nvSpPr>
          <p:spPr bwMode="auto">
            <a:xfrm>
              <a:off x="7139751" y="5098678"/>
              <a:ext cx="4454661" cy="311417"/>
            </a:xfrm>
            <a:prstGeom prst="rect">
              <a:avLst/>
            </a:prstGeom>
            <a:solidFill>
              <a:srgbClr val="1169A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sc </a:t>
              </a: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0459468C-3CD3-D8C7-FDC4-125CC5B62D9F}"/>
                </a:ext>
              </a:extLst>
            </p:cNvPr>
            <p:cNvSpPr/>
            <p:nvPr/>
          </p:nvSpPr>
          <p:spPr bwMode="auto">
            <a:xfrm>
              <a:off x="6531022" y="5098678"/>
              <a:ext cx="507432" cy="311417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000" tIns="45720" rIns="1800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Oral</a:t>
              </a: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FA95CDFF-A794-8FFF-F591-6BFDADE56D1C}"/>
                </a:ext>
              </a:extLst>
            </p:cNvPr>
            <p:cNvSpPr/>
            <p:nvPr/>
          </p:nvSpPr>
          <p:spPr bwMode="auto">
            <a:xfrm>
              <a:off x="6988544" y="4583906"/>
              <a:ext cx="146694" cy="6362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135" name="Ellipse 134">
              <a:extLst>
                <a:ext uri="{FF2B5EF4-FFF2-40B4-BE49-F238E27FC236}">
                  <a16:creationId xmlns:a16="http://schemas.microsoft.com/office/drawing/2014/main" id="{D3FA5996-02E6-C672-7856-E5083535CAC6}"/>
                </a:ext>
              </a:extLst>
            </p:cNvPr>
            <p:cNvSpPr/>
            <p:nvPr/>
          </p:nvSpPr>
          <p:spPr bwMode="auto">
            <a:xfrm>
              <a:off x="7794722" y="3554446"/>
              <a:ext cx="104055" cy="104056"/>
            </a:xfrm>
            <a:prstGeom prst="ellipse">
              <a:avLst/>
            </a:prstGeom>
            <a:solidFill>
              <a:srgbClr val="19497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34" charset="-128"/>
                <a:cs typeface="Arial" charset="0"/>
              </a:endParaRPr>
            </a:p>
          </p:txBody>
        </p:sp>
        <p:grpSp>
          <p:nvGrpSpPr>
            <p:cNvPr id="136" name="Groupe 135">
              <a:extLst>
                <a:ext uri="{FF2B5EF4-FFF2-40B4-BE49-F238E27FC236}">
                  <a16:creationId xmlns:a16="http://schemas.microsoft.com/office/drawing/2014/main" id="{EFC0D48C-5F77-4B76-7B75-824B67D75FE6}"/>
                </a:ext>
              </a:extLst>
            </p:cNvPr>
            <p:cNvGrpSpPr/>
            <p:nvPr/>
          </p:nvGrpSpPr>
          <p:grpSpPr>
            <a:xfrm>
              <a:off x="7801141" y="3409949"/>
              <a:ext cx="91706" cy="381001"/>
              <a:chOff x="2084388" y="2281238"/>
              <a:chExt cx="127000" cy="720725"/>
            </a:xfrm>
          </p:grpSpPr>
          <p:sp>
            <p:nvSpPr>
              <p:cNvPr id="191" name="Line 113">
                <a:extLst>
                  <a:ext uri="{FF2B5EF4-FFF2-40B4-BE49-F238E27FC236}">
                    <a16:creationId xmlns:a16="http://schemas.microsoft.com/office/drawing/2014/main" id="{29FB74BD-FB4D-E5B9-5C37-E2408708D2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1949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92" name="Line 120">
                <a:extLst>
                  <a:ext uri="{FF2B5EF4-FFF2-40B4-BE49-F238E27FC236}">
                    <a16:creationId xmlns:a16="http://schemas.microsoft.com/office/drawing/2014/main" id="{A397AE98-5992-FCE9-AF73-59BBA91305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1949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93" name="Line 113">
                <a:extLst>
                  <a:ext uri="{FF2B5EF4-FFF2-40B4-BE49-F238E27FC236}">
                    <a16:creationId xmlns:a16="http://schemas.microsoft.com/office/drawing/2014/main" id="{4414EB9D-562A-447C-D82F-EBD3BE888F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1949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ＭＳ Ｐゴシック" pitchFamily="34" charset="-128"/>
                  <a:cs typeface="Arial" charset="0"/>
                </a:endParaRPr>
              </a:p>
            </p:txBody>
          </p:sp>
        </p:grpSp>
        <p:sp>
          <p:nvSpPr>
            <p:cNvPr id="137" name="Ellipse 136">
              <a:extLst>
                <a:ext uri="{FF2B5EF4-FFF2-40B4-BE49-F238E27FC236}">
                  <a16:creationId xmlns:a16="http://schemas.microsoft.com/office/drawing/2014/main" id="{70DB553B-67FF-8D51-F8DB-18A50D5419D8}"/>
                </a:ext>
              </a:extLst>
            </p:cNvPr>
            <p:cNvSpPr/>
            <p:nvPr/>
          </p:nvSpPr>
          <p:spPr bwMode="auto">
            <a:xfrm>
              <a:off x="7680422" y="3673509"/>
              <a:ext cx="104055" cy="104056"/>
            </a:xfrm>
            <a:prstGeom prst="ellipse">
              <a:avLst/>
            </a:prstGeom>
            <a:solidFill>
              <a:srgbClr val="19497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34" charset="-128"/>
                <a:cs typeface="Arial" charset="0"/>
              </a:endParaRPr>
            </a:p>
          </p:txBody>
        </p:sp>
        <p:grpSp>
          <p:nvGrpSpPr>
            <p:cNvPr id="138" name="Groupe 137">
              <a:extLst>
                <a:ext uri="{FF2B5EF4-FFF2-40B4-BE49-F238E27FC236}">
                  <a16:creationId xmlns:a16="http://schemas.microsoft.com/office/drawing/2014/main" id="{910BFE1D-411D-B460-B165-A75C9246C55F}"/>
                </a:ext>
              </a:extLst>
            </p:cNvPr>
            <p:cNvGrpSpPr/>
            <p:nvPr/>
          </p:nvGrpSpPr>
          <p:grpSpPr>
            <a:xfrm>
              <a:off x="7686841" y="3569495"/>
              <a:ext cx="91706" cy="316706"/>
              <a:chOff x="2084388" y="2281238"/>
              <a:chExt cx="127000" cy="720725"/>
            </a:xfrm>
          </p:grpSpPr>
          <p:sp>
            <p:nvSpPr>
              <p:cNvPr id="188" name="Line 113">
                <a:extLst>
                  <a:ext uri="{FF2B5EF4-FFF2-40B4-BE49-F238E27FC236}">
                    <a16:creationId xmlns:a16="http://schemas.microsoft.com/office/drawing/2014/main" id="{98077309-935D-DAC8-B73F-5007AA331C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1949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89" name="Line 120">
                <a:extLst>
                  <a:ext uri="{FF2B5EF4-FFF2-40B4-BE49-F238E27FC236}">
                    <a16:creationId xmlns:a16="http://schemas.microsoft.com/office/drawing/2014/main" id="{8A38F21D-25F4-9F65-7AE5-9A24B8536D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1949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90" name="Line 113">
                <a:extLst>
                  <a:ext uri="{FF2B5EF4-FFF2-40B4-BE49-F238E27FC236}">
                    <a16:creationId xmlns:a16="http://schemas.microsoft.com/office/drawing/2014/main" id="{EB90DE6B-3B8E-60C8-045B-431C563992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1949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ＭＳ Ｐゴシック" pitchFamily="34" charset="-128"/>
                  <a:cs typeface="Arial" charset="0"/>
                </a:endParaRPr>
              </a:p>
            </p:txBody>
          </p:sp>
        </p:grpSp>
        <p:sp>
          <p:nvSpPr>
            <p:cNvPr id="139" name="Ellipse 138">
              <a:extLst>
                <a:ext uri="{FF2B5EF4-FFF2-40B4-BE49-F238E27FC236}">
                  <a16:creationId xmlns:a16="http://schemas.microsoft.com/office/drawing/2014/main" id="{4C85C1F1-816B-DD2B-F80E-ED44C635732B}"/>
                </a:ext>
              </a:extLst>
            </p:cNvPr>
            <p:cNvSpPr/>
            <p:nvPr/>
          </p:nvSpPr>
          <p:spPr bwMode="auto">
            <a:xfrm>
              <a:off x="7513734" y="3778284"/>
              <a:ext cx="104055" cy="104056"/>
            </a:xfrm>
            <a:prstGeom prst="ellipse">
              <a:avLst/>
            </a:prstGeom>
            <a:solidFill>
              <a:srgbClr val="19497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34" charset="-128"/>
                <a:cs typeface="Arial" charset="0"/>
              </a:endParaRPr>
            </a:p>
          </p:txBody>
        </p:sp>
        <p:grpSp>
          <p:nvGrpSpPr>
            <p:cNvPr id="140" name="Groupe 139">
              <a:extLst>
                <a:ext uri="{FF2B5EF4-FFF2-40B4-BE49-F238E27FC236}">
                  <a16:creationId xmlns:a16="http://schemas.microsoft.com/office/drawing/2014/main" id="{DD5200C0-11EC-6D9D-09F5-6980AC9314A1}"/>
                </a:ext>
              </a:extLst>
            </p:cNvPr>
            <p:cNvGrpSpPr/>
            <p:nvPr/>
          </p:nvGrpSpPr>
          <p:grpSpPr>
            <a:xfrm>
              <a:off x="7520153" y="3679031"/>
              <a:ext cx="91706" cy="302419"/>
              <a:chOff x="2084388" y="2281238"/>
              <a:chExt cx="127000" cy="720725"/>
            </a:xfrm>
          </p:grpSpPr>
          <p:sp>
            <p:nvSpPr>
              <p:cNvPr id="185" name="Line 113">
                <a:extLst>
                  <a:ext uri="{FF2B5EF4-FFF2-40B4-BE49-F238E27FC236}">
                    <a16:creationId xmlns:a16="http://schemas.microsoft.com/office/drawing/2014/main" id="{C29148F1-3A7D-D387-0EB5-B984FAEBDB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1949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86" name="Line 120">
                <a:extLst>
                  <a:ext uri="{FF2B5EF4-FFF2-40B4-BE49-F238E27FC236}">
                    <a16:creationId xmlns:a16="http://schemas.microsoft.com/office/drawing/2014/main" id="{1176317A-BBBE-A3FF-927F-8F52F173FF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1949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87" name="Line 113">
                <a:extLst>
                  <a:ext uri="{FF2B5EF4-FFF2-40B4-BE49-F238E27FC236}">
                    <a16:creationId xmlns:a16="http://schemas.microsoft.com/office/drawing/2014/main" id="{8871941A-8DDA-DCB4-1986-54F1742429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1949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ＭＳ Ｐゴシック" pitchFamily="34" charset="-128"/>
                  <a:cs typeface="Arial" charset="0"/>
                </a:endParaRPr>
              </a:p>
            </p:txBody>
          </p:sp>
        </p:grpSp>
        <p:sp>
          <p:nvSpPr>
            <p:cNvPr id="141" name="Ellipse 140">
              <a:extLst>
                <a:ext uri="{FF2B5EF4-FFF2-40B4-BE49-F238E27FC236}">
                  <a16:creationId xmlns:a16="http://schemas.microsoft.com/office/drawing/2014/main" id="{97B6F533-60D3-AD8E-F5F3-D15F0C88FBDD}"/>
                </a:ext>
              </a:extLst>
            </p:cNvPr>
            <p:cNvSpPr/>
            <p:nvPr/>
          </p:nvSpPr>
          <p:spPr bwMode="auto">
            <a:xfrm>
              <a:off x="7342284" y="3849721"/>
              <a:ext cx="104055" cy="104056"/>
            </a:xfrm>
            <a:prstGeom prst="ellipse">
              <a:avLst/>
            </a:prstGeom>
            <a:solidFill>
              <a:srgbClr val="19497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34" charset="-128"/>
                <a:cs typeface="Arial" charset="0"/>
              </a:endParaRPr>
            </a:p>
          </p:txBody>
        </p:sp>
        <p:grpSp>
          <p:nvGrpSpPr>
            <p:cNvPr id="142" name="Groupe 141">
              <a:extLst>
                <a:ext uri="{FF2B5EF4-FFF2-40B4-BE49-F238E27FC236}">
                  <a16:creationId xmlns:a16="http://schemas.microsoft.com/office/drawing/2014/main" id="{CD846083-C840-5DAA-A0B9-FF709755F72E}"/>
                </a:ext>
              </a:extLst>
            </p:cNvPr>
            <p:cNvGrpSpPr/>
            <p:nvPr/>
          </p:nvGrpSpPr>
          <p:grpSpPr>
            <a:xfrm>
              <a:off x="7348703" y="3719513"/>
              <a:ext cx="91706" cy="371475"/>
              <a:chOff x="2084388" y="2281238"/>
              <a:chExt cx="127000" cy="720725"/>
            </a:xfrm>
          </p:grpSpPr>
          <p:sp>
            <p:nvSpPr>
              <p:cNvPr id="182" name="Line 113">
                <a:extLst>
                  <a:ext uri="{FF2B5EF4-FFF2-40B4-BE49-F238E27FC236}">
                    <a16:creationId xmlns:a16="http://schemas.microsoft.com/office/drawing/2014/main" id="{CE478463-36F3-8FE3-2EE4-26A515DA03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1949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83" name="Line 120">
                <a:extLst>
                  <a:ext uri="{FF2B5EF4-FFF2-40B4-BE49-F238E27FC236}">
                    <a16:creationId xmlns:a16="http://schemas.microsoft.com/office/drawing/2014/main" id="{B458B25E-CD01-4956-3C61-C68EC2BD84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1949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84" name="Line 113">
                <a:extLst>
                  <a:ext uri="{FF2B5EF4-FFF2-40B4-BE49-F238E27FC236}">
                    <a16:creationId xmlns:a16="http://schemas.microsoft.com/office/drawing/2014/main" id="{531FE7A7-70A7-C7D8-DC99-C7C182A307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1949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ＭＳ Ｐゴシック" pitchFamily="34" charset="-128"/>
                  <a:cs typeface="Arial" charset="0"/>
                </a:endParaRPr>
              </a:p>
            </p:txBody>
          </p:sp>
        </p:grpSp>
        <p:sp>
          <p:nvSpPr>
            <p:cNvPr id="143" name="Ellipse 142">
              <a:extLst>
                <a:ext uri="{FF2B5EF4-FFF2-40B4-BE49-F238E27FC236}">
                  <a16:creationId xmlns:a16="http://schemas.microsoft.com/office/drawing/2014/main" id="{525E9CCE-D986-2F52-AB4B-AD360D793A50}"/>
                </a:ext>
              </a:extLst>
            </p:cNvPr>
            <p:cNvSpPr/>
            <p:nvPr/>
          </p:nvSpPr>
          <p:spPr bwMode="auto">
            <a:xfrm>
              <a:off x="7180359" y="3849721"/>
              <a:ext cx="104055" cy="104056"/>
            </a:xfrm>
            <a:prstGeom prst="ellipse">
              <a:avLst/>
            </a:prstGeom>
            <a:solidFill>
              <a:srgbClr val="19497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34" charset="-128"/>
                <a:cs typeface="Arial" charset="0"/>
              </a:endParaRPr>
            </a:p>
          </p:txBody>
        </p:sp>
        <p:grpSp>
          <p:nvGrpSpPr>
            <p:cNvPr id="144" name="Groupe 143">
              <a:extLst>
                <a:ext uri="{FF2B5EF4-FFF2-40B4-BE49-F238E27FC236}">
                  <a16:creationId xmlns:a16="http://schemas.microsoft.com/office/drawing/2014/main" id="{B7C90FA0-C4C0-B5B1-B42B-FE5BEA978EB0}"/>
                </a:ext>
              </a:extLst>
            </p:cNvPr>
            <p:cNvGrpSpPr/>
            <p:nvPr/>
          </p:nvGrpSpPr>
          <p:grpSpPr>
            <a:xfrm>
              <a:off x="7186778" y="3795713"/>
              <a:ext cx="91706" cy="223837"/>
              <a:chOff x="2084388" y="2281238"/>
              <a:chExt cx="127000" cy="720725"/>
            </a:xfrm>
          </p:grpSpPr>
          <p:sp>
            <p:nvSpPr>
              <p:cNvPr id="179" name="Line 113">
                <a:extLst>
                  <a:ext uri="{FF2B5EF4-FFF2-40B4-BE49-F238E27FC236}">
                    <a16:creationId xmlns:a16="http://schemas.microsoft.com/office/drawing/2014/main" id="{F5CD662A-0D28-4B79-48E8-0865D388B5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1949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80" name="Line 120">
                <a:extLst>
                  <a:ext uri="{FF2B5EF4-FFF2-40B4-BE49-F238E27FC236}">
                    <a16:creationId xmlns:a16="http://schemas.microsoft.com/office/drawing/2014/main" id="{CB34410A-D3BB-35E9-181B-426328812F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1949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81" name="Line 113">
                <a:extLst>
                  <a:ext uri="{FF2B5EF4-FFF2-40B4-BE49-F238E27FC236}">
                    <a16:creationId xmlns:a16="http://schemas.microsoft.com/office/drawing/2014/main" id="{D86282AA-B414-CAA2-CA40-E2F1D254E6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1949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ＭＳ Ｐゴシック" pitchFamily="34" charset="-128"/>
                  <a:cs typeface="Arial" charset="0"/>
                </a:endParaRPr>
              </a:p>
            </p:txBody>
          </p:sp>
        </p:grpSp>
        <p:sp>
          <p:nvSpPr>
            <p:cNvPr id="145" name="Ellipse 144">
              <a:extLst>
                <a:ext uri="{FF2B5EF4-FFF2-40B4-BE49-F238E27FC236}">
                  <a16:creationId xmlns:a16="http://schemas.microsoft.com/office/drawing/2014/main" id="{0F75FDE0-940D-0E0D-39C5-FB29D18C5943}"/>
                </a:ext>
              </a:extLst>
            </p:cNvPr>
            <p:cNvSpPr/>
            <p:nvPr/>
          </p:nvSpPr>
          <p:spPr bwMode="auto">
            <a:xfrm>
              <a:off x="7089872" y="4085465"/>
              <a:ext cx="104055" cy="104056"/>
            </a:xfrm>
            <a:prstGeom prst="ellipse">
              <a:avLst/>
            </a:prstGeom>
            <a:solidFill>
              <a:srgbClr val="19497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34" charset="-128"/>
                <a:cs typeface="Arial" charset="0"/>
              </a:endParaRPr>
            </a:p>
          </p:txBody>
        </p:sp>
        <p:grpSp>
          <p:nvGrpSpPr>
            <p:cNvPr id="146" name="Groupe 145">
              <a:extLst>
                <a:ext uri="{FF2B5EF4-FFF2-40B4-BE49-F238E27FC236}">
                  <a16:creationId xmlns:a16="http://schemas.microsoft.com/office/drawing/2014/main" id="{802C7FA8-62DF-ED60-3EF8-F41DD1B97996}"/>
                </a:ext>
              </a:extLst>
            </p:cNvPr>
            <p:cNvGrpSpPr/>
            <p:nvPr/>
          </p:nvGrpSpPr>
          <p:grpSpPr>
            <a:xfrm>
              <a:off x="7096291" y="3971925"/>
              <a:ext cx="91706" cy="321470"/>
              <a:chOff x="2084388" y="2281238"/>
              <a:chExt cx="127000" cy="720725"/>
            </a:xfrm>
          </p:grpSpPr>
          <p:sp>
            <p:nvSpPr>
              <p:cNvPr id="176" name="Line 113">
                <a:extLst>
                  <a:ext uri="{FF2B5EF4-FFF2-40B4-BE49-F238E27FC236}">
                    <a16:creationId xmlns:a16="http://schemas.microsoft.com/office/drawing/2014/main" id="{CC85972E-6BD0-B3CE-EEC0-CD85EAE56C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1949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77" name="Line 120">
                <a:extLst>
                  <a:ext uri="{FF2B5EF4-FFF2-40B4-BE49-F238E27FC236}">
                    <a16:creationId xmlns:a16="http://schemas.microsoft.com/office/drawing/2014/main" id="{BACC64A9-001A-3941-F94D-886E8AD025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1949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78" name="Line 113">
                <a:extLst>
                  <a:ext uri="{FF2B5EF4-FFF2-40B4-BE49-F238E27FC236}">
                    <a16:creationId xmlns:a16="http://schemas.microsoft.com/office/drawing/2014/main" id="{19B751F7-AA83-1809-D161-83E2DB26D7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1949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ＭＳ Ｐゴシック" pitchFamily="34" charset="-128"/>
                  <a:cs typeface="Arial" charset="0"/>
                </a:endParaRPr>
              </a:p>
            </p:txBody>
          </p:sp>
        </p:grpSp>
        <p:sp>
          <p:nvSpPr>
            <p:cNvPr id="147" name="Ellipse 146">
              <a:extLst>
                <a:ext uri="{FF2B5EF4-FFF2-40B4-BE49-F238E27FC236}">
                  <a16:creationId xmlns:a16="http://schemas.microsoft.com/office/drawing/2014/main" id="{DAC2E8AD-19D7-13BD-58EE-3A10BBC50246}"/>
                </a:ext>
              </a:extLst>
            </p:cNvPr>
            <p:cNvSpPr/>
            <p:nvPr/>
          </p:nvSpPr>
          <p:spPr bwMode="auto">
            <a:xfrm>
              <a:off x="6937472" y="4109277"/>
              <a:ext cx="104055" cy="104056"/>
            </a:xfrm>
            <a:prstGeom prst="ellipse">
              <a:avLst/>
            </a:prstGeom>
            <a:solidFill>
              <a:srgbClr val="19497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34" charset="-128"/>
                <a:cs typeface="Arial" charset="0"/>
              </a:endParaRPr>
            </a:p>
          </p:txBody>
        </p:sp>
        <p:grpSp>
          <p:nvGrpSpPr>
            <p:cNvPr id="148" name="Groupe 147">
              <a:extLst>
                <a:ext uri="{FF2B5EF4-FFF2-40B4-BE49-F238E27FC236}">
                  <a16:creationId xmlns:a16="http://schemas.microsoft.com/office/drawing/2014/main" id="{05E30462-F83D-069B-B7E2-D21444602526}"/>
                </a:ext>
              </a:extLst>
            </p:cNvPr>
            <p:cNvGrpSpPr/>
            <p:nvPr/>
          </p:nvGrpSpPr>
          <p:grpSpPr>
            <a:xfrm>
              <a:off x="6943891" y="4050506"/>
              <a:ext cx="91706" cy="221457"/>
              <a:chOff x="2084388" y="2281238"/>
              <a:chExt cx="127000" cy="720725"/>
            </a:xfrm>
          </p:grpSpPr>
          <p:sp>
            <p:nvSpPr>
              <p:cNvPr id="173" name="Line 113">
                <a:extLst>
                  <a:ext uri="{FF2B5EF4-FFF2-40B4-BE49-F238E27FC236}">
                    <a16:creationId xmlns:a16="http://schemas.microsoft.com/office/drawing/2014/main" id="{1F62CB32-AC2E-0D44-8913-E4A736F4A9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1949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74" name="Line 120">
                <a:extLst>
                  <a:ext uri="{FF2B5EF4-FFF2-40B4-BE49-F238E27FC236}">
                    <a16:creationId xmlns:a16="http://schemas.microsoft.com/office/drawing/2014/main" id="{CEBB5508-DACC-D185-E93B-E299EDE0F1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1949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75" name="Line 113">
                <a:extLst>
                  <a:ext uri="{FF2B5EF4-FFF2-40B4-BE49-F238E27FC236}">
                    <a16:creationId xmlns:a16="http://schemas.microsoft.com/office/drawing/2014/main" id="{F817472D-C133-DB2F-5961-69D1ED2129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1949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ＭＳ Ｐゴシック" pitchFamily="34" charset="-128"/>
                  <a:cs typeface="Arial" charset="0"/>
                </a:endParaRPr>
              </a:p>
            </p:txBody>
          </p:sp>
        </p:grpSp>
        <p:sp>
          <p:nvSpPr>
            <p:cNvPr id="149" name="Ellipse 148">
              <a:extLst>
                <a:ext uri="{FF2B5EF4-FFF2-40B4-BE49-F238E27FC236}">
                  <a16:creationId xmlns:a16="http://schemas.microsoft.com/office/drawing/2014/main" id="{18310212-B96D-5AFF-20FC-C8FD28CF0B95}"/>
                </a:ext>
              </a:extLst>
            </p:cNvPr>
            <p:cNvSpPr/>
            <p:nvPr/>
          </p:nvSpPr>
          <p:spPr bwMode="auto">
            <a:xfrm>
              <a:off x="6661247" y="4202146"/>
              <a:ext cx="104055" cy="104056"/>
            </a:xfrm>
            <a:prstGeom prst="ellipse">
              <a:avLst/>
            </a:prstGeom>
            <a:solidFill>
              <a:srgbClr val="19497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50" name="Ellipse 149">
              <a:extLst>
                <a:ext uri="{FF2B5EF4-FFF2-40B4-BE49-F238E27FC236}">
                  <a16:creationId xmlns:a16="http://schemas.microsoft.com/office/drawing/2014/main" id="{FF25EE89-3189-4705-2444-586D65274948}"/>
                </a:ext>
              </a:extLst>
            </p:cNvPr>
            <p:cNvSpPr/>
            <p:nvPr/>
          </p:nvSpPr>
          <p:spPr bwMode="auto">
            <a:xfrm>
              <a:off x="9259191" y="3442528"/>
              <a:ext cx="104055" cy="104056"/>
            </a:xfrm>
            <a:prstGeom prst="ellipse">
              <a:avLst/>
            </a:prstGeom>
            <a:solidFill>
              <a:srgbClr val="19497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34" charset="-128"/>
                <a:cs typeface="Arial" charset="0"/>
              </a:endParaRPr>
            </a:p>
          </p:txBody>
        </p:sp>
        <p:grpSp>
          <p:nvGrpSpPr>
            <p:cNvPr id="151" name="Groupe 150">
              <a:extLst>
                <a:ext uri="{FF2B5EF4-FFF2-40B4-BE49-F238E27FC236}">
                  <a16:creationId xmlns:a16="http://schemas.microsoft.com/office/drawing/2014/main" id="{4725318A-9E2F-F657-EB4D-B6118AEE3310}"/>
                </a:ext>
              </a:extLst>
            </p:cNvPr>
            <p:cNvGrpSpPr/>
            <p:nvPr/>
          </p:nvGrpSpPr>
          <p:grpSpPr>
            <a:xfrm>
              <a:off x="9265610" y="3233739"/>
              <a:ext cx="91706" cy="521492"/>
              <a:chOff x="2084388" y="2281238"/>
              <a:chExt cx="127000" cy="720725"/>
            </a:xfrm>
          </p:grpSpPr>
          <p:sp>
            <p:nvSpPr>
              <p:cNvPr id="170" name="Line 113">
                <a:extLst>
                  <a:ext uri="{FF2B5EF4-FFF2-40B4-BE49-F238E27FC236}">
                    <a16:creationId xmlns:a16="http://schemas.microsoft.com/office/drawing/2014/main" id="{61AB6E14-C299-DDFF-0384-252A921FC7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1949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71" name="Line 120">
                <a:extLst>
                  <a:ext uri="{FF2B5EF4-FFF2-40B4-BE49-F238E27FC236}">
                    <a16:creationId xmlns:a16="http://schemas.microsoft.com/office/drawing/2014/main" id="{EA9AD741-94C7-052B-4937-1C1AC02584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1949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72" name="Line 113">
                <a:extLst>
                  <a:ext uri="{FF2B5EF4-FFF2-40B4-BE49-F238E27FC236}">
                    <a16:creationId xmlns:a16="http://schemas.microsoft.com/office/drawing/2014/main" id="{AC52B5AF-B665-C034-9A54-4C8FCECF26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1949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ＭＳ Ｐゴシック" pitchFamily="34" charset="-128"/>
                  <a:cs typeface="Arial" charset="0"/>
                </a:endParaRPr>
              </a:p>
            </p:txBody>
          </p:sp>
        </p:grpSp>
        <p:sp>
          <p:nvSpPr>
            <p:cNvPr id="152" name="Ellipse 151">
              <a:extLst>
                <a:ext uri="{FF2B5EF4-FFF2-40B4-BE49-F238E27FC236}">
                  <a16:creationId xmlns:a16="http://schemas.microsoft.com/office/drawing/2014/main" id="{8AF14CD1-F3A2-B899-B63F-51340B5E883C}"/>
                </a:ext>
              </a:extLst>
            </p:cNvPr>
            <p:cNvSpPr/>
            <p:nvPr/>
          </p:nvSpPr>
          <p:spPr bwMode="auto">
            <a:xfrm>
              <a:off x="9992616" y="3311559"/>
              <a:ext cx="104055" cy="104056"/>
            </a:xfrm>
            <a:prstGeom prst="ellipse">
              <a:avLst/>
            </a:prstGeom>
            <a:solidFill>
              <a:srgbClr val="19497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34" charset="-128"/>
                <a:cs typeface="Arial" charset="0"/>
              </a:endParaRPr>
            </a:p>
          </p:txBody>
        </p:sp>
        <p:grpSp>
          <p:nvGrpSpPr>
            <p:cNvPr id="153" name="Groupe 152">
              <a:extLst>
                <a:ext uri="{FF2B5EF4-FFF2-40B4-BE49-F238E27FC236}">
                  <a16:creationId xmlns:a16="http://schemas.microsoft.com/office/drawing/2014/main" id="{71B7A326-45C1-6595-A8BA-06B0C1E659EE}"/>
                </a:ext>
              </a:extLst>
            </p:cNvPr>
            <p:cNvGrpSpPr/>
            <p:nvPr/>
          </p:nvGrpSpPr>
          <p:grpSpPr>
            <a:xfrm>
              <a:off x="9999035" y="3052763"/>
              <a:ext cx="91706" cy="616743"/>
              <a:chOff x="2084388" y="2281238"/>
              <a:chExt cx="127000" cy="720725"/>
            </a:xfrm>
          </p:grpSpPr>
          <p:sp>
            <p:nvSpPr>
              <p:cNvPr id="167" name="Line 113">
                <a:extLst>
                  <a:ext uri="{FF2B5EF4-FFF2-40B4-BE49-F238E27FC236}">
                    <a16:creationId xmlns:a16="http://schemas.microsoft.com/office/drawing/2014/main" id="{EF79BC31-9825-CEE4-01A2-9CE1E72EEC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1949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68" name="Line 120">
                <a:extLst>
                  <a:ext uri="{FF2B5EF4-FFF2-40B4-BE49-F238E27FC236}">
                    <a16:creationId xmlns:a16="http://schemas.microsoft.com/office/drawing/2014/main" id="{2B9D7A62-EACF-ABAE-EA9F-45839F06B8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1949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69" name="Line 113">
                <a:extLst>
                  <a:ext uri="{FF2B5EF4-FFF2-40B4-BE49-F238E27FC236}">
                    <a16:creationId xmlns:a16="http://schemas.microsoft.com/office/drawing/2014/main" id="{3FADABE4-8D63-62F0-FD23-2AF1561AD2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1949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ＭＳ Ｐゴシック" pitchFamily="34" charset="-128"/>
                  <a:cs typeface="Arial" charset="0"/>
                </a:endParaRPr>
              </a:p>
            </p:txBody>
          </p:sp>
        </p:grpSp>
        <p:sp>
          <p:nvSpPr>
            <p:cNvPr id="154" name="Ellipse 153">
              <a:extLst>
                <a:ext uri="{FF2B5EF4-FFF2-40B4-BE49-F238E27FC236}">
                  <a16:creationId xmlns:a16="http://schemas.microsoft.com/office/drawing/2014/main" id="{84139245-1CBA-1002-CF37-2AC2AF061434}"/>
                </a:ext>
              </a:extLst>
            </p:cNvPr>
            <p:cNvSpPr/>
            <p:nvPr/>
          </p:nvSpPr>
          <p:spPr bwMode="auto">
            <a:xfrm>
              <a:off x="10721279" y="3282984"/>
              <a:ext cx="104055" cy="104056"/>
            </a:xfrm>
            <a:prstGeom prst="ellipse">
              <a:avLst/>
            </a:prstGeom>
            <a:solidFill>
              <a:srgbClr val="19497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34" charset="-128"/>
                <a:cs typeface="Arial" charset="0"/>
              </a:endParaRPr>
            </a:p>
          </p:txBody>
        </p:sp>
        <p:grpSp>
          <p:nvGrpSpPr>
            <p:cNvPr id="155" name="Groupe 154">
              <a:extLst>
                <a:ext uri="{FF2B5EF4-FFF2-40B4-BE49-F238E27FC236}">
                  <a16:creationId xmlns:a16="http://schemas.microsoft.com/office/drawing/2014/main" id="{8C6041E6-E6B4-92F6-D3C9-6A8336AC2232}"/>
                </a:ext>
              </a:extLst>
            </p:cNvPr>
            <p:cNvGrpSpPr/>
            <p:nvPr/>
          </p:nvGrpSpPr>
          <p:grpSpPr>
            <a:xfrm>
              <a:off x="10727698" y="2936081"/>
              <a:ext cx="91706" cy="800100"/>
              <a:chOff x="2084388" y="2281238"/>
              <a:chExt cx="127000" cy="720725"/>
            </a:xfrm>
          </p:grpSpPr>
          <p:sp>
            <p:nvSpPr>
              <p:cNvPr id="164" name="Line 113">
                <a:extLst>
                  <a:ext uri="{FF2B5EF4-FFF2-40B4-BE49-F238E27FC236}">
                    <a16:creationId xmlns:a16="http://schemas.microsoft.com/office/drawing/2014/main" id="{5655BB2B-5068-5D13-F19C-1BA4C62699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1949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65" name="Line 120">
                <a:extLst>
                  <a:ext uri="{FF2B5EF4-FFF2-40B4-BE49-F238E27FC236}">
                    <a16:creationId xmlns:a16="http://schemas.microsoft.com/office/drawing/2014/main" id="{EBB6F906-3013-5F2B-552B-D22B3CF812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1949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66" name="Line 113">
                <a:extLst>
                  <a:ext uri="{FF2B5EF4-FFF2-40B4-BE49-F238E27FC236}">
                    <a16:creationId xmlns:a16="http://schemas.microsoft.com/office/drawing/2014/main" id="{BCB80F05-6065-E47B-56FA-A439C84D3C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1949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ＭＳ Ｐゴシック" pitchFamily="34" charset="-128"/>
                  <a:cs typeface="Arial" charset="0"/>
                </a:endParaRPr>
              </a:p>
            </p:txBody>
          </p:sp>
        </p:grpSp>
        <p:sp>
          <p:nvSpPr>
            <p:cNvPr id="156" name="Ellipse 155">
              <a:extLst>
                <a:ext uri="{FF2B5EF4-FFF2-40B4-BE49-F238E27FC236}">
                  <a16:creationId xmlns:a16="http://schemas.microsoft.com/office/drawing/2014/main" id="{48309B62-FC32-D4C4-A31C-1293CE242C78}"/>
                </a:ext>
              </a:extLst>
            </p:cNvPr>
            <p:cNvSpPr/>
            <p:nvPr/>
          </p:nvSpPr>
          <p:spPr bwMode="auto">
            <a:xfrm>
              <a:off x="11457410" y="3011522"/>
              <a:ext cx="104055" cy="104056"/>
            </a:xfrm>
            <a:prstGeom prst="ellipse">
              <a:avLst/>
            </a:prstGeom>
            <a:solidFill>
              <a:srgbClr val="19497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34" charset="-128"/>
                <a:cs typeface="Arial" charset="0"/>
              </a:endParaRPr>
            </a:p>
          </p:txBody>
        </p:sp>
        <p:grpSp>
          <p:nvGrpSpPr>
            <p:cNvPr id="157" name="Groupe 156">
              <a:extLst>
                <a:ext uri="{FF2B5EF4-FFF2-40B4-BE49-F238E27FC236}">
                  <a16:creationId xmlns:a16="http://schemas.microsoft.com/office/drawing/2014/main" id="{EF786E4B-EE02-806E-BACB-E21B4DABFC99}"/>
                </a:ext>
              </a:extLst>
            </p:cNvPr>
            <p:cNvGrpSpPr/>
            <p:nvPr/>
          </p:nvGrpSpPr>
          <p:grpSpPr>
            <a:xfrm>
              <a:off x="11463829" y="2719388"/>
              <a:ext cx="91706" cy="690561"/>
              <a:chOff x="2084388" y="2281238"/>
              <a:chExt cx="127000" cy="720725"/>
            </a:xfrm>
          </p:grpSpPr>
          <p:sp>
            <p:nvSpPr>
              <p:cNvPr id="161" name="Line 113">
                <a:extLst>
                  <a:ext uri="{FF2B5EF4-FFF2-40B4-BE49-F238E27FC236}">
                    <a16:creationId xmlns:a16="http://schemas.microsoft.com/office/drawing/2014/main" id="{5F5A6ED1-B599-5952-C412-9881F52387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1949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62" name="Line 120">
                <a:extLst>
                  <a:ext uri="{FF2B5EF4-FFF2-40B4-BE49-F238E27FC236}">
                    <a16:creationId xmlns:a16="http://schemas.microsoft.com/office/drawing/2014/main" id="{C16C771D-9DCA-9C5F-4CD6-94E2D78082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1949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63" name="Line 113">
                <a:extLst>
                  <a:ext uri="{FF2B5EF4-FFF2-40B4-BE49-F238E27FC236}">
                    <a16:creationId xmlns:a16="http://schemas.microsoft.com/office/drawing/2014/main" id="{464DEDED-1D20-4F4E-4735-C56C0F42DE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1949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lt"/>
                  <a:ea typeface="ＭＳ Ｐゴシック" pitchFamily="34" charset="-128"/>
                  <a:cs typeface="Arial" charset="0"/>
                </a:endParaRPr>
              </a:p>
            </p:txBody>
          </p:sp>
        </p:grpSp>
        <p:sp>
          <p:nvSpPr>
            <p:cNvPr id="158" name="Forme libre : forme 236">
              <a:extLst>
                <a:ext uri="{FF2B5EF4-FFF2-40B4-BE49-F238E27FC236}">
                  <a16:creationId xmlns:a16="http://schemas.microsoft.com/office/drawing/2014/main" id="{6E39F7AB-DB49-13E8-A6D0-CF80D9029B86}"/>
                </a:ext>
              </a:extLst>
            </p:cNvPr>
            <p:cNvSpPr/>
            <p:nvPr/>
          </p:nvSpPr>
          <p:spPr bwMode="auto">
            <a:xfrm>
              <a:off x="6705600" y="4162425"/>
              <a:ext cx="285750" cy="95250"/>
            </a:xfrm>
            <a:custGeom>
              <a:avLst/>
              <a:gdLst>
                <a:gd name="connsiteX0" fmla="*/ 0 w 285750"/>
                <a:gd name="connsiteY0" fmla="*/ 95250 h 95250"/>
                <a:gd name="connsiteX1" fmla="*/ 285750 w 285750"/>
                <a:gd name="connsiteY1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0" h="95250">
                  <a:moveTo>
                    <a:pt x="0" y="95250"/>
                  </a:moveTo>
                  <a:lnTo>
                    <a:pt x="285750" y="0"/>
                  </a:lnTo>
                </a:path>
              </a:pathLst>
            </a:custGeom>
            <a:noFill/>
            <a:ln w="28575" cap="flat" cmpd="sng" algn="ctr">
              <a:solidFill>
                <a:srgbClr val="19497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159" name="Forme libre : forme 237">
              <a:extLst>
                <a:ext uri="{FF2B5EF4-FFF2-40B4-BE49-F238E27FC236}">
                  <a16:creationId xmlns:a16="http://schemas.microsoft.com/office/drawing/2014/main" id="{E435E199-B7CA-E2C5-2488-D348ABB85635}"/>
                </a:ext>
              </a:extLst>
            </p:cNvPr>
            <p:cNvSpPr/>
            <p:nvPr/>
          </p:nvSpPr>
          <p:spPr bwMode="auto">
            <a:xfrm>
              <a:off x="7138988" y="3057525"/>
              <a:ext cx="4369593" cy="1085850"/>
            </a:xfrm>
            <a:custGeom>
              <a:avLst/>
              <a:gdLst>
                <a:gd name="connsiteX0" fmla="*/ 0 w 3036093"/>
                <a:gd name="connsiteY0" fmla="*/ 900112 h 900112"/>
                <a:gd name="connsiteX1" fmla="*/ 90487 w 3036093"/>
                <a:gd name="connsiteY1" fmla="*/ 654843 h 900112"/>
                <a:gd name="connsiteX2" fmla="*/ 257175 w 3036093"/>
                <a:gd name="connsiteY2" fmla="*/ 654843 h 900112"/>
                <a:gd name="connsiteX3" fmla="*/ 428625 w 3036093"/>
                <a:gd name="connsiteY3" fmla="*/ 581025 h 900112"/>
                <a:gd name="connsiteX4" fmla="*/ 595312 w 3036093"/>
                <a:gd name="connsiteY4" fmla="*/ 483393 h 900112"/>
                <a:gd name="connsiteX5" fmla="*/ 709612 w 3036093"/>
                <a:gd name="connsiteY5" fmla="*/ 364331 h 900112"/>
                <a:gd name="connsiteX6" fmla="*/ 1435893 w 3036093"/>
                <a:gd name="connsiteY6" fmla="*/ 309562 h 900112"/>
                <a:gd name="connsiteX7" fmla="*/ 2176462 w 3036093"/>
                <a:gd name="connsiteY7" fmla="*/ 250031 h 900112"/>
                <a:gd name="connsiteX8" fmla="*/ 2912268 w 3036093"/>
                <a:gd name="connsiteY8" fmla="*/ 119062 h 900112"/>
                <a:gd name="connsiteX9" fmla="*/ 3036093 w 3036093"/>
                <a:gd name="connsiteY9" fmla="*/ 0 h 900112"/>
                <a:gd name="connsiteX0" fmla="*/ 0 w 4369593"/>
                <a:gd name="connsiteY0" fmla="*/ 1085850 h 1085850"/>
                <a:gd name="connsiteX1" fmla="*/ 90487 w 4369593"/>
                <a:gd name="connsiteY1" fmla="*/ 840581 h 1085850"/>
                <a:gd name="connsiteX2" fmla="*/ 257175 w 4369593"/>
                <a:gd name="connsiteY2" fmla="*/ 840581 h 1085850"/>
                <a:gd name="connsiteX3" fmla="*/ 428625 w 4369593"/>
                <a:gd name="connsiteY3" fmla="*/ 766763 h 1085850"/>
                <a:gd name="connsiteX4" fmla="*/ 595312 w 4369593"/>
                <a:gd name="connsiteY4" fmla="*/ 669131 h 1085850"/>
                <a:gd name="connsiteX5" fmla="*/ 709612 w 4369593"/>
                <a:gd name="connsiteY5" fmla="*/ 550069 h 1085850"/>
                <a:gd name="connsiteX6" fmla="*/ 1435893 w 4369593"/>
                <a:gd name="connsiteY6" fmla="*/ 495300 h 1085850"/>
                <a:gd name="connsiteX7" fmla="*/ 2176462 w 4369593"/>
                <a:gd name="connsiteY7" fmla="*/ 435769 h 1085850"/>
                <a:gd name="connsiteX8" fmla="*/ 2912268 w 4369593"/>
                <a:gd name="connsiteY8" fmla="*/ 304800 h 1085850"/>
                <a:gd name="connsiteX9" fmla="*/ 4369593 w 4369593"/>
                <a:gd name="connsiteY9" fmla="*/ 0 h 1085850"/>
                <a:gd name="connsiteX0" fmla="*/ 0 w 4369593"/>
                <a:gd name="connsiteY0" fmla="*/ 1085850 h 1085850"/>
                <a:gd name="connsiteX1" fmla="*/ 90487 w 4369593"/>
                <a:gd name="connsiteY1" fmla="*/ 840581 h 1085850"/>
                <a:gd name="connsiteX2" fmla="*/ 257175 w 4369593"/>
                <a:gd name="connsiteY2" fmla="*/ 840581 h 1085850"/>
                <a:gd name="connsiteX3" fmla="*/ 428625 w 4369593"/>
                <a:gd name="connsiteY3" fmla="*/ 766763 h 1085850"/>
                <a:gd name="connsiteX4" fmla="*/ 595312 w 4369593"/>
                <a:gd name="connsiteY4" fmla="*/ 669131 h 1085850"/>
                <a:gd name="connsiteX5" fmla="*/ 709612 w 4369593"/>
                <a:gd name="connsiteY5" fmla="*/ 550069 h 1085850"/>
                <a:gd name="connsiteX6" fmla="*/ 1435893 w 4369593"/>
                <a:gd name="connsiteY6" fmla="*/ 495300 h 1085850"/>
                <a:gd name="connsiteX7" fmla="*/ 2176462 w 4369593"/>
                <a:gd name="connsiteY7" fmla="*/ 435769 h 1085850"/>
                <a:gd name="connsiteX8" fmla="*/ 2912268 w 4369593"/>
                <a:gd name="connsiteY8" fmla="*/ 304800 h 1085850"/>
                <a:gd name="connsiteX9" fmla="*/ 4369593 w 4369593"/>
                <a:gd name="connsiteY9" fmla="*/ 0 h 1085850"/>
                <a:gd name="connsiteX0" fmla="*/ 0 w 4369593"/>
                <a:gd name="connsiteY0" fmla="*/ 1085850 h 1085850"/>
                <a:gd name="connsiteX1" fmla="*/ 90487 w 4369593"/>
                <a:gd name="connsiteY1" fmla="*/ 840581 h 1085850"/>
                <a:gd name="connsiteX2" fmla="*/ 257175 w 4369593"/>
                <a:gd name="connsiteY2" fmla="*/ 840581 h 1085850"/>
                <a:gd name="connsiteX3" fmla="*/ 428625 w 4369593"/>
                <a:gd name="connsiteY3" fmla="*/ 766763 h 1085850"/>
                <a:gd name="connsiteX4" fmla="*/ 595312 w 4369593"/>
                <a:gd name="connsiteY4" fmla="*/ 669131 h 1085850"/>
                <a:gd name="connsiteX5" fmla="*/ 709612 w 4369593"/>
                <a:gd name="connsiteY5" fmla="*/ 550069 h 1085850"/>
                <a:gd name="connsiteX6" fmla="*/ 1435893 w 4369593"/>
                <a:gd name="connsiteY6" fmla="*/ 495300 h 1085850"/>
                <a:gd name="connsiteX7" fmla="*/ 2176462 w 4369593"/>
                <a:gd name="connsiteY7" fmla="*/ 435769 h 1085850"/>
                <a:gd name="connsiteX8" fmla="*/ 2912268 w 4369593"/>
                <a:gd name="connsiteY8" fmla="*/ 304800 h 1085850"/>
                <a:gd name="connsiteX9" fmla="*/ 3638550 w 4369593"/>
                <a:gd name="connsiteY9" fmla="*/ 278606 h 1085850"/>
                <a:gd name="connsiteX10" fmla="*/ 4369593 w 4369593"/>
                <a:gd name="connsiteY10" fmla="*/ 0 h 1085850"/>
                <a:gd name="connsiteX0" fmla="*/ 0 w 4369593"/>
                <a:gd name="connsiteY0" fmla="*/ 1085850 h 1085850"/>
                <a:gd name="connsiteX1" fmla="*/ 90487 w 4369593"/>
                <a:gd name="connsiteY1" fmla="*/ 840581 h 1085850"/>
                <a:gd name="connsiteX2" fmla="*/ 257175 w 4369593"/>
                <a:gd name="connsiteY2" fmla="*/ 840581 h 1085850"/>
                <a:gd name="connsiteX3" fmla="*/ 428625 w 4369593"/>
                <a:gd name="connsiteY3" fmla="*/ 766763 h 1085850"/>
                <a:gd name="connsiteX4" fmla="*/ 595312 w 4369593"/>
                <a:gd name="connsiteY4" fmla="*/ 669131 h 1085850"/>
                <a:gd name="connsiteX5" fmla="*/ 709612 w 4369593"/>
                <a:gd name="connsiteY5" fmla="*/ 550069 h 1085850"/>
                <a:gd name="connsiteX6" fmla="*/ 1435893 w 4369593"/>
                <a:gd name="connsiteY6" fmla="*/ 495300 h 1085850"/>
                <a:gd name="connsiteX7" fmla="*/ 2176462 w 4369593"/>
                <a:gd name="connsiteY7" fmla="*/ 435769 h 1085850"/>
                <a:gd name="connsiteX8" fmla="*/ 2912268 w 4369593"/>
                <a:gd name="connsiteY8" fmla="*/ 304800 h 1085850"/>
                <a:gd name="connsiteX9" fmla="*/ 3638550 w 4369593"/>
                <a:gd name="connsiteY9" fmla="*/ 278606 h 1085850"/>
                <a:gd name="connsiteX10" fmla="*/ 4369593 w 4369593"/>
                <a:gd name="connsiteY10" fmla="*/ 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69593" h="1085850">
                  <a:moveTo>
                    <a:pt x="0" y="1085850"/>
                  </a:moveTo>
                  <a:lnTo>
                    <a:pt x="90487" y="840581"/>
                  </a:lnTo>
                  <a:lnTo>
                    <a:pt x="257175" y="840581"/>
                  </a:lnTo>
                  <a:lnTo>
                    <a:pt x="428625" y="766763"/>
                  </a:lnTo>
                  <a:lnTo>
                    <a:pt x="595312" y="669131"/>
                  </a:lnTo>
                  <a:lnTo>
                    <a:pt x="709612" y="550069"/>
                  </a:lnTo>
                  <a:lnTo>
                    <a:pt x="1435893" y="495300"/>
                  </a:lnTo>
                  <a:lnTo>
                    <a:pt x="2176462" y="435769"/>
                  </a:lnTo>
                  <a:lnTo>
                    <a:pt x="2912268" y="304800"/>
                  </a:lnTo>
                  <a:lnTo>
                    <a:pt x="3638550" y="278606"/>
                  </a:lnTo>
                  <a:lnTo>
                    <a:pt x="4369593" y="0"/>
                  </a:lnTo>
                </a:path>
              </a:pathLst>
            </a:custGeom>
            <a:noFill/>
            <a:ln w="28575" cap="flat" cmpd="sng" algn="ctr">
              <a:solidFill>
                <a:srgbClr val="19497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160" name="Rectangle : coins arrondis 159">
              <a:extLst>
                <a:ext uri="{FF2B5EF4-FFF2-40B4-BE49-F238E27FC236}">
                  <a16:creationId xmlns:a16="http://schemas.microsoft.com/office/drawing/2014/main" id="{70E684FF-8BC4-9E62-A291-F9A0D492242C}"/>
                </a:ext>
              </a:extLst>
            </p:cNvPr>
            <p:cNvSpPr/>
            <p:nvPr/>
          </p:nvSpPr>
          <p:spPr bwMode="auto">
            <a:xfrm>
              <a:off x="11100522" y="3581952"/>
              <a:ext cx="852296" cy="398283"/>
            </a:xfrm>
            <a:prstGeom prst="roundRect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000" tIns="45720" rIns="1800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+164</a:t>
              </a:r>
              <a:br>
                <a:rPr kumimoji="0" lang="fr-FR" sz="1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</a:br>
              <a:r>
                <a:rPr kumimoji="0" lang="fr-FR" sz="1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CD4/mm</a:t>
              </a:r>
              <a:r>
                <a:rPr kumimoji="0" lang="fr-FR" sz="1000" b="1" i="0" u="none" strike="noStrike" kern="1200" cap="none" spc="0" normalizeH="0" baseline="3000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3</a:t>
              </a:r>
              <a:endParaRPr kumimoji="0" lang="fr-FR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</p:grpSp>
      <p:sp>
        <p:nvSpPr>
          <p:cNvPr id="3" name="Titre 1">
            <a:extLst>
              <a:ext uri="{FF2B5EF4-FFF2-40B4-BE49-F238E27FC236}">
                <a16:creationId xmlns:a16="http://schemas.microsoft.com/office/drawing/2014/main" id="{127D2AE8-7558-6429-4ABD-23A2F257EEFC}"/>
              </a:ext>
            </a:extLst>
          </p:cNvPr>
          <p:cNvSpPr txBox="1">
            <a:spLocks/>
          </p:cNvSpPr>
          <p:nvPr/>
        </p:nvSpPr>
        <p:spPr>
          <a:xfrm>
            <a:off x="747936" y="1929766"/>
            <a:ext cx="4856512" cy="511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300" b="1" kern="1200">
                <a:solidFill>
                  <a:srgbClr val="FF66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noProof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CV &lt; 50 c/mL (missing data excluded)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A64D9804-6FC0-4325-EB19-0F0AC1E7B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CAPELLA Study: W156 outcomes (1)</a:t>
            </a:r>
            <a:endParaRPr lang="fr-FR" dirty="0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72DE5B25-B6D1-2581-C42D-9D784DB1B2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5562" y="6452641"/>
            <a:ext cx="273254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kumimoji="0" lang="pt-BR" sz="1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Ogbuagu O, IDWeek 2024, Abs.155</a:t>
            </a:r>
          </a:p>
        </p:txBody>
      </p:sp>
    </p:spTree>
    <p:extLst>
      <p:ext uri="{BB962C8B-B14F-4D97-AF65-F5344CB8AC3E}">
        <p14:creationId xmlns:p14="http://schemas.microsoft.com/office/powerpoint/2010/main" val="1248638339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9B0FC1B1-7FF7-70A2-86AD-2FDEC667D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5562" y="6452641"/>
            <a:ext cx="273254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kumimoji="0" lang="pt-BR" sz="1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Ogbuagu O, IDWeek 2024, Abs.155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9CEEFC1D-33F0-B161-29FC-F376A7CAB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CAPELLA Study: W156 outcomes (2)</a:t>
            </a:r>
            <a:endParaRPr lang="en-US" noProof="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38EB16F-B3BB-8456-E965-1B4055A11BA0}"/>
              </a:ext>
            </a:extLst>
          </p:cNvPr>
          <p:cNvSpPr txBox="1"/>
          <p:nvPr/>
        </p:nvSpPr>
        <p:spPr>
          <a:xfrm>
            <a:off x="4150453" y="1369700"/>
            <a:ext cx="29157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LEN resistance at W156</a:t>
            </a: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D3BEBB0C-A4C0-95A3-3227-4395099089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2443427"/>
              </p:ext>
            </p:extLst>
          </p:nvPr>
        </p:nvGraphicFramePr>
        <p:xfrm>
          <a:off x="609600" y="1869899"/>
          <a:ext cx="9540240" cy="28397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7940040">
                  <a:extLst>
                    <a:ext uri="{9D8B030D-6E8A-4147-A177-3AD203B41FA5}">
                      <a16:colId xmlns:a16="http://schemas.microsoft.com/office/drawing/2014/main" val="50392975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185867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noProof="0" dirty="0"/>
                    </a:p>
                  </a:txBody>
                  <a:tcPr marL="121706" marR="121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Total N = 72</a:t>
                      </a:r>
                    </a:p>
                  </a:txBody>
                  <a:tcPr marL="121706" marR="121706"/>
                </a:tc>
                <a:extLst>
                  <a:ext uri="{0D108BD9-81ED-4DB2-BD59-A6C34878D82A}">
                    <a16:rowId xmlns:a16="http://schemas.microsoft.com/office/drawing/2014/main" val="393283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Emergent LEN resistance </a:t>
                      </a:r>
                      <a:r>
                        <a:rPr lang="en-US" sz="16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(M66I; Q67H/K/N; K70H/N/R/S; N74D/H/K; A105S/T; T107A/C/N/S)</a:t>
                      </a:r>
                    </a:p>
                    <a:p>
                      <a:pPr marL="180975" indent="0"/>
                      <a:r>
                        <a:rPr lang="en-US" sz="16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 fully active agents in OBR</a:t>
                      </a:r>
                    </a:p>
                    <a:p>
                      <a:pPr marL="180975" indent="0"/>
                      <a:r>
                        <a:rPr lang="en-US" sz="16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Inadequate adherence to OBR</a:t>
                      </a:r>
                      <a:endParaRPr lang="en-US" sz="1600" noProof="0" dirty="0"/>
                    </a:p>
                  </a:txBody>
                  <a:tcPr marL="121706" marR="121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/>
                        <a:t>14</a:t>
                      </a:r>
                    </a:p>
                    <a:p>
                      <a:pPr algn="ctr"/>
                      <a:r>
                        <a:rPr lang="en-US" sz="1600" noProof="0" dirty="0"/>
                        <a:t>4</a:t>
                      </a:r>
                    </a:p>
                    <a:p>
                      <a:pPr algn="ctr"/>
                      <a:r>
                        <a:rPr lang="en-US" sz="1600" noProof="0" dirty="0"/>
                        <a:t>10</a:t>
                      </a:r>
                    </a:p>
                  </a:txBody>
                  <a:tcPr marL="121706" marR="121706"/>
                </a:tc>
                <a:extLst>
                  <a:ext uri="{0D108BD9-81ED-4DB2-BD59-A6C34878D82A}">
                    <a16:rowId xmlns:a16="http://schemas.microsoft.com/office/drawing/2014/main" val="2717872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Resuppressed after LEN resistance emergence whilst remaining on LEN</a:t>
                      </a:r>
                      <a:endParaRPr lang="en-US" sz="1600" b="0" i="0" u="none" strike="noStrike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80975" indent="0"/>
                      <a:r>
                        <a:rPr lang="en-US" sz="16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With OBR change</a:t>
                      </a:r>
                    </a:p>
                    <a:p>
                      <a:pPr marL="180975" indent="0"/>
                      <a:r>
                        <a:rPr lang="en-US" sz="16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Without OBR change	</a:t>
                      </a:r>
                    </a:p>
                  </a:txBody>
                  <a:tcPr marL="121706" marR="121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/>
                        <a:t>5</a:t>
                      </a:r>
                    </a:p>
                    <a:p>
                      <a:pPr algn="ctr"/>
                      <a:r>
                        <a:rPr lang="en-US" sz="1600" noProof="0" dirty="0"/>
                        <a:t>2</a:t>
                      </a:r>
                    </a:p>
                    <a:p>
                      <a:pPr algn="ctr"/>
                      <a:r>
                        <a:rPr lang="en-US" sz="1600" noProof="0" dirty="0"/>
                        <a:t>3</a:t>
                      </a:r>
                    </a:p>
                  </a:txBody>
                  <a:tcPr marL="121706" marR="121706"/>
                </a:tc>
                <a:extLst>
                  <a:ext uri="{0D108BD9-81ED-4DB2-BD59-A6C34878D82A}">
                    <a16:rowId xmlns:a16="http://schemas.microsoft.com/office/drawing/2014/main" val="3553084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Did not resuppress after LEN resistance emergence</a:t>
                      </a:r>
                      <a:endParaRPr lang="en-US" sz="1600" b="0" i="0" u="none" strike="noStrike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80975" indent="0"/>
                      <a:r>
                        <a:rPr lang="en-US" sz="16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Continued study drugs</a:t>
                      </a:r>
                    </a:p>
                    <a:p>
                      <a:pPr marL="180975" indent="0"/>
                      <a:r>
                        <a:rPr lang="en-US" sz="16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Discontinued study drug for reasons not related to efficacy</a:t>
                      </a:r>
                      <a:endParaRPr lang="en-US" sz="1600" noProof="0" dirty="0"/>
                    </a:p>
                  </a:txBody>
                  <a:tcPr marL="121706" marR="121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/>
                        <a:t>9</a:t>
                      </a:r>
                    </a:p>
                    <a:p>
                      <a:pPr algn="ctr"/>
                      <a:r>
                        <a:rPr lang="en-US" sz="1600" noProof="0" dirty="0"/>
                        <a:t>6</a:t>
                      </a:r>
                    </a:p>
                    <a:p>
                      <a:pPr algn="ctr"/>
                      <a:r>
                        <a:rPr lang="en-US" sz="1600" noProof="0" dirty="0"/>
                        <a:t>3</a:t>
                      </a:r>
                    </a:p>
                  </a:txBody>
                  <a:tcPr marL="121706" marR="121706"/>
                </a:tc>
                <a:extLst>
                  <a:ext uri="{0D108BD9-81ED-4DB2-BD59-A6C34878D82A}">
                    <a16:rowId xmlns:a16="http://schemas.microsoft.com/office/drawing/2014/main" val="3711724201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DF48FA43-7ABD-7472-929D-2A753F82BE47}"/>
              </a:ext>
            </a:extLst>
          </p:cNvPr>
          <p:cNvSpPr txBox="1"/>
          <p:nvPr/>
        </p:nvSpPr>
        <p:spPr>
          <a:xfrm>
            <a:off x="609600" y="4734744"/>
            <a:ext cx="1146048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Overall, 14 people developed resistance to LEN, 9 by W52 and 5 between W52 and W104</a:t>
            </a:r>
          </a:p>
          <a:p>
            <a:pPr marL="542925" indent="-276225">
              <a:buFont typeface="Calibri" panose="020F0502020204030204" pitchFamily="34" charset="0"/>
              <a:buChar char="–"/>
            </a:pPr>
            <a:r>
              <a:rPr lang="en-US" sz="16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new cases of LEN resistance emerged between W104 and W156</a:t>
            </a:r>
          </a:p>
          <a:p>
            <a:pPr marL="542925" indent="-276225">
              <a:buFont typeface="Calibri" panose="020F0502020204030204" pitchFamily="34" charset="0"/>
              <a:buChar char="–"/>
            </a:pPr>
            <a:r>
              <a:rPr lang="en-US" sz="16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Two participants with resistance detected earlier developed additional mutations</a:t>
            </a:r>
          </a:p>
          <a:p>
            <a:pPr marL="542925" indent="-276225">
              <a:buFont typeface="Calibri" panose="020F0502020204030204" pitchFamily="34" charset="0"/>
              <a:buChar char="–"/>
            </a:pPr>
            <a:endParaRPr lang="en-US" sz="1600" kern="120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 14 participants with LEN resistance had no fully active drugs in OBR or inadequate OBR adherence</a:t>
            </a:r>
          </a:p>
          <a:p>
            <a:pPr marL="542925" indent="-276225">
              <a:buFont typeface="Calibri" panose="020F0502020204030204" pitchFamily="34" charset="0"/>
              <a:buChar char="–"/>
            </a:pPr>
            <a:r>
              <a:rPr lang="en-US" sz="16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Median (interquartile range [IQR]) CD4 cell count change from baseline to W156: 82 (48-399) cells/µL</a:t>
            </a:r>
            <a:endParaRPr lang="en-US" sz="1600" noProof="0" dirty="0"/>
          </a:p>
        </p:txBody>
      </p:sp>
    </p:spTree>
    <p:extLst>
      <p:ext uri="{BB962C8B-B14F-4D97-AF65-F5344CB8AC3E}">
        <p14:creationId xmlns:p14="http://schemas.microsoft.com/office/powerpoint/2010/main" val="2666540695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54DF8C-72EC-BEF3-ECA1-01F79F553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Lessons learned from </a:t>
            </a:r>
            <a:r>
              <a:rPr lang="en-US" noProof="0" dirty="0" err="1"/>
              <a:t>sc</a:t>
            </a:r>
            <a:r>
              <a:rPr lang="en-US" noProof="0" dirty="0"/>
              <a:t> LEN in salvage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A7D4B3-D802-9D6B-6CD7-F293DCF64C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noProof="0" dirty="0"/>
              <a:t>In patients with heavily pretreated PWH with uncontrolled viremia and MDR HIV,</a:t>
            </a:r>
            <a:br>
              <a:rPr lang="en-US" sz="2400" noProof="0" dirty="0"/>
            </a:br>
            <a:r>
              <a:rPr lang="en-US" sz="2400" noProof="0" dirty="0" err="1"/>
              <a:t>sc</a:t>
            </a:r>
            <a:r>
              <a:rPr lang="en-US" sz="2400" noProof="0" dirty="0"/>
              <a:t> LEN Q6M + oral OBR can </a:t>
            </a:r>
          </a:p>
          <a:p>
            <a:pPr lvl="1"/>
            <a:r>
              <a:rPr lang="en-US" sz="2000" noProof="0" dirty="0"/>
              <a:t>maintains virologic suppression in 85% for at least 3 years</a:t>
            </a:r>
          </a:p>
          <a:p>
            <a:pPr lvl="1"/>
            <a:r>
              <a:rPr lang="en-US" sz="2000" noProof="0" dirty="0"/>
              <a:t>leads to substantial and clinically relevant gain in CD4</a:t>
            </a:r>
          </a:p>
          <a:p>
            <a:r>
              <a:rPr lang="en-US" sz="2400" noProof="0" dirty="0"/>
              <a:t>20% of individuals develop LEN resistance, mainly because poor adherence to OBR</a:t>
            </a:r>
          </a:p>
          <a:p>
            <a:pPr lvl="1"/>
            <a:r>
              <a:rPr lang="en-US" sz="2000" noProof="0" dirty="0"/>
              <a:t>Challenge of counseling, reinforcement of adherence, closed monitoring</a:t>
            </a:r>
          </a:p>
          <a:p>
            <a:r>
              <a:rPr lang="en-US" sz="2400" noProof="0" dirty="0"/>
              <a:t>In some patients failing LEN-based therapy with emergence of LEN resistance, continuing LEN with or without OBR optimization can leads to viral load </a:t>
            </a:r>
            <a:r>
              <a:rPr lang="en-US" sz="2400" noProof="0" dirty="0" err="1"/>
              <a:t>resuppression</a:t>
            </a:r>
            <a:endParaRPr lang="en-US" sz="2400" noProof="0" dirty="0"/>
          </a:p>
          <a:p>
            <a:pPr lvl="1"/>
            <a:r>
              <a:rPr lang="en-US" sz="2000" noProof="0" dirty="0"/>
              <a:t>Fitness effect ?</a:t>
            </a:r>
          </a:p>
          <a:p>
            <a:pPr lvl="1"/>
            <a:r>
              <a:rPr lang="en-US" sz="2000" noProof="0" dirty="0"/>
              <a:t>Residual antiviral effect, sufficient with «active » OBR ?</a:t>
            </a:r>
          </a:p>
        </p:txBody>
      </p:sp>
    </p:spTree>
    <p:extLst>
      <p:ext uri="{BB962C8B-B14F-4D97-AF65-F5344CB8AC3E}">
        <p14:creationId xmlns:p14="http://schemas.microsoft.com/office/powerpoint/2010/main" val="3324773271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7A292-2FA1-9B62-D90C-1C7027426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LA in development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4CF303-8609-48BF-0D05-6F00CF04E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Oral combos</a:t>
            </a:r>
          </a:p>
          <a:p>
            <a:pPr lvl="1"/>
            <a:r>
              <a:rPr lang="en-US" noProof="0" dirty="0"/>
              <a:t>ISL + LEN QW</a:t>
            </a:r>
          </a:p>
          <a:p>
            <a:pPr lvl="1"/>
            <a:r>
              <a:rPr lang="en-US" noProof="0" dirty="0"/>
              <a:t>ULO + ISL QW</a:t>
            </a:r>
          </a:p>
          <a:p>
            <a:pPr lvl="1"/>
            <a:endParaRPr lang="en-US" noProof="0" dirty="0"/>
          </a:p>
          <a:p>
            <a:r>
              <a:rPr lang="en-US" noProof="0" dirty="0" err="1"/>
              <a:t>bNAbs</a:t>
            </a:r>
            <a:endParaRPr lang="en-US" noProof="0" dirty="0"/>
          </a:p>
          <a:p>
            <a:pPr lvl="1"/>
            <a:r>
              <a:rPr lang="en-US" noProof="0" dirty="0"/>
              <a:t>N6LS</a:t>
            </a:r>
          </a:p>
          <a:p>
            <a:pPr lvl="1"/>
            <a:r>
              <a:rPr lang="en-US" noProof="0" dirty="0"/>
              <a:t>TAB +ZAB</a:t>
            </a:r>
          </a:p>
        </p:txBody>
      </p:sp>
    </p:spTree>
    <p:extLst>
      <p:ext uri="{BB962C8B-B14F-4D97-AF65-F5344CB8AC3E}">
        <p14:creationId xmlns:p14="http://schemas.microsoft.com/office/powerpoint/2010/main" val="66344922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47D29E-7E64-EC0F-D984-B09EA1BA5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058400" cy="1491539"/>
          </a:xfrm>
        </p:spPr>
        <p:txBody>
          <a:bodyPr>
            <a:normAutofit/>
          </a:bodyPr>
          <a:lstStyle/>
          <a:p>
            <a:r>
              <a:rPr lang="en-US" sz="3600" dirty="0"/>
              <a:t>L</a:t>
            </a:r>
            <a:r>
              <a:rPr lang="en-US" sz="3600" noProof="0" dirty="0" err="1"/>
              <a:t>ong</a:t>
            </a:r>
            <a:r>
              <a:rPr lang="en-US" sz="3600" noProof="0" dirty="0"/>
              <a:t>-acting therapies for HIV FDA/EU approved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AACE2F0-2174-C2B9-4346-FD3D38A48C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Injectable ARVs</a:t>
            </a:r>
          </a:p>
          <a:p>
            <a:pPr lvl="1"/>
            <a:r>
              <a:rPr lang="en-US" noProof="0" dirty="0"/>
              <a:t>For Treatment</a:t>
            </a:r>
          </a:p>
          <a:p>
            <a:pPr lvl="2"/>
            <a:r>
              <a:rPr lang="en-US" sz="2000" noProof="0" dirty="0"/>
              <a:t>IM CAB + RPV </a:t>
            </a:r>
          </a:p>
          <a:p>
            <a:pPr lvl="3"/>
            <a:r>
              <a:rPr lang="en-US" sz="2000" noProof="0" dirty="0"/>
              <a:t>Maintenance in virologically suppressed individuals</a:t>
            </a:r>
          </a:p>
          <a:p>
            <a:pPr lvl="3"/>
            <a:r>
              <a:rPr lang="en-US" sz="2000" noProof="0" dirty="0"/>
              <a:t>In « difficult to treat » individuals with viremia (off label)</a:t>
            </a:r>
          </a:p>
          <a:p>
            <a:pPr lvl="2"/>
            <a:r>
              <a:rPr lang="en-US" sz="2000" noProof="0" dirty="0"/>
              <a:t>SC LEN</a:t>
            </a:r>
          </a:p>
          <a:p>
            <a:pPr lvl="3"/>
            <a:r>
              <a:rPr lang="en-US" sz="2000" noProof="0" dirty="0"/>
              <a:t>salvage in individuals with MDR virus</a:t>
            </a:r>
          </a:p>
          <a:p>
            <a:pPr lvl="3"/>
            <a:endParaRPr lang="en-US" sz="2000" noProof="0" dirty="0"/>
          </a:p>
          <a:p>
            <a:pPr lvl="1"/>
            <a:r>
              <a:rPr lang="en-US" noProof="0" dirty="0"/>
              <a:t>For Prevention (</a:t>
            </a:r>
            <a:r>
              <a:rPr lang="en-US" noProof="0" dirty="0" err="1"/>
              <a:t>PrEP</a:t>
            </a:r>
            <a:r>
              <a:rPr lang="en-US" noProof="0" dirty="0"/>
              <a:t>)</a:t>
            </a:r>
          </a:p>
          <a:p>
            <a:pPr lvl="2"/>
            <a:r>
              <a:rPr lang="en-US" sz="2000" dirty="0"/>
              <a:t>IM</a:t>
            </a:r>
            <a:r>
              <a:rPr lang="en-US" sz="2000" noProof="0" dirty="0"/>
              <a:t> CAB Q2M </a:t>
            </a:r>
          </a:p>
          <a:p>
            <a:pPr lvl="2"/>
            <a:r>
              <a:rPr lang="en-US" sz="2000" noProof="0" dirty="0"/>
              <a:t>SC LEN Q6M</a:t>
            </a:r>
          </a:p>
        </p:txBody>
      </p:sp>
    </p:spTree>
    <p:extLst>
      <p:ext uri="{BB962C8B-B14F-4D97-AF65-F5344CB8AC3E}">
        <p14:creationId xmlns:p14="http://schemas.microsoft.com/office/powerpoint/2010/main" val="1082846068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1A4853-3B14-5933-0E8A-918AE9F5E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ISL + LEN QW: Phase 2 (1)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ABB11823-A6D5-7DFC-0824-7ACF7DCDE74D}"/>
              </a:ext>
            </a:extLst>
          </p:cNvPr>
          <p:cNvGrpSpPr/>
          <p:nvPr/>
        </p:nvGrpSpPr>
        <p:grpSpPr>
          <a:xfrm>
            <a:off x="330993" y="2231256"/>
            <a:ext cx="10816660" cy="2894547"/>
            <a:chOff x="330993" y="2231256"/>
            <a:chExt cx="10816660" cy="2894547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18B87D0F-3E90-823D-F888-A4136C125997}"/>
                </a:ext>
              </a:extLst>
            </p:cNvPr>
            <p:cNvSpPr/>
            <p:nvPr/>
          </p:nvSpPr>
          <p:spPr bwMode="auto">
            <a:xfrm>
              <a:off x="4497625" y="2718804"/>
              <a:ext cx="3151831" cy="334233"/>
            </a:xfrm>
            <a:prstGeom prst="roundRect">
              <a:avLst/>
            </a:prstGeom>
            <a:solidFill>
              <a:srgbClr val="0000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Arial" charset="0"/>
                </a:rPr>
                <a:t>QW oral ISL (2 mg) + LEN (300 mg)</a:t>
              </a:r>
              <a:r>
                <a:rPr lang="en-US" sz="1400" b="1" baseline="30000" dirty="0">
                  <a:solidFill>
                    <a:schemeClr val="bg1"/>
                  </a:solidFill>
                  <a:cs typeface="Arial" charset="0"/>
                </a:rPr>
                <a:t> *</a:t>
              </a:r>
              <a:endPara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E752E8D9-BC1A-0916-56DF-1269591AE053}"/>
                </a:ext>
              </a:extLst>
            </p:cNvPr>
            <p:cNvSpPr/>
            <p:nvPr/>
          </p:nvSpPr>
          <p:spPr bwMode="auto">
            <a:xfrm>
              <a:off x="7981534" y="3053037"/>
              <a:ext cx="3151831" cy="334233"/>
            </a:xfrm>
            <a:prstGeom prst="roundRect">
              <a:avLst/>
            </a:prstGeom>
            <a:solidFill>
              <a:srgbClr val="0000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Arial" charset="0"/>
                </a:rPr>
                <a:t>QW oral ISL (2 mg) + LEN (300 mg)</a:t>
              </a:r>
              <a:endPara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9850BC50-608B-4889-04D1-D60A28045EB0}"/>
                </a:ext>
              </a:extLst>
            </p:cNvPr>
            <p:cNvSpPr/>
            <p:nvPr/>
          </p:nvSpPr>
          <p:spPr bwMode="auto">
            <a:xfrm>
              <a:off x="4497625" y="3365945"/>
              <a:ext cx="3151831" cy="334233"/>
            </a:xfrm>
            <a:prstGeom prst="round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Arial" charset="0"/>
                </a:rPr>
                <a:t>QD oral B/F/TAF</a:t>
              </a:r>
              <a:endPara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63A1C7E4-E80F-FAAA-5191-3F63CBDCF5B5}"/>
                </a:ext>
              </a:extLst>
            </p:cNvPr>
            <p:cNvSpPr txBox="1"/>
            <p:nvPr/>
          </p:nvSpPr>
          <p:spPr>
            <a:xfrm>
              <a:off x="8615938" y="2231256"/>
              <a:ext cx="16049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1400" b="1" dirty="0"/>
                <a:t>Extension phase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A50A8824-1285-2AA6-4514-C707E3409455}"/>
                </a:ext>
              </a:extLst>
            </p:cNvPr>
            <p:cNvSpPr txBox="1"/>
            <p:nvPr/>
          </p:nvSpPr>
          <p:spPr>
            <a:xfrm>
              <a:off x="8412388" y="3898950"/>
              <a:ext cx="2012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noProof="0" dirty="0"/>
                <a:t>Visits every 12 weeks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CCD4D54-8F76-8D17-4435-DF8621B4EA72}"/>
                </a:ext>
              </a:extLst>
            </p:cNvPr>
            <p:cNvSpPr txBox="1"/>
            <p:nvPr/>
          </p:nvSpPr>
          <p:spPr>
            <a:xfrm>
              <a:off x="4302700" y="3911966"/>
              <a:ext cx="3898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b="1" dirty="0"/>
                <a:t>D1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1331228B-23BD-B199-0256-E62F3A8EC02B}"/>
                </a:ext>
              </a:extLst>
            </p:cNvPr>
            <p:cNvSpPr txBox="1"/>
            <p:nvPr/>
          </p:nvSpPr>
          <p:spPr>
            <a:xfrm>
              <a:off x="3455224" y="2953939"/>
              <a:ext cx="8274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/>
                <a:t>N = 106</a:t>
              </a:r>
              <a:br>
                <a:rPr lang="fr-FR" sz="1600" b="1" baseline="30000" dirty="0"/>
              </a:br>
              <a:r>
                <a:rPr lang="fr-FR" sz="1600" b="1" dirty="0"/>
                <a:t>1:1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9B76F1AC-B8D5-5B32-1348-A053F13F7C26}"/>
                </a:ext>
              </a:extLst>
            </p:cNvPr>
            <p:cNvSpPr txBox="1"/>
            <p:nvPr/>
          </p:nvSpPr>
          <p:spPr>
            <a:xfrm>
              <a:off x="4989156" y="3911966"/>
              <a:ext cx="5309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b="1" dirty="0"/>
                <a:t>W12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C6EC7874-21C0-1186-F764-EBF943EA7756}"/>
                </a:ext>
              </a:extLst>
            </p:cNvPr>
            <p:cNvSpPr txBox="1"/>
            <p:nvPr/>
          </p:nvSpPr>
          <p:spPr>
            <a:xfrm>
              <a:off x="5736640" y="3911966"/>
              <a:ext cx="5309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b="1" dirty="0"/>
                <a:t>W24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CE91473B-56AB-525F-FAEF-E781625CDFCA}"/>
                </a:ext>
              </a:extLst>
            </p:cNvPr>
            <p:cNvSpPr txBox="1"/>
            <p:nvPr/>
          </p:nvSpPr>
          <p:spPr>
            <a:xfrm>
              <a:off x="7382043" y="3911966"/>
              <a:ext cx="5309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b="1" dirty="0"/>
                <a:t>W48</a:t>
              </a:r>
            </a:p>
          </p:txBody>
        </p: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7BE81537-44A8-C01F-E72B-AA12AA57B8C5}"/>
                </a:ext>
              </a:extLst>
            </p:cNvPr>
            <p:cNvCxnSpPr/>
            <p:nvPr/>
          </p:nvCxnSpPr>
          <p:spPr bwMode="auto">
            <a:xfrm>
              <a:off x="4505245" y="3837233"/>
              <a:ext cx="6627306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A69B4D1C-B2E0-C474-DE0D-97EFA3B72B34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7426716" y="4424460"/>
              <a:ext cx="427125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AF58FC2D-60FD-0EFC-22D3-7405446809A1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5786363" y="4424460"/>
              <a:ext cx="427125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442B9573-32D7-EC82-505E-280F491DDC8F}"/>
                </a:ext>
              </a:extLst>
            </p:cNvPr>
            <p:cNvCxnSpPr/>
            <p:nvPr/>
          </p:nvCxnSpPr>
          <p:spPr bwMode="auto">
            <a:xfrm>
              <a:off x="5057090" y="4654550"/>
              <a:ext cx="1874237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7E1BF24B-AA92-BEEE-21A3-0B005A934E6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283113" y="4654550"/>
              <a:ext cx="386454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" name="Parenthèse fermante 24">
              <a:extLst>
                <a:ext uri="{FF2B5EF4-FFF2-40B4-BE49-F238E27FC236}">
                  <a16:creationId xmlns:a16="http://schemas.microsoft.com/office/drawing/2014/main" id="{5010730D-6975-E55E-2CC7-90B42167D631}"/>
                </a:ext>
              </a:extLst>
            </p:cNvPr>
            <p:cNvSpPr/>
            <p:nvPr/>
          </p:nvSpPr>
          <p:spPr bwMode="auto">
            <a:xfrm rot="16200000">
              <a:off x="9344030" y="957063"/>
              <a:ext cx="119372" cy="3306905"/>
            </a:xfrm>
            <a:prstGeom prst="rightBracket">
              <a:avLst>
                <a:gd name="adj" fmla="val 0"/>
              </a:avLst>
            </a:prstGeom>
            <a:noFill/>
            <a:ln w="19050" cap="flat" cmpd="sng" algn="ctr">
              <a:solidFill>
                <a:srgbClr val="00B0F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0" name="Connecteur : en angle 29">
              <a:extLst>
                <a:ext uri="{FF2B5EF4-FFF2-40B4-BE49-F238E27FC236}">
                  <a16:creationId xmlns:a16="http://schemas.microsoft.com/office/drawing/2014/main" id="{4D8A9305-1655-EF3E-B706-19F999728AE7}"/>
                </a:ext>
              </a:extLst>
            </p:cNvPr>
            <p:cNvCxnSpPr>
              <a:cxnSpLocks/>
              <a:stCxn id="12" idx="3"/>
            </p:cNvCxnSpPr>
            <p:nvPr/>
          </p:nvCxnSpPr>
          <p:spPr bwMode="auto">
            <a:xfrm flipV="1">
              <a:off x="4282695" y="2885921"/>
              <a:ext cx="214930" cy="360406"/>
            </a:xfrm>
            <a:prstGeom prst="bentConnector3">
              <a:avLst/>
            </a:prstGeom>
            <a:solidFill>
              <a:schemeClr val="accent1"/>
            </a:solidFill>
            <a:ln w="190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Connecteur : en angle 31">
              <a:extLst>
                <a:ext uri="{FF2B5EF4-FFF2-40B4-BE49-F238E27FC236}">
                  <a16:creationId xmlns:a16="http://schemas.microsoft.com/office/drawing/2014/main" id="{F25845E7-FD9B-33F8-0520-EC0AE47D93FA}"/>
                </a:ext>
              </a:extLst>
            </p:cNvPr>
            <p:cNvCxnSpPr>
              <a:cxnSpLocks/>
              <a:stCxn id="12" idx="3"/>
            </p:cNvCxnSpPr>
            <p:nvPr/>
          </p:nvCxnSpPr>
          <p:spPr bwMode="auto">
            <a:xfrm>
              <a:off x="4282695" y="3246327"/>
              <a:ext cx="214930" cy="286735"/>
            </a:xfrm>
            <a:prstGeom prst="bentConnector3">
              <a:avLst/>
            </a:prstGeom>
            <a:solidFill>
              <a:schemeClr val="accent1"/>
            </a:solidFill>
            <a:ln w="190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Connecteur : en angle 34">
              <a:extLst>
                <a:ext uri="{FF2B5EF4-FFF2-40B4-BE49-F238E27FC236}">
                  <a16:creationId xmlns:a16="http://schemas.microsoft.com/office/drawing/2014/main" id="{1091B359-FAAB-E5E9-0A81-160EC9642AB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649456" y="3220154"/>
              <a:ext cx="332078" cy="312908"/>
            </a:xfrm>
            <a:prstGeom prst="bentConnector3">
              <a:avLst/>
            </a:prstGeom>
            <a:solidFill>
              <a:schemeClr val="accent1"/>
            </a:solidFill>
            <a:ln w="190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Connecteur : en angle 37">
              <a:extLst>
                <a:ext uri="{FF2B5EF4-FFF2-40B4-BE49-F238E27FC236}">
                  <a16:creationId xmlns:a16="http://schemas.microsoft.com/office/drawing/2014/main" id="{B0FC14E5-70D7-4338-BADD-1CA9C471B8B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49456" y="2885921"/>
              <a:ext cx="332078" cy="329628"/>
            </a:xfrm>
            <a:prstGeom prst="bentConnector3">
              <a:avLst/>
            </a:prstGeom>
            <a:solidFill>
              <a:schemeClr val="accent1"/>
            </a:solidFill>
            <a:ln w="190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Connecteur droit 42">
              <a:extLst>
                <a:ext uri="{FF2B5EF4-FFF2-40B4-BE49-F238E27FC236}">
                  <a16:creationId xmlns:a16="http://schemas.microsoft.com/office/drawing/2014/main" id="{6ED4BF45-243C-9FE8-4E96-5AEB3752EE16}"/>
                </a:ext>
              </a:extLst>
            </p:cNvPr>
            <p:cNvCxnSpPr/>
            <p:nvPr/>
          </p:nvCxnSpPr>
          <p:spPr bwMode="auto">
            <a:xfrm flipV="1">
              <a:off x="7641777" y="3837233"/>
              <a:ext cx="0" cy="74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Connecteur droit 43">
              <a:extLst>
                <a:ext uri="{FF2B5EF4-FFF2-40B4-BE49-F238E27FC236}">
                  <a16:creationId xmlns:a16="http://schemas.microsoft.com/office/drawing/2014/main" id="{79379276-2CAD-68A4-83B5-BB559EA3CEEE}"/>
                </a:ext>
              </a:extLst>
            </p:cNvPr>
            <p:cNvCxnSpPr/>
            <p:nvPr/>
          </p:nvCxnSpPr>
          <p:spPr bwMode="auto">
            <a:xfrm flipV="1">
              <a:off x="6003101" y="3837233"/>
              <a:ext cx="0" cy="74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id="{AA375BEB-B913-35E3-BC1F-69D860F84A74}"/>
                </a:ext>
              </a:extLst>
            </p:cNvPr>
            <p:cNvCxnSpPr/>
            <p:nvPr/>
          </p:nvCxnSpPr>
          <p:spPr bwMode="auto">
            <a:xfrm flipV="1">
              <a:off x="5257358" y="3837233"/>
              <a:ext cx="0" cy="74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id="{A6752F14-DDDD-DDBC-AFCC-2AC03BB85CFD}"/>
                </a:ext>
              </a:extLst>
            </p:cNvPr>
            <p:cNvCxnSpPr/>
            <p:nvPr/>
          </p:nvCxnSpPr>
          <p:spPr bwMode="auto">
            <a:xfrm flipV="1">
              <a:off x="4499813" y="3837233"/>
              <a:ext cx="0" cy="747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" name="Espace réservé du contenu 6">
              <a:extLst>
                <a:ext uri="{FF2B5EF4-FFF2-40B4-BE49-F238E27FC236}">
                  <a16:creationId xmlns:a16="http://schemas.microsoft.com/office/drawing/2014/main" id="{611BED6A-0D50-74DC-D3C6-5CD78B70324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30993" y="2406916"/>
              <a:ext cx="3122675" cy="1734257"/>
            </a:xfrm>
            <a:prstGeom prst="roundRect">
              <a:avLst/>
            </a:prstGeom>
            <a:ln>
              <a:solidFill>
                <a:srgbClr val="0070C0"/>
              </a:solidFill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342900" indent="-3429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B0F0"/>
                </a:buClr>
                <a:buChar char="•"/>
                <a:defRPr sz="2000" b="0">
                  <a:solidFill>
                    <a:srgbClr val="000066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B0F0"/>
                </a:buClr>
                <a:buChar char="–"/>
                <a:defRPr sz="1800">
                  <a:solidFill>
                    <a:srgbClr val="000066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B0F0"/>
                </a:buClr>
                <a:buChar char="•"/>
                <a:defRPr sz="1600">
                  <a:solidFill>
                    <a:srgbClr val="000066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B0F0"/>
                </a:buClr>
                <a:buChar char="–"/>
                <a:defRPr sz="1600">
                  <a:solidFill>
                    <a:srgbClr val="000066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B0F0"/>
                </a:buClr>
                <a:buChar char="»"/>
                <a:defRPr sz="1600">
                  <a:solidFill>
                    <a:srgbClr val="000066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Char char="»"/>
                <a:defRPr sz="2000">
                  <a:solidFill>
                    <a:schemeClr val="bg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Char char="»"/>
                <a:defRPr sz="2000">
                  <a:solidFill>
                    <a:schemeClr val="bg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Char char="»"/>
                <a:defRPr sz="2000">
                  <a:solidFill>
                    <a:schemeClr val="bg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Char char="»"/>
                <a:defRPr sz="2000">
                  <a:solidFill>
                    <a:schemeClr val="bg1"/>
                  </a:solidFill>
                  <a:latin typeface="+mn-lt"/>
                </a:defRPr>
              </a:lvl9pPr>
            </a:lstStyle>
            <a:p>
              <a:pPr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rPr>
                <a:t>HIV Adults</a:t>
              </a:r>
            </a:p>
            <a:p>
              <a:pPr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defRPr/>
              </a:pPr>
              <a:r>
                <a:rPr lang="en-US" sz="1400" b="1" kern="0" noProof="0" dirty="0">
                  <a:solidFill>
                    <a:schemeClr val="tx1"/>
                  </a:solidFill>
                </a:rPr>
                <a:t>On B/F/TAF &gt; 6 months</a:t>
              </a:r>
            </a:p>
            <a:p>
              <a:pPr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rPr>
                <a:t>HIV-1 RNA </a:t>
              </a:r>
              <a:r>
                <a:rPr lang="en-US" sz="1400" b="1" kern="0" noProof="0" dirty="0">
                  <a:solidFill>
                    <a:schemeClr val="tx1"/>
                  </a:solidFill>
                </a:rPr>
                <a:t>&lt; 50 c/mL ≥ 6 months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rPr>
                <a:t>No prior virologic failure</a:t>
              </a:r>
            </a:p>
            <a:p>
              <a:pPr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defRPr/>
              </a:pPr>
              <a:r>
                <a:rPr lang="en-US" sz="1400" b="1" kern="0" noProof="0" dirty="0">
                  <a:solidFill>
                    <a:schemeClr val="tx1"/>
                  </a:solidFill>
                </a:rPr>
                <a:t>CD4 ≥ 350/mm</a:t>
              </a:r>
              <a:r>
                <a:rPr lang="en-US" sz="1400" b="1" kern="0" baseline="30000" noProof="0" dirty="0">
                  <a:solidFill>
                    <a:schemeClr val="tx1"/>
                  </a:solidFill>
                </a:rPr>
                <a:t>3</a:t>
              </a:r>
            </a:p>
            <a:p>
              <a:pPr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rPr>
                <a:t>Lymphocytes ≥ 900/mm</a:t>
              </a:r>
              <a:r>
                <a:rPr kumimoji="0" lang="en-US" sz="1400" b="1" i="0" u="none" strike="noStrike" kern="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rPr>
                <a:t>3</a:t>
              </a:r>
            </a:p>
            <a:p>
              <a:pPr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rPr>
                <a:t>No HBV co-infection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063D6E2D-28FD-E3F7-FD5B-1F91830CFDFB}"/>
                </a:ext>
              </a:extLst>
            </p:cNvPr>
            <p:cNvSpPr txBox="1"/>
            <p:nvPr/>
          </p:nvSpPr>
          <p:spPr>
            <a:xfrm>
              <a:off x="4620965" y="4818026"/>
              <a:ext cx="29466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* </a:t>
              </a:r>
              <a:r>
                <a:rPr lang="fr-FR" sz="1400" dirty="0" err="1"/>
                <a:t>loading</a:t>
              </a:r>
              <a:r>
                <a:rPr lang="fr-FR" sz="1400" dirty="0"/>
                <a:t> dose of LEN 600 mg D1 + D2</a:t>
              </a:r>
            </a:p>
          </p:txBody>
        </p:sp>
      </p:grpSp>
      <p:sp>
        <p:nvSpPr>
          <p:cNvPr id="4" name="Text Box 3">
            <a:extLst>
              <a:ext uri="{FF2B5EF4-FFF2-40B4-BE49-F238E27FC236}">
                <a16:creationId xmlns:a16="http://schemas.microsoft.com/office/drawing/2014/main" id="{6A8AA592-1300-09F5-88D3-C6B9F139F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1216" y="6452641"/>
            <a:ext cx="408688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fr-FR" sz="1400" i="1" dirty="0" err="1">
                <a:solidFill>
                  <a:srgbClr val="0070C0"/>
                </a:solidFill>
              </a:rPr>
              <a:t>Colson</a:t>
            </a:r>
            <a:r>
              <a:rPr lang="fr-FR" sz="1400" i="1" dirty="0">
                <a:solidFill>
                  <a:srgbClr val="0070C0"/>
                </a:solidFill>
              </a:rPr>
              <a:t> AE, HIV Drug </a:t>
            </a:r>
            <a:r>
              <a:rPr lang="fr-FR" sz="1400" i="1" dirty="0" err="1">
                <a:solidFill>
                  <a:srgbClr val="0070C0"/>
                </a:solidFill>
              </a:rPr>
              <a:t>Therapy</a:t>
            </a:r>
            <a:r>
              <a:rPr lang="fr-FR" sz="1400" i="1" dirty="0">
                <a:solidFill>
                  <a:srgbClr val="0070C0"/>
                </a:solidFill>
              </a:rPr>
              <a:t> Glasgow 2024, Abs. O21</a:t>
            </a:r>
          </a:p>
        </p:txBody>
      </p:sp>
    </p:spTree>
    <p:extLst>
      <p:ext uri="{BB962C8B-B14F-4D97-AF65-F5344CB8AC3E}">
        <p14:creationId xmlns:p14="http://schemas.microsoft.com/office/powerpoint/2010/main" val="42021854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13E9C10-0F3A-F8D8-78B1-B387A2E227F7}"/>
              </a:ext>
            </a:extLst>
          </p:cNvPr>
          <p:cNvGrpSpPr/>
          <p:nvPr/>
        </p:nvGrpSpPr>
        <p:grpSpPr>
          <a:xfrm>
            <a:off x="2772286" y="1821043"/>
            <a:ext cx="5933163" cy="4466402"/>
            <a:chOff x="2772286" y="1227206"/>
            <a:chExt cx="5483953" cy="4872485"/>
          </a:xfrm>
        </p:grpSpPr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244C520A-53B6-AE3E-1517-5AFCDEA611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7606" y="2182841"/>
              <a:ext cx="5038633" cy="2792519"/>
            </a:xfrm>
            <a:custGeom>
              <a:avLst/>
              <a:gdLst>
                <a:gd name="T0" fmla="*/ 11781 w 11781"/>
                <a:gd name="T1" fmla="*/ 7103 h 7103"/>
                <a:gd name="T2" fmla="*/ 0 w 11781"/>
                <a:gd name="T3" fmla="*/ 7103 h 7103"/>
                <a:gd name="T4" fmla="*/ 0 w 11781"/>
                <a:gd name="T5" fmla="*/ 0 h 7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81" h="7103">
                  <a:moveTo>
                    <a:pt x="11781" y="7103"/>
                  </a:moveTo>
                  <a:lnTo>
                    <a:pt x="0" y="7103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29" name="Line 7">
              <a:extLst>
                <a:ext uri="{FF2B5EF4-FFF2-40B4-BE49-F238E27FC236}">
                  <a16:creationId xmlns:a16="http://schemas.microsoft.com/office/drawing/2014/main" id="{0979FAAE-A408-18F5-CAEF-5D942F6414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5640" y="2756673"/>
              <a:ext cx="71967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30" name="Line 8">
              <a:extLst>
                <a:ext uri="{FF2B5EF4-FFF2-40B4-BE49-F238E27FC236}">
                  <a16:creationId xmlns:a16="http://schemas.microsoft.com/office/drawing/2014/main" id="{B21431B9-3A64-D688-7295-BD349657A9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5640" y="3310853"/>
              <a:ext cx="71967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31" name="Line 9">
              <a:extLst>
                <a:ext uri="{FF2B5EF4-FFF2-40B4-BE49-F238E27FC236}">
                  <a16:creationId xmlns:a16="http://schemas.microsoft.com/office/drawing/2014/main" id="{C04C6C37-09E7-6522-1A42-FC53CA67D0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5640" y="3865034"/>
              <a:ext cx="71967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32" name="Line 10">
              <a:extLst>
                <a:ext uri="{FF2B5EF4-FFF2-40B4-BE49-F238E27FC236}">
                  <a16:creationId xmlns:a16="http://schemas.microsoft.com/office/drawing/2014/main" id="{95A53451-97FD-DD67-1D7F-AEC945E6B4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5640" y="4419214"/>
              <a:ext cx="71967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33" name="Line 11">
              <a:extLst>
                <a:ext uri="{FF2B5EF4-FFF2-40B4-BE49-F238E27FC236}">
                  <a16:creationId xmlns:a16="http://schemas.microsoft.com/office/drawing/2014/main" id="{FE635222-25AA-361E-C0CA-6C0244D2E7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5640" y="4975359"/>
              <a:ext cx="71967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34" name="Line 12">
              <a:extLst>
                <a:ext uri="{FF2B5EF4-FFF2-40B4-BE49-F238E27FC236}">
                  <a16:creationId xmlns:a16="http://schemas.microsoft.com/office/drawing/2014/main" id="{9C03DD1B-385A-1878-DC73-6DF19C5916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5640" y="2202493"/>
              <a:ext cx="71967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35" name="Rectangle 13">
              <a:extLst>
                <a:ext uri="{FF2B5EF4-FFF2-40B4-BE49-F238E27FC236}">
                  <a16:creationId xmlns:a16="http://schemas.microsoft.com/office/drawing/2014/main" id="{971DD385-1AC9-07DB-2BF6-6F5272F038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4695" y="2357438"/>
              <a:ext cx="482777" cy="2617920"/>
            </a:xfrm>
            <a:prstGeom prst="rect">
              <a:avLst/>
            </a:prstGeom>
            <a:solidFill>
              <a:srgbClr val="0000C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37" name="Rectangle 15">
              <a:extLst>
                <a:ext uri="{FF2B5EF4-FFF2-40B4-BE49-F238E27FC236}">
                  <a16:creationId xmlns:a16="http://schemas.microsoft.com/office/drawing/2014/main" id="{073B5B19-8E61-6DC0-5F67-DEA61C9BF6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0998" y="2409825"/>
              <a:ext cx="481278" cy="2565534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38" name="Rectangle 16">
              <a:extLst>
                <a:ext uri="{FF2B5EF4-FFF2-40B4-BE49-F238E27FC236}">
                  <a16:creationId xmlns:a16="http://schemas.microsoft.com/office/drawing/2014/main" id="{C3ADBEC5-7CED-36D2-999B-890B4659CB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6423" y="4826005"/>
              <a:ext cx="482777" cy="149354"/>
            </a:xfrm>
            <a:prstGeom prst="rect">
              <a:avLst/>
            </a:prstGeom>
            <a:solidFill>
              <a:srgbClr val="0000C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39" name="Rectangle 17">
              <a:extLst>
                <a:ext uri="{FF2B5EF4-FFF2-40B4-BE49-F238E27FC236}">
                  <a16:creationId xmlns:a16="http://schemas.microsoft.com/office/drawing/2014/main" id="{31EE69E6-FA91-C5BA-4FBA-4EBE0A84D4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5743" y="4762500"/>
              <a:ext cx="481278" cy="21286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1930CEB2-F2E4-6D42-BA19-AFCF75974F63}"/>
                </a:ext>
              </a:extLst>
            </p:cNvPr>
            <p:cNvSpPr txBox="1"/>
            <p:nvPr/>
          </p:nvSpPr>
          <p:spPr>
            <a:xfrm>
              <a:off x="2929382" y="4846781"/>
              <a:ext cx="263213" cy="3269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0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C4C54EDB-3254-B130-C5FC-C9171EFC5ED4}"/>
                </a:ext>
              </a:extLst>
            </p:cNvPr>
            <p:cNvSpPr txBox="1"/>
            <p:nvPr/>
          </p:nvSpPr>
          <p:spPr>
            <a:xfrm>
              <a:off x="3510808" y="5061423"/>
              <a:ext cx="920445" cy="6175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HIV-RNA</a:t>
              </a:r>
              <a:b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</a:b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 </a:t>
              </a:r>
              <a:r>
                <a:rPr kumimoji="0" lang="fr-FR" sz="1400" b="1" i="0" u="sng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&gt;</a:t>
              </a: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 50 c/ml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79563DAE-5C42-4A86-4790-CCEE2945BD08}"/>
                </a:ext>
              </a:extLst>
            </p:cNvPr>
            <p:cNvSpPr txBox="1"/>
            <p:nvPr/>
          </p:nvSpPr>
          <p:spPr>
            <a:xfrm>
              <a:off x="5255546" y="5061423"/>
              <a:ext cx="920445" cy="6175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HIV-RNA</a:t>
              </a:r>
              <a:b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</a:b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 &lt; 50 c/ml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A3D311D1-7C30-D7C5-E545-76792B3278C3}"/>
                </a:ext>
              </a:extLst>
            </p:cNvPr>
            <p:cNvSpPr txBox="1"/>
            <p:nvPr/>
          </p:nvSpPr>
          <p:spPr>
            <a:xfrm>
              <a:off x="7020111" y="5061423"/>
              <a:ext cx="771172" cy="3632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No data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94B9B47B-E812-D2C5-B20D-4897F109B28C}"/>
                </a:ext>
              </a:extLst>
            </p:cNvPr>
            <p:cNvSpPr txBox="1"/>
            <p:nvPr/>
          </p:nvSpPr>
          <p:spPr>
            <a:xfrm>
              <a:off x="2850835" y="4291748"/>
              <a:ext cx="341760" cy="3269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20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C8192029-73DF-264D-7289-436F0F0BBB50}"/>
                </a:ext>
              </a:extLst>
            </p:cNvPr>
            <p:cNvSpPr txBox="1"/>
            <p:nvPr/>
          </p:nvSpPr>
          <p:spPr>
            <a:xfrm>
              <a:off x="2850835" y="3736713"/>
              <a:ext cx="341760" cy="3269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40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AC88C0FE-CF0A-DFDF-F8E3-FFBFC1A3E6E2}"/>
                </a:ext>
              </a:extLst>
            </p:cNvPr>
            <p:cNvSpPr txBox="1"/>
            <p:nvPr/>
          </p:nvSpPr>
          <p:spPr>
            <a:xfrm>
              <a:off x="2850835" y="3181678"/>
              <a:ext cx="341760" cy="3269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60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3E98B384-AC68-8BEF-94A9-D482693D5350}"/>
                </a:ext>
              </a:extLst>
            </p:cNvPr>
            <p:cNvSpPr txBox="1"/>
            <p:nvPr/>
          </p:nvSpPr>
          <p:spPr>
            <a:xfrm>
              <a:off x="2850835" y="2626642"/>
              <a:ext cx="341760" cy="3269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80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954C8F08-B53E-6998-22D5-E36474318389}"/>
                </a:ext>
              </a:extLst>
            </p:cNvPr>
            <p:cNvSpPr txBox="1"/>
            <p:nvPr/>
          </p:nvSpPr>
          <p:spPr>
            <a:xfrm>
              <a:off x="2772286" y="2071606"/>
              <a:ext cx="420308" cy="3269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100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AD6C7A63-47B5-163B-6534-10CAD2006602}"/>
                </a:ext>
              </a:extLst>
            </p:cNvPr>
            <p:cNvSpPr txBox="1"/>
            <p:nvPr/>
          </p:nvSpPr>
          <p:spPr>
            <a:xfrm>
              <a:off x="3600388" y="4631219"/>
              <a:ext cx="276037" cy="3632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0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43007E86-25F9-0C76-8448-E467E2D7CBB0}"/>
                </a:ext>
              </a:extLst>
            </p:cNvPr>
            <p:cNvSpPr txBox="1"/>
            <p:nvPr/>
          </p:nvSpPr>
          <p:spPr>
            <a:xfrm>
              <a:off x="4160080" y="4631219"/>
              <a:ext cx="276037" cy="3632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0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9E33A3E1-DB85-5DE3-108D-3E9E20721D2F}"/>
                </a:ext>
              </a:extLst>
            </p:cNvPr>
            <p:cNvSpPr txBox="1"/>
            <p:nvPr/>
          </p:nvSpPr>
          <p:spPr>
            <a:xfrm>
              <a:off x="5785203" y="2085337"/>
              <a:ext cx="506869" cy="3632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92.3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4F3733FC-3977-0FE6-D26D-F45403009B67}"/>
                </a:ext>
              </a:extLst>
            </p:cNvPr>
            <p:cNvSpPr txBox="1"/>
            <p:nvPr/>
          </p:nvSpPr>
          <p:spPr>
            <a:xfrm>
              <a:off x="7522117" y="4337232"/>
              <a:ext cx="415498" cy="3632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7.7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CBAC4A2E-8FAB-B0CD-9A1A-D1160EDACFDF}"/>
                </a:ext>
              </a:extLst>
            </p:cNvPr>
            <p:cNvSpPr txBox="1"/>
            <p:nvPr/>
          </p:nvSpPr>
          <p:spPr>
            <a:xfrm>
              <a:off x="5166587" y="2021824"/>
              <a:ext cx="506869" cy="3632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94.2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27DA6FF6-06CA-5D80-68E3-DFBF052E8BA8}"/>
                </a:ext>
              </a:extLst>
            </p:cNvPr>
            <p:cNvSpPr txBox="1"/>
            <p:nvPr/>
          </p:nvSpPr>
          <p:spPr>
            <a:xfrm>
              <a:off x="6892311" y="4437112"/>
              <a:ext cx="415498" cy="3632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5.8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C2B1B001-091C-5FFC-C277-F0E3777EC279}"/>
                </a:ext>
              </a:extLst>
            </p:cNvPr>
            <p:cNvSpPr txBox="1"/>
            <p:nvPr/>
          </p:nvSpPr>
          <p:spPr>
            <a:xfrm>
              <a:off x="4746809" y="1227206"/>
              <a:ext cx="1462260" cy="3632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ISL + LEN </a:t>
              </a:r>
              <a:r>
                <a:rPr kumimoji="0" lang="fr-FR" sz="14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(N = 52)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A55B19AD-2A34-37F8-A734-38E7CDA34AF7}"/>
                </a:ext>
              </a:extLst>
            </p:cNvPr>
            <p:cNvSpPr txBox="1"/>
            <p:nvPr/>
          </p:nvSpPr>
          <p:spPr>
            <a:xfrm>
              <a:off x="4746809" y="1524350"/>
              <a:ext cx="1398460" cy="3632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B/F/TAF </a:t>
              </a:r>
              <a:r>
                <a:rPr kumimoji="0" lang="fr-FR" sz="14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(N = 52)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4653BEEF-2CA0-D5BE-C916-2549007BEB4D}"/>
                </a:ext>
              </a:extLst>
            </p:cNvPr>
            <p:cNvSpPr txBox="1"/>
            <p:nvPr/>
          </p:nvSpPr>
          <p:spPr>
            <a:xfrm>
              <a:off x="2810290" y="1755698"/>
              <a:ext cx="316112" cy="3632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%</a:t>
              </a:r>
              <a:endParaRPr kumimoji="0" lang="x-none" sz="1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AF587E5-F668-484B-1B27-166FA55971D2}"/>
                </a:ext>
              </a:extLst>
            </p:cNvPr>
            <p:cNvSpPr/>
            <p:nvPr/>
          </p:nvSpPr>
          <p:spPr bwMode="auto">
            <a:xfrm>
              <a:off x="4608399" y="1335094"/>
              <a:ext cx="153118" cy="153119"/>
            </a:xfrm>
            <a:prstGeom prst="rect">
              <a:avLst/>
            </a:prstGeom>
            <a:solidFill>
              <a:srgbClr val="0000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49B38B0-F7EB-15C9-08CF-42C65EB77545}"/>
                </a:ext>
              </a:extLst>
            </p:cNvPr>
            <p:cNvSpPr/>
            <p:nvPr/>
          </p:nvSpPr>
          <p:spPr bwMode="auto">
            <a:xfrm>
              <a:off x="4608399" y="1617429"/>
              <a:ext cx="153118" cy="153119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7826AC8C-3D3C-69FF-07A4-A457109EA2B5}"/>
                </a:ext>
              </a:extLst>
            </p:cNvPr>
            <p:cNvSpPr txBox="1"/>
            <p:nvPr/>
          </p:nvSpPr>
          <p:spPr>
            <a:xfrm>
              <a:off x="3600389" y="5736428"/>
              <a:ext cx="276037" cy="3632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0</a:t>
              </a: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264D0328-C9D6-36A5-551F-598BDAA7541F}"/>
                </a:ext>
              </a:extLst>
            </p:cNvPr>
            <p:cNvSpPr txBox="1"/>
            <p:nvPr/>
          </p:nvSpPr>
          <p:spPr>
            <a:xfrm>
              <a:off x="4160081" y="5736428"/>
              <a:ext cx="276037" cy="3632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0</a:t>
              </a:r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8A73D7E9-528D-C62D-B7A6-00716CA361BC}"/>
                </a:ext>
              </a:extLst>
            </p:cNvPr>
            <p:cNvSpPr txBox="1"/>
            <p:nvPr/>
          </p:nvSpPr>
          <p:spPr>
            <a:xfrm>
              <a:off x="5854934" y="5736428"/>
              <a:ext cx="367408" cy="3632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48</a:t>
              </a: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F6C179DF-31BC-612C-B457-C8C841B9B221}"/>
                </a:ext>
              </a:extLst>
            </p:cNvPr>
            <p:cNvSpPr txBox="1"/>
            <p:nvPr/>
          </p:nvSpPr>
          <p:spPr>
            <a:xfrm>
              <a:off x="7591847" y="5736428"/>
              <a:ext cx="276037" cy="3632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4</a:t>
              </a: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1B125175-406D-F43D-84E4-B3CC4292514A}"/>
                </a:ext>
              </a:extLst>
            </p:cNvPr>
            <p:cNvSpPr txBox="1"/>
            <p:nvPr/>
          </p:nvSpPr>
          <p:spPr>
            <a:xfrm>
              <a:off x="5236318" y="5736428"/>
              <a:ext cx="367408" cy="3632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49</a:t>
              </a: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95CD7DE4-CED4-48D0-2D63-95A7A4EE5E96}"/>
                </a:ext>
              </a:extLst>
            </p:cNvPr>
            <p:cNvSpPr txBox="1"/>
            <p:nvPr/>
          </p:nvSpPr>
          <p:spPr>
            <a:xfrm>
              <a:off x="6962041" y="5736428"/>
              <a:ext cx="276037" cy="3632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3</a:t>
              </a: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C405D9C3-F631-3420-BA4C-1AC61E65D7B6}"/>
                </a:ext>
              </a:extLst>
            </p:cNvPr>
            <p:cNvSpPr txBox="1"/>
            <p:nvPr/>
          </p:nvSpPr>
          <p:spPr>
            <a:xfrm>
              <a:off x="2824717" y="5736428"/>
              <a:ext cx="409086" cy="3632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n =</a:t>
              </a:r>
            </a:p>
          </p:txBody>
        </p:sp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41F57E98-0999-D058-D50F-1383FB6E8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ISL + LEN QW: Phase 2 (2)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8473571-20C9-E679-A4F6-E16A3300455A}"/>
              </a:ext>
            </a:extLst>
          </p:cNvPr>
          <p:cNvSpPr txBox="1"/>
          <p:nvPr/>
        </p:nvSpPr>
        <p:spPr>
          <a:xfrm>
            <a:off x="4273760" y="1157219"/>
            <a:ext cx="32748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W48 Results, ITT-snapshot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61632539-A5B7-7B6A-3177-7603E4AC5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1216" y="6452641"/>
            <a:ext cx="408688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fr-FR" sz="1400" i="1" dirty="0" err="1">
                <a:solidFill>
                  <a:srgbClr val="0070C0"/>
                </a:solidFill>
              </a:rPr>
              <a:t>Colson</a:t>
            </a:r>
            <a:r>
              <a:rPr lang="fr-FR" sz="1400" i="1" dirty="0">
                <a:solidFill>
                  <a:srgbClr val="0070C0"/>
                </a:solidFill>
              </a:rPr>
              <a:t> AE, HIV Drug </a:t>
            </a:r>
            <a:r>
              <a:rPr lang="fr-FR" sz="1400" i="1" dirty="0" err="1">
                <a:solidFill>
                  <a:srgbClr val="0070C0"/>
                </a:solidFill>
              </a:rPr>
              <a:t>Therapy</a:t>
            </a:r>
            <a:r>
              <a:rPr lang="fr-FR" sz="1400" i="1" dirty="0">
                <a:solidFill>
                  <a:srgbClr val="0070C0"/>
                </a:solidFill>
              </a:rPr>
              <a:t> Glasgow 2024, Abs. O21</a:t>
            </a:r>
          </a:p>
        </p:txBody>
      </p:sp>
    </p:spTree>
    <p:extLst>
      <p:ext uri="{BB962C8B-B14F-4D97-AF65-F5344CB8AC3E}">
        <p14:creationId xmlns:p14="http://schemas.microsoft.com/office/powerpoint/2010/main" val="73888446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16EDA6A-2050-3C49-7224-D90F5CAD829D}"/>
              </a:ext>
            </a:extLst>
          </p:cNvPr>
          <p:cNvSpPr txBox="1"/>
          <p:nvPr/>
        </p:nvSpPr>
        <p:spPr>
          <a:xfrm>
            <a:off x="1929439" y="1843041"/>
            <a:ext cx="28838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noProof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Mean (95% CI) 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hange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CD4+ T-cell count/mm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1E07595-C61D-365E-4375-3ADC03635310}"/>
              </a:ext>
            </a:extLst>
          </p:cNvPr>
          <p:cNvSpPr txBox="1"/>
          <p:nvPr/>
        </p:nvSpPr>
        <p:spPr>
          <a:xfrm>
            <a:off x="7431475" y="1843041"/>
            <a:ext cx="33731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noProof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Mean (95% CI) 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hange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Lymphocyte count/10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cells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DF7C4800-C6B1-3123-AB5A-FA895C2AD027}"/>
              </a:ext>
            </a:extLst>
          </p:cNvPr>
          <p:cNvGrpSpPr/>
          <p:nvPr/>
        </p:nvGrpSpPr>
        <p:grpSpPr>
          <a:xfrm>
            <a:off x="267602" y="2602724"/>
            <a:ext cx="6699995" cy="3469640"/>
            <a:chOff x="267602" y="2602724"/>
            <a:chExt cx="6699995" cy="3469640"/>
          </a:xfrm>
        </p:grpSpPr>
        <p:sp>
          <p:nvSpPr>
            <p:cNvPr id="69" name="Forme libre : forme 68">
              <a:extLst>
                <a:ext uri="{FF2B5EF4-FFF2-40B4-BE49-F238E27FC236}">
                  <a16:creationId xmlns:a16="http://schemas.microsoft.com/office/drawing/2014/main" id="{FC712480-C910-1764-2433-650FE2337DB3}"/>
                </a:ext>
              </a:extLst>
            </p:cNvPr>
            <p:cNvSpPr/>
            <p:nvPr/>
          </p:nvSpPr>
          <p:spPr bwMode="auto">
            <a:xfrm>
              <a:off x="1519237" y="3979591"/>
              <a:ext cx="3107530" cy="202406"/>
            </a:xfrm>
            <a:custGeom>
              <a:avLst/>
              <a:gdLst>
                <a:gd name="connsiteX0" fmla="*/ 0 w 3112293"/>
                <a:gd name="connsiteY0" fmla="*/ 33338 h 116682"/>
                <a:gd name="connsiteX1" fmla="*/ 778668 w 3112293"/>
                <a:gd name="connsiteY1" fmla="*/ 116682 h 116682"/>
                <a:gd name="connsiteX2" fmla="*/ 1162050 w 3112293"/>
                <a:gd name="connsiteY2" fmla="*/ 0 h 116682"/>
                <a:gd name="connsiteX3" fmla="*/ 1554956 w 3112293"/>
                <a:gd name="connsiteY3" fmla="*/ 50007 h 116682"/>
                <a:gd name="connsiteX4" fmla="*/ 1947862 w 3112293"/>
                <a:gd name="connsiteY4" fmla="*/ 52388 h 116682"/>
                <a:gd name="connsiteX5" fmla="*/ 2326481 w 3112293"/>
                <a:gd name="connsiteY5" fmla="*/ 42863 h 116682"/>
                <a:gd name="connsiteX6" fmla="*/ 2712243 w 3112293"/>
                <a:gd name="connsiteY6" fmla="*/ 16669 h 116682"/>
                <a:gd name="connsiteX7" fmla="*/ 3112293 w 3112293"/>
                <a:gd name="connsiteY7" fmla="*/ 69057 h 116682"/>
                <a:gd name="connsiteX0" fmla="*/ 0 w 3112293"/>
                <a:gd name="connsiteY0" fmla="*/ 33338 h 209551"/>
                <a:gd name="connsiteX1" fmla="*/ 776287 w 3112293"/>
                <a:gd name="connsiteY1" fmla="*/ 209551 h 209551"/>
                <a:gd name="connsiteX2" fmla="*/ 1162050 w 3112293"/>
                <a:gd name="connsiteY2" fmla="*/ 0 h 209551"/>
                <a:gd name="connsiteX3" fmla="*/ 1554956 w 3112293"/>
                <a:gd name="connsiteY3" fmla="*/ 50007 h 209551"/>
                <a:gd name="connsiteX4" fmla="*/ 1947862 w 3112293"/>
                <a:gd name="connsiteY4" fmla="*/ 52388 h 209551"/>
                <a:gd name="connsiteX5" fmla="*/ 2326481 w 3112293"/>
                <a:gd name="connsiteY5" fmla="*/ 42863 h 209551"/>
                <a:gd name="connsiteX6" fmla="*/ 2712243 w 3112293"/>
                <a:gd name="connsiteY6" fmla="*/ 16669 h 209551"/>
                <a:gd name="connsiteX7" fmla="*/ 3112293 w 3112293"/>
                <a:gd name="connsiteY7" fmla="*/ 69057 h 209551"/>
                <a:gd name="connsiteX0" fmla="*/ 0 w 3112293"/>
                <a:gd name="connsiteY0" fmla="*/ 16669 h 197643"/>
                <a:gd name="connsiteX1" fmla="*/ 776287 w 3112293"/>
                <a:gd name="connsiteY1" fmla="*/ 192882 h 197643"/>
                <a:gd name="connsiteX2" fmla="*/ 1162050 w 3112293"/>
                <a:gd name="connsiteY2" fmla="*/ 197643 h 197643"/>
                <a:gd name="connsiteX3" fmla="*/ 1554956 w 3112293"/>
                <a:gd name="connsiteY3" fmla="*/ 33338 h 197643"/>
                <a:gd name="connsiteX4" fmla="*/ 1947862 w 3112293"/>
                <a:gd name="connsiteY4" fmla="*/ 35719 h 197643"/>
                <a:gd name="connsiteX5" fmla="*/ 2326481 w 3112293"/>
                <a:gd name="connsiteY5" fmla="*/ 26194 h 197643"/>
                <a:gd name="connsiteX6" fmla="*/ 2712243 w 3112293"/>
                <a:gd name="connsiteY6" fmla="*/ 0 h 197643"/>
                <a:gd name="connsiteX7" fmla="*/ 3112293 w 3112293"/>
                <a:gd name="connsiteY7" fmla="*/ 52388 h 197643"/>
                <a:gd name="connsiteX0" fmla="*/ 0 w 3112293"/>
                <a:gd name="connsiteY0" fmla="*/ 16669 h 219075"/>
                <a:gd name="connsiteX1" fmla="*/ 776287 w 3112293"/>
                <a:gd name="connsiteY1" fmla="*/ 192882 h 219075"/>
                <a:gd name="connsiteX2" fmla="*/ 1162050 w 3112293"/>
                <a:gd name="connsiteY2" fmla="*/ 197643 h 219075"/>
                <a:gd name="connsiteX3" fmla="*/ 1547812 w 3112293"/>
                <a:gd name="connsiteY3" fmla="*/ 219075 h 219075"/>
                <a:gd name="connsiteX4" fmla="*/ 1947862 w 3112293"/>
                <a:gd name="connsiteY4" fmla="*/ 35719 h 219075"/>
                <a:gd name="connsiteX5" fmla="*/ 2326481 w 3112293"/>
                <a:gd name="connsiteY5" fmla="*/ 26194 h 219075"/>
                <a:gd name="connsiteX6" fmla="*/ 2712243 w 3112293"/>
                <a:gd name="connsiteY6" fmla="*/ 0 h 219075"/>
                <a:gd name="connsiteX7" fmla="*/ 3112293 w 3112293"/>
                <a:gd name="connsiteY7" fmla="*/ 52388 h 219075"/>
                <a:gd name="connsiteX0" fmla="*/ 0 w 3112293"/>
                <a:gd name="connsiteY0" fmla="*/ 16669 h 219075"/>
                <a:gd name="connsiteX1" fmla="*/ 776287 w 3112293"/>
                <a:gd name="connsiteY1" fmla="*/ 192882 h 219075"/>
                <a:gd name="connsiteX2" fmla="*/ 1162050 w 3112293"/>
                <a:gd name="connsiteY2" fmla="*/ 197643 h 219075"/>
                <a:gd name="connsiteX3" fmla="*/ 1547812 w 3112293"/>
                <a:gd name="connsiteY3" fmla="*/ 219075 h 219075"/>
                <a:gd name="connsiteX4" fmla="*/ 1931193 w 3112293"/>
                <a:gd name="connsiteY4" fmla="*/ 133350 h 219075"/>
                <a:gd name="connsiteX5" fmla="*/ 2326481 w 3112293"/>
                <a:gd name="connsiteY5" fmla="*/ 26194 h 219075"/>
                <a:gd name="connsiteX6" fmla="*/ 2712243 w 3112293"/>
                <a:gd name="connsiteY6" fmla="*/ 0 h 219075"/>
                <a:gd name="connsiteX7" fmla="*/ 3112293 w 3112293"/>
                <a:gd name="connsiteY7" fmla="*/ 52388 h 219075"/>
                <a:gd name="connsiteX0" fmla="*/ 0 w 3112293"/>
                <a:gd name="connsiteY0" fmla="*/ 16669 h 219075"/>
                <a:gd name="connsiteX1" fmla="*/ 776287 w 3112293"/>
                <a:gd name="connsiteY1" fmla="*/ 192882 h 219075"/>
                <a:gd name="connsiteX2" fmla="*/ 1162050 w 3112293"/>
                <a:gd name="connsiteY2" fmla="*/ 197643 h 219075"/>
                <a:gd name="connsiteX3" fmla="*/ 1547812 w 3112293"/>
                <a:gd name="connsiteY3" fmla="*/ 219075 h 219075"/>
                <a:gd name="connsiteX4" fmla="*/ 1931193 w 3112293"/>
                <a:gd name="connsiteY4" fmla="*/ 133350 h 219075"/>
                <a:gd name="connsiteX5" fmla="*/ 2312193 w 3112293"/>
                <a:gd name="connsiteY5" fmla="*/ 130969 h 219075"/>
                <a:gd name="connsiteX6" fmla="*/ 2712243 w 3112293"/>
                <a:gd name="connsiteY6" fmla="*/ 0 h 219075"/>
                <a:gd name="connsiteX7" fmla="*/ 3112293 w 3112293"/>
                <a:gd name="connsiteY7" fmla="*/ 52388 h 219075"/>
                <a:gd name="connsiteX0" fmla="*/ 0 w 3112293"/>
                <a:gd name="connsiteY0" fmla="*/ 0 h 202406"/>
                <a:gd name="connsiteX1" fmla="*/ 776287 w 3112293"/>
                <a:gd name="connsiteY1" fmla="*/ 176213 h 202406"/>
                <a:gd name="connsiteX2" fmla="*/ 1162050 w 3112293"/>
                <a:gd name="connsiteY2" fmla="*/ 180974 h 202406"/>
                <a:gd name="connsiteX3" fmla="*/ 1547812 w 3112293"/>
                <a:gd name="connsiteY3" fmla="*/ 202406 h 202406"/>
                <a:gd name="connsiteX4" fmla="*/ 1931193 w 3112293"/>
                <a:gd name="connsiteY4" fmla="*/ 116681 h 202406"/>
                <a:gd name="connsiteX5" fmla="*/ 2312193 w 3112293"/>
                <a:gd name="connsiteY5" fmla="*/ 114300 h 202406"/>
                <a:gd name="connsiteX6" fmla="*/ 2714624 w 3112293"/>
                <a:gd name="connsiteY6" fmla="*/ 66675 h 202406"/>
                <a:gd name="connsiteX7" fmla="*/ 3112293 w 3112293"/>
                <a:gd name="connsiteY7" fmla="*/ 35719 h 202406"/>
                <a:gd name="connsiteX0" fmla="*/ 0 w 3107530"/>
                <a:gd name="connsiteY0" fmla="*/ 0 h 202406"/>
                <a:gd name="connsiteX1" fmla="*/ 776287 w 3107530"/>
                <a:gd name="connsiteY1" fmla="*/ 176213 h 202406"/>
                <a:gd name="connsiteX2" fmla="*/ 1162050 w 3107530"/>
                <a:gd name="connsiteY2" fmla="*/ 180974 h 202406"/>
                <a:gd name="connsiteX3" fmla="*/ 1547812 w 3107530"/>
                <a:gd name="connsiteY3" fmla="*/ 202406 h 202406"/>
                <a:gd name="connsiteX4" fmla="*/ 1931193 w 3107530"/>
                <a:gd name="connsiteY4" fmla="*/ 116681 h 202406"/>
                <a:gd name="connsiteX5" fmla="*/ 2312193 w 3107530"/>
                <a:gd name="connsiteY5" fmla="*/ 114300 h 202406"/>
                <a:gd name="connsiteX6" fmla="*/ 2714624 w 3107530"/>
                <a:gd name="connsiteY6" fmla="*/ 66675 h 202406"/>
                <a:gd name="connsiteX7" fmla="*/ 3107530 w 3107530"/>
                <a:gd name="connsiteY7" fmla="*/ 100013 h 202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07530" h="202406">
                  <a:moveTo>
                    <a:pt x="0" y="0"/>
                  </a:moveTo>
                  <a:lnTo>
                    <a:pt x="776287" y="176213"/>
                  </a:lnTo>
                  <a:lnTo>
                    <a:pt x="1162050" y="180974"/>
                  </a:lnTo>
                  <a:lnTo>
                    <a:pt x="1547812" y="202406"/>
                  </a:lnTo>
                  <a:lnTo>
                    <a:pt x="1931193" y="116681"/>
                  </a:lnTo>
                  <a:lnTo>
                    <a:pt x="2312193" y="114300"/>
                  </a:lnTo>
                  <a:lnTo>
                    <a:pt x="2714624" y="66675"/>
                  </a:lnTo>
                  <a:lnTo>
                    <a:pt x="3107530" y="100013"/>
                  </a:lnTo>
                </a:path>
              </a:pathLst>
            </a:cu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6A79BBDE-84D9-1498-AD8A-33495090AB22}"/>
                </a:ext>
              </a:extLst>
            </p:cNvPr>
            <p:cNvGrpSpPr/>
            <p:nvPr/>
          </p:nvGrpSpPr>
          <p:grpSpPr>
            <a:xfrm>
              <a:off x="2232345" y="3965400"/>
              <a:ext cx="122062" cy="369887"/>
              <a:chOff x="2084388" y="2281238"/>
              <a:chExt cx="127000" cy="720725"/>
            </a:xfrm>
          </p:grpSpPr>
          <p:sp>
            <p:nvSpPr>
              <p:cNvPr id="29" name="Line 113">
                <a:extLst>
                  <a:ext uri="{FF2B5EF4-FFF2-40B4-BE49-F238E27FC236}">
                    <a16:creationId xmlns:a16="http://schemas.microsoft.com/office/drawing/2014/main" id="{F2CD4F0C-FD4B-A775-5135-061C854028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" name="Line 120">
                <a:extLst>
                  <a:ext uri="{FF2B5EF4-FFF2-40B4-BE49-F238E27FC236}">
                    <a16:creationId xmlns:a16="http://schemas.microsoft.com/office/drawing/2014/main" id="{3A299C1B-6BBE-29AA-AA15-7824A41EE8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" name="Line 113">
                <a:extLst>
                  <a:ext uri="{FF2B5EF4-FFF2-40B4-BE49-F238E27FC236}">
                    <a16:creationId xmlns:a16="http://schemas.microsoft.com/office/drawing/2014/main" id="{E15BD17A-DD9C-D8E9-BFA4-8BB93B7693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580B6C7F-475E-B6BE-E47D-DD93DA57161C}"/>
                </a:ext>
              </a:extLst>
            </p:cNvPr>
            <p:cNvGrpSpPr/>
            <p:nvPr/>
          </p:nvGrpSpPr>
          <p:grpSpPr>
            <a:xfrm>
              <a:off x="2627609" y="3981276"/>
              <a:ext cx="122062" cy="358712"/>
              <a:chOff x="2084388" y="2281238"/>
              <a:chExt cx="127000" cy="720725"/>
            </a:xfrm>
          </p:grpSpPr>
          <p:sp>
            <p:nvSpPr>
              <p:cNvPr id="33" name="Line 113">
                <a:extLst>
                  <a:ext uri="{FF2B5EF4-FFF2-40B4-BE49-F238E27FC236}">
                    <a16:creationId xmlns:a16="http://schemas.microsoft.com/office/drawing/2014/main" id="{0D796709-FB06-373E-B4F7-A5F46F2DFC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" name="Line 120">
                <a:extLst>
                  <a:ext uri="{FF2B5EF4-FFF2-40B4-BE49-F238E27FC236}">
                    <a16:creationId xmlns:a16="http://schemas.microsoft.com/office/drawing/2014/main" id="{A224F362-2916-1A14-0F71-1F55DB2CA2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" name="Line 113">
                <a:extLst>
                  <a:ext uri="{FF2B5EF4-FFF2-40B4-BE49-F238E27FC236}">
                    <a16:creationId xmlns:a16="http://schemas.microsoft.com/office/drawing/2014/main" id="{85C34C8A-569D-DF69-07A8-1C24031659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07BA546E-F636-964B-6EB5-7592F357F5F0}"/>
                </a:ext>
              </a:extLst>
            </p:cNvPr>
            <p:cNvGrpSpPr/>
            <p:nvPr/>
          </p:nvGrpSpPr>
          <p:grpSpPr>
            <a:xfrm>
              <a:off x="3005434" y="3965400"/>
              <a:ext cx="122062" cy="412688"/>
              <a:chOff x="2084388" y="2281238"/>
              <a:chExt cx="127000" cy="720725"/>
            </a:xfrm>
          </p:grpSpPr>
          <p:sp>
            <p:nvSpPr>
              <p:cNvPr id="37" name="Line 113">
                <a:extLst>
                  <a:ext uri="{FF2B5EF4-FFF2-40B4-BE49-F238E27FC236}">
                    <a16:creationId xmlns:a16="http://schemas.microsoft.com/office/drawing/2014/main" id="{5110FB5E-9613-5834-2C5D-1AD5D95627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" name="Line 120">
                <a:extLst>
                  <a:ext uri="{FF2B5EF4-FFF2-40B4-BE49-F238E27FC236}">
                    <a16:creationId xmlns:a16="http://schemas.microsoft.com/office/drawing/2014/main" id="{4C2EA0C0-EEC8-2D0E-09D9-30DE5197B3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" name="Line 113">
                <a:extLst>
                  <a:ext uri="{FF2B5EF4-FFF2-40B4-BE49-F238E27FC236}">
                    <a16:creationId xmlns:a16="http://schemas.microsoft.com/office/drawing/2014/main" id="{24947F7D-C050-CF4D-A356-304BF5BA65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25352689-BDAB-483F-DF85-A26151337997}"/>
                </a:ext>
              </a:extLst>
            </p:cNvPr>
            <p:cNvGrpSpPr/>
            <p:nvPr/>
          </p:nvGrpSpPr>
          <p:grpSpPr>
            <a:xfrm>
              <a:off x="3396902" y="3920950"/>
              <a:ext cx="122062" cy="336487"/>
              <a:chOff x="2084388" y="2281238"/>
              <a:chExt cx="127000" cy="720725"/>
            </a:xfrm>
          </p:grpSpPr>
          <p:sp>
            <p:nvSpPr>
              <p:cNvPr id="42" name="Line 113">
                <a:extLst>
                  <a:ext uri="{FF2B5EF4-FFF2-40B4-BE49-F238E27FC236}">
                    <a16:creationId xmlns:a16="http://schemas.microsoft.com/office/drawing/2014/main" id="{4774D8A8-72F1-7F76-C8D0-0D38C3D793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" name="Line 120">
                <a:extLst>
                  <a:ext uri="{FF2B5EF4-FFF2-40B4-BE49-F238E27FC236}">
                    <a16:creationId xmlns:a16="http://schemas.microsoft.com/office/drawing/2014/main" id="{7A4EFDAA-258F-68E6-66BC-0F29690222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" name="Line 113">
                <a:extLst>
                  <a:ext uri="{FF2B5EF4-FFF2-40B4-BE49-F238E27FC236}">
                    <a16:creationId xmlns:a16="http://schemas.microsoft.com/office/drawing/2014/main" id="{12DF2136-1BEA-4DAB-ACA2-497407993D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45" name="Groupe 44">
              <a:extLst>
                <a:ext uri="{FF2B5EF4-FFF2-40B4-BE49-F238E27FC236}">
                  <a16:creationId xmlns:a16="http://schemas.microsoft.com/office/drawing/2014/main" id="{D13C5936-CDC8-71EC-2FEC-A8080ED51ED9}"/>
                </a:ext>
              </a:extLst>
            </p:cNvPr>
            <p:cNvGrpSpPr/>
            <p:nvPr/>
          </p:nvGrpSpPr>
          <p:grpSpPr>
            <a:xfrm>
              <a:off x="3783459" y="3908251"/>
              <a:ext cx="122062" cy="371411"/>
              <a:chOff x="2084388" y="2281238"/>
              <a:chExt cx="127000" cy="720725"/>
            </a:xfrm>
          </p:grpSpPr>
          <p:sp>
            <p:nvSpPr>
              <p:cNvPr id="46" name="Line 113">
                <a:extLst>
                  <a:ext uri="{FF2B5EF4-FFF2-40B4-BE49-F238E27FC236}">
                    <a16:creationId xmlns:a16="http://schemas.microsoft.com/office/drawing/2014/main" id="{8A812AC1-63F2-4454-C8F5-A840329DC8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" name="Line 120">
                <a:extLst>
                  <a:ext uri="{FF2B5EF4-FFF2-40B4-BE49-F238E27FC236}">
                    <a16:creationId xmlns:a16="http://schemas.microsoft.com/office/drawing/2014/main" id="{44259EE6-880E-7775-C7F8-46CE54E35D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" name="Line 113">
                <a:extLst>
                  <a:ext uri="{FF2B5EF4-FFF2-40B4-BE49-F238E27FC236}">
                    <a16:creationId xmlns:a16="http://schemas.microsoft.com/office/drawing/2014/main" id="{166403DC-34FD-300E-31CC-EF0852BAC3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49" name="Groupe 48">
              <a:extLst>
                <a:ext uri="{FF2B5EF4-FFF2-40B4-BE49-F238E27FC236}">
                  <a16:creationId xmlns:a16="http://schemas.microsoft.com/office/drawing/2014/main" id="{08AA923E-F001-454B-C442-481266FF1B19}"/>
                </a:ext>
              </a:extLst>
            </p:cNvPr>
            <p:cNvGrpSpPr/>
            <p:nvPr/>
          </p:nvGrpSpPr>
          <p:grpSpPr>
            <a:xfrm>
              <a:off x="4170659" y="3866976"/>
              <a:ext cx="122062" cy="358775"/>
              <a:chOff x="2084388" y="2281238"/>
              <a:chExt cx="127000" cy="720725"/>
            </a:xfrm>
          </p:grpSpPr>
          <p:sp>
            <p:nvSpPr>
              <p:cNvPr id="50" name="Line 113">
                <a:extLst>
                  <a:ext uri="{FF2B5EF4-FFF2-40B4-BE49-F238E27FC236}">
                    <a16:creationId xmlns:a16="http://schemas.microsoft.com/office/drawing/2014/main" id="{F3208950-8B48-9573-4362-A86A31AD78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" name="Line 120">
                <a:extLst>
                  <a:ext uri="{FF2B5EF4-FFF2-40B4-BE49-F238E27FC236}">
                    <a16:creationId xmlns:a16="http://schemas.microsoft.com/office/drawing/2014/main" id="{036C142D-BD8F-41B9-2B8F-599D7377B0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" name="Line 113">
                <a:extLst>
                  <a:ext uri="{FF2B5EF4-FFF2-40B4-BE49-F238E27FC236}">
                    <a16:creationId xmlns:a16="http://schemas.microsoft.com/office/drawing/2014/main" id="{6E24A96D-D5F5-84C6-EC9E-69BC3390C2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53" name="Groupe 52">
              <a:extLst>
                <a:ext uri="{FF2B5EF4-FFF2-40B4-BE49-F238E27FC236}">
                  <a16:creationId xmlns:a16="http://schemas.microsoft.com/office/drawing/2014/main" id="{20C86CA9-3626-D4F6-7EE0-A245DAFCEB22}"/>
                </a:ext>
              </a:extLst>
            </p:cNvPr>
            <p:cNvGrpSpPr/>
            <p:nvPr/>
          </p:nvGrpSpPr>
          <p:grpSpPr>
            <a:xfrm>
              <a:off x="4561184" y="3892377"/>
              <a:ext cx="122062" cy="373328"/>
              <a:chOff x="2084388" y="2281238"/>
              <a:chExt cx="127000" cy="720725"/>
            </a:xfrm>
          </p:grpSpPr>
          <p:sp>
            <p:nvSpPr>
              <p:cNvPr id="54" name="Line 113">
                <a:extLst>
                  <a:ext uri="{FF2B5EF4-FFF2-40B4-BE49-F238E27FC236}">
                    <a16:creationId xmlns:a16="http://schemas.microsoft.com/office/drawing/2014/main" id="{6F96E153-4F46-D370-2119-8585C70357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" name="Line 120">
                <a:extLst>
                  <a:ext uri="{FF2B5EF4-FFF2-40B4-BE49-F238E27FC236}">
                    <a16:creationId xmlns:a16="http://schemas.microsoft.com/office/drawing/2014/main" id="{15865242-8E14-AD01-83B8-D9FE7BB487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" name="Line 113">
                <a:extLst>
                  <a:ext uri="{FF2B5EF4-FFF2-40B4-BE49-F238E27FC236}">
                    <a16:creationId xmlns:a16="http://schemas.microsoft.com/office/drawing/2014/main" id="{CFB7C256-724A-4F27-4ADD-E1D7AB2E99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DF77DA6E-2F70-6C9E-EDC9-51BEA2F940F7}"/>
                </a:ext>
              </a:extLst>
            </p:cNvPr>
            <p:cNvSpPr/>
            <p:nvPr/>
          </p:nvSpPr>
          <p:spPr bwMode="auto">
            <a:xfrm>
              <a:off x="1519237" y="2917651"/>
              <a:ext cx="3500437" cy="2114550"/>
            </a:xfrm>
            <a:custGeom>
              <a:avLst/>
              <a:gdLst>
                <a:gd name="connsiteX0" fmla="*/ 0 w 3500437"/>
                <a:gd name="connsiteY0" fmla="*/ 0 h 2114550"/>
                <a:gd name="connsiteX1" fmla="*/ 0 w 3500437"/>
                <a:gd name="connsiteY1" fmla="*/ 2114550 h 2114550"/>
                <a:gd name="connsiteX2" fmla="*/ 3500437 w 3500437"/>
                <a:gd name="connsiteY2" fmla="*/ 2114550 h 2114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00437" h="2114550">
                  <a:moveTo>
                    <a:pt x="0" y="0"/>
                  </a:moveTo>
                  <a:lnTo>
                    <a:pt x="0" y="2114550"/>
                  </a:lnTo>
                  <a:lnTo>
                    <a:pt x="3500437" y="2114550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D7AD408B-544F-78BB-32BE-3A3E98F0CDD1}"/>
                </a:ext>
              </a:extLst>
            </p:cNvPr>
            <p:cNvSpPr/>
            <p:nvPr/>
          </p:nvSpPr>
          <p:spPr bwMode="auto">
            <a:xfrm>
              <a:off x="2240133" y="4011314"/>
              <a:ext cx="106487" cy="106487"/>
            </a:xfrm>
            <a:prstGeom prst="ellipse">
              <a:avLst/>
            </a:prstGeom>
            <a:solidFill>
              <a:srgbClr val="0000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587795C8-7D27-8F56-B292-666736B17E8E}"/>
                </a:ext>
              </a:extLst>
            </p:cNvPr>
            <p:cNvSpPr/>
            <p:nvPr/>
          </p:nvSpPr>
          <p:spPr bwMode="auto">
            <a:xfrm>
              <a:off x="2635397" y="3897014"/>
              <a:ext cx="106487" cy="106487"/>
            </a:xfrm>
            <a:prstGeom prst="ellipse">
              <a:avLst/>
            </a:prstGeom>
            <a:solidFill>
              <a:srgbClr val="0000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09F49E91-F0B6-4A1E-D353-7EA35B25080A}"/>
                </a:ext>
              </a:extLst>
            </p:cNvPr>
            <p:cNvSpPr/>
            <p:nvPr/>
          </p:nvSpPr>
          <p:spPr bwMode="auto">
            <a:xfrm>
              <a:off x="3404690" y="3944639"/>
              <a:ext cx="106487" cy="106487"/>
            </a:xfrm>
            <a:prstGeom prst="ellipse">
              <a:avLst/>
            </a:prstGeom>
            <a:solidFill>
              <a:srgbClr val="0000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71F96514-C2FD-DE24-A6C0-FCEAA9163972}"/>
                </a:ext>
              </a:extLst>
            </p:cNvPr>
            <p:cNvSpPr/>
            <p:nvPr/>
          </p:nvSpPr>
          <p:spPr bwMode="auto">
            <a:xfrm>
              <a:off x="3791247" y="3939876"/>
              <a:ext cx="106487" cy="106487"/>
            </a:xfrm>
            <a:prstGeom prst="ellipse">
              <a:avLst/>
            </a:prstGeom>
            <a:solidFill>
              <a:srgbClr val="0000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C5CB099E-8223-42CE-D8FD-56A6836E94EA}"/>
                </a:ext>
              </a:extLst>
            </p:cNvPr>
            <p:cNvSpPr/>
            <p:nvPr/>
          </p:nvSpPr>
          <p:spPr bwMode="auto">
            <a:xfrm>
              <a:off x="4178447" y="3916064"/>
              <a:ext cx="106487" cy="106487"/>
            </a:xfrm>
            <a:prstGeom prst="ellipse">
              <a:avLst/>
            </a:prstGeom>
            <a:solidFill>
              <a:srgbClr val="0000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B67DD493-1031-9FCB-A03E-D5A77B22659E}"/>
                </a:ext>
              </a:extLst>
            </p:cNvPr>
            <p:cNvSpPr/>
            <p:nvPr/>
          </p:nvSpPr>
          <p:spPr bwMode="auto">
            <a:xfrm>
              <a:off x="4568972" y="3968451"/>
              <a:ext cx="106487" cy="106487"/>
            </a:xfrm>
            <a:prstGeom prst="ellipse">
              <a:avLst/>
            </a:prstGeom>
            <a:solidFill>
              <a:srgbClr val="0000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3D0FF998-C7DC-0DB0-16A0-DF8DA39A1F56}"/>
                </a:ext>
              </a:extLst>
            </p:cNvPr>
            <p:cNvSpPr/>
            <p:nvPr/>
          </p:nvSpPr>
          <p:spPr bwMode="auto">
            <a:xfrm>
              <a:off x="1465560" y="3925589"/>
              <a:ext cx="106487" cy="106487"/>
            </a:xfrm>
            <a:prstGeom prst="ellipse">
              <a:avLst/>
            </a:prstGeom>
            <a:solidFill>
              <a:srgbClr val="0000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C4E12147-84E4-D527-E38C-6166D950BC15}"/>
                </a:ext>
              </a:extLst>
            </p:cNvPr>
            <p:cNvSpPr/>
            <p:nvPr/>
          </p:nvSpPr>
          <p:spPr bwMode="auto">
            <a:xfrm>
              <a:off x="2240133" y="4101802"/>
              <a:ext cx="106487" cy="106487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399B1CE0-F5B5-43AD-5B12-D3A4A624AA03}"/>
                </a:ext>
              </a:extLst>
            </p:cNvPr>
            <p:cNvSpPr/>
            <p:nvPr/>
          </p:nvSpPr>
          <p:spPr bwMode="auto">
            <a:xfrm>
              <a:off x="2635397" y="4106564"/>
              <a:ext cx="106487" cy="106487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60231FEE-2192-A17A-0B6A-1922E1093F15}"/>
                </a:ext>
              </a:extLst>
            </p:cNvPr>
            <p:cNvSpPr/>
            <p:nvPr/>
          </p:nvSpPr>
          <p:spPr bwMode="auto">
            <a:xfrm>
              <a:off x="3013222" y="4130376"/>
              <a:ext cx="106487" cy="106487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60800AE8-5B63-264E-77F7-59A8410239A8}"/>
                </a:ext>
              </a:extLst>
            </p:cNvPr>
            <p:cNvSpPr/>
            <p:nvPr/>
          </p:nvSpPr>
          <p:spPr bwMode="auto">
            <a:xfrm>
              <a:off x="3404690" y="4044651"/>
              <a:ext cx="106487" cy="106487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013589B8-EEFE-02DB-7C09-746735C3BCEC}"/>
                </a:ext>
              </a:extLst>
            </p:cNvPr>
            <p:cNvSpPr/>
            <p:nvPr/>
          </p:nvSpPr>
          <p:spPr bwMode="auto">
            <a:xfrm>
              <a:off x="3791247" y="4039889"/>
              <a:ext cx="106487" cy="106487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08B7F1B5-BC34-9B2E-7956-494798160897}"/>
                </a:ext>
              </a:extLst>
            </p:cNvPr>
            <p:cNvSpPr/>
            <p:nvPr/>
          </p:nvSpPr>
          <p:spPr bwMode="auto">
            <a:xfrm>
              <a:off x="4178447" y="3987501"/>
              <a:ext cx="106487" cy="106487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54FB52F3-584E-AC33-990E-F8EFBEE42F1E}"/>
                </a:ext>
              </a:extLst>
            </p:cNvPr>
            <p:cNvSpPr/>
            <p:nvPr/>
          </p:nvSpPr>
          <p:spPr bwMode="auto">
            <a:xfrm>
              <a:off x="4568972" y="4025601"/>
              <a:ext cx="106487" cy="106487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C1AC1733-751F-722B-4089-43CAF058788F}"/>
                </a:ext>
              </a:extLst>
            </p:cNvPr>
            <p:cNvSpPr/>
            <p:nvPr/>
          </p:nvSpPr>
          <p:spPr bwMode="auto">
            <a:xfrm>
              <a:off x="3013222" y="3939876"/>
              <a:ext cx="106487" cy="106487"/>
            </a:xfrm>
            <a:prstGeom prst="ellipse">
              <a:avLst/>
            </a:prstGeom>
            <a:solidFill>
              <a:srgbClr val="0000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1BDBA4CE-2BF0-C0C4-5AC4-C35915E0034B}"/>
                </a:ext>
              </a:extLst>
            </p:cNvPr>
            <p:cNvSpPr txBox="1"/>
            <p:nvPr/>
          </p:nvSpPr>
          <p:spPr>
            <a:xfrm>
              <a:off x="4414663" y="3524378"/>
              <a:ext cx="4427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1400" b="1" dirty="0">
                  <a:solidFill>
                    <a:srgbClr val="0000CC"/>
                  </a:solidFill>
                </a:rPr>
                <a:t>-12</a:t>
              </a:r>
            </a:p>
          </p:txBody>
        </p: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2FD0CAE9-8CDC-65F0-5A1F-D7AF779864AE}"/>
                </a:ext>
              </a:extLst>
            </p:cNvPr>
            <p:cNvSpPr txBox="1"/>
            <p:nvPr/>
          </p:nvSpPr>
          <p:spPr>
            <a:xfrm>
              <a:off x="4414663" y="4337314"/>
              <a:ext cx="4427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1400" b="1" dirty="0">
                  <a:solidFill>
                    <a:srgbClr val="00B0F0"/>
                  </a:solidFill>
                </a:rPr>
                <a:t>-29</a:t>
              </a:r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3F1AA3C2-2E25-CCDE-3A82-5D17AEC172E2}"/>
                </a:ext>
              </a:extLst>
            </p:cNvPr>
            <p:cNvSpPr txBox="1"/>
            <p:nvPr/>
          </p:nvSpPr>
          <p:spPr>
            <a:xfrm>
              <a:off x="4954964" y="3886000"/>
              <a:ext cx="7729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p = 0.88</a:t>
              </a:r>
            </a:p>
          </p:txBody>
        </p: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427CBF20-6A71-0FE2-6F34-97182BC96C5C}"/>
                </a:ext>
              </a:extLst>
            </p:cNvPr>
            <p:cNvSpPr txBox="1"/>
            <p:nvPr/>
          </p:nvSpPr>
          <p:spPr>
            <a:xfrm>
              <a:off x="1074924" y="2790625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300</a:t>
              </a:r>
            </a:p>
          </p:txBody>
        </p: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D37963FC-7682-A349-B376-5278229DA308}"/>
                </a:ext>
              </a:extLst>
            </p:cNvPr>
            <p:cNvSpPr txBox="1"/>
            <p:nvPr/>
          </p:nvSpPr>
          <p:spPr>
            <a:xfrm>
              <a:off x="1074924" y="3147020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200</a:t>
              </a:r>
            </a:p>
          </p:txBody>
        </p:sp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4A1954A0-9949-8257-D53C-A9B86440911C}"/>
                </a:ext>
              </a:extLst>
            </p:cNvPr>
            <p:cNvSpPr txBox="1"/>
            <p:nvPr/>
          </p:nvSpPr>
          <p:spPr>
            <a:xfrm>
              <a:off x="1074924" y="3495493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100</a:t>
              </a:r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9E9CAB53-8133-209C-DFF8-85706D562458}"/>
                </a:ext>
              </a:extLst>
            </p:cNvPr>
            <p:cNvSpPr txBox="1"/>
            <p:nvPr/>
          </p:nvSpPr>
          <p:spPr>
            <a:xfrm>
              <a:off x="1244842" y="3851888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0</a:t>
              </a:r>
            </a:p>
          </p:txBody>
        </p: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F0EF960D-FBFE-16D0-4291-4F8A9361A177}"/>
                </a:ext>
              </a:extLst>
            </p:cNvPr>
            <p:cNvSpPr txBox="1"/>
            <p:nvPr/>
          </p:nvSpPr>
          <p:spPr>
            <a:xfrm>
              <a:off x="1023628" y="4190594"/>
              <a:ext cx="4908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-100</a:t>
              </a:r>
            </a:p>
          </p:txBody>
        </p: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8DC7FF56-0B3E-F540-E3B3-AA511B499AB5}"/>
                </a:ext>
              </a:extLst>
            </p:cNvPr>
            <p:cNvSpPr txBox="1"/>
            <p:nvPr/>
          </p:nvSpPr>
          <p:spPr>
            <a:xfrm>
              <a:off x="1023628" y="4546989"/>
              <a:ext cx="4908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-200</a:t>
              </a:r>
            </a:p>
          </p:txBody>
        </p:sp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F96CCF8F-1138-A66F-AE8C-28C7EEE1AA91}"/>
                </a:ext>
              </a:extLst>
            </p:cNvPr>
            <p:cNvSpPr txBox="1"/>
            <p:nvPr/>
          </p:nvSpPr>
          <p:spPr>
            <a:xfrm>
              <a:off x="1023628" y="4900224"/>
              <a:ext cx="4908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-300</a:t>
              </a:r>
            </a:p>
          </p:txBody>
        </p:sp>
        <p:sp>
          <p:nvSpPr>
            <p:cNvPr id="68" name="Forme libre : forme 67">
              <a:extLst>
                <a:ext uri="{FF2B5EF4-FFF2-40B4-BE49-F238E27FC236}">
                  <a16:creationId xmlns:a16="http://schemas.microsoft.com/office/drawing/2014/main" id="{BDE4978A-A1B3-6AEF-4EAD-16EFBAD3153C}"/>
                </a:ext>
              </a:extLst>
            </p:cNvPr>
            <p:cNvSpPr/>
            <p:nvPr/>
          </p:nvSpPr>
          <p:spPr bwMode="auto">
            <a:xfrm>
              <a:off x="1519237" y="3946351"/>
              <a:ext cx="3112293" cy="116682"/>
            </a:xfrm>
            <a:custGeom>
              <a:avLst/>
              <a:gdLst>
                <a:gd name="connsiteX0" fmla="*/ 0 w 3112293"/>
                <a:gd name="connsiteY0" fmla="*/ 33338 h 116682"/>
                <a:gd name="connsiteX1" fmla="*/ 778668 w 3112293"/>
                <a:gd name="connsiteY1" fmla="*/ 116682 h 116682"/>
                <a:gd name="connsiteX2" fmla="*/ 1162050 w 3112293"/>
                <a:gd name="connsiteY2" fmla="*/ 0 h 116682"/>
                <a:gd name="connsiteX3" fmla="*/ 1554956 w 3112293"/>
                <a:gd name="connsiteY3" fmla="*/ 50007 h 116682"/>
                <a:gd name="connsiteX4" fmla="*/ 1947862 w 3112293"/>
                <a:gd name="connsiteY4" fmla="*/ 52388 h 116682"/>
                <a:gd name="connsiteX5" fmla="*/ 2326481 w 3112293"/>
                <a:gd name="connsiteY5" fmla="*/ 42863 h 116682"/>
                <a:gd name="connsiteX6" fmla="*/ 2712243 w 3112293"/>
                <a:gd name="connsiteY6" fmla="*/ 16669 h 116682"/>
                <a:gd name="connsiteX7" fmla="*/ 3112293 w 3112293"/>
                <a:gd name="connsiteY7" fmla="*/ 69057 h 116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12293" h="116682">
                  <a:moveTo>
                    <a:pt x="0" y="33338"/>
                  </a:moveTo>
                  <a:lnTo>
                    <a:pt x="778668" y="116682"/>
                  </a:lnTo>
                  <a:lnTo>
                    <a:pt x="1162050" y="0"/>
                  </a:lnTo>
                  <a:lnTo>
                    <a:pt x="1554956" y="50007"/>
                  </a:lnTo>
                  <a:lnTo>
                    <a:pt x="1947862" y="52388"/>
                  </a:lnTo>
                  <a:lnTo>
                    <a:pt x="2326481" y="42863"/>
                  </a:lnTo>
                  <a:lnTo>
                    <a:pt x="2712243" y="16669"/>
                  </a:lnTo>
                  <a:lnTo>
                    <a:pt x="3112293" y="69057"/>
                  </a:lnTo>
                </a:path>
              </a:pathLst>
            </a:custGeom>
            <a:noFill/>
            <a:ln w="3810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Accolade fermante 69">
              <a:extLst>
                <a:ext uri="{FF2B5EF4-FFF2-40B4-BE49-F238E27FC236}">
                  <a16:creationId xmlns:a16="http://schemas.microsoft.com/office/drawing/2014/main" id="{CB42B280-9031-9F9A-3ADA-3FDC2DD880CF}"/>
                </a:ext>
              </a:extLst>
            </p:cNvPr>
            <p:cNvSpPr/>
            <p:nvPr/>
          </p:nvSpPr>
          <p:spPr bwMode="auto">
            <a:xfrm>
              <a:off x="4857413" y="3678266"/>
              <a:ext cx="142340" cy="699822"/>
            </a:xfrm>
            <a:prstGeom prst="rightBrace">
              <a:avLst/>
            </a:prstGeom>
            <a:noFill/>
            <a:ln w="127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ZoneTexte 70">
              <a:extLst>
                <a:ext uri="{FF2B5EF4-FFF2-40B4-BE49-F238E27FC236}">
                  <a16:creationId xmlns:a16="http://schemas.microsoft.com/office/drawing/2014/main" id="{252B630D-C800-AC1D-0760-1633E6C9F211}"/>
                </a:ext>
              </a:extLst>
            </p:cNvPr>
            <p:cNvSpPr txBox="1"/>
            <p:nvPr/>
          </p:nvSpPr>
          <p:spPr>
            <a:xfrm>
              <a:off x="267602" y="5204931"/>
              <a:ext cx="9951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/>
                <a:t>Mean values</a:t>
              </a:r>
              <a:endParaRPr lang="en-US" sz="1200" b="1" dirty="0"/>
            </a:p>
          </p:txBody>
        </p:sp>
        <p:sp>
          <p:nvSpPr>
            <p:cNvPr id="73" name="ZoneTexte 72">
              <a:extLst>
                <a:ext uri="{FF2B5EF4-FFF2-40B4-BE49-F238E27FC236}">
                  <a16:creationId xmlns:a16="http://schemas.microsoft.com/office/drawing/2014/main" id="{145B0B7D-D3EA-E593-2360-918CA8DE2D61}"/>
                </a:ext>
              </a:extLst>
            </p:cNvPr>
            <p:cNvSpPr txBox="1"/>
            <p:nvPr/>
          </p:nvSpPr>
          <p:spPr>
            <a:xfrm>
              <a:off x="1384728" y="5197311"/>
              <a:ext cx="3722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BL</a:t>
              </a:r>
            </a:p>
          </p:txBody>
        </p:sp>
        <p:sp>
          <p:nvSpPr>
            <p:cNvPr id="74" name="ZoneTexte 73">
              <a:extLst>
                <a:ext uri="{FF2B5EF4-FFF2-40B4-BE49-F238E27FC236}">
                  <a16:creationId xmlns:a16="http://schemas.microsoft.com/office/drawing/2014/main" id="{EF99CE34-7DA9-A710-EC2B-8591512B2617}"/>
                </a:ext>
              </a:extLst>
            </p:cNvPr>
            <p:cNvSpPr txBox="1"/>
            <p:nvPr/>
          </p:nvSpPr>
          <p:spPr>
            <a:xfrm>
              <a:off x="2066156" y="5197311"/>
              <a:ext cx="4780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W12</a:t>
              </a:r>
            </a:p>
          </p:txBody>
        </p:sp>
        <p:sp>
          <p:nvSpPr>
            <p:cNvPr id="75" name="ZoneTexte 74">
              <a:extLst>
                <a:ext uri="{FF2B5EF4-FFF2-40B4-BE49-F238E27FC236}">
                  <a16:creationId xmlns:a16="http://schemas.microsoft.com/office/drawing/2014/main" id="{57524D07-EE7A-8593-17AD-C99234A3D020}"/>
                </a:ext>
              </a:extLst>
            </p:cNvPr>
            <p:cNvSpPr txBox="1"/>
            <p:nvPr/>
          </p:nvSpPr>
          <p:spPr>
            <a:xfrm>
              <a:off x="2458348" y="5197311"/>
              <a:ext cx="4780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W18</a:t>
              </a:r>
            </a:p>
          </p:txBody>
        </p:sp>
        <p:sp>
          <p:nvSpPr>
            <p:cNvPr id="76" name="ZoneTexte 75">
              <a:extLst>
                <a:ext uri="{FF2B5EF4-FFF2-40B4-BE49-F238E27FC236}">
                  <a16:creationId xmlns:a16="http://schemas.microsoft.com/office/drawing/2014/main" id="{F5799BA9-FE6D-F934-6412-016EBF25AED6}"/>
                </a:ext>
              </a:extLst>
            </p:cNvPr>
            <p:cNvSpPr txBox="1"/>
            <p:nvPr/>
          </p:nvSpPr>
          <p:spPr>
            <a:xfrm>
              <a:off x="2850540" y="5197311"/>
              <a:ext cx="4780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W24</a:t>
              </a:r>
            </a:p>
          </p:txBody>
        </p:sp>
        <p:sp>
          <p:nvSpPr>
            <p:cNvPr id="77" name="ZoneTexte 76">
              <a:extLst>
                <a:ext uri="{FF2B5EF4-FFF2-40B4-BE49-F238E27FC236}">
                  <a16:creationId xmlns:a16="http://schemas.microsoft.com/office/drawing/2014/main" id="{15DA63A2-1CDB-3655-8628-039B80D94ED5}"/>
                </a:ext>
              </a:extLst>
            </p:cNvPr>
            <p:cNvSpPr txBox="1"/>
            <p:nvPr/>
          </p:nvSpPr>
          <p:spPr>
            <a:xfrm>
              <a:off x="3217982" y="5197311"/>
              <a:ext cx="4780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W30</a:t>
              </a:r>
            </a:p>
          </p:txBody>
        </p:sp>
        <p:sp>
          <p:nvSpPr>
            <p:cNvPr id="78" name="ZoneTexte 77">
              <a:extLst>
                <a:ext uri="{FF2B5EF4-FFF2-40B4-BE49-F238E27FC236}">
                  <a16:creationId xmlns:a16="http://schemas.microsoft.com/office/drawing/2014/main" id="{5C3E0439-9CDF-54EB-639D-280A9876EF22}"/>
                </a:ext>
              </a:extLst>
            </p:cNvPr>
            <p:cNvSpPr txBox="1"/>
            <p:nvPr/>
          </p:nvSpPr>
          <p:spPr>
            <a:xfrm>
              <a:off x="3651768" y="5197311"/>
              <a:ext cx="4780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W36</a:t>
              </a:r>
            </a:p>
          </p:txBody>
        </p:sp>
        <p:sp>
          <p:nvSpPr>
            <p:cNvPr id="79" name="ZoneTexte 78">
              <a:extLst>
                <a:ext uri="{FF2B5EF4-FFF2-40B4-BE49-F238E27FC236}">
                  <a16:creationId xmlns:a16="http://schemas.microsoft.com/office/drawing/2014/main" id="{876C3CF2-70D7-8C79-786A-5A1C079A6F15}"/>
                </a:ext>
              </a:extLst>
            </p:cNvPr>
            <p:cNvSpPr txBox="1"/>
            <p:nvPr/>
          </p:nvSpPr>
          <p:spPr>
            <a:xfrm>
              <a:off x="4053713" y="5197311"/>
              <a:ext cx="4780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W42</a:t>
              </a:r>
            </a:p>
          </p:txBody>
        </p:sp>
        <p:sp>
          <p:nvSpPr>
            <p:cNvPr id="80" name="ZoneTexte 79">
              <a:extLst>
                <a:ext uri="{FF2B5EF4-FFF2-40B4-BE49-F238E27FC236}">
                  <a16:creationId xmlns:a16="http://schemas.microsoft.com/office/drawing/2014/main" id="{6D0BB811-593C-5CE3-D004-D3A5131907A2}"/>
                </a:ext>
              </a:extLst>
            </p:cNvPr>
            <p:cNvSpPr txBox="1"/>
            <p:nvPr/>
          </p:nvSpPr>
          <p:spPr>
            <a:xfrm>
              <a:off x="4406928" y="5197311"/>
              <a:ext cx="4780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W48</a:t>
              </a:r>
            </a:p>
          </p:txBody>
        </p:sp>
        <p:sp>
          <p:nvSpPr>
            <p:cNvPr id="81" name="ZoneTexte 80">
              <a:extLst>
                <a:ext uri="{FF2B5EF4-FFF2-40B4-BE49-F238E27FC236}">
                  <a16:creationId xmlns:a16="http://schemas.microsoft.com/office/drawing/2014/main" id="{714700CB-C4EF-813C-C8E9-F2EC70674997}"/>
                </a:ext>
              </a:extLst>
            </p:cNvPr>
            <p:cNvSpPr txBox="1"/>
            <p:nvPr/>
          </p:nvSpPr>
          <p:spPr>
            <a:xfrm>
              <a:off x="267602" y="5596132"/>
              <a:ext cx="84670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>
                  <a:solidFill>
                    <a:srgbClr val="0000CC"/>
                  </a:solidFill>
                </a:rPr>
                <a:t>ISL + LEN</a:t>
              </a:r>
            </a:p>
          </p:txBody>
        </p:sp>
        <p:sp>
          <p:nvSpPr>
            <p:cNvPr id="82" name="ZoneTexte 81">
              <a:extLst>
                <a:ext uri="{FF2B5EF4-FFF2-40B4-BE49-F238E27FC236}">
                  <a16:creationId xmlns:a16="http://schemas.microsoft.com/office/drawing/2014/main" id="{496A8B55-347A-2D21-9617-56B3D0FCDA06}"/>
                </a:ext>
              </a:extLst>
            </p:cNvPr>
            <p:cNvSpPr txBox="1"/>
            <p:nvPr/>
          </p:nvSpPr>
          <p:spPr>
            <a:xfrm>
              <a:off x="1360683" y="5588512"/>
              <a:ext cx="42030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dirty="0"/>
                <a:t>755</a:t>
              </a:r>
            </a:p>
          </p:txBody>
        </p:sp>
        <p:sp>
          <p:nvSpPr>
            <p:cNvPr id="83" name="ZoneTexte 82">
              <a:extLst>
                <a:ext uri="{FF2B5EF4-FFF2-40B4-BE49-F238E27FC236}">
                  <a16:creationId xmlns:a16="http://schemas.microsoft.com/office/drawing/2014/main" id="{716AD837-B67D-CFAD-363E-8DF6760CCB4B}"/>
                </a:ext>
              </a:extLst>
            </p:cNvPr>
            <p:cNvSpPr txBox="1"/>
            <p:nvPr/>
          </p:nvSpPr>
          <p:spPr>
            <a:xfrm>
              <a:off x="2095009" y="5588512"/>
              <a:ext cx="42030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b="0" dirty="0"/>
                <a:t>732</a:t>
              </a:r>
              <a:endParaRPr lang="fr-FR" sz="1100" dirty="0"/>
            </a:p>
          </p:txBody>
        </p:sp>
        <p:sp>
          <p:nvSpPr>
            <p:cNvPr id="84" name="ZoneTexte 83">
              <a:extLst>
                <a:ext uri="{FF2B5EF4-FFF2-40B4-BE49-F238E27FC236}">
                  <a16:creationId xmlns:a16="http://schemas.microsoft.com/office/drawing/2014/main" id="{224CA6D7-2B51-5DE9-4508-0B7392F2AC8D}"/>
                </a:ext>
              </a:extLst>
            </p:cNvPr>
            <p:cNvSpPr txBox="1"/>
            <p:nvPr/>
          </p:nvSpPr>
          <p:spPr>
            <a:xfrm>
              <a:off x="2487201" y="5588512"/>
              <a:ext cx="42030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b="0" dirty="0"/>
                <a:t>766</a:t>
              </a:r>
              <a:endParaRPr lang="fr-FR" sz="1100" dirty="0"/>
            </a:p>
          </p:txBody>
        </p:sp>
        <p:sp>
          <p:nvSpPr>
            <p:cNvPr id="85" name="ZoneTexte 84">
              <a:extLst>
                <a:ext uri="{FF2B5EF4-FFF2-40B4-BE49-F238E27FC236}">
                  <a16:creationId xmlns:a16="http://schemas.microsoft.com/office/drawing/2014/main" id="{55A2E916-C885-E721-A380-35C89F414E7C}"/>
                </a:ext>
              </a:extLst>
            </p:cNvPr>
            <p:cNvSpPr txBox="1"/>
            <p:nvPr/>
          </p:nvSpPr>
          <p:spPr>
            <a:xfrm>
              <a:off x="2879393" y="5588512"/>
              <a:ext cx="42030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b="0" dirty="0"/>
                <a:t>755</a:t>
              </a:r>
            </a:p>
          </p:txBody>
        </p:sp>
        <p:sp>
          <p:nvSpPr>
            <p:cNvPr id="86" name="ZoneTexte 85">
              <a:extLst>
                <a:ext uri="{FF2B5EF4-FFF2-40B4-BE49-F238E27FC236}">
                  <a16:creationId xmlns:a16="http://schemas.microsoft.com/office/drawing/2014/main" id="{091148C6-758D-4210-6435-9F27A86D39F7}"/>
                </a:ext>
              </a:extLst>
            </p:cNvPr>
            <p:cNvSpPr txBox="1"/>
            <p:nvPr/>
          </p:nvSpPr>
          <p:spPr>
            <a:xfrm>
              <a:off x="3246835" y="5588512"/>
              <a:ext cx="42030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b="0" dirty="0"/>
                <a:t>754</a:t>
              </a:r>
              <a:endParaRPr lang="fr-FR" sz="1100" dirty="0"/>
            </a:p>
          </p:txBody>
        </p:sp>
        <p:sp>
          <p:nvSpPr>
            <p:cNvPr id="87" name="ZoneTexte 86">
              <a:extLst>
                <a:ext uri="{FF2B5EF4-FFF2-40B4-BE49-F238E27FC236}">
                  <a16:creationId xmlns:a16="http://schemas.microsoft.com/office/drawing/2014/main" id="{566852E0-EBEF-C09A-93D2-77AA7A171538}"/>
                </a:ext>
              </a:extLst>
            </p:cNvPr>
            <p:cNvSpPr txBox="1"/>
            <p:nvPr/>
          </p:nvSpPr>
          <p:spPr>
            <a:xfrm>
              <a:off x="3680621" y="5588512"/>
              <a:ext cx="42030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b="0" dirty="0"/>
                <a:t>756</a:t>
              </a:r>
              <a:endParaRPr lang="fr-FR" sz="1100" dirty="0"/>
            </a:p>
          </p:txBody>
        </p:sp>
        <p:sp>
          <p:nvSpPr>
            <p:cNvPr id="88" name="ZoneTexte 87">
              <a:extLst>
                <a:ext uri="{FF2B5EF4-FFF2-40B4-BE49-F238E27FC236}">
                  <a16:creationId xmlns:a16="http://schemas.microsoft.com/office/drawing/2014/main" id="{510866D9-43FA-4CE3-2DDA-B8D1518FEE28}"/>
                </a:ext>
              </a:extLst>
            </p:cNvPr>
            <p:cNvSpPr txBox="1"/>
            <p:nvPr/>
          </p:nvSpPr>
          <p:spPr>
            <a:xfrm>
              <a:off x="4082566" y="5588512"/>
              <a:ext cx="42030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b="0" dirty="0"/>
                <a:t>761</a:t>
              </a:r>
              <a:endParaRPr lang="fr-FR" sz="1100" dirty="0"/>
            </a:p>
          </p:txBody>
        </p:sp>
        <p:sp>
          <p:nvSpPr>
            <p:cNvPr id="89" name="ZoneTexte 88">
              <a:extLst>
                <a:ext uri="{FF2B5EF4-FFF2-40B4-BE49-F238E27FC236}">
                  <a16:creationId xmlns:a16="http://schemas.microsoft.com/office/drawing/2014/main" id="{3D0424F0-CCE4-8F0C-8F97-9B0F02C52FD7}"/>
                </a:ext>
              </a:extLst>
            </p:cNvPr>
            <p:cNvSpPr txBox="1"/>
            <p:nvPr/>
          </p:nvSpPr>
          <p:spPr>
            <a:xfrm>
              <a:off x="4435781" y="5588512"/>
              <a:ext cx="42030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b="0" dirty="0"/>
                <a:t>746</a:t>
              </a:r>
              <a:endParaRPr lang="fr-FR" sz="1100" dirty="0"/>
            </a:p>
          </p:txBody>
        </p:sp>
        <p:sp>
          <p:nvSpPr>
            <p:cNvPr id="90" name="ZoneTexte 89">
              <a:extLst>
                <a:ext uri="{FF2B5EF4-FFF2-40B4-BE49-F238E27FC236}">
                  <a16:creationId xmlns:a16="http://schemas.microsoft.com/office/drawing/2014/main" id="{68A4A2BF-B277-4A94-2B91-FB2C16956577}"/>
                </a:ext>
              </a:extLst>
            </p:cNvPr>
            <p:cNvSpPr txBox="1"/>
            <p:nvPr/>
          </p:nvSpPr>
          <p:spPr>
            <a:xfrm>
              <a:off x="267602" y="5810754"/>
              <a:ext cx="72648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>
                  <a:solidFill>
                    <a:srgbClr val="00B0F0"/>
                  </a:solidFill>
                </a:rPr>
                <a:t>B/F/TAF</a:t>
              </a:r>
            </a:p>
          </p:txBody>
        </p:sp>
        <p:sp>
          <p:nvSpPr>
            <p:cNvPr id="91" name="ZoneTexte 90">
              <a:extLst>
                <a:ext uri="{FF2B5EF4-FFF2-40B4-BE49-F238E27FC236}">
                  <a16:creationId xmlns:a16="http://schemas.microsoft.com/office/drawing/2014/main" id="{BD63D42A-A372-E9F2-84EF-3D45435F1354}"/>
                </a:ext>
              </a:extLst>
            </p:cNvPr>
            <p:cNvSpPr txBox="1"/>
            <p:nvPr/>
          </p:nvSpPr>
          <p:spPr>
            <a:xfrm>
              <a:off x="1360683" y="5803134"/>
              <a:ext cx="42030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b="0" dirty="0"/>
                <a:t>818</a:t>
              </a:r>
              <a:endParaRPr lang="fr-FR" sz="1100" dirty="0"/>
            </a:p>
          </p:txBody>
        </p:sp>
        <p:sp>
          <p:nvSpPr>
            <p:cNvPr id="92" name="ZoneTexte 91">
              <a:extLst>
                <a:ext uri="{FF2B5EF4-FFF2-40B4-BE49-F238E27FC236}">
                  <a16:creationId xmlns:a16="http://schemas.microsoft.com/office/drawing/2014/main" id="{6AEA2F3A-5A6B-2AE8-D0C6-CAF53041D606}"/>
                </a:ext>
              </a:extLst>
            </p:cNvPr>
            <p:cNvSpPr txBox="1"/>
            <p:nvPr/>
          </p:nvSpPr>
          <p:spPr>
            <a:xfrm>
              <a:off x="2095009" y="5803134"/>
              <a:ext cx="42030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b="0" dirty="0"/>
                <a:t>758</a:t>
              </a:r>
              <a:endParaRPr lang="fr-FR" sz="1100" dirty="0"/>
            </a:p>
          </p:txBody>
        </p:sp>
        <p:sp>
          <p:nvSpPr>
            <p:cNvPr id="93" name="ZoneTexte 92">
              <a:extLst>
                <a:ext uri="{FF2B5EF4-FFF2-40B4-BE49-F238E27FC236}">
                  <a16:creationId xmlns:a16="http://schemas.microsoft.com/office/drawing/2014/main" id="{34B5DEA1-D614-4B07-A71D-B592A6FE5A79}"/>
                </a:ext>
              </a:extLst>
            </p:cNvPr>
            <p:cNvSpPr txBox="1"/>
            <p:nvPr/>
          </p:nvSpPr>
          <p:spPr>
            <a:xfrm>
              <a:off x="2487201" y="5803134"/>
              <a:ext cx="42030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b="0" dirty="0"/>
                <a:t>767</a:t>
              </a:r>
              <a:endParaRPr lang="fr-FR" sz="1100" dirty="0"/>
            </a:p>
          </p:txBody>
        </p:sp>
        <p:sp>
          <p:nvSpPr>
            <p:cNvPr id="94" name="ZoneTexte 93">
              <a:extLst>
                <a:ext uri="{FF2B5EF4-FFF2-40B4-BE49-F238E27FC236}">
                  <a16:creationId xmlns:a16="http://schemas.microsoft.com/office/drawing/2014/main" id="{36003F49-BB0B-568E-1128-2FABFA26B2B4}"/>
                </a:ext>
              </a:extLst>
            </p:cNvPr>
            <p:cNvSpPr txBox="1"/>
            <p:nvPr/>
          </p:nvSpPr>
          <p:spPr>
            <a:xfrm>
              <a:off x="2879393" y="5803134"/>
              <a:ext cx="42030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b="0" dirty="0"/>
                <a:t>761</a:t>
              </a:r>
              <a:endParaRPr lang="fr-FR" sz="1100" dirty="0"/>
            </a:p>
          </p:txBody>
        </p:sp>
        <p:sp>
          <p:nvSpPr>
            <p:cNvPr id="95" name="ZoneTexte 94">
              <a:extLst>
                <a:ext uri="{FF2B5EF4-FFF2-40B4-BE49-F238E27FC236}">
                  <a16:creationId xmlns:a16="http://schemas.microsoft.com/office/drawing/2014/main" id="{2B5DADCB-64C1-CB99-2E1B-EB33B61B0A54}"/>
                </a:ext>
              </a:extLst>
            </p:cNvPr>
            <p:cNvSpPr txBox="1"/>
            <p:nvPr/>
          </p:nvSpPr>
          <p:spPr>
            <a:xfrm>
              <a:off x="3246835" y="5803134"/>
              <a:ext cx="42030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b="0" dirty="0"/>
                <a:t>785</a:t>
              </a:r>
              <a:endParaRPr lang="fr-FR" sz="1100" dirty="0"/>
            </a:p>
          </p:txBody>
        </p:sp>
        <p:sp>
          <p:nvSpPr>
            <p:cNvPr id="96" name="ZoneTexte 95">
              <a:extLst>
                <a:ext uri="{FF2B5EF4-FFF2-40B4-BE49-F238E27FC236}">
                  <a16:creationId xmlns:a16="http://schemas.microsoft.com/office/drawing/2014/main" id="{2F665FBB-E741-A2B3-C2A7-FE15374222E0}"/>
                </a:ext>
              </a:extLst>
            </p:cNvPr>
            <p:cNvSpPr txBox="1"/>
            <p:nvPr/>
          </p:nvSpPr>
          <p:spPr>
            <a:xfrm>
              <a:off x="3680621" y="5803134"/>
              <a:ext cx="42030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b="0" dirty="0"/>
                <a:t>783</a:t>
              </a:r>
            </a:p>
          </p:txBody>
        </p:sp>
        <p:sp>
          <p:nvSpPr>
            <p:cNvPr id="97" name="ZoneTexte 96">
              <a:extLst>
                <a:ext uri="{FF2B5EF4-FFF2-40B4-BE49-F238E27FC236}">
                  <a16:creationId xmlns:a16="http://schemas.microsoft.com/office/drawing/2014/main" id="{4F8E665E-5158-B5ED-3A0D-694FB9809A0C}"/>
                </a:ext>
              </a:extLst>
            </p:cNvPr>
            <p:cNvSpPr txBox="1"/>
            <p:nvPr/>
          </p:nvSpPr>
          <p:spPr>
            <a:xfrm>
              <a:off x="4082566" y="5803134"/>
              <a:ext cx="42030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b="0" dirty="0"/>
                <a:t>797</a:t>
              </a:r>
              <a:endParaRPr lang="fr-FR" sz="1100" dirty="0"/>
            </a:p>
          </p:txBody>
        </p:sp>
        <p:sp>
          <p:nvSpPr>
            <p:cNvPr id="98" name="ZoneTexte 97">
              <a:extLst>
                <a:ext uri="{FF2B5EF4-FFF2-40B4-BE49-F238E27FC236}">
                  <a16:creationId xmlns:a16="http://schemas.microsoft.com/office/drawing/2014/main" id="{00D8EE50-BA12-A423-38C1-745D66FAA5D0}"/>
                </a:ext>
              </a:extLst>
            </p:cNvPr>
            <p:cNvSpPr txBox="1"/>
            <p:nvPr/>
          </p:nvSpPr>
          <p:spPr>
            <a:xfrm>
              <a:off x="4435781" y="5803134"/>
              <a:ext cx="42030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b="0" dirty="0"/>
                <a:t>787</a:t>
              </a:r>
            </a:p>
          </p:txBody>
        </p:sp>
        <p:sp>
          <p:nvSpPr>
            <p:cNvPr id="186" name="ZoneTexte 185">
              <a:extLst>
                <a:ext uri="{FF2B5EF4-FFF2-40B4-BE49-F238E27FC236}">
                  <a16:creationId xmlns:a16="http://schemas.microsoft.com/office/drawing/2014/main" id="{5761A085-D23B-5825-7B92-6D187B35F34F}"/>
                </a:ext>
              </a:extLst>
            </p:cNvPr>
            <p:cNvSpPr txBox="1"/>
            <p:nvPr/>
          </p:nvSpPr>
          <p:spPr>
            <a:xfrm>
              <a:off x="5498925" y="2602724"/>
              <a:ext cx="14686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ISL + LEN (N = 52)</a:t>
              </a:r>
            </a:p>
          </p:txBody>
        </p:sp>
        <p:sp>
          <p:nvSpPr>
            <p:cNvPr id="187" name="ZoneTexte 186">
              <a:extLst>
                <a:ext uri="{FF2B5EF4-FFF2-40B4-BE49-F238E27FC236}">
                  <a16:creationId xmlns:a16="http://schemas.microsoft.com/office/drawing/2014/main" id="{54A9D181-ADC6-E5AE-5678-DEC57AB13968}"/>
                </a:ext>
              </a:extLst>
            </p:cNvPr>
            <p:cNvSpPr txBox="1"/>
            <p:nvPr/>
          </p:nvSpPr>
          <p:spPr>
            <a:xfrm>
              <a:off x="5510453" y="2862536"/>
              <a:ext cx="14048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B/F/TAF (N = 52)</a:t>
              </a:r>
            </a:p>
          </p:txBody>
        </p:sp>
        <p:sp>
          <p:nvSpPr>
            <p:cNvPr id="189" name="Ellipse 188">
              <a:extLst>
                <a:ext uri="{FF2B5EF4-FFF2-40B4-BE49-F238E27FC236}">
                  <a16:creationId xmlns:a16="http://schemas.microsoft.com/office/drawing/2014/main" id="{C2470283-73DE-5243-123F-B5628660C765}"/>
                </a:ext>
              </a:extLst>
            </p:cNvPr>
            <p:cNvSpPr/>
            <p:nvPr/>
          </p:nvSpPr>
          <p:spPr bwMode="auto">
            <a:xfrm>
              <a:off x="5312641" y="2686764"/>
              <a:ext cx="137663" cy="137663"/>
            </a:xfrm>
            <a:prstGeom prst="ellipse">
              <a:avLst/>
            </a:prstGeom>
            <a:solidFill>
              <a:srgbClr val="0000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cxnSp>
          <p:nvCxnSpPr>
            <p:cNvPr id="192" name="Connecteur droit 191">
              <a:extLst>
                <a:ext uri="{FF2B5EF4-FFF2-40B4-BE49-F238E27FC236}">
                  <a16:creationId xmlns:a16="http://schemas.microsoft.com/office/drawing/2014/main" id="{23C05969-0D80-3756-0DF0-457EC9372573}"/>
                </a:ext>
              </a:extLst>
            </p:cNvPr>
            <p:cNvCxnSpPr/>
            <p:nvPr/>
          </p:nvCxnSpPr>
          <p:spPr bwMode="auto">
            <a:xfrm>
              <a:off x="5184603" y="2750299"/>
              <a:ext cx="368092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5" name="Ellipse 194">
              <a:extLst>
                <a:ext uri="{FF2B5EF4-FFF2-40B4-BE49-F238E27FC236}">
                  <a16:creationId xmlns:a16="http://schemas.microsoft.com/office/drawing/2014/main" id="{BAC794CB-780D-F0DB-B3E7-56A62A48333C}"/>
                </a:ext>
              </a:extLst>
            </p:cNvPr>
            <p:cNvSpPr/>
            <p:nvPr/>
          </p:nvSpPr>
          <p:spPr bwMode="auto">
            <a:xfrm>
              <a:off x="5324169" y="2949843"/>
              <a:ext cx="137663" cy="137663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cxnSp>
          <p:nvCxnSpPr>
            <p:cNvPr id="196" name="Connecteur droit 195">
              <a:extLst>
                <a:ext uri="{FF2B5EF4-FFF2-40B4-BE49-F238E27FC236}">
                  <a16:creationId xmlns:a16="http://schemas.microsoft.com/office/drawing/2014/main" id="{53B46730-EE75-7EE6-06CA-CA9BAD627F36}"/>
                </a:ext>
              </a:extLst>
            </p:cNvPr>
            <p:cNvCxnSpPr/>
            <p:nvPr/>
          </p:nvCxnSpPr>
          <p:spPr bwMode="auto">
            <a:xfrm>
              <a:off x="5196131" y="3018141"/>
              <a:ext cx="368092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9" name="Line 7">
              <a:extLst>
                <a:ext uri="{FF2B5EF4-FFF2-40B4-BE49-F238E27FC236}">
                  <a16:creationId xmlns:a16="http://schemas.microsoft.com/office/drawing/2014/main" id="{7EF6CFDF-FA77-3989-6A9C-84765DD8B0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39216" y="3291036"/>
              <a:ext cx="7196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30" name="Line 8">
              <a:extLst>
                <a:ext uri="{FF2B5EF4-FFF2-40B4-BE49-F238E27FC236}">
                  <a16:creationId xmlns:a16="http://schemas.microsoft.com/office/drawing/2014/main" id="{B33D39B2-BC49-F1BE-17A1-9BE9FDBFDD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39216" y="3642111"/>
              <a:ext cx="7196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31" name="Line 9">
              <a:extLst>
                <a:ext uri="{FF2B5EF4-FFF2-40B4-BE49-F238E27FC236}">
                  <a16:creationId xmlns:a16="http://schemas.microsoft.com/office/drawing/2014/main" id="{F88005BF-236F-E206-A8BF-980F9E6E39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39216" y="4335008"/>
              <a:ext cx="7196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32" name="Line 10">
              <a:extLst>
                <a:ext uri="{FF2B5EF4-FFF2-40B4-BE49-F238E27FC236}">
                  <a16:creationId xmlns:a16="http://schemas.microsoft.com/office/drawing/2014/main" id="{062F5BA6-58D8-BB4D-2799-8BD08E7A08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39216" y="4695080"/>
              <a:ext cx="7196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33" name="Line 12">
              <a:extLst>
                <a:ext uri="{FF2B5EF4-FFF2-40B4-BE49-F238E27FC236}">
                  <a16:creationId xmlns:a16="http://schemas.microsoft.com/office/drawing/2014/main" id="{FEE69AEA-D5ED-08CE-5CEC-58A8258C5F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39216" y="2930996"/>
              <a:ext cx="7196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34" name="Line 10">
              <a:extLst>
                <a:ext uri="{FF2B5EF4-FFF2-40B4-BE49-F238E27FC236}">
                  <a16:creationId xmlns:a16="http://schemas.microsoft.com/office/drawing/2014/main" id="{C6C018EC-0EF9-1D2E-A078-C242CCF1DA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39216" y="5029958"/>
              <a:ext cx="7196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DC7287AB-D014-4473-158A-C079B666BBB8}"/>
              </a:ext>
            </a:extLst>
          </p:cNvPr>
          <p:cNvGrpSpPr/>
          <p:nvPr/>
        </p:nvGrpSpPr>
        <p:grpSpPr>
          <a:xfrm>
            <a:off x="6032044" y="2795388"/>
            <a:ext cx="5715909" cy="3276976"/>
            <a:chOff x="6032044" y="2795388"/>
            <a:chExt cx="5715909" cy="3276976"/>
          </a:xfrm>
        </p:grpSpPr>
        <p:grpSp>
          <p:nvGrpSpPr>
            <p:cNvPr id="150" name="Groupe 149">
              <a:extLst>
                <a:ext uri="{FF2B5EF4-FFF2-40B4-BE49-F238E27FC236}">
                  <a16:creationId xmlns:a16="http://schemas.microsoft.com/office/drawing/2014/main" id="{F60BCBE8-AA75-93E0-347E-5810BBF42361}"/>
                </a:ext>
              </a:extLst>
            </p:cNvPr>
            <p:cNvGrpSpPr/>
            <p:nvPr/>
          </p:nvGrpSpPr>
          <p:grpSpPr>
            <a:xfrm>
              <a:off x="9581021" y="3812813"/>
              <a:ext cx="122062" cy="419288"/>
              <a:chOff x="2084388" y="2281238"/>
              <a:chExt cx="127000" cy="720725"/>
            </a:xfrm>
          </p:grpSpPr>
          <p:sp>
            <p:nvSpPr>
              <p:cNvPr id="151" name="Line 113">
                <a:extLst>
                  <a:ext uri="{FF2B5EF4-FFF2-40B4-BE49-F238E27FC236}">
                    <a16:creationId xmlns:a16="http://schemas.microsoft.com/office/drawing/2014/main" id="{B7016B55-AFC2-F21C-E557-1985DCD772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2" name="Line 120">
                <a:extLst>
                  <a:ext uri="{FF2B5EF4-FFF2-40B4-BE49-F238E27FC236}">
                    <a16:creationId xmlns:a16="http://schemas.microsoft.com/office/drawing/2014/main" id="{638C5AEF-EB43-7F3A-BC2D-A938A4C460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3" name="Line 113">
                <a:extLst>
                  <a:ext uri="{FF2B5EF4-FFF2-40B4-BE49-F238E27FC236}">
                    <a16:creationId xmlns:a16="http://schemas.microsoft.com/office/drawing/2014/main" id="{26BCCED1-0CE5-126A-2C05-A1E6325C28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54" name="Groupe 153">
              <a:extLst>
                <a:ext uri="{FF2B5EF4-FFF2-40B4-BE49-F238E27FC236}">
                  <a16:creationId xmlns:a16="http://schemas.microsoft.com/office/drawing/2014/main" id="{A3F75B0C-A6A6-0E6A-5455-C1C0F8757523}"/>
                </a:ext>
              </a:extLst>
            </p:cNvPr>
            <p:cNvGrpSpPr/>
            <p:nvPr/>
          </p:nvGrpSpPr>
          <p:grpSpPr>
            <a:xfrm>
              <a:off x="9975156" y="3770140"/>
              <a:ext cx="122062" cy="464746"/>
              <a:chOff x="2084388" y="2281238"/>
              <a:chExt cx="127000" cy="720725"/>
            </a:xfrm>
          </p:grpSpPr>
          <p:sp>
            <p:nvSpPr>
              <p:cNvPr id="155" name="Line 113">
                <a:extLst>
                  <a:ext uri="{FF2B5EF4-FFF2-40B4-BE49-F238E27FC236}">
                    <a16:creationId xmlns:a16="http://schemas.microsoft.com/office/drawing/2014/main" id="{2DC2BF4B-1918-5971-5280-B266130F98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6" name="Line 120">
                <a:extLst>
                  <a:ext uri="{FF2B5EF4-FFF2-40B4-BE49-F238E27FC236}">
                    <a16:creationId xmlns:a16="http://schemas.microsoft.com/office/drawing/2014/main" id="{2DAF81AD-E477-F31C-4D75-6D348EF38C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7" name="Line 113">
                <a:extLst>
                  <a:ext uri="{FF2B5EF4-FFF2-40B4-BE49-F238E27FC236}">
                    <a16:creationId xmlns:a16="http://schemas.microsoft.com/office/drawing/2014/main" id="{2E3E538F-6259-B4D4-1674-F2A9EF1B54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58" name="Groupe 157">
              <a:extLst>
                <a:ext uri="{FF2B5EF4-FFF2-40B4-BE49-F238E27FC236}">
                  <a16:creationId xmlns:a16="http://schemas.microsoft.com/office/drawing/2014/main" id="{D909B861-2288-5EA2-E454-73D06D923FE4}"/>
                </a:ext>
              </a:extLst>
            </p:cNvPr>
            <p:cNvGrpSpPr/>
            <p:nvPr/>
          </p:nvGrpSpPr>
          <p:grpSpPr>
            <a:xfrm>
              <a:off x="10359974" y="4001119"/>
              <a:ext cx="122062" cy="252413"/>
              <a:chOff x="2084388" y="2281238"/>
              <a:chExt cx="127000" cy="720725"/>
            </a:xfrm>
          </p:grpSpPr>
          <p:sp>
            <p:nvSpPr>
              <p:cNvPr id="159" name="Line 113">
                <a:extLst>
                  <a:ext uri="{FF2B5EF4-FFF2-40B4-BE49-F238E27FC236}">
                    <a16:creationId xmlns:a16="http://schemas.microsoft.com/office/drawing/2014/main" id="{EC48093E-6338-05F2-0739-48545F978F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0" name="Line 120">
                <a:extLst>
                  <a:ext uri="{FF2B5EF4-FFF2-40B4-BE49-F238E27FC236}">
                    <a16:creationId xmlns:a16="http://schemas.microsoft.com/office/drawing/2014/main" id="{787C5E1F-11D6-FDB4-B899-A05C62F173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1" name="Line 113">
                <a:extLst>
                  <a:ext uri="{FF2B5EF4-FFF2-40B4-BE49-F238E27FC236}">
                    <a16:creationId xmlns:a16="http://schemas.microsoft.com/office/drawing/2014/main" id="{6B1E4EDE-BE3E-3AD3-12D9-B7CC1BDD38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18" name="Line 113">
              <a:extLst>
                <a:ext uri="{FF2B5EF4-FFF2-40B4-BE49-F238E27FC236}">
                  <a16:creationId xmlns:a16="http://schemas.microsoft.com/office/drawing/2014/main" id="{DE33DAD8-E6E4-3BD3-1C42-38D823C64F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581021" y="3746594"/>
              <a:ext cx="122062" cy="0"/>
            </a:xfrm>
            <a:prstGeom prst="line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9" name="Line 120">
              <a:extLst>
                <a:ext uri="{FF2B5EF4-FFF2-40B4-BE49-F238E27FC236}">
                  <a16:creationId xmlns:a16="http://schemas.microsoft.com/office/drawing/2014/main" id="{0203011F-138A-BE51-2877-16231C807C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42052" y="3747148"/>
              <a:ext cx="0" cy="508211"/>
            </a:xfrm>
            <a:prstGeom prst="line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0" name="Line 113">
              <a:extLst>
                <a:ext uri="{FF2B5EF4-FFF2-40B4-BE49-F238E27FC236}">
                  <a16:creationId xmlns:a16="http://schemas.microsoft.com/office/drawing/2014/main" id="{2FC14656-A683-E783-A072-F49F98E8C1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581021" y="4255913"/>
              <a:ext cx="122062" cy="0"/>
            </a:xfrm>
            <a:prstGeom prst="line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221" name="Groupe 220">
              <a:extLst>
                <a:ext uri="{FF2B5EF4-FFF2-40B4-BE49-F238E27FC236}">
                  <a16:creationId xmlns:a16="http://schemas.microsoft.com/office/drawing/2014/main" id="{40C37EA3-F9EF-4EE6-91D8-C6AB85F11F80}"/>
                </a:ext>
              </a:extLst>
            </p:cNvPr>
            <p:cNvGrpSpPr/>
            <p:nvPr/>
          </p:nvGrpSpPr>
          <p:grpSpPr>
            <a:xfrm>
              <a:off x="9975156" y="3641819"/>
              <a:ext cx="122062" cy="509319"/>
              <a:chOff x="2084388" y="2281238"/>
              <a:chExt cx="127000" cy="720725"/>
            </a:xfrm>
          </p:grpSpPr>
          <p:sp>
            <p:nvSpPr>
              <p:cNvPr id="222" name="Line 113">
                <a:extLst>
                  <a:ext uri="{FF2B5EF4-FFF2-40B4-BE49-F238E27FC236}">
                    <a16:creationId xmlns:a16="http://schemas.microsoft.com/office/drawing/2014/main" id="{6AF84767-FFEA-A26F-ACF4-889939DB87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3" name="Line 120">
                <a:extLst>
                  <a:ext uri="{FF2B5EF4-FFF2-40B4-BE49-F238E27FC236}">
                    <a16:creationId xmlns:a16="http://schemas.microsoft.com/office/drawing/2014/main" id="{FE741A50-BB5B-4700-8D65-1A792FCF5C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4" name="Line 113">
                <a:extLst>
                  <a:ext uri="{FF2B5EF4-FFF2-40B4-BE49-F238E27FC236}">
                    <a16:creationId xmlns:a16="http://schemas.microsoft.com/office/drawing/2014/main" id="{593B64F9-67E1-EADD-AB0E-56CBDAA8D9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25" name="Groupe 224">
              <a:extLst>
                <a:ext uri="{FF2B5EF4-FFF2-40B4-BE49-F238E27FC236}">
                  <a16:creationId xmlns:a16="http://schemas.microsoft.com/office/drawing/2014/main" id="{65AEECED-6445-BEE3-A942-66C99D2D6CC2}"/>
                </a:ext>
              </a:extLst>
            </p:cNvPr>
            <p:cNvGrpSpPr/>
            <p:nvPr/>
          </p:nvGrpSpPr>
          <p:grpSpPr>
            <a:xfrm>
              <a:off x="10359974" y="3598956"/>
              <a:ext cx="122062" cy="568851"/>
              <a:chOff x="2084388" y="2281238"/>
              <a:chExt cx="127000" cy="720725"/>
            </a:xfrm>
          </p:grpSpPr>
          <p:sp>
            <p:nvSpPr>
              <p:cNvPr id="226" name="Line 113">
                <a:extLst>
                  <a:ext uri="{FF2B5EF4-FFF2-40B4-BE49-F238E27FC236}">
                    <a16:creationId xmlns:a16="http://schemas.microsoft.com/office/drawing/2014/main" id="{F4D7F929-A489-6DF2-CB57-90EB8FB0AA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7" name="Line 120">
                <a:extLst>
                  <a:ext uri="{FF2B5EF4-FFF2-40B4-BE49-F238E27FC236}">
                    <a16:creationId xmlns:a16="http://schemas.microsoft.com/office/drawing/2014/main" id="{BA07ED67-0529-1858-4282-11808D6222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8" name="Line 113">
                <a:extLst>
                  <a:ext uri="{FF2B5EF4-FFF2-40B4-BE49-F238E27FC236}">
                    <a16:creationId xmlns:a16="http://schemas.microsoft.com/office/drawing/2014/main" id="{3D19E808-7F46-6907-0B75-56383EBE55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33" name="Groupe 132">
              <a:extLst>
                <a:ext uri="{FF2B5EF4-FFF2-40B4-BE49-F238E27FC236}">
                  <a16:creationId xmlns:a16="http://schemas.microsoft.com/office/drawing/2014/main" id="{9FA9D2F5-CF53-58E9-160A-B272B24BEFCF}"/>
                </a:ext>
              </a:extLst>
            </p:cNvPr>
            <p:cNvGrpSpPr/>
            <p:nvPr/>
          </p:nvGrpSpPr>
          <p:grpSpPr>
            <a:xfrm>
              <a:off x="8025885" y="3810620"/>
              <a:ext cx="122062" cy="396875"/>
              <a:chOff x="2084388" y="2281238"/>
              <a:chExt cx="127000" cy="720725"/>
            </a:xfrm>
          </p:grpSpPr>
          <p:sp>
            <p:nvSpPr>
              <p:cNvPr id="134" name="Line 113">
                <a:extLst>
                  <a:ext uri="{FF2B5EF4-FFF2-40B4-BE49-F238E27FC236}">
                    <a16:creationId xmlns:a16="http://schemas.microsoft.com/office/drawing/2014/main" id="{C32D0EB8-32E2-6EB7-4256-44073E1B42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5" name="Line 120">
                <a:extLst>
                  <a:ext uri="{FF2B5EF4-FFF2-40B4-BE49-F238E27FC236}">
                    <a16:creationId xmlns:a16="http://schemas.microsoft.com/office/drawing/2014/main" id="{6091B1A4-3B4B-7F41-08CB-1AF17F54E0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6" name="Line 113">
                <a:extLst>
                  <a:ext uri="{FF2B5EF4-FFF2-40B4-BE49-F238E27FC236}">
                    <a16:creationId xmlns:a16="http://schemas.microsoft.com/office/drawing/2014/main" id="{45262288-3D3C-9C5C-0B07-4321D727E4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41" name="Groupe 140">
              <a:extLst>
                <a:ext uri="{FF2B5EF4-FFF2-40B4-BE49-F238E27FC236}">
                  <a16:creationId xmlns:a16="http://schemas.microsoft.com/office/drawing/2014/main" id="{F1A7455D-6C56-99A8-ED24-04E2B51A4991}"/>
                </a:ext>
              </a:extLst>
            </p:cNvPr>
            <p:cNvGrpSpPr/>
            <p:nvPr/>
          </p:nvGrpSpPr>
          <p:grpSpPr>
            <a:xfrm>
              <a:off x="8804622" y="3810620"/>
              <a:ext cx="122062" cy="503175"/>
              <a:chOff x="2084388" y="2281238"/>
              <a:chExt cx="127000" cy="720725"/>
            </a:xfrm>
          </p:grpSpPr>
          <p:sp>
            <p:nvSpPr>
              <p:cNvPr id="142" name="Line 113">
                <a:extLst>
                  <a:ext uri="{FF2B5EF4-FFF2-40B4-BE49-F238E27FC236}">
                    <a16:creationId xmlns:a16="http://schemas.microsoft.com/office/drawing/2014/main" id="{F37D9CEC-856C-A27A-2927-F137BD8E5A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3" name="Line 120">
                <a:extLst>
                  <a:ext uri="{FF2B5EF4-FFF2-40B4-BE49-F238E27FC236}">
                    <a16:creationId xmlns:a16="http://schemas.microsoft.com/office/drawing/2014/main" id="{9B97ABB3-F1DC-35D9-6316-6F14078269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4" name="Line 113">
                <a:extLst>
                  <a:ext uri="{FF2B5EF4-FFF2-40B4-BE49-F238E27FC236}">
                    <a16:creationId xmlns:a16="http://schemas.microsoft.com/office/drawing/2014/main" id="{C7CDAC62-33DA-7DB0-A2C8-FE65043FDC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46" name="Groupe 145">
              <a:extLst>
                <a:ext uri="{FF2B5EF4-FFF2-40B4-BE49-F238E27FC236}">
                  <a16:creationId xmlns:a16="http://schemas.microsoft.com/office/drawing/2014/main" id="{593B9E44-B288-35F0-E397-4788B4F726BE}"/>
                </a:ext>
              </a:extLst>
            </p:cNvPr>
            <p:cNvGrpSpPr/>
            <p:nvPr/>
          </p:nvGrpSpPr>
          <p:grpSpPr>
            <a:xfrm>
              <a:off x="9192697" y="3727854"/>
              <a:ext cx="122062" cy="218497"/>
              <a:chOff x="2084388" y="2281238"/>
              <a:chExt cx="127000" cy="720725"/>
            </a:xfrm>
          </p:grpSpPr>
          <p:sp>
            <p:nvSpPr>
              <p:cNvPr id="147" name="Line 113">
                <a:extLst>
                  <a:ext uri="{FF2B5EF4-FFF2-40B4-BE49-F238E27FC236}">
                    <a16:creationId xmlns:a16="http://schemas.microsoft.com/office/drawing/2014/main" id="{0B877160-2DD1-B3B5-09BC-5DDFB4C6F8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8" name="Line 120">
                <a:extLst>
                  <a:ext uri="{FF2B5EF4-FFF2-40B4-BE49-F238E27FC236}">
                    <a16:creationId xmlns:a16="http://schemas.microsoft.com/office/drawing/2014/main" id="{55B003BC-A5A6-3789-19AF-21ACE27204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9" name="Line 113">
                <a:extLst>
                  <a:ext uri="{FF2B5EF4-FFF2-40B4-BE49-F238E27FC236}">
                    <a16:creationId xmlns:a16="http://schemas.microsoft.com/office/drawing/2014/main" id="{83F492BB-AD60-4FB6-A8F2-0EB1612914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97" name="Groupe 196">
              <a:extLst>
                <a:ext uri="{FF2B5EF4-FFF2-40B4-BE49-F238E27FC236}">
                  <a16:creationId xmlns:a16="http://schemas.microsoft.com/office/drawing/2014/main" id="{55A4F242-F64E-13AA-AE1B-58EFFA68D2EE}"/>
                </a:ext>
              </a:extLst>
            </p:cNvPr>
            <p:cNvGrpSpPr/>
            <p:nvPr/>
          </p:nvGrpSpPr>
          <p:grpSpPr>
            <a:xfrm>
              <a:off x="8025885" y="3644201"/>
              <a:ext cx="122062" cy="478363"/>
              <a:chOff x="2084388" y="2281238"/>
              <a:chExt cx="127000" cy="720725"/>
            </a:xfrm>
          </p:grpSpPr>
          <p:sp>
            <p:nvSpPr>
              <p:cNvPr id="198" name="Line 113">
                <a:extLst>
                  <a:ext uri="{FF2B5EF4-FFF2-40B4-BE49-F238E27FC236}">
                    <a16:creationId xmlns:a16="http://schemas.microsoft.com/office/drawing/2014/main" id="{70CB19AD-5C92-CB46-8417-27126E0611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9" name="Line 120">
                <a:extLst>
                  <a:ext uri="{FF2B5EF4-FFF2-40B4-BE49-F238E27FC236}">
                    <a16:creationId xmlns:a16="http://schemas.microsoft.com/office/drawing/2014/main" id="{9C33CB86-2285-5B6F-1956-EB4747DEAD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0" name="Line 113">
                <a:extLst>
                  <a:ext uri="{FF2B5EF4-FFF2-40B4-BE49-F238E27FC236}">
                    <a16:creationId xmlns:a16="http://schemas.microsoft.com/office/drawing/2014/main" id="{964F3C55-AD60-EDFB-EBC9-B64001291D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01" name="Groupe 200">
              <a:extLst>
                <a:ext uri="{FF2B5EF4-FFF2-40B4-BE49-F238E27FC236}">
                  <a16:creationId xmlns:a16="http://schemas.microsoft.com/office/drawing/2014/main" id="{3DE8C19C-95C0-5E0D-F2C7-53CF0F396DE1}"/>
                </a:ext>
              </a:extLst>
            </p:cNvPr>
            <p:cNvGrpSpPr/>
            <p:nvPr/>
          </p:nvGrpSpPr>
          <p:grpSpPr>
            <a:xfrm>
              <a:off x="8418791" y="3710876"/>
              <a:ext cx="122062" cy="523606"/>
              <a:chOff x="2084388" y="2281238"/>
              <a:chExt cx="127000" cy="720725"/>
            </a:xfrm>
          </p:grpSpPr>
          <p:sp>
            <p:nvSpPr>
              <p:cNvPr id="202" name="Line 113">
                <a:extLst>
                  <a:ext uri="{FF2B5EF4-FFF2-40B4-BE49-F238E27FC236}">
                    <a16:creationId xmlns:a16="http://schemas.microsoft.com/office/drawing/2014/main" id="{84210299-B735-2FC3-405B-F416882275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3" name="Line 120">
                <a:extLst>
                  <a:ext uri="{FF2B5EF4-FFF2-40B4-BE49-F238E27FC236}">
                    <a16:creationId xmlns:a16="http://schemas.microsoft.com/office/drawing/2014/main" id="{DE8B1631-267F-97A5-9024-4A005104CA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4" name="Line 113">
                <a:extLst>
                  <a:ext uri="{FF2B5EF4-FFF2-40B4-BE49-F238E27FC236}">
                    <a16:creationId xmlns:a16="http://schemas.microsoft.com/office/drawing/2014/main" id="{2DD96080-8103-7A16-2236-246FD63322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05" name="Groupe 204">
              <a:extLst>
                <a:ext uri="{FF2B5EF4-FFF2-40B4-BE49-F238E27FC236}">
                  <a16:creationId xmlns:a16="http://schemas.microsoft.com/office/drawing/2014/main" id="{1EE1112F-E962-8D52-ADBE-A0BBE41C7181}"/>
                </a:ext>
              </a:extLst>
            </p:cNvPr>
            <p:cNvGrpSpPr/>
            <p:nvPr/>
          </p:nvGrpSpPr>
          <p:grpSpPr>
            <a:xfrm>
              <a:off x="8418791" y="3686795"/>
              <a:ext cx="122062" cy="457200"/>
              <a:chOff x="2084388" y="2281238"/>
              <a:chExt cx="127000" cy="720725"/>
            </a:xfrm>
          </p:grpSpPr>
          <p:sp>
            <p:nvSpPr>
              <p:cNvPr id="206" name="Line 113">
                <a:extLst>
                  <a:ext uri="{FF2B5EF4-FFF2-40B4-BE49-F238E27FC236}">
                    <a16:creationId xmlns:a16="http://schemas.microsoft.com/office/drawing/2014/main" id="{7051D941-86D6-3EA4-FD98-47073BCDDF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7" name="Line 120">
                <a:extLst>
                  <a:ext uri="{FF2B5EF4-FFF2-40B4-BE49-F238E27FC236}">
                    <a16:creationId xmlns:a16="http://schemas.microsoft.com/office/drawing/2014/main" id="{2D0F8525-175D-A6AD-B5EE-D24528541B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8" name="Line 113">
                <a:extLst>
                  <a:ext uri="{FF2B5EF4-FFF2-40B4-BE49-F238E27FC236}">
                    <a16:creationId xmlns:a16="http://schemas.microsoft.com/office/drawing/2014/main" id="{88E71EF5-CC5D-7617-2B49-DC4A39E9B2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09" name="Groupe 208">
              <a:extLst>
                <a:ext uri="{FF2B5EF4-FFF2-40B4-BE49-F238E27FC236}">
                  <a16:creationId xmlns:a16="http://schemas.microsoft.com/office/drawing/2014/main" id="{FA07E295-F997-5010-ACDE-96217E9759C5}"/>
                </a:ext>
              </a:extLst>
            </p:cNvPr>
            <p:cNvGrpSpPr/>
            <p:nvPr/>
          </p:nvGrpSpPr>
          <p:grpSpPr>
            <a:xfrm>
              <a:off x="8804622" y="3748976"/>
              <a:ext cx="122062" cy="485506"/>
              <a:chOff x="2084388" y="2281238"/>
              <a:chExt cx="127000" cy="720725"/>
            </a:xfrm>
          </p:grpSpPr>
          <p:sp>
            <p:nvSpPr>
              <p:cNvPr id="210" name="Line 113">
                <a:extLst>
                  <a:ext uri="{FF2B5EF4-FFF2-40B4-BE49-F238E27FC236}">
                    <a16:creationId xmlns:a16="http://schemas.microsoft.com/office/drawing/2014/main" id="{893A98C5-E7CA-F921-6112-5D509972DE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1" name="Line 120">
                <a:extLst>
                  <a:ext uri="{FF2B5EF4-FFF2-40B4-BE49-F238E27FC236}">
                    <a16:creationId xmlns:a16="http://schemas.microsoft.com/office/drawing/2014/main" id="{F636F846-CC16-B6E6-5235-D11A8C5B99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2" name="Line 113">
                <a:extLst>
                  <a:ext uri="{FF2B5EF4-FFF2-40B4-BE49-F238E27FC236}">
                    <a16:creationId xmlns:a16="http://schemas.microsoft.com/office/drawing/2014/main" id="{2A39393C-FA49-BEFB-639B-D891583D0C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14" name="Line 113">
              <a:extLst>
                <a:ext uri="{FF2B5EF4-FFF2-40B4-BE49-F238E27FC236}">
                  <a16:creationId xmlns:a16="http://schemas.microsoft.com/office/drawing/2014/main" id="{9EB9A436-BED0-08BB-846A-95B14A930F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192697" y="3513231"/>
              <a:ext cx="122062" cy="0"/>
            </a:xfrm>
            <a:prstGeom prst="line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5" name="Line 120">
              <a:extLst>
                <a:ext uri="{FF2B5EF4-FFF2-40B4-BE49-F238E27FC236}">
                  <a16:creationId xmlns:a16="http://schemas.microsoft.com/office/drawing/2014/main" id="{44F41A97-9763-6806-7FF0-988E64C327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53728" y="3513922"/>
              <a:ext cx="0" cy="634142"/>
            </a:xfrm>
            <a:prstGeom prst="line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6" name="Line 113">
              <a:extLst>
                <a:ext uri="{FF2B5EF4-FFF2-40B4-BE49-F238E27FC236}">
                  <a16:creationId xmlns:a16="http://schemas.microsoft.com/office/drawing/2014/main" id="{3C3D33BA-D3E4-CD4D-15B5-AF56338000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192697" y="4148756"/>
              <a:ext cx="122062" cy="0"/>
            </a:xfrm>
            <a:prstGeom prst="line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9" name="ZoneTexte 98">
              <a:extLst>
                <a:ext uri="{FF2B5EF4-FFF2-40B4-BE49-F238E27FC236}">
                  <a16:creationId xmlns:a16="http://schemas.microsoft.com/office/drawing/2014/main" id="{B6A30489-0EE0-4E8B-8475-00E600F21CCA}"/>
                </a:ext>
              </a:extLst>
            </p:cNvPr>
            <p:cNvSpPr txBox="1"/>
            <p:nvPr/>
          </p:nvSpPr>
          <p:spPr>
            <a:xfrm>
              <a:off x="6032044" y="5596132"/>
              <a:ext cx="84670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>
                  <a:solidFill>
                    <a:srgbClr val="0000CC"/>
                  </a:solidFill>
                </a:rPr>
                <a:t>ISL + LEN</a:t>
              </a:r>
            </a:p>
          </p:txBody>
        </p:sp>
        <p:sp>
          <p:nvSpPr>
            <p:cNvPr id="100" name="ZoneTexte 99">
              <a:extLst>
                <a:ext uri="{FF2B5EF4-FFF2-40B4-BE49-F238E27FC236}">
                  <a16:creationId xmlns:a16="http://schemas.microsoft.com/office/drawing/2014/main" id="{67389765-26B2-C41D-0539-1A33F35A1647}"/>
                </a:ext>
              </a:extLst>
            </p:cNvPr>
            <p:cNvSpPr txBox="1"/>
            <p:nvPr/>
          </p:nvSpPr>
          <p:spPr>
            <a:xfrm>
              <a:off x="7117109" y="5588512"/>
              <a:ext cx="4363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dirty="0"/>
                <a:t>1.94</a:t>
              </a:r>
            </a:p>
          </p:txBody>
        </p:sp>
        <p:sp>
          <p:nvSpPr>
            <p:cNvPr id="101" name="ZoneTexte 100">
              <a:extLst>
                <a:ext uri="{FF2B5EF4-FFF2-40B4-BE49-F238E27FC236}">
                  <a16:creationId xmlns:a16="http://schemas.microsoft.com/office/drawing/2014/main" id="{A797ECD0-C463-20C8-6175-12DCF6570ACA}"/>
                </a:ext>
              </a:extLst>
            </p:cNvPr>
            <p:cNvSpPr txBox="1"/>
            <p:nvPr/>
          </p:nvSpPr>
          <p:spPr>
            <a:xfrm>
              <a:off x="7851435" y="5588512"/>
              <a:ext cx="4363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b="0" dirty="0"/>
                <a:t>1.94</a:t>
              </a:r>
              <a:endParaRPr lang="fr-FR" sz="1100" dirty="0"/>
            </a:p>
          </p:txBody>
        </p:sp>
        <p:sp>
          <p:nvSpPr>
            <p:cNvPr id="102" name="ZoneTexte 101">
              <a:extLst>
                <a:ext uri="{FF2B5EF4-FFF2-40B4-BE49-F238E27FC236}">
                  <a16:creationId xmlns:a16="http://schemas.microsoft.com/office/drawing/2014/main" id="{9C63E871-CA13-D63B-5734-72E1A05F85E7}"/>
                </a:ext>
              </a:extLst>
            </p:cNvPr>
            <p:cNvSpPr txBox="1"/>
            <p:nvPr/>
          </p:nvSpPr>
          <p:spPr>
            <a:xfrm>
              <a:off x="8243627" y="5588512"/>
              <a:ext cx="4363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b="0" dirty="0"/>
                <a:t>1.98</a:t>
              </a:r>
              <a:endParaRPr lang="fr-FR" sz="1100" dirty="0"/>
            </a:p>
          </p:txBody>
        </p:sp>
        <p:sp>
          <p:nvSpPr>
            <p:cNvPr id="103" name="ZoneTexte 102">
              <a:extLst>
                <a:ext uri="{FF2B5EF4-FFF2-40B4-BE49-F238E27FC236}">
                  <a16:creationId xmlns:a16="http://schemas.microsoft.com/office/drawing/2014/main" id="{F5B24032-BE9B-49EC-59FE-91A2CC82ABF1}"/>
                </a:ext>
              </a:extLst>
            </p:cNvPr>
            <p:cNvSpPr txBox="1"/>
            <p:nvPr/>
          </p:nvSpPr>
          <p:spPr>
            <a:xfrm>
              <a:off x="8635819" y="5588512"/>
              <a:ext cx="4363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b="0" dirty="0"/>
                <a:t>1.92</a:t>
              </a:r>
            </a:p>
          </p:txBody>
        </p:sp>
        <p:sp>
          <p:nvSpPr>
            <p:cNvPr id="104" name="ZoneTexte 103">
              <a:extLst>
                <a:ext uri="{FF2B5EF4-FFF2-40B4-BE49-F238E27FC236}">
                  <a16:creationId xmlns:a16="http://schemas.microsoft.com/office/drawing/2014/main" id="{9D96936A-6766-5FF5-D4E4-1E775FE68641}"/>
                </a:ext>
              </a:extLst>
            </p:cNvPr>
            <p:cNvSpPr txBox="1"/>
            <p:nvPr/>
          </p:nvSpPr>
          <p:spPr>
            <a:xfrm>
              <a:off x="9003261" y="5588512"/>
              <a:ext cx="4363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b="0" dirty="0"/>
                <a:t>1.96</a:t>
              </a:r>
              <a:endParaRPr lang="fr-FR" sz="1100" dirty="0"/>
            </a:p>
          </p:txBody>
        </p:sp>
        <p:sp>
          <p:nvSpPr>
            <p:cNvPr id="105" name="ZoneTexte 104">
              <a:extLst>
                <a:ext uri="{FF2B5EF4-FFF2-40B4-BE49-F238E27FC236}">
                  <a16:creationId xmlns:a16="http://schemas.microsoft.com/office/drawing/2014/main" id="{2B6FAF12-BD64-CFB2-D503-241A57D33F97}"/>
                </a:ext>
              </a:extLst>
            </p:cNvPr>
            <p:cNvSpPr txBox="1"/>
            <p:nvPr/>
          </p:nvSpPr>
          <p:spPr>
            <a:xfrm>
              <a:off x="9437047" y="5588512"/>
              <a:ext cx="4363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b="0" dirty="0"/>
                <a:t>1.94</a:t>
              </a:r>
              <a:endParaRPr lang="fr-FR" sz="1100" dirty="0"/>
            </a:p>
          </p:txBody>
        </p:sp>
        <p:sp>
          <p:nvSpPr>
            <p:cNvPr id="106" name="ZoneTexte 105">
              <a:extLst>
                <a:ext uri="{FF2B5EF4-FFF2-40B4-BE49-F238E27FC236}">
                  <a16:creationId xmlns:a16="http://schemas.microsoft.com/office/drawing/2014/main" id="{13C0AF7D-FEF1-D715-D343-AC4D34B75FB7}"/>
                </a:ext>
              </a:extLst>
            </p:cNvPr>
            <p:cNvSpPr txBox="1"/>
            <p:nvPr/>
          </p:nvSpPr>
          <p:spPr>
            <a:xfrm>
              <a:off x="9838992" y="5588512"/>
              <a:ext cx="4363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b="0" dirty="0"/>
                <a:t>1.93</a:t>
              </a:r>
              <a:endParaRPr lang="fr-FR" sz="1100" dirty="0"/>
            </a:p>
          </p:txBody>
        </p:sp>
        <p:sp>
          <p:nvSpPr>
            <p:cNvPr id="107" name="ZoneTexte 106">
              <a:extLst>
                <a:ext uri="{FF2B5EF4-FFF2-40B4-BE49-F238E27FC236}">
                  <a16:creationId xmlns:a16="http://schemas.microsoft.com/office/drawing/2014/main" id="{E477D94A-6F42-C58C-75AE-CE573A15A8F0}"/>
                </a:ext>
              </a:extLst>
            </p:cNvPr>
            <p:cNvSpPr txBox="1"/>
            <p:nvPr/>
          </p:nvSpPr>
          <p:spPr>
            <a:xfrm>
              <a:off x="10192207" y="5588512"/>
              <a:ext cx="4363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b="0" dirty="0"/>
                <a:t>1.88</a:t>
              </a:r>
              <a:endParaRPr lang="fr-FR" sz="1100" dirty="0"/>
            </a:p>
          </p:txBody>
        </p:sp>
        <p:sp>
          <p:nvSpPr>
            <p:cNvPr id="108" name="ZoneTexte 107">
              <a:extLst>
                <a:ext uri="{FF2B5EF4-FFF2-40B4-BE49-F238E27FC236}">
                  <a16:creationId xmlns:a16="http://schemas.microsoft.com/office/drawing/2014/main" id="{CB0DA8A2-72E0-1B6A-467B-0D0AFAFE2BE5}"/>
                </a:ext>
              </a:extLst>
            </p:cNvPr>
            <p:cNvSpPr txBox="1"/>
            <p:nvPr/>
          </p:nvSpPr>
          <p:spPr>
            <a:xfrm>
              <a:off x="6032044" y="5810754"/>
              <a:ext cx="72648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>
                  <a:solidFill>
                    <a:srgbClr val="00B0F0"/>
                  </a:solidFill>
                </a:rPr>
                <a:t>B/F/TAF</a:t>
              </a:r>
            </a:p>
          </p:txBody>
        </p:sp>
        <p:sp>
          <p:nvSpPr>
            <p:cNvPr id="109" name="ZoneTexte 108">
              <a:extLst>
                <a:ext uri="{FF2B5EF4-FFF2-40B4-BE49-F238E27FC236}">
                  <a16:creationId xmlns:a16="http://schemas.microsoft.com/office/drawing/2014/main" id="{1B5E685A-E96F-CC0A-A4CE-3FF48B5639AE}"/>
                </a:ext>
              </a:extLst>
            </p:cNvPr>
            <p:cNvSpPr txBox="1"/>
            <p:nvPr/>
          </p:nvSpPr>
          <p:spPr>
            <a:xfrm>
              <a:off x="7117109" y="5803134"/>
              <a:ext cx="4363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b="0" dirty="0"/>
                <a:t>1.95</a:t>
              </a:r>
              <a:endParaRPr lang="fr-FR" sz="1100" dirty="0"/>
            </a:p>
          </p:txBody>
        </p:sp>
        <p:sp>
          <p:nvSpPr>
            <p:cNvPr id="110" name="ZoneTexte 109">
              <a:extLst>
                <a:ext uri="{FF2B5EF4-FFF2-40B4-BE49-F238E27FC236}">
                  <a16:creationId xmlns:a16="http://schemas.microsoft.com/office/drawing/2014/main" id="{D34F9706-A57F-0648-9FB8-D801C19CB5C6}"/>
                </a:ext>
              </a:extLst>
            </p:cNvPr>
            <p:cNvSpPr txBox="1"/>
            <p:nvPr/>
          </p:nvSpPr>
          <p:spPr>
            <a:xfrm>
              <a:off x="7851437" y="5803134"/>
              <a:ext cx="4363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b="0" dirty="0"/>
                <a:t>1.99</a:t>
              </a:r>
              <a:endParaRPr lang="fr-FR" sz="1100" dirty="0"/>
            </a:p>
          </p:txBody>
        </p:sp>
        <p:sp>
          <p:nvSpPr>
            <p:cNvPr id="111" name="ZoneTexte 110">
              <a:extLst>
                <a:ext uri="{FF2B5EF4-FFF2-40B4-BE49-F238E27FC236}">
                  <a16:creationId xmlns:a16="http://schemas.microsoft.com/office/drawing/2014/main" id="{A8610385-80CB-9B4C-1245-8D976421950F}"/>
                </a:ext>
              </a:extLst>
            </p:cNvPr>
            <p:cNvSpPr txBox="1"/>
            <p:nvPr/>
          </p:nvSpPr>
          <p:spPr>
            <a:xfrm>
              <a:off x="8243627" y="5803134"/>
              <a:ext cx="4363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b="0" dirty="0"/>
                <a:t>1.97</a:t>
              </a:r>
              <a:endParaRPr lang="fr-FR" sz="1100" dirty="0"/>
            </a:p>
          </p:txBody>
        </p:sp>
        <p:sp>
          <p:nvSpPr>
            <p:cNvPr id="112" name="ZoneTexte 111">
              <a:extLst>
                <a:ext uri="{FF2B5EF4-FFF2-40B4-BE49-F238E27FC236}">
                  <a16:creationId xmlns:a16="http://schemas.microsoft.com/office/drawing/2014/main" id="{5A8040CB-D5F8-4C8F-965E-A7B532055EE5}"/>
                </a:ext>
              </a:extLst>
            </p:cNvPr>
            <p:cNvSpPr txBox="1"/>
            <p:nvPr/>
          </p:nvSpPr>
          <p:spPr>
            <a:xfrm>
              <a:off x="8635819" y="5803134"/>
              <a:ext cx="4363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b="0" dirty="0"/>
                <a:t>1.96</a:t>
              </a:r>
              <a:endParaRPr lang="fr-FR" sz="1100" dirty="0"/>
            </a:p>
          </p:txBody>
        </p:sp>
        <p:sp>
          <p:nvSpPr>
            <p:cNvPr id="113" name="ZoneTexte 112">
              <a:extLst>
                <a:ext uri="{FF2B5EF4-FFF2-40B4-BE49-F238E27FC236}">
                  <a16:creationId xmlns:a16="http://schemas.microsoft.com/office/drawing/2014/main" id="{1627BDFE-0F3B-96CC-D440-19973B0253CC}"/>
                </a:ext>
              </a:extLst>
            </p:cNvPr>
            <p:cNvSpPr txBox="1"/>
            <p:nvPr/>
          </p:nvSpPr>
          <p:spPr>
            <a:xfrm>
              <a:off x="9003261" y="5803134"/>
              <a:ext cx="4363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b="0" dirty="0"/>
                <a:t>2.03</a:t>
              </a:r>
              <a:endParaRPr lang="fr-FR" sz="1100" dirty="0"/>
            </a:p>
          </p:txBody>
        </p:sp>
        <p:sp>
          <p:nvSpPr>
            <p:cNvPr id="114" name="ZoneTexte 113">
              <a:extLst>
                <a:ext uri="{FF2B5EF4-FFF2-40B4-BE49-F238E27FC236}">
                  <a16:creationId xmlns:a16="http://schemas.microsoft.com/office/drawing/2014/main" id="{FF2C31FD-AFAD-B1C9-E2B0-210F27EFA69F}"/>
                </a:ext>
              </a:extLst>
            </p:cNvPr>
            <p:cNvSpPr txBox="1"/>
            <p:nvPr/>
          </p:nvSpPr>
          <p:spPr>
            <a:xfrm>
              <a:off x="9437047" y="5803134"/>
              <a:ext cx="4363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b="0" dirty="0"/>
                <a:t>1.96</a:t>
              </a:r>
            </a:p>
          </p:txBody>
        </p:sp>
        <p:sp>
          <p:nvSpPr>
            <p:cNvPr id="115" name="ZoneTexte 114">
              <a:extLst>
                <a:ext uri="{FF2B5EF4-FFF2-40B4-BE49-F238E27FC236}">
                  <a16:creationId xmlns:a16="http://schemas.microsoft.com/office/drawing/2014/main" id="{7C442B5F-BB35-2FDE-0819-AB74C56A6DBC}"/>
                </a:ext>
              </a:extLst>
            </p:cNvPr>
            <p:cNvSpPr txBox="1"/>
            <p:nvPr/>
          </p:nvSpPr>
          <p:spPr>
            <a:xfrm>
              <a:off x="9838992" y="5803134"/>
              <a:ext cx="4363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b="0" dirty="0"/>
                <a:t>2.00</a:t>
              </a:r>
              <a:endParaRPr lang="fr-FR" sz="1100" dirty="0"/>
            </a:p>
          </p:txBody>
        </p:sp>
        <p:sp>
          <p:nvSpPr>
            <p:cNvPr id="116" name="ZoneTexte 115">
              <a:extLst>
                <a:ext uri="{FF2B5EF4-FFF2-40B4-BE49-F238E27FC236}">
                  <a16:creationId xmlns:a16="http://schemas.microsoft.com/office/drawing/2014/main" id="{43282DC2-B7E8-F86C-201F-A3AA0E7F6ECB}"/>
                </a:ext>
              </a:extLst>
            </p:cNvPr>
            <p:cNvSpPr txBox="1"/>
            <p:nvPr/>
          </p:nvSpPr>
          <p:spPr>
            <a:xfrm>
              <a:off x="10192207" y="5803134"/>
              <a:ext cx="4363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b="0" dirty="0"/>
                <a:t>1.99</a:t>
              </a:r>
            </a:p>
          </p:txBody>
        </p:sp>
        <p:sp>
          <p:nvSpPr>
            <p:cNvPr id="118" name="Forme libre : forme 117">
              <a:extLst>
                <a:ext uri="{FF2B5EF4-FFF2-40B4-BE49-F238E27FC236}">
                  <a16:creationId xmlns:a16="http://schemas.microsoft.com/office/drawing/2014/main" id="{E88FBF8D-371D-24C4-8658-6132111366D9}"/>
                </a:ext>
              </a:extLst>
            </p:cNvPr>
            <p:cNvSpPr/>
            <p:nvPr/>
          </p:nvSpPr>
          <p:spPr bwMode="auto">
            <a:xfrm>
              <a:off x="7304205" y="2917651"/>
              <a:ext cx="3500437" cy="2114550"/>
            </a:xfrm>
            <a:custGeom>
              <a:avLst/>
              <a:gdLst>
                <a:gd name="connsiteX0" fmla="*/ 0 w 3500437"/>
                <a:gd name="connsiteY0" fmla="*/ 0 h 2114550"/>
                <a:gd name="connsiteX1" fmla="*/ 0 w 3500437"/>
                <a:gd name="connsiteY1" fmla="*/ 2114550 h 2114550"/>
                <a:gd name="connsiteX2" fmla="*/ 3500437 w 3500437"/>
                <a:gd name="connsiteY2" fmla="*/ 2114550 h 2114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00437" h="2114550">
                  <a:moveTo>
                    <a:pt x="0" y="0"/>
                  </a:moveTo>
                  <a:lnTo>
                    <a:pt x="0" y="2114550"/>
                  </a:lnTo>
                  <a:lnTo>
                    <a:pt x="3500437" y="2114550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9" name="Ellipse 118">
              <a:extLst>
                <a:ext uri="{FF2B5EF4-FFF2-40B4-BE49-F238E27FC236}">
                  <a16:creationId xmlns:a16="http://schemas.microsoft.com/office/drawing/2014/main" id="{2DEA5008-709B-B1FE-874A-7C21AFE94047}"/>
                </a:ext>
              </a:extLst>
            </p:cNvPr>
            <p:cNvSpPr/>
            <p:nvPr/>
          </p:nvSpPr>
          <p:spPr bwMode="auto">
            <a:xfrm>
              <a:off x="8033673" y="3842639"/>
              <a:ext cx="106487" cy="106487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20" name="Ellipse 119">
              <a:extLst>
                <a:ext uri="{FF2B5EF4-FFF2-40B4-BE49-F238E27FC236}">
                  <a16:creationId xmlns:a16="http://schemas.microsoft.com/office/drawing/2014/main" id="{696356F6-501E-E713-8446-D769D6953883}"/>
                </a:ext>
              </a:extLst>
            </p:cNvPr>
            <p:cNvSpPr/>
            <p:nvPr/>
          </p:nvSpPr>
          <p:spPr bwMode="auto">
            <a:xfrm>
              <a:off x="8426579" y="3909728"/>
              <a:ext cx="106487" cy="106487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21" name="Ellipse 120">
              <a:extLst>
                <a:ext uri="{FF2B5EF4-FFF2-40B4-BE49-F238E27FC236}">
                  <a16:creationId xmlns:a16="http://schemas.microsoft.com/office/drawing/2014/main" id="{C60977A8-3BEA-00CF-FBEA-636F1F663477}"/>
                </a:ext>
              </a:extLst>
            </p:cNvPr>
            <p:cNvSpPr/>
            <p:nvPr/>
          </p:nvSpPr>
          <p:spPr bwMode="auto">
            <a:xfrm>
              <a:off x="9200485" y="3777224"/>
              <a:ext cx="106487" cy="106487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22" name="Ellipse 121">
              <a:extLst>
                <a:ext uri="{FF2B5EF4-FFF2-40B4-BE49-F238E27FC236}">
                  <a16:creationId xmlns:a16="http://schemas.microsoft.com/office/drawing/2014/main" id="{F3D4B6C5-6BAA-2FC0-C10D-43999E14A413}"/>
                </a:ext>
              </a:extLst>
            </p:cNvPr>
            <p:cNvSpPr/>
            <p:nvPr/>
          </p:nvSpPr>
          <p:spPr bwMode="auto">
            <a:xfrm>
              <a:off x="9588809" y="3939876"/>
              <a:ext cx="106487" cy="106487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23" name="Ellipse 122">
              <a:extLst>
                <a:ext uri="{FF2B5EF4-FFF2-40B4-BE49-F238E27FC236}">
                  <a16:creationId xmlns:a16="http://schemas.microsoft.com/office/drawing/2014/main" id="{1E725AE1-FB9F-C17E-5C63-B9F8EAC250DF}"/>
                </a:ext>
              </a:extLst>
            </p:cNvPr>
            <p:cNvSpPr/>
            <p:nvPr/>
          </p:nvSpPr>
          <p:spPr bwMode="auto">
            <a:xfrm>
              <a:off x="9982944" y="3836115"/>
              <a:ext cx="106487" cy="106487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24" name="Ellipse 123">
              <a:extLst>
                <a:ext uri="{FF2B5EF4-FFF2-40B4-BE49-F238E27FC236}">
                  <a16:creationId xmlns:a16="http://schemas.microsoft.com/office/drawing/2014/main" id="{F1CF1B85-E7D5-D4B6-8577-8F2A477DED21}"/>
                </a:ext>
              </a:extLst>
            </p:cNvPr>
            <p:cNvSpPr/>
            <p:nvPr/>
          </p:nvSpPr>
          <p:spPr bwMode="auto">
            <a:xfrm>
              <a:off x="10367762" y="3863616"/>
              <a:ext cx="106487" cy="106487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25" name="Ellipse 124">
              <a:extLst>
                <a:ext uri="{FF2B5EF4-FFF2-40B4-BE49-F238E27FC236}">
                  <a16:creationId xmlns:a16="http://schemas.microsoft.com/office/drawing/2014/main" id="{36A752C9-8FCA-6891-98EB-F144F2D40008}"/>
                </a:ext>
              </a:extLst>
            </p:cNvPr>
            <p:cNvSpPr/>
            <p:nvPr/>
          </p:nvSpPr>
          <p:spPr bwMode="auto">
            <a:xfrm>
              <a:off x="7250528" y="3925589"/>
              <a:ext cx="106487" cy="106487"/>
            </a:xfrm>
            <a:prstGeom prst="ellipse">
              <a:avLst/>
            </a:prstGeom>
            <a:solidFill>
              <a:srgbClr val="0000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26" name="Ellipse 125">
              <a:extLst>
                <a:ext uri="{FF2B5EF4-FFF2-40B4-BE49-F238E27FC236}">
                  <a16:creationId xmlns:a16="http://schemas.microsoft.com/office/drawing/2014/main" id="{37D41586-79D3-B51E-8372-6F57FD6769ED}"/>
                </a:ext>
              </a:extLst>
            </p:cNvPr>
            <p:cNvSpPr/>
            <p:nvPr/>
          </p:nvSpPr>
          <p:spPr bwMode="auto">
            <a:xfrm>
              <a:off x="8033673" y="3946608"/>
              <a:ext cx="106487" cy="106487"/>
            </a:xfrm>
            <a:prstGeom prst="ellipse">
              <a:avLst/>
            </a:prstGeom>
            <a:solidFill>
              <a:srgbClr val="0000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27" name="Ellipse 126">
              <a:extLst>
                <a:ext uri="{FF2B5EF4-FFF2-40B4-BE49-F238E27FC236}">
                  <a16:creationId xmlns:a16="http://schemas.microsoft.com/office/drawing/2014/main" id="{47C28D60-2671-43F8-74AC-C171B270E0B1}"/>
                </a:ext>
              </a:extLst>
            </p:cNvPr>
            <p:cNvSpPr/>
            <p:nvPr/>
          </p:nvSpPr>
          <p:spPr bwMode="auto">
            <a:xfrm>
              <a:off x="8426579" y="3863489"/>
              <a:ext cx="106487" cy="106487"/>
            </a:xfrm>
            <a:prstGeom prst="ellipse">
              <a:avLst/>
            </a:prstGeom>
            <a:solidFill>
              <a:srgbClr val="0000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28" name="Ellipse 127">
              <a:extLst>
                <a:ext uri="{FF2B5EF4-FFF2-40B4-BE49-F238E27FC236}">
                  <a16:creationId xmlns:a16="http://schemas.microsoft.com/office/drawing/2014/main" id="{7FD6D406-F1A1-B4BA-FFD7-C6618684072B}"/>
                </a:ext>
              </a:extLst>
            </p:cNvPr>
            <p:cNvSpPr/>
            <p:nvPr/>
          </p:nvSpPr>
          <p:spPr bwMode="auto">
            <a:xfrm>
              <a:off x="8812410" y="4018456"/>
              <a:ext cx="106487" cy="106487"/>
            </a:xfrm>
            <a:prstGeom prst="ellipse">
              <a:avLst/>
            </a:prstGeom>
            <a:solidFill>
              <a:srgbClr val="0000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29" name="Ellipse 128">
              <a:extLst>
                <a:ext uri="{FF2B5EF4-FFF2-40B4-BE49-F238E27FC236}">
                  <a16:creationId xmlns:a16="http://schemas.microsoft.com/office/drawing/2014/main" id="{89289CFE-8470-D91F-7ACF-3E3F5D1C70DB}"/>
                </a:ext>
              </a:extLst>
            </p:cNvPr>
            <p:cNvSpPr/>
            <p:nvPr/>
          </p:nvSpPr>
          <p:spPr bwMode="auto">
            <a:xfrm>
              <a:off x="9200485" y="3881014"/>
              <a:ext cx="106487" cy="106487"/>
            </a:xfrm>
            <a:prstGeom prst="ellipse">
              <a:avLst/>
            </a:prstGeom>
            <a:solidFill>
              <a:srgbClr val="0000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30" name="Ellipse 129">
              <a:extLst>
                <a:ext uri="{FF2B5EF4-FFF2-40B4-BE49-F238E27FC236}">
                  <a16:creationId xmlns:a16="http://schemas.microsoft.com/office/drawing/2014/main" id="{52CF8B22-0735-B05A-2B00-23385EB29FF7}"/>
                </a:ext>
              </a:extLst>
            </p:cNvPr>
            <p:cNvSpPr/>
            <p:nvPr/>
          </p:nvSpPr>
          <p:spPr bwMode="auto">
            <a:xfrm>
              <a:off x="9588809" y="3965400"/>
              <a:ext cx="106487" cy="106487"/>
            </a:xfrm>
            <a:prstGeom prst="ellipse">
              <a:avLst/>
            </a:prstGeom>
            <a:solidFill>
              <a:srgbClr val="0000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31" name="Ellipse 130">
              <a:extLst>
                <a:ext uri="{FF2B5EF4-FFF2-40B4-BE49-F238E27FC236}">
                  <a16:creationId xmlns:a16="http://schemas.microsoft.com/office/drawing/2014/main" id="{11FF8B71-2E5B-C15E-51A1-113D30D4842D}"/>
                </a:ext>
              </a:extLst>
            </p:cNvPr>
            <p:cNvSpPr/>
            <p:nvPr/>
          </p:nvSpPr>
          <p:spPr bwMode="auto">
            <a:xfrm>
              <a:off x="9982944" y="3944639"/>
              <a:ext cx="106487" cy="106487"/>
            </a:xfrm>
            <a:prstGeom prst="ellipse">
              <a:avLst/>
            </a:prstGeom>
            <a:solidFill>
              <a:srgbClr val="0000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32" name="Ellipse 131">
              <a:extLst>
                <a:ext uri="{FF2B5EF4-FFF2-40B4-BE49-F238E27FC236}">
                  <a16:creationId xmlns:a16="http://schemas.microsoft.com/office/drawing/2014/main" id="{086B8CBB-4F5A-4C7C-DBB3-F18253058C17}"/>
                </a:ext>
              </a:extLst>
            </p:cNvPr>
            <p:cNvSpPr/>
            <p:nvPr/>
          </p:nvSpPr>
          <p:spPr bwMode="auto">
            <a:xfrm>
              <a:off x="10367762" y="4078243"/>
              <a:ext cx="106487" cy="106487"/>
            </a:xfrm>
            <a:prstGeom prst="ellipse">
              <a:avLst/>
            </a:prstGeom>
            <a:solidFill>
              <a:srgbClr val="0000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45" name="Ellipse 144">
              <a:extLst>
                <a:ext uri="{FF2B5EF4-FFF2-40B4-BE49-F238E27FC236}">
                  <a16:creationId xmlns:a16="http://schemas.microsoft.com/office/drawing/2014/main" id="{3F6C80DC-3978-4796-D3E4-B9D50156C8B6}"/>
                </a:ext>
              </a:extLst>
            </p:cNvPr>
            <p:cNvSpPr/>
            <p:nvPr/>
          </p:nvSpPr>
          <p:spPr bwMode="auto">
            <a:xfrm>
              <a:off x="8812410" y="3944639"/>
              <a:ext cx="106487" cy="106487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62" name="ZoneTexte 161">
              <a:extLst>
                <a:ext uri="{FF2B5EF4-FFF2-40B4-BE49-F238E27FC236}">
                  <a16:creationId xmlns:a16="http://schemas.microsoft.com/office/drawing/2014/main" id="{19CE71AC-7089-26B2-BF2A-26787084145F}"/>
                </a:ext>
              </a:extLst>
            </p:cNvPr>
            <p:cNvSpPr txBox="1"/>
            <p:nvPr/>
          </p:nvSpPr>
          <p:spPr>
            <a:xfrm>
              <a:off x="10199631" y="4285434"/>
              <a:ext cx="5613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1400" b="1" dirty="0">
                  <a:solidFill>
                    <a:srgbClr val="0000CC"/>
                  </a:solidFill>
                </a:rPr>
                <a:t>-0.07</a:t>
              </a:r>
            </a:p>
          </p:txBody>
        </p:sp>
        <p:sp>
          <p:nvSpPr>
            <p:cNvPr id="163" name="ZoneTexte 162">
              <a:extLst>
                <a:ext uri="{FF2B5EF4-FFF2-40B4-BE49-F238E27FC236}">
                  <a16:creationId xmlns:a16="http://schemas.microsoft.com/office/drawing/2014/main" id="{38646ADB-B290-033E-C2EF-A3ACB6D6C78A}"/>
                </a:ext>
              </a:extLst>
            </p:cNvPr>
            <p:cNvSpPr txBox="1"/>
            <p:nvPr/>
          </p:nvSpPr>
          <p:spPr>
            <a:xfrm>
              <a:off x="10199631" y="3264667"/>
              <a:ext cx="5068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1400" b="1" dirty="0">
                  <a:solidFill>
                    <a:srgbClr val="00B0F0"/>
                  </a:solidFill>
                </a:rPr>
                <a:t>0.03</a:t>
              </a:r>
            </a:p>
          </p:txBody>
        </p:sp>
        <p:sp>
          <p:nvSpPr>
            <p:cNvPr id="164" name="ZoneTexte 163">
              <a:extLst>
                <a:ext uri="{FF2B5EF4-FFF2-40B4-BE49-F238E27FC236}">
                  <a16:creationId xmlns:a16="http://schemas.microsoft.com/office/drawing/2014/main" id="{6A9D3B65-CA89-30A0-5CD9-0082869B3AB1}"/>
                </a:ext>
              </a:extLst>
            </p:cNvPr>
            <p:cNvSpPr txBox="1"/>
            <p:nvPr/>
          </p:nvSpPr>
          <p:spPr>
            <a:xfrm>
              <a:off x="10974984" y="3785987"/>
              <a:ext cx="7729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p = 0.23</a:t>
              </a:r>
            </a:p>
          </p:txBody>
        </p:sp>
        <p:sp>
          <p:nvSpPr>
            <p:cNvPr id="165" name="ZoneTexte 164">
              <a:extLst>
                <a:ext uri="{FF2B5EF4-FFF2-40B4-BE49-F238E27FC236}">
                  <a16:creationId xmlns:a16="http://schemas.microsoft.com/office/drawing/2014/main" id="{13EB1786-239E-C23C-3D8E-494BAE553EDD}"/>
                </a:ext>
              </a:extLst>
            </p:cNvPr>
            <p:cNvSpPr txBox="1"/>
            <p:nvPr/>
          </p:nvSpPr>
          <p:spPr>
            <a:xfrm>
              <a:off x="6912854" y="2795388"/>
              <a:ext cx="3802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>
                  <a:solidFill>
                    <a:srgbClr val="1F3564"/>
                  </a:solidFill>
                </a:rPr>
                <a:t>0.5</a:t>
              </a:r>
            </a:p>
          </p:txBody>
        </p:sp>
        <p:sp>
          <p:nvSpPr>
            <p:cNvPr id="166" name="ZoneTexte 165">
              <a:extLst>
                <a:ext uri="{FF2B5EF4-FFF2-40B4-BE49-F238E27FC236}">
                  <a16:creationId xmlns:a16="http://schemas.microsoft.com/office/drawing/2014/main" id="{1F3BBB8C-7F21-8D1F-F40F-C5194B52718F}"/>
                </a:ext>
              </a:extLst>
            </p:cNvPr>
            <p:cNvSpPr txBox="1"/>
            <p:nvPr/>
          </p:nvSpPr>
          <p:spPr>
            <a:xfrm>
              <a:off x="6834307" y="3314851"/>
              <a:ext cx="4587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>
                  <a:solidFill>
                    <a:srgbClr val="1F3564"/>
                  </a:solidFill>
                </a:rPr>
                <a:t>0.25</a:t>
              </a:r>
            </a:p>
          </p:txBody>
        </p:sp>
        <p:sp>
          <p:nvSpPr>
            <p:cNvPr id="168" name="ZoneTexte 167">
              <a:extLst>
                <a:ext uri="{FF2B5EF4-FFF2-40B4-BE49-F238E27FC236}">
                  <a16:creationId xmlns:a16="http://schemas.microsoft.com/office/drawing/2014/main" id="{E8E016BA-1BE5-3FAC-E291-F00141D3F0F5}"/>
                </a:ext>
              </a:extLst>
            </p:cNvPr>
            <p:cNvSpPr txBox="1"/>
            <p:nvPr/>
          </p:nvSpPr>
          <p:spPr>
            <a:xfrm>
              <a:off x="7023460" y="3851888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>
                  <a:solidFill>
                    <a:srgbClr val="1F3564"/>
                  </a:solidFill>
                </a:rPr>
                <a:t>0</a:t>
              </a:r>
            </a:p>
          </p:txBody>
        </p:sp>
        <p:sp>
          <p:nvSpPr>
            <p:cNvPr id="170" name="ZoneTexte 169">
              <a:extLst>
                <a:ext uri="{FF2B5EF4-FFF2-40B4-BE49-F238E27FC236}">
                  <a16:creationId xmlns:a16="http://schemas.microsoft.com/office/drawing/2014/main" id="{337BFFAB-CDF8-0961-4549-1C8BCD487A8A}"/>
                </a:ext>
              </a:extLst>
            </p:cNvPr>
            <p:cNvSpPr txBox="1"/>
            <p:nvPr/>
          </p:nvSpPr>
          <p:spPr>
            <a:xfrm>
              <a:off x="6787819" y="4358374"/>
              <a:ext cx="5052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>
                  <a:solidFill>
                    <a:srgbClr val="1F3564"/>
                  </a:solidFill>
                </a:rPr>
                <a:t>-0.25</a:t>
              </a:r>
            </a:p>
          </p:txBody>
        </p:sp>
        <p:sp>
          <p:nvSpPr>
            <p:cNvPr id="171" name="ZoneTexte 170">
              <a:extLst>
                <a:ext uri="{FF2B5EF4-FFF2-40B4-BE49-F238E27FC236}">
                  <a16:creationId xmlns:a16="http://schemas.microsoft.com/office/drawing/2014/main" id="{65BDFE41-62EB-FF3D-FEC0-2D9932D2DCA9}"/>
                </a:ext>
              </a:extLst>
            </p:cNvPr>
            <p:cNvSpPr txBox="1"/>
            <p:nvPr/>
          </p:nvSpPr>
          <p:spPr>
            <a:xfrm>
              <a:off x="6866366" y="4885935"/>
              <a:ext cx="4267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>
                  <a:solidFill>
                    <a:srgbClr val="1F3564"/>
                  </a:solidFill>
                </a:rPr>
                <a:t>-0.5</a:t>
              </a:r>
            </a:p>
          </p:txBody>
        </p:sp>
        <p:sp>
          <p:nvSpPr>
            <p:cNvPr id="173" name="Forme libre : forme 172">
              <a:extLst>
                <a:ext uri="{FF2B5EF4-FFF2-40B4-BE49-F238E27FC236}">
                  <a16:creationId xmlns:a16="http://schemas.microsoft.com/office/drawing/2014/main" id="{9F05A1E5-E8C9-8332-830E-6F4D3A524C7D}"/>
                </a:ext>
              </a:extLst>
            </p:cNvPr>
            <p:cNvSpPr/>
            <p:nvPr/>
          </p:nvSpPr>
          <p:spPr bwMode="auto">
            <a:xfrm>
              <a:off x="7304205" y="3839194"/>
              <a:ext cx="3133725" cy="159544"/>
            </a:xfrm>
            <a:custGeom>
              <a:avLst/>
              <a:gdLst>
                <a:gd name="connsiteX0" fmla="*/ 0 w 3112293"/>
                <a:gd name="connsiteY0" fmla="*/ 33338 h 116682"/>
                <a:gd name="connsiteX1" fmla="*/ 778668 w 3112293"/>
                <a:gd name="connsiteY1" fmla="*/ 116682 h 116682"/>
                <a:gd name="connsiteX2" fmla="*/ 1162050 w 3112293"/>
                <a:gd name="connsiteY2" fmla="*/ 0 h 116682"/>
                <a:gd name="connsiteX3" fmla="*/ 1554956 w 3112293"/>
                <a:gd name="connsiteY3" fmla="*/ 50007 h 116682"/>
                <a:gd name="connsiteX4" fmla="*/ 1947862 w 3112293"/>
                <a:gd name="connsiteY4" fmla="*/ 52388 h 116682"/>
                <a:gd name="connsiteX5" fmla="*/ 2326481 w 3112293"/>
                <a:gd name="connsiteY5" fmla="*/ 42863 h 116682"/>
                <a:gd name="connsiteX6" fmla="*/ 2712243 w 3112293"/>
                <a:gd name="connsiteY6" fmla="*/ 16669 h 116682"/>
                <a:gd name="connsiteX7" fmla="*/ 3112293 w 3112293"/>
                <a:gd name="connsiteY7" fmla="*/ 69057 h 116682"/>
                <a:gd name="connsiteX0" fmla="*/ 0 w 3112293"/>
                <a:gd name="connsiteY0" fmla="*/ 80962 h 116681"/>
                <a:gd name="connsiteX1" fmla="*/ 776287 w 3112293"/>
                <a:gd name="connsiteY1" fmla="*/ 0 h 116681"/>
                <a:gd name="connsiteX2" fmla="*/ 1162050 w 3112293"/>
                <a:gd name="connsiteY2" fmla="*/ 47624 h 116681"/>
                <a:gd name="connsiteX3" fmla="*/ 1554956 w 3112293"/>
                <a:gd name="connsiteY3" fmla="*/ 97631 h 116681"/>
                <a:gd name="connsiteX4" fmla="*/ 1947862 w 3112293"/>
                <a:gd name="connsiteY4" fmla="*/ 100012 h 116681"/>
                <a:gd name="connsiteX5" fmla="*/ 2326481 w 3112293"/>
                <a:gd name="connsiteY5" fmla="*/ 90487 h 116681"/>
                <a:gd name="connsiteX6" fmla="*/ 2712243 w 3112293"/>
                <a:gd name="connsiteY6" fmla="*/ 64293 h 116681"/>
                <a:gd name="connsiteX7" fmla="*/ 3112293 w 3112293"/>
                <a:gd name="connsiteY7" fmla="*/ 116681 h 116681"/>
                <a:gd name="connsiteX0" fmla="*/ 0 w 3112293"/>
                <a:gd name="connsiteY0" fmla="*/ 80962 h 116681"/>
                <a:gd name="connsiteX1" fmla="*/ 776287 w 3112293"/>
                <a:gd name="connsiteY1" fmla="*/ 0 h 116681"/>
                <a:gd name="connsiteX2" fmla="*/ 1176337 w 3112293"/>
                <a:gd name="connsiteY2" fmla="*/ 71437 h 116681"/>
                <a:gd name="connsiteX3" fmla="*/ 1554956 w 3112293"/>
                <a:gd name="connsiteY3" fmla="*/ 97631 h 116681"/>
                <a:gd name="connsiteX4" fmla="*/ 1947862 w 3112293"/>
                <a:gd name="connsiteY4" fmla="*/ 100012 h 116681"/>
                <a:gd name="connsiteX5" fmla="*/ 2326481 w 3112293"/>
                <a:gd name="connsiteY5" fmla="*/ 90487 h 116681"/>
                <a:gd name="connsiteX6" fmla="*/ 2712243 w 3112293"/>
                <a:gd name="connsiteY6" fmla="*/ 64293 h 116681"/>
                <a:gd name="connsiteX7" fmla="*/ 3112293 w 3112293"/>
                <a:gd name="connsiteY7" fmla="*/ 116681 h 116681"/>
                <a:gd name="connsiteX0" fmla="*/ 0 w 3112293"/>
                <a:gd name="connsiteY0" fmla="*/ 140494 h 176213"/>
                <a:gd name="connsiteX1" fmla="*/ 776287 w 3112293"/>
                <a:gd name="connsiteY1" fmla="*/ 59532 h 176213"/>
                <a:gd name="connsiteX2" fmla="*/ 1176337 w 3112293"/>
                <a:gd name="connsiteY2" fmla="*/ 130969 h 176213"/>
                <a:gd name="connsiteX3" fmla="*/ 1554956 w 3112293"/>
                <a:gd name="connsiteY3" fmla="*/ 157163 h 176213"/>
                <a:gd name="connsiteX4" fmla="*/ 1950243 w 3112293"/>
                <a:gd name="connsiteY4" fmla="*/ 0 h 176213"/>
                <a:gd name="connsiteX5" fmla="*/ 2326481 w 3112293"/>
                <a:gd name="connsiteY5" fmla="*/ 150019 h 176213"/>
                <a:gd name="connsiteX6" fmla="*/ 2712243 w 3112293"/>
                <a:gd name="connsiteY6" fmla="*/ 123825 h 176213"/>
                <a:gd name="connsiteX7" fmla="*/ 3112293 w 3112293"/>
                <a:gd name="connsiteY7" fmla="*/ 176213 h 176213"/>
                <a:gd name="connsiteX0" fmla="*/ 0 w 3112293"/>
                <a:gd name="connsiteY0" fmla="*/ 140494 h 176213"/>
                <a:gd name="connsiteX1" fmla="*/ 776287 w 3112293"/>
                <a:gd name="connsiteY1" fmla="*/ 59532 h 176213"/>
                <a:gd name="connsiteX2" fmla="*/ 1176337 w 3112293"/>
                <a:gd name="connsiteY2" fmla="*/ 130969 h 176213"/>
                <a:gd name="connsiteX3" fmla="*/ 1554956 w 3112293"/>
                <a:gd name="connsiteY3" fmla="*/ 157163 h 176213"/>
                <a:gd name="connsiteX4" fmla="*/ 1950243 w 3112293"/>
                <a:gd name="connsiteY4" fmla="*/ 0 h 176213"/>
                <a:gd name="connsiteX5" fmla="*/ 2336006 w 3112293"/>
                <a:gd name="connsiteY5" fmla="*/ 159544 h 176213"/>
                <a:gd name="connsiteX6" fmla="*/ 2712243 w 3112293"/>
                <a:gd name="connsiteY6" fmla="*/ 123825 h 176213"/>
                <a:gd name="connsiteX7" fmla="*/ 3112293 w 3112293"/>
                <a:gd name="connsiteY7" fmla="*/ 176213 h 176213"/>
                <a:gd name="connsiteX0" fmla="*/ 0 w 3112293"/>
                <a:gd name="connsiteY0" fmla="*/ 140494 h 176213"/>
                <a:gd name="connsiteX1" fmla="*/ 776287 w 3112293"/>
                <a:gd name="connsiteY1" fmla="*/ 59532 h 176213"/>
                <a:gd name="connsiteX2" fmla="*/ 1176337 w 3112293"/>
                <a:gd name="connsiteY2" fmla="*/ 130969 h 176213"/>
                <a:gd name="connsiteX3" fmla="*/ 1554956 w 3112293"/>
                <a:gd name="connsiteY3" fmla="*/ 157163 h 176213"/>
                <a:gd name="connsiteX4" fmla="*/ 1950243 w 3112293"/>
                <a:gd name="connsiteY4" fmla="*/ 0 h 176213"/>
                <a:gd name="connsiteX5" fmla="*/ 2336006 w 3112293"/>
                <a:gd name="connsiteY5" fmla="*/ 159544 h 176213"/>
                <a:gd name="connsiteX6" fmla="*/ 2738437 w 3112293"/>
                <a:gd name="connsiteY6" fmla="*/ 47625 h 176213"/>
                <a:gd name="connsiteX7" fmla="*/ 3112293 w 3112293"/>
                <a:gd name="connsiteY7" fmla="*/ 176213 h 176213"/>
                <a:gd name="connsiteX0" fmla="*/ 0 w 3133725"/>
                <a:gd name="connsiteY0" fmla="*/ 140494 h 159544"/>
                <a:gd name="connsiteX1" fmla="*/ 776287 w 3133725"/>
                <a:gd name="connsiteY1" fmla="*/ 59532 h 159544"/>
                <a:gd name="connsiteX2" fmla="*/ 1176337 w 3133725"/>
                <a:gd name="connsiteY2" fmla="*/ 130969 h 159544"/>
                <a:gd name="connsiteX3" fmla="*/ 1554956 w 3133725"/>
                <a:gd name="connsiteY3" fmla="*/ 157163 h 159544"/>
                <a:gd name="connsiteX4" fmla="*/ 1950243 w 3133725"/>
                <a:gd name="connsiteY4" fmla="*/ 0 h 159544"/>
                <a:gd name="connsiteX5" fmla="*/ 2336006 w 3133725"/>
                <a:gd name="connsiteY5" fmla="*/ 159544 h 159544"/>
                <a:gd name="connsiteX6" fmla="*/ 2738437 w 3133725"/>
                <a:gd name="connsiteY6" fmla="*/ 47625 h 159544"/>
                <a:gd name="connsiteX7" fmla="*/ 3133725 w 3133725"/>
                <a:gd name="connsiteY7" fmla="*/ 80963 h 159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33725" h="159544">
                  <a:moveTo>
                    <a:pt x="0" y="140494"/>
                  </a:moveTo>
                  <a:lnTo>
                    <a:pt x="776287" y="59532"/>
                  </a:lnTo>
                  <a:lnTo>
                    <a:pt x="1176337" y="130969"/>
                  </a:lnTo>
                  <a:lnTo>
                    <a:pt x="1554956" y="157163"/>
                  </a:lnTo>
                  <a:lnTo>
                    <a:pt x="1950243" y="0"/>
                  </a:lnTo>
                  <a:lnTo>
                    <a:pt x="2336006" y="159544"/>
                  </a:lnTo>
                  <a:lnTo>
                    <a:pt x="2738437" y="47625"/>
                  </a:lnTo>
                  <a:lnTo>
                    <a:pt x="3133725" y="80963"/>
                  </a:lnTo>
                </a:path>
              </a:pathLst>
            </a:cu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4" name="Forme libre : forme 173">
              <a:extLst>
                <a:ext uri="{FF2B5EF4-FFF2-40B4-BE49-F238E27FC236}">
                  <a16:creationId xmlns:a16="http://schemas.microsoft.com/office/drawing/2014/main" id="{41D0DE21-E3F6-59CD-FB92-1153C0AC40FE}"/>
                </a:ext>
              </a:extLst>
            </p:cNvPr>
            <p:cNvSpPr/>
            <p:nvPr/>
          </p:nvSpPr>
          <p:spPr bwMode="auto">
            <a:xfrm>
              <a:off x="7304205" y="3915295"/>
              <a:ext cx="3112292" cy="216696"/>
            </a:xfrm>
            <a:custGeom>
              <a:avLst/>
              <a:gdLst>
                <a:gd name="connsiteX0" fmla="*/ 0 w 3112293"/>
                <a:gd name="connsiteY0" fmla="*/ 33338 h 116682"/>
                <a:gd name="connsiteX1" fmla="*/ 778668 w 3112293"/>
                <a:gd name="connsiteY1" fmla="*/ 116682 h 116682"/>
                <a:gd name="connsiteX2" fmla="*/ 1162050 w 3112293"/>
                <a:gd name="connsiteY2" fmla="*/ 0 h 116682"/>
                <a:gd name="connsiteX3" fmla="*/ 1554956 w 3112293"/>
                <a:gd name="connsiteY3" fmla="*/ 50007 h 116682"/>
                <a:gd name="connsiteX4" fmla="*/ 1947862 w 3112293"/>
                <a:gd name="connsiteY4" fmla="*/ 52388 h 116682"/>
                <a:gd name="connsiteX5" fmla="*/ 2326481 w 3112293"/>
                <a:gd name="connsiteY5" fmla="*/ 42863 h 116682"/>
                <a:gd name="connsiteX6" fmla="*/ 2712243 w 3112293"/>
                <a:gd name="connsiteY6" fmla="*/ 16669 h 116682"/>
                <a:gd name="connsiteX7" fmla="*/ 3112293 w 3112293"/>
                <a:gd name="connsiteY7" fmla="*/ 69057 h 116682"/>
                <a:gd name="connsiteX0" fmla="*/ 0 w 3112293"/>
                <a:gd name="connsiteY0" fmla="*/ 33338 h 209551"/>
                <a:gd name="connsiteX1" fmla="*/ 776287 w 3112293"/>
                <a:gd name="connsiteY1" fmla="*/ 209551 h 209551"/>
                <a:gd name="connsiteX2" fmla="*/ 1162050 w 3112293"/>
                <a:gd name="connsiteY2" fmla="*/ 0 h 209551"/>
                <a:gd name="connsiteX3" fmla="*/ 1554956 w 3112293"/>
                <a:gd name="connsiteY3" fmla="*/ 50007 h 209551"/>
                <a:gd name="connsiteX4" fmla="*/ 1947862 w 3112293"/>
                <a:gd name="connsiteY4" fmla="*/ 52388 h 209551"/>
                <a:gd name="connsiteX5" fmla="*/ 2326481 w 3112293"/>
                <a:gd name="connsiteY5" fmla="*/ 42863 h 209551"/>
                <a:gd name="connsiteX6" fmla="*/ 2712243 w 3112293"/>
                <a:gd name="connsiteY6" fmla="*/ 16669 h 209551"/>
                <a:gd name="connsiteX7" fmla="*/ 3112293 w 3112293"/>
                <a:gd name="connsiteY7" fmla="*/ 69057 h 209551"/>
                <a:gd name="connsiteX0" fmla="*/ 0 w 3112293"/>
                <a:gd name="connsiteY0" fmla="*/ 16669 h 197643"/>
                <a:gd name="connsiteX1" fmla="*/ 776287 w 3112293"/>
                <a:gd name="connsiteY1" fmla="*/ 192882 h 197643"/>
                <a:gd name="connsiteX2" fmla="*/ 1162050 w 3112293"/>
                <a:gd name="connsiteY2" fmla="*/ 197643 h 197643"/>
                <a:gd name="connsiteX3" fmla="*/ 1554956 w 3112293"/>
                <a:gd name="connsiteY3" fmla="*/ 33338 h 197643"/>
                <a:gd name="connsiteX4" fmla="*/ 1947862 w 3112293"/>
                <a:gd name="connsiteY4" fmla="*/ 35719 h 197643"/>
                <a:gd name="connsiteX5" fmla="*/ 2326481 w 3112293"/>
                <a:gd name="connsiteY5" fmla="*/ 26194 h 197643"/>
                <a:gd name="connsiteX6" fmla="*/ 2712243 w 3112293"/>
                <a:gd name="connsiteY6" fmla="*/ 0 h 197643"/>
                <a:gd name="connsiteX7" fmla="*/ 3112293 w 3112293"/>
                <a:gd name="connsiteY7" fmla="*/ 52388 h 197643"/>
                <a:gd name="connsiteX0" fmla="*/ 0 w 3112293"/>
                <a:gd name="connsiteY0" fmla="*/ 16669 h 219075"/>
                <a:gd name="connsiteX1" fmla="*/ 776287 w 3112293"/>
                <a:gd name="connsiteY1" fmla="*/ 192882 h 219075"/>
                <a:gd name="connsiteX2" fmla="*/ 1162050 w 3112293"/>
                <a:gd name="connsiteY2" fmla="*/ 197643 h 219075"/>
                <a:gd name="connsiteX3" fmla="*/ 1547812 w 3112293"/>
                <a:gd name="connsiteY3" fmla="*/ 219075 h 219075"/>
                <a:gd name="connsiteX4" fmla="*/ 1947862 w 3112293"/>
                <a:gd name="connsiteY4" fmla="*/ 35719 h 219075"/>
                <a:gd name="connsiteX5" fmla="*/ 2326481 w 3112293"/>
                <a:gd name="connsiteY5" fmla="*/ 26194 h 219075"/>
                <a:gd name="connsiteX6" fmla="*/ 2712243 w 3112293"/>
                <a:gd name="connsiteY6" fmla="*/ 0 h 219075"/>
                <a:gd name="connsiteX7" fmla="*/ 3112293 w 3112293"/>
                <a:gd name="connsiteY7" fmla="*/ 52388 h 219075"/>
                <a:gd name="connsiteX0" fmla="*/ 0 w 3112293"/>
                <a:gd name="connsiteY0" fmla="*/ 16669 h 219075"/>
                <a:gd name="connsiteX1" fmla="*/ 776287 w 3112293"/>
                <a:gd name="connsiteY1" fmla="*/ 192882 h 219075"/>
                <a:gd name="connsiteX2" fmla="*/ 1162050 w 3112293"/>
                <a:gd name="connsiteY2" fmla="*/ 197643 h 219075"/>
                <a:gd name="connsiteX3" fmla="*/ 1547812 w 3112293"/>
                <a:gd name="connsiteY3" fmla="*/ 219075 h 219075"/>
                <a:gd name="connsiteX4" fmla="*/ 1931193 w 3112293"/>
                <a:gd name="connsiteY4" fmla="*/ 133350 h 219075"/>
                <a:gd name="connsiteX5" fmla="*/ 2326481 w 3112293"/>
                <a:gd name="connsiteY5" fmla="*/ 26194 h 219075"/>
                <a:gd name="connsiteX6" fmla="*/ 2712243 w 3112293"/>
                <a:gd name="connsiteY6" fmla="*/ 0 h 219075"/>
                <a:gd name="connsiteX7" fmla="*/ 3112293 w 3112293"/>
                <a:gd name="connsiteY7" fmla="*/ 52388 h 219075"/>
                <a:gd name="connsiteX0" fmla="*/ 0 w 3112293"/>
                <a:gd name="connsiteY0" fmla="*/ 16669 h 219075"/>
                <a:gd name="connsiteX1" fmla="*/ 776287 w 3112293"/>
                <a:gd name="connsiteY1" fmla="*/ 192882 h 219075"/>
                <a:gd name="connsiteX2" fmla="*/ 1162050 w 3112293"/>
                <a:gd name="connsiteY2" fmla="*/ 197643 h 219075"/>
                <a:gd name="connsiteX3" fmla="*/ 1547812 w 3112293"/>
                <a:gd name="connsiteY3" fmla="*/ 219075 h 219075"/>
                <a:gd name="connsiteX4" fmla="*/ 1931193 w 3112293"/>
                <a:gd name="connsiteY4" fmla="*/ 133350 h 219075"/>
                <a:gd name="connsiteX5" fmla="*/ 2312193 w 3112293"/>
                <a:gd name="connsiteY5" fmla="*/ 130969 h 219075"/>
                <a:gd name="connsiteX6" fmla="*/ 2712243 w 3112293"/>
                <a:gd name="connsiteY6" fmla="*/ 0 h 219075"/>
                <a:gd name="connsiteX7" fmla="*/ 3112293 w 3112293"/>
                <a:gd name="connsiteY7" fmla="*/ 52388 h 219075"/>
                <a:gd name="connsiteX0" fmla="*/ 0 w 3112293"/>
                <a:gd name="connsiteY0" fmla="*/ 0 h 202406"/>
                <a:gd name="connsiteX1" fmla="*/ 776287 w 3112293"/>
                <a:gd name="connsiteY1" fmla="*/ 176213 h 202406"/>
                <a:gd name="connsiteX2" fmla="*/ 1162050 w 3112293"/>
                <a:gd name="connsiteY2" fmla="*/ 180974 h 202406"/>
                <a:gd name="connsiteX3" fmla="*/ 1547812 w 3112293"/>
                <a:gd name="connsiteY3" fmla="*/ 202406 h 202406"/>
                <a:gd name="connsiteX4" fmla="*/ 1931193 w 3112293"/>
                <a:gd name="connsiteY4" fmla="*/ 116681 h 202406"/>
                <a:gd name="connsiteX5" fmla="*/ 2312193 w 3112293"/>
                <a:gd name="connsiteY5" fmla="*/ 114300 h 202406"/>
                <a:gd name="connsiteX6" fmla="*/ 2714624 w 3112293"/>
                <a:gd name="connsiteY6" fmla="*/ 66675 h 202406"/>
                <a:gd name="connsiteX7" fmla="*/ 3112293 w 3112293"/>
                <a:gd name="connsiteY7" fmla="*/ 35719 h 202406"/>
                <a:gd name="connsiteX0" fmla="*/ 0 w 3107530"/>
                <a:gd name="connsiteY0" fmla="*/ 0 h 202406"/>
                <a:gd name="connsiteX1" fmla="*/ 776287 w 3107530"/>
                <a:gd name="connsiteY1" fmla="*/ 176213 h 202406"/>
                <a:gd name="connsiteX2" fmla="*/ 1162050 w 3107530"/>
                <a:gd name="connsiteY2" fmla="*/ 180974 h 202406"/>
                <a:gd name="connsiteX3" fmla="*/ 1547812 w 3107530"/>
                <a:gd name="connsiteY3" fmla="*/ 202406 h 202406"/>
                <a:gd name="connsiteX4" fmla="*/ 1931193 w 3107530"/>
                <a:gd name="connsiteY4" fmla="*/ 116681 h 202406"/>
                <a:gd name="connsiteX5" fmla="*/ 2312193 w 3107530"/>
                <a:gd name="connsiteY5" fmla="*/ 114300 h 202406"/>
                <a:gd name="connsiteX6" fmla="*/ 2714624 w 3107530"/>
                <a:gd name="connsiteY6" fmla="*/ 66675 h 202406"/>
                <a:gd name="connsiteX7" fmla="*/ 3107530 w 3107530"/>
                <a:gd name="connsiteY7" fmla="*/ 100013 h 202406"/>
                <a:gd name="connsiteX0" fmla="*/ 0 w 3112292"/>
                <a:gd name="connsiteY0" fmla="*/ 0 h 202406"/>
                <a:gd name="connsiteX1" fmla="*/ 776287 w 3112292"/>
                <a:gd name="connsiteY1" fmla="*/ 176213 h 202406"/>
                <a:gd name="connsiteX2" fmla="*/ 1162050 w 3112292"/>
                <a:gd name="connsiteY2" fmla="*/ 180974 h 202406"/>
                <a:gd name="connsiteX3" fmla="*/ 1547812 w 3112292"/>
                <a:gd name="connsiteY3" fmla="*/ 202406 h 202406"/>
                <a:gd name="connsiteX4" fmla="*/ 1931193 w 3112292"/>
                <a:gd name="connsiteY4" fmla="*/ 116681 h 202406"/>
                <a:gd name="connsiteX5" fmla="*/ 2312193 w 3112292"/>
                <a:gd name="connsiteY5" fmla="*/ 114300 h 202406"/>
                <a:gd name="connsiteX6" fmla="*/ 2714624 w 3112292"/>
                <a:gd name="connsiteY6" fmla="*/ 66675 h 202406"/>
                <a:gd name="connsiteX7" fmla="*/ 3112292 w 3112292"/>
                <a:gd name="connsiteY7" fmla="*/ 152401 h 202406"/>
                <a:gd name="connsiteX0" fmla="*/ 0 w 3112292"/>
                <a:gd name="connsiteY0" fmla="*/ 0 h 202406"/>
                <a:gd name="connsiteX1" fmla="*/ 776287 w 3112292"/>
                <a:gd name="connsiteY1" fmla="*/ 176213 h 202406"/>
                <a:gd name="connsiteX2" fmla="*/ 1162050 w 3112292"/>
                <a:gd name="connsiteY2" fmla="*/ 180974 h 202406"/>
                <a:gd name="connsiteX3" fmla="*/ 1547812 w 3112292"/>
                <a:gd name="connsiteY3" fmla="*/ 202406 h 202406"/>
                <a:gd name="connsiteX4" fmla="*/ 1931193 w 3112292"/>
                <a:gd name="connsiteY4" fmla="*/ 116681 h 202406"/>
                <a:gd name="connsiteX5" fmla="*/ 2312193 w 3112292"/>
                <a:gd name="connsiteY5" fmla="*/ 114300 h 202406"/>
                <a:gd name="connsiteX6" fmla="*/ 2740817 w 3112292"/>
                <a:gd name="connsiteY6" fmla="*/ 21431 h 202406"/>
                <a:gd name="connsiteX7" fmla="*/ 3112292 w 3112292"/>
                <a:gd name="connsiteY7" fmla="*/ 152401 h 202406"/>
                <a:gd name="connsiteX0" fmla="*/ 0 w 3112292"/>
                <a:gd name="connsiteY0" fmla="*/ 0 h 202406"/>
                <a:gd name="connsiteX1" fmla="*/ 776287 w 3112292"/>
                <a:gd name="connsiteY1" fmla="*/ 176213 h 202406"/>
                <a:gd name="connsiteX2" fmla="*/ 1162050 w 3112292"/>
                <a:gd name="connsiteY2" fmla="*/ 180974 h 202406"/>
                <a:gd name="connsiteX3" fmla="*/ 1547812 w 3112292"/>
                <a:gd name="connsiteY3" fmla="*/ 202406 h 202406"/>
                <a:gd name="connsiteX4" fmla="*/ 1931193 w 3112292"/>
                <a:gd name="connsiteY4" fmla="*/ 116681 h 202406"/>
                <a:gd name="connsiteX5" fmla="*/ 2333624 w 3112292"/>
                <a:gd name="connsiteY5" fmla="*/ 45244 h 202406"/>
                <a:gd name="connsiteX6" fmla="*/ 2740817 w 3112292"/>
                <a:gd name="connsiteY6" fmla="*/ 21431 h 202406"/>
                <a:gd name="connsiteX7" fmla="*/ 3112292 w 3112292"/>
                <a:gd name="connsiteY7" fmla="*/ 152401 h 202406"/>
                <a:gd name="connsiteX0" fmla="*/ 0 w 3112292"/>
                <a:gd name="connsiteY0" fmla="*/ 38101 h 240507"/>
                <a:gd name="connsiteX1" fmla="*/ 776287 w 3112292"/>
                <a:gd name="connsiteY1" fmla="*/ 214314 h 240507"/>
                <a:gd name="connsiteX2" fmla="*/ 1162050 w 3112292"/>
                <a:gd name="connsiteY2" fmla="*/ 219075 h 240507"/>
                <a:gd name="connsiteX3" fmla="*/ 1547812 w 3112292"/>
                <a:gd name="connsiteY3" fmla="*/ 240507 h 240507"/>
                <a:gd name="connsiteX4" fmla="*/ 1955006 w 3112292"/>
                <a:gd name="connsiteY4" fmla="*/ 0 h 240507"/>
                <a:gd name="connsiteX5" fmla="*/ 2333624 w 3112292"/>
                <a:gd name="connsiteY5" fmla="*/ 83345 h 240507"/>
                <a:gd name="connsiteX6" fmla="*/ 2740817 w 3112292"/>
                <a:gd name="connsiteY6" fmla="*/ 59532 h 240507"/>
                <a:gd name="connsiteX7" fmla="*/ 3112292 w 3112292"/>
                <a:gd name="connsiteY7" fmla="*/ 190502 h 240507"/>
                <a:gd name="connsiteX0" fmla="*/ 0 w 3112292"/>
                <a:gd name="connsiteY0" fmla="*/ 38101 h 219075"/>
                <a:gd name="connsiteX1" fmla="*/ 776287 w 3112292"/>
                <a:gd name="connsiteY1" fmla="*/ 214314 h 219075"/>
                <a:gd name="connsiteX2" fmla="*/ 1162050 w 3112292"/>
                <a:gd name="connsiteY2" fmla="*/ 219075 h 219075"/>
                <a:gd name="connsiteX3" fmla="*/ 1562099 w 3112292"/>
                <a:gd name="connsiteY3" fmla="*/ 121444 h 219075"/>
                <a:gd name="connsiteX4" fmla="*/ 1955006 w 3112292"/>
                <a:gd name="connsiteY4" fmla="*/ 0 h 219075"/>
                <a:gd name="connsiteX5" fmla="*/ 2333624 w 3112292"/>
                <a:gd name="connsiteY5" fmla="*/ 83345 h 219075"/>
                <a:gd name="connsiteX6" fmla="*/ 2740817 w 3112292"/>
                <a:gd name="connsiteY6" fmla="*/ 59532 h 219075"/>
                <a:gd name="connsiteX7" fmla="*/ 3112292 w 3112292"/>
                <a:gd name="connsiteY7" fmla="*/ 190502 h 219075"/>
                <a:gd name="connsiteX0" fmla="*/ 0 w 3112292"/>
                <a:gd name="connsiteY0" fmla="*/ 45245 h 226219"/>
                <a:gd name="connsiteX1" fmla="*/ 776287 w 3112292"/>
                <a:gd name="connsiteY1" fmla="*/ 221458 h 226219"/>
                <a:gd name="connsiteX2" fmla="*/ 1162050 w 3112292"/>
                <a:gd name="connsiteY2" fmla="*/ 226219 h 226219"/>
                <a:gd name="connsiteX3" fmla="*/ 1562099 w 3112292"/>
                <a:gd name="connsiteY3" fmla="*/ 128588 h 226219"/>
                <a:gd name="connsiteX4" fmla="*/ 1955006 w 3112292"/>
                <a:gd name="connsiteY4" fmla="*/ 0 h 226219"/>
                <a:gd name="connsiteX5" fmla="*/ 2333624 w 3112292"/>
                <a:gd name="connsiteY5" fmla="*/ 90489 h 226219"/>
                <a:gd name="connsiteX6" fmla="*/ 2740817 w 3112292"/>
                <a:gd name="connsiteY6" fmla="*/ 66676 h 226219"/>
                <a:gd name="connsiteX7" fmla="*/ 3112292 w 3112292"/>
                <a:gd name="connsiteY7" fmla="*/ 197646 h 226219"/>
                <a:gd name="connsiteX0" fmla="*/ 0 w 3112292"/>
                <a:gd name="connsiteY0" fmla="*/ 64295 h 240508"/>
                <a:gd name="connsiteX1" fmla="*/ 776287 w 3112292"/>
                <a:gd name="connsiteY1" fmla="*/ 240508 h 240508"/>
                <a:gd name="connsiteX2" fmla="*/ 1171575 w 3112292"/>
                <a:gd name="connsiteY2" fmla="*/ 0 h 240508"/>
                <a:gd name="connsiteX3" fmla="*/ 1562099 w 3112292"/>
                <a:gd name="connsiteY3" fmla="*/ 147638 h 240508"/>
                <a:gd name="connsiteX4" fmla="*/ 1955006 w 3112292"/>
                <a:gd name="connsiteY4" fmla="*/ 19050 h 240508"/>
                <a:gd name="connsiteX5" fmla="*/ 2333624 w 3112292"/>
                <a:gd name="connsiteY5" fmla="*/ 109539 h 240508"/>
                <a:gd name="connsiteX6" fmla="*/ 2740817 w 3112292"/>
                <a:gd name="connsiteY6" fmla="*/ 85726 h 240508"/>
                <a:gd name="connsiteX7" fmla="*/ 3112292 w 3112292"/>
                <a:gd name="connsiteY7" fmla="*/ 216696 h 240508"/>
                <a:gd name="connsiteX0" fmla="*/ 0 w 3112292"/>
                <a:gd name="connsiteY0" fmla="*/ 64295 h 216696"/>
                <a:gd name="connsiteX1" fmla="*/ 781050 w 3112292"/>
                <a:gd name="connsiteY1" fmla="*/ 85726 h 216696"/>
                <a:gd name="connsiteX2" fmla="*/ 1171575 w 3112292"/>
                <a:gd name="connsiteY2" fmla="*/ 0 h 216696"/>
                <a:gd name="connsiteX3" fmla="*/ 1562099 w 3112292"/>
                <a:gd name="connsiteY3" fmla="*/ 147638 h 216696"/>
                <a:gd name="connsiteX4" fmla="*/ 1955006 w 3112292"/>
                <a:gd name="connsiteY4" fmla="*/ 19050 h 216696"/>
                <a:gd name="connsiteX5" fmla="*/ 2333624 w 3112292"/>
                <a:gd name="connsiteY5" fmla="*/ 109539 h 216696"/>
                <a:gd name="connsiteX6" fmla="*/ 2740817 w 3112292"/>
                <a:gd name="connsiteY6" fmla="*/ 85726 h 216696"/>
                <a:gd name="connsiteX7" fmla="*/ 3112292 w 3112292"/>
                <a:gd name="connsiteY7" fmla="*/ 216696 h 216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12292" h="216696">
                  <a:moveTo>
                    <a:pt x="0" y="64295"/>
                  </a:moveTo>
                  <a:lnTo>
                    <a:pt x="781050" y="85726"/>
                  </a:lnTo>
                  <a:lnTo>
                    <a:pt x="1171575" y="0"/>
                  </a:lnTo>
                  <a:lnTo>
                    <a:pt x="1562099" y="147638"/>
                  </a:lnTo>
                  <a:lnTo>
                    <a:pt x="1955006" y="19050"/>
                  </a:lnTo>
                  <a:lnTo>
                    <a:pt x="2333624" y="109539"/>
                  </a:lnTo>
                  <a:lnTo>
                    <a:pt x="2740817" y="85726"/>
                  </a:lnTo>
                  <a:lnTo>
                    <a:pt x="3112292" y="216696"/>
                  </a:lnTo>
                </a:path>
              </a:pathLst>
            </a:custGeom>
            <a:noFill/>
            <a:ln w="3810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5" name="Accolade fermante 174">
              <a:extLst>
                <a:ext uri="{FF2B5EF4-FFF2-40B4-BE49-F238E27FC236}">
                  <a16:creationId xmlns:a16="http://schemas.microsoft.com/office/drawing/2014/main" id="{2696BB80-56AB-C7DB-DD15-2579B36368AE}"/>
                </a:ext>
              </a:extLst>
            </p:cNvPr>
            <p:cNvSpPr/>
            <p:nvPr/>
          </p:nvSpPr>
          <p:spPr bwMode="auto">
            <a:xfrm>
              <a:off x="10848528" y="3418556"/>
              <a:ext cx="142340" cy="1024608"/>
            </a:xfrm>
            <a:prstGeom prst="rightBrace">
              <a:avLst/>
            </a:prstGeom>
            <a:noFill/>
            <a:ln w="127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6" name="ZoneTexte 175">
              <a:extLst>
                <a:ext uri="{FF2B5EF4-FFF2-40B4-BE49-F238E27FC236}">
                  <a16:creationId xmlns:a16="http://schemas.microsoft.com/office/drawing/2014/main" id="{1AB25C85-25FE-29B6-9CB1-A46648B59C22}"/>
                </a:ext>
              </a:extLst>
            </p:cNvPr>
            <p:cNvSpPr txBox="1"/>
            <p:nvPr/>
          </p:nvSpPr>
          <p:spPr>
            <a:xfrm>
              <a:off x="6052570" y="5204931"/>
              <a:ext cx="9951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/>
                <a:t>Mean values</a:t>
              </a:r>
              <a:endParaRPr lang="en-US" sz="1200" b="1" dirty="0"/>
            </a:p>
          </p:txBody>
        </p:sp>
        <p:sp>
          <p:nvSpPr>
            <p:cNvPr id="177" name="ZoneTexte 176">
              <a:extLst>
                <a:ext uri="{FF2B5EF4-FFF2-40B4-BE49-F238E27FC236}">
                  <a16:creationId xmlns:a16="http://schemas.microsoft.com/office/drawing/2014/main" id="{4CF50379-3CC8-AF51-0552-0FC39BD2BA79}"/>
                </a:ext>
              </a:extLst>
            </p:cNvPr>
            <p:cNvSpPr txBox="1"/>
            <p:nvPr/>
          </p:nvSpPr>
          <p:spPr>
            <a:xfrm>
              <a:off x="7169696" y="5197311"/>
              <a:ext cx="3722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BL</a:t>
              </a:r>
            </a:p>
          </p:txBody>
        </p:sp>
        <p:sp>
          <p:nvSpPr>
            <p:cNvPr id="178" name="ZoneTexte 177">
              <a:extLst>
                <a:ext uri="{FF2B5EF4-FFF2-40B4-BE49-F238E27FC236}">
                  <a16:creationId xmlns:a16="http://schemas.microsoft.com/office/drawing/2014/main" id="{B728452F-7430-8A2C-8129-2184E1A02C91}"/>
                </a:ext>
              </a:extLst>
            </p:cNvPr>
            <p:cNvSpPr txBox="1"/>
            <p:nvPr/>
          </p:nvSpPr>
          <p:spPr>
            <a:xfrm>
              <a:off x="7851124" y="5197311"/>
              <a:ext cx="4780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W12</a:t>
              </a:r>
            </a:p>
          </p:txBody>
        </p:sp>
        <p:sp>
          <p:nvSpPr>
            <p:cNvPr id="179" name="ZoneTexte 178">
              <a:extLst>
                <a:ext uri="{FF2B5EF4-FFF2-40B4-BE49-F238E27FC236}">
                  <a16:creationId xmlns:a16="http://schemas.microsoft.com/office/drawing/2014/main" id="{84AE5340-9BB6-EC56-6ECA-18C0A6C43B0D}"/>
                </a:ext>
              </a:extLst>
            </p:cNvPr>
            <p:cNvSpPr txBox="1"/>
            <p:nvPr/>
          </p:nvSpPr>
          <p:spPr>
            <a:xfrm>
              <a:off x="8243316" y="5197311"/>
              <a:ext cx="4780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W18</a:t>
              </a:r>
            </a:p>
          </p:txBody>
        </p:sp>
        <p:sp>
          <p:nvSpPr>
            <p:cNvPr id="180" name="ZoneTexte 179">
              <a:extLst>
                <a:ext uri="{FF2B5EF4-FFF2-40B4-BE49-F238E27FC236}">
                  <a16:creationId xmlns:a16="http://schemas.microsoft.com/office/drawing/2014/main" id="{9454BD81-47E8-F51B-3C63-6986C340FA9F}"/>
                </a:ext>
              </a:extLst>
            </p:cNvPr>
            <p:cNvSpPr txBox="1"/>
            <p:nvPr/>
          </p:nvSpPr>
          <p:spPr>
            <a:xfrm>
              <a:off x="8635508" y="5197311"/>
              <a:ext cx="4780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W24</a:t>
              </a:r>
            </a:p>
          </p:txBody>
        </p:sp>
        <p:sp>
          <p:nvSpPr>
            <p:cNvPr id="181" name="ZoneTexte 180">
              <a:extLst>
                <a:ext uri="{FF2B5EF4-FFF2-40B4-BE49-F238E27FC236}">
                  <a16:creationId xmlns:a16="http://schemas.microsoft.com/office/drawing/2014/main" id="{A515E99C-D0FE-8F8D-9965-46539D49116B}"/>
                </a:ext>
              </a:extLst>
            </p:cNvPr>
            <p:cNvSpPr txBox="1"/>
            <p:nvPr/>
          </p:nvSpPr>
          <p:spPr>
            <a:xfrm>
              <a:off x="9002950" y="5197311"/>
              <a:ext cx="4780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W30</a:t>
              </a:r>
            </a:p>
          </p:txBody>
        </p:sp>
        <p:sp>
          <p:nvSpPr>
            <p:cNvPr id="182" name="ZoneTexte 181">
              <a:extLst>
                <a:ext uri="{FF2B5EF4-FFF2-40B4-BE49-F238E27FC236}">
                  <a16:creationId xmlns:a16="http://schemas.microsoft.com/office/drawing/2014/main" id="{5B22505D-1CA7-D1CC-59B3-7C5241BD987A}"/>
                </a:ext>
              </a:extLst>
            </p:cNvPr>
            <p:cNvSpPr txBox="1"/>
            <p:nvPr/>
          </p:nvSpPr>
          <p:spPr>
            <a:xfrm>
              <a:off x="9436736" y="5197311"/>
              <a:ext cx="4780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W36</a:t>
              </a:r>
            </a:p>
          </p:txBody>
        </p:sp>
        <p:sp>
          <p:nvSpPr>
            <p:cNvPr id="183" name="ZoneTexte 182">
              <a:extLst>
                <a:ext uri="{FF2B5EF4-FFF2-40B4-BE49-F238E27FC236}">
                  <a16:creationId xmlns:a16="http://schemas.microsoft.com/office/drawing/2014/main" id="{3F030435-C919-6795-2845-148388034281}"/>
                </a:ext>
              </a:extLst>
            </p:cNvPr>
            <p:cNvSpPr txBox="1"/>
            <p:nvPr/>
          </p:nvSpPr>
          <p:spPr>
            <a:xfrm>
              <a:off x="9838681" y="5197311"/>
              <a:ext cx="4780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W42</a:t>
              </a:r>
            </a:p>
          </p:txBody>
        </p:sp>
        <p:sp>
          <p:nvSpPr>
            <p:cNvPr id="184" name="ZoneTexte 183">
              <a:extLst>
                <a:ext uri="{FF2B5EF4-FFF2-40B4-BE49-F238E27FC236}">
                  <a16:creationId xmlns:a16="http://schemas.microsoft.com/office/drawing/2014/main" id="{46EA6A5E-9E28-7092-BAF1-D136CEEDCFF4}"/>
                </a:ext>
              </a:extLst>
            </p:cNvPr>
            <p:cNvSpPr txBox="1"/>
            <p:nvPr/>
          </p:nvSpPr>
          <p:spPr>
            <a:xfrm>
              <a:off x="10191896" y="5197311"/>
              <a:ext cx="4780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W48</a:t>
              </a:r>
            </a:p>
          </p:txBody>
        </p:sp>
        <p:sp>
          <p:nvSpPr>
            <p:cNvPr id="236" name="Line 7">
              <a:extLst>
                <a:ext uri="{FF2B5EF4-FFF2-40B4-BE49-F238E27FC236}">
                  <a16:creationId xmlns:a16="http://schemas.microsoft.com/office/drawing/2014/main" id="{2116E4EC-A029-7674-8B45-D41DA943A9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31804" y="3453350"/>
              <a:ext cx="7196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38" name="Line 9">
              <a:extLst>
                <a:ext uri="{FF2B5EF4-FFF2-40B4-BE49-F238E27FC236}">
                  <a16:creationId xmlns:a16="http://schemas.microsoft.com/office/drawing/2014/main" id="{83DD9D54-1D9F-1DAF-7B12-25E1CAC317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31804" y="4491202"/>
              <a:ext cx="7196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40" name="Line 12">
              <a:extLst>
                <a:ext uri="{FF2B5EF4-FFF2-40B4-BE49-F238E27FC236}">
                  <a16:creationId xmlns:a16="http://schemas.microsoft.com/office/drawing/2014/main" id="{749D61F3-BF6E-EE69-E030-8C6CA1B50B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31804" y="2930996"/>
              <a:ext cx="7196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41" name="Line 10">
              <a:extLst>
                <a:ext uri="{FF2B5EF4-FFF2-40B4-BE49-F238E27FC236}">
                  <a16:creationId xmlns:a16="http://schemas.microsoft.com/office/drawing/2014/main" id="{F344C18B-4B70-E7BF-862C-820F8FDE5D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31804" y="5031630"/>
              <a:ext cx="7196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5" name="Titre 1">
            <a:extLst>
              <a:ext uri="{FF2B5EF4-FFF2-40B4-BE49-F238E27FC236}">
                <a16:creationId xmlns:a16="http://schemas.microsoft.com/office/drawing/2014/main" id="{30E96132-BA61-D9D0-5B62-84C25226D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ISL + LEN QW: Phase 2 (3)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0E54F459-A98A-07D8-5291-90154C98D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1216" y="6452641"/>
            <a:ext cx="408688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fr-FR" sz="1400" i="1" dirty="0" err="1">
                <a:solidFill>
                  <a:srgbClr val="0070C0"/>
                </a:solidFill>
              </a:rPr>
              <a:t>Colson</a:t>
            </a:r>
            <a:r>
              <a:rPr lang="fr-FR" sz="1400" i="1" dirty="0">
                <a:solidFill>
                  <a:srgbClr val="0070C0"/>
                </a:solidFill>
              </a:rPr>
              <a:t> AE, HIV Drug </a:t>
            </a:r>
            <a:r>
              <a:rPr lang="fr-FR" sz="1400" i="1" dirty="0" err="1">
                <a:solidFill>
                  <a:srgbClr val="0070C0"/>
                </a:solidFill>
              </a:rPr>
              <a:t>Therapy</a:t>
            </a:r>
            <a:r>
              <a:rPr lang="fr-FR" sz="1400" i="1" dirty="0">
                <a:solidFill>
                  <a:srgbClr val="0070C0"/>
                </a:solidFill>
              </a:rPr>
              <a:t> Glasgow 2024, Abs. O21</a:t>
            </a:r>
          </a:p>
        </p:txBody>
      </p:sp>
    </p:spTree>
    <p:extLst>
      <p:ext uri="{BB962C8B-B14F-4D97-AF65-F5344CB8AC3E}">
        <p14:creationId xmlns:p14="http://schemas.microsoft.com/office/powerpoint/2010/main" val="562708320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C57D1C9-8D1D-F002-4760-3ACFC68F9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6988" y="2428876"/>
            <a:ext cx="10363200" cy="202271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Phase 3: ISLEND-1 and -2</a:t>
            </a:r>
          </a:p>
          <a:p>
            <a:r>
              <a:rPr lang="en-US" dirty="0"/>
              <a:t>ISL/LEN (2 mg/300 mg): one tablet per week</a:t>
            </a:r>
          </a:p>
          <a:p>
            <a:r>
              <a:rPr lang="en-US" dirty="0"/>
              <a:t>(enrollment complete; results likely in 2026)</a:t>
            </a:r>
          </a:p>
          <a:p>
            <a:r>
              <a:rPr lang="en-US" b="0" dirty="0">
                <a:solidFill>
                  <a:srgbClr val="0070C0"/>
                </a:solidFill>
              </a:rPr>
              <a:t>https://clinicaltrials.gov/study/NCT06630286</a:t>
            </a:r>
            <a:endParaRPr lang="fr-FR" b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131856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7E89A04-BEE6-CE35-E033-E2C227148B6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1566" y="5951647"/>
            <a:ext cx="11371729" cy="660780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en-US" sz="2000" noProof="0" dirty="0"/>
              <a:t>Study discontinued at W24 due to lymphocytes and CD4 decrease (ISL 20 mg)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New phase 2b with ULO 200 mg + ISL 2 mg QW</a:t>
            </a:r>
            <a:endParaRPr lang="en-US" sz="2000" noProof="0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6AE39008-F89B-6375-21B8-F08FEAED4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471"/>
            <a:ext cx="8470698" cy="1481068"/>
          </a:xfrm>
        </p:spPr>
        <p:txBody>
          <a:bodyPr>
            <a:normAutofit/>
          </a:bodyPr>
          <a:lstStyle/>
          <a:p>
            <a:r>
              <a:rPr lang="en-US" noProof="0" dirty="0" err="1"/>
              <a:t>Ulonivirine</a:t>
            </a:r>
            <a:r>
              <a:rPr lang="en-US" noProof="0" dirty="0"/>
              <a:t> (100 to 400 mg) + ISL 20 mg QW </a:t>
            </a:r>
            <a:br>
              <a:rPr lang="en-US" noProof="0" dirty="0"/>
            </a:br>
            <a:r>
              <a:rPr lang="en-US" noProof="0" dirty="0"/>
              <a:t>in virologically suppressed adults- Phase 2b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C0798147-B9F8-F86D-B360-D6AA287AE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3326" y="1320077"/>
            <a:ext cx="48167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Arial" charset="0"/>
              </a:rPr>
              <a:t>HIV-1 RNA &lt; 50 c/mL (observed data)</a:t>
            </a: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172A4DEE-315C-B38A-A6FE-06D8C0796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3233" y="1711235"/>
            <a:ext cx="18544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Week 12</a:t>
            </a:r>
            <a:endParaRPr kumimoji="0" lang="en-US" b="1" i="0" u="none" strike="noStrike" kern="1200" cap="none" spc="0" normalizeH="0" baseline="3000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53" name="Text Box 2">
            <a:extLst>
              <a:ext uri="{FF2B5EF4-FFF2-40B4-BE49-F238E27FC236}">
                <a16:creationId xmlns:a16="http://schemas.microsoft.com/office/drawing/2014/main" id="{6D875EA0-AD95-85AC-AA28-EBC2DE3BF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4690" y="1711235"/>
            <a:ext cx="18544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Week 24</a:t>
            </a:r>
            <a:endParaRPr kumimoji="0" lang="en-US" b="1" i="0" u="none" strike="noStrike" kern="1200" cap="none" spc="0" normalizeH="0" baseline="3000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Arial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09E3FEB0-0BE5-CD3E-9FBA-3AEADB82DD2C}"/>
              </a:ext>
            </a:extLst>
          </p:cNvPr>
          <p:cNvGrpSpPr/>
          <p:nvPr/>
        </p:nvGrpSpPr>
        <p:grpSpPr>
          <a:xfrm>
            <a:off x="5985094" y="2205816"/>
            <a:ext cx="3982946" cy="3632490"/>
            <a:chOff x="5985094" y="2205816"/>
            <a:chExt cx="3982946" cy="3632490"/>
          </a:xfrm>
        </p:grpSpPr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3FD024DA-7982-BFBC-25F5-9C74CA4424DF}"/>
                </a:ext>
              </a:extLst>
            </p:cNvPr>
            <p:cNvSpPr/>
            <p:nvPr/>
          </p:nvSpPr>
          <p:spPr bwMode="auto">
            <a:xfrm>
              <a:off x="6443483" y="2332774"/>
              <a:ext cx="3438405" cy="2914871"/>
            </a:xfrm>
            <a:custGeom>
              <a:avLst/>
              <a:gdLst>
                <a:gd name="connsiteX0" fmla="*/ 0 w 4528109"/>
                <a:gd name="connsiteY0" fmla="*/ 0 h 2421331"/>
                <a:gd name="connsiteX1" fmla="*/ 0 w 4528109"/>
                <a:gd name="connsiteY1" fmla="*/ 2340864 h 2421331"/>
                <a:gd name="connsiteX2" fmla="*/ 4528109 w 4528109"/>
                <a:gd name="connsiteY2" fmla="*/ 2340864 h 2421331"/>
                <a:gd name="connsiteX3" fmla="*/ 4528109 w 4528109"/>
                <a:gd name="connsiteY3" fmla="*/ 2421331 h 2421331"/>
                <a:gd name="connsiteX0" fmla="*/ 0 w 4528109"/>
                <a:gd name="connsiteY0" fmla="*/ 0 h 2340864"/>
                <a:gd name="connsiteX1" fmla="*/ 0 w 4528109"/>
                <a:gd name="connsiteY1" fmla="*/ 2340864 h 2340864"/>
                <a:gd name="connsiteX2" fmla="*/ 4528109 w 4528109"/>
                <a:gd name="connsiteY2" fmla="*/ 2340864 h 2340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28109" h="2340864">
                  <a:moveTo>
                    <a:pt x="0" y="0"/>
                  </a:moveTo>
                  <a:lnTo>
                    <a:pt x="0" y="2340864"/>
                  </a:lnTo>
                  <a:lnTo>
                    <a:pt x="4528109" y="2340864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3F873923-7029-B70D-6130-4A4CF7203CD6}"/>
                </a:ext>
              </a:extLst>
            </p:cNvPr>
            <p:cNvSpPr/>
            <p:nvPr/>
          </p:nvSpPr>
          <p:spPr bwMode="auto">
            <a:xfrm>
              <a:off x="6708137" y="2382664"/>
              <a:ext cx="643883" cy="2857668"/>
            </a:xfrm>
            <a:prstGeom prst="rect">
              <a:avLst/>
            </a:prstGeom>
            <a:solidFill>
              <a:srgbClr val="02857C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3F66F5FE-50DC-67F7-7963-B22F563B6DF5}"/>
                </a:ext>
              </a:extLst>
            </p:cNvPr>
            <p:cNvSpPr txBox="1"/>
            <p:nvPr/>
          </p:nvSpPr>
          <p:spPr>
            <a:xfrm>
              <a:off x="6818968" y="5315086"/>
              <a:ext cx="14591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ISL + ULO 100 mg</a:t>
              </a:r>
              <a:b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ISL + ULO 200 mg</a:t>
              </a:r>
            </a:p>
          </p:txBody>
        </p: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A423E9C1-871D-5557-0F11-6B9C3CAC2976}"/>
                </a:ext>
              </a:extLst>
            </p:cNvPr>
            <p:cNvSpPr txBox="1"/>
            <p:nvPr/>
          </p:nvSpPr>
          <p:spPr>
            <a:xfrm>
              <a:off x="5985094" y="2205816"/>
              <a:ext cx="5533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100 -</a:t>
              </a:r>
            </a:p>
          </p:txBody>
        </p: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19643E15-AA54-7A8A-23F1-01819FA6EBC0}"/>
                </a:ext>
              </a:extLst>
            </p:cNvPr>
            <p:cNvSpPr txBox="1"/>
            <p:nvPr/>
          </p:nvSpPr>
          <p:spPr>
            <a:xfrm>
              <a:off x="6674487" y="2801311"/>
              <a:ext cx="73930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100 %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(26/26)</a:t>
              </a:r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CC2429E5-8E2C-BBD7-63B6-25F3F5665A1B}"/>
                </a:ext>
              </a:extLst>
            </p:cNvPr>
            <p:cNvSpPr txBox="1"/>
            <p:nvPr/>
          </p:nvSpPr>
          <p:spPr>
            <a:xfrm>
              <a:off x="6076466" y="2763386"/>
              <a:ext cx="46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80 -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44FA7130-8722-8BAD-5C51-390EC4A189F3}"/>
                </a:ext>
              </a:extLst>
            </p:cNvPr>
            <p:cNvSpPr/>
            <p:nvPr/>
          </p:nvSpPr>
          <p:spPr bwMode="auto">
            <a:xfrm>
              <a:off x="7538792" y="2363782"/>
              <a:ext cx="643883" cy="2876549"/>
            </a:xfrm>
            <a:prstGeom prst="rect">
              <a:avLst/>
            </a:prstGeom>
            <a:solidFill>
              <a:srgbClr val="6CCFB2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2F3F9AF-954F-CA54-7E0C-AFA3401AFB97}"/>
                </a:ext>
              </a:extLst>
            </p:cNvPr>
            <p:cNvSpPr/>
            <p:nvPr/>
          </p:nvSpPr>
          <p:spPr bwMode="auto">
            <a:xfrm>
              <a:off x="8340347" y="2363782"/>
              <a:ext cx="643883" cy="2876549"/>
            </a:xfrm>
            <a:prstGeom prst="rect">
              <a:avLst/>
            </a:prstGeom>
            <a:solidFill>
              <a:srgbClr val="1C569C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2B87E46E-AF69-6812-E3B8-601A5EE94683}"/>
                </a:ext>
              </a:extLst>
            </p:cNvPr>
            <p:cNvSpPr/>
            <p:nvPr/>
          </p:nvSpPr>
          <p:spPr bwMode="auto">
            <a:xfrm>
              <a:off x="9165156" y="2363782"/>
              <a:ext cx="643883" cy="2876549"/>
            </a:xfrm>
            <a:prstGeom prst="rect">
              <a:avLst/>
            </a:prstGeom>
            <a:solidFill>
              <a:srgbClr val="66203A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3" name="Connecteur droit 62">
              <a:extLst>
                <a:ext uri="{FF2B5EF4-FFF2-40B4-BE49-F238E27FC236}">
                  <a16:creationId xmlns:a16="http://schemas.microsoft.com/office/drawing/2014/main" id="{3B7566A6-0551-B990-866E-4E9717E91C71}"/>
                </a:ext>
              </a:extLst>
            </p:cNvPr>
            <p:cNvCxnSpPr/>
            <p:nvPr/>
          </p:nvCxnSpPr>
          <p:spPr>
            <a:xfrm>
              <a:off x="7693784" y="2349285"/>
              <a:ext cx="304800" cy="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>
              <a:extLst>
                <a:ext uri="{FF2B5EF4-FFF2-40B4-BE49-F238E27FC236}">
                  <a16:creationId xmlns:a16="http://schemas.microsoft.com/office/drawing/2014/main" id="{0F25A264-925A-4879-41E8-2B34165F5E2E}"/>
                </a:ext>
              </a:extLst>
            </p:cNvPr>
            <p:cNvCxnSpPr/>
            <p:nvPr/>
          </p:nvCxnSpPr>
          <p:spPr>
            <a:xfrm>
              <a:off x="6877678" y="2369823"/>
              <a:ext cx="304800" cy="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C613129A-F3C8-5069-53AE-EECD042A052E}"/>
                </a:ext>
              </a:extLst>
            </p:cNvPr>
            <p:cNvSpPr txBox="1"/>
            <p:nvPr/>
          </p:nvSpPr>
          <p:spPr>
            <a:xfrm>
              <a:off x="8508923" y="5315086"/>
              <a:ext cx="14591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ISL + ULO 400 mg</a:t>
              </a:r>
              <a:b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BIC/FTC/TAF</a:t>
              </a:r>
            </a:p>
          </p:txBody>
        </p:sp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6B809BE9-7A48-6695-0303-DF6ABCB00882}"/>
                </a:ext>
              </a:extLst>
            </p:cNvPr>
            <p:cNvSpPr txBox="1"/>
            <p:nvPr/>
          </p:nvSpPr>
          <p:spPr>
            <a:xfrm>
              <a:off x="6076466" y="3347912"/>
              <a:ext cx="46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60 -</a:t>
              </a:r>
            </a:p>
          </p:txBody>
        </p:sp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ADD3670D-823F-2A20-71CF-12722AFA42F2}"/>
                </a:ext>
              </a:extLst>
            </p:cNvPr>
            <p:cNvSpPr txBox="1"/>
            <p:nvPr/>
          </p:nvSpPr>
          <p:spPr>
            <a:xfrm>
              <a:off x="6076466" y="3910692"/>
              <a:ext cx="46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40 -</a:t>
              </a:r>
            </a:p>
          </p:txBody>
        </p:sp>
        <p:sp>
          <p:nvSpPr>
            <p:cNvPr id="68" name="ZoneTexte 67">
              <a:extLst>
                <a:ext uri="{FF2B5EF4-FFF2-40B4-BE49-F238E27FC236}">
                  <a16:creationId xmlns:a16="http://schemas.microsoft.com/office/drawing/2014/main" id="{20B50706-85F7-1776-51F6-7E2696E101B8}"/>
                </a:ext>
              </a:extLst>
            </p:cNvPr>
            <p:cNvSpPr txBox="1"/>
            <p:nvPr/>
          </p:nvSpPr>
          <p:spPr>
            <a:xfrm>
              <a:off x="6076466" y="4510985"/>
              <a:ext cx="46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20 -</a:t>
              </a:r>
            </a:p>
          </p:txBody>
        </p:sp>
        <p:sp>
          <p:nvSpPr>
            <p:cNvPr id="69" name="ZoneTexte 68">
              <a:extLst>
                <a:ext uri="{FF2B5EF4-FFF2-40B4-BE49-F238E27FC236}">
                  <a16:creationId xmlns:a16="http://schemas.microsoft.com/office/drawing/2014/main" id="{545DFE81-9179-4107-EAD8-2D39A3ED446A}"/>
                </a:ext>
              </a:extLst>
            </p:cNvPr>
            <p:cNvSpPr txBox="1"/>
            <p:nvPr/>
          </p:nvSpPr>
          <p:spPr>
            <a:xfrm>
              <a:off x="6167838" y="5088504"/>
              <a:ext cx="3706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0 -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F0843642-BC50-7B4D-C924-5ED9300A7FE1}"/>
                </a:ext>
              </a:extLst>
            </p:cNvPr>
            <p:cNvSpPr/>
            <p:nvPr/>
          </p:nvSpPr>
          <p:spPr bwMode="auto">
            <a:xfrm>
              <a:off x="6674968" y="5586122"/>
              <a:ext cx="144000" cy="144000"/>
            </a:xfrm>
            <a:prstGeom prst="rect">
              <a:avLst/>
            </a:prstGeom>
            <a:solidFill>
              <a:srgbClr val="6CCFB2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D21034D1-7282-E7D6-43D3-12DFEB1A0219}"/>
                </a:ext>
              </a:extLst>
            </p:cNvPr>
            <p:cNvSpPr/>
            <p:nvPr/>
          </p:nvSpPr>
          <p:spPr bwMode="auto">
            <a:xfrm>
              <a:off x="6674968" y="5392234"/>
              <a:ext cx="144000" cy="144000"/>
            </a:xfrm>
            <a:prstGeom prst="rect">
              <a:avLst/>
            </a:prstGeom>
            <a:solidFill>
              <a:srgbClr val="02857C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2EAB8C2D-3E95-0D23-7593-B8EC514B5F96}"/>
                </a:ext>
              </a:extLst>
            </p:cNvPr>
            <p:cNvSpPr/>
            <p:nvPr/>
          </p:nvSpPr>
          <p:spPr bwMode="auto">
            <a:xfrm>
              <a:off x="8391191" y="5586122"/>
              <a:ext cx="144000" cy="144000"/>
            </a:xfrm>
            <a:prstGeom prst="rect">
              <a:avLst/>
            </a:prstGeom>
            <a:solidFill>
              <a:srgbClr val="66203A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7408668C-1E1E-4878-0DC9-DCC9F365F691}"/>
                </a:ext>
              </a:extLst>
            </p:cNvPr>
            <p:cNvSpPr/>
            <p:nvPr/>
          </p:nvSpPr>
          <p:spPr bwMode="auto">
            <a:xfrm>
              <a:off x="8391191" y="5392234"/>
              <a:ext cx="144000" cy="144000"/>
            </a:xfrm>
            <a:prstGeom prst="rect">
              <a:avLst/>
            </a:prstGeom>
            <a:solidFill>
              <a:srgbClr val="1C569C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74" name="Groupe 73">
              <a:extLst>
                <a:ext uri="{FF2B5EF4-FFF2-40B4-BE49-F238E27FC236}">
                  <a16:creationId xmlns:a16="http://schemas.microsoft.com/office/drawing/2014/main" id="{5BDAC145-BEAB-D7BE-E116-924F7ABF485E}"/>
                </a:ext>
              </a:extLst>
            </p:cNvPr>
            <p:cNvGrpSpPr/>
            <p:nvPr/>
          </p:nvGrpSpPr>
          <p:grpSpPr>
            <a:xfrm rot="10800000">
              <a:off x="9333891" y="2354543"/>
              <a:ext cx="304800" cy="324687"/>
              <a:chOff x="3981450" y="2800350"/>
              <a:chExt cx="304800" cy="193680"/>
            </a:xfrm>
          </p:grpSpPr>
          <p:cxnSp>
            <p:nvCxnSpPr>
              <p:cNvPr id="75" name="Connecteur droit 74">
                <a:extLst>
                  <a:ext uri="{FF2B5EF4-FFF2-40B4-BE49-F238E27FC236}">
                    <a16:creationId xmlns:a16="http://schemas.microsoft.com/office/drawing/2014/main" id="{0CC7A7BE-2379-7B7A-3B9B-BC7D30F31A58}"/>
                  </a:ext>
                </a:extLst>
              </p:cNvPr>
              <p:cNvCxnSpPr/>
              <p:nvPr/>
            </p:nvCxnSpPr>
            <p:spPr>
              <a:xfrm>
                <a:off x="3981450" y="2800350"/>
                <a:ext cx="304800" cy="0"/>
              </a:xfrm>
              <a:prstGeom prst="line">
                <a:avLst/>
              </a:prstGeom>
              <a:ln>
                <a:solidFill>
                  <a:schemeClr val="bg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Connecteur droit 75">
                <a:extLst>
                  <a:ext uri="{FF2B5EF4-FFF2-40B4-BE49-F238E27FC236}">
                    <a16:creationId xmlns:a16="http://schemas.microsoft.com/office/drawing/2014/main" id="{D58752F7-CF79-B51B-E338-9E376AA45C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32648" y="2800350"/>
                <a:ext cx="0" cy="193680"/>
              </a:xfrm>
              <a:prstGeom prst="line">
                <a:avLst/>
              </a:prstGeom>
              <a:ln>
                <a:solidFill>
                  <a:schemeClr val="bg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e 76">
              <a:extLst>
                <a:ext uri="{FF2B5EF4-FFF2-40B4-BE49-F238E27FC236}">
                  <a16:creationId xmlns:a16="http://schemas.microsoft.com/office/drawing/2014/main" id="{D82B8DA4-4580-206E-185C-5EFC5F07ECF9}"/>
                </a:ext>
              </a:extLst>
            </p:cNvPr>
            <p:cNvGrpSpPr/>
            <p:nvPr/>
          </p:nvGrpSpPr>
          <p:grpSpPr>
            <a:xfrm rot="10800000">
              <a:off x="8495718" y="2325329"/>
              <a:ext cx="304800" cy="400101"/>
              <a:chOff x="3981450" y="2800350"/>
              <a:chExt cx="304800" cy="193680"/>
            </a:xfrm>
          </p:grpSpPr>
          <p:cxnSp>
            <p:nvCxnSpPr>
              <p:cNvPr id="78" name="Connecteur droit 77">
                <a:extLst>
                  <a:ext uri="{FF2B5EF4-FFF2-40B4-BE49-F238E27FC236}">
                    <a16:creationId xmlns:a16="http://schemas.microsoft.com/office/drawing/2014/main" id="{CA6BF26D-9B80-C125-DA56-BAC781D5093C}"/>
                  </a:ext>
                </a:extLst>
              </p:cNvPr>
              <p:cNvCxnSpPr/>
              <p:nvPr/>
            </p:nvCxnSpPr>
            <p:spPr>
              <a:xfrm>
                <a:off x="3981450" y="2800350"/>
                <a:ext cx="304800" cy="0"/>
              </a:xfrm>
              <a:prstGeom prst="line">
                <a:avLst/>
              </a:prstGeom>
              <a:ln>
                <a:solidFill>
                  <a:schemeClr val="bg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Connecteur droit 78">
                <a:extLst>
                  <a:ext uri="{FF2B5EF4-FFF2-40B4-BE49-F238E27FC236}">
                    <a16:creationId xmlns:a16="http://schemas.microsoft.com/office/drawing/2014/main" id="{590BFF34-9169-CC3E-7638-32AB8A991A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32648" y="2800350"/>
                <a:ext cx="0" cy="193680"/>
              </a:xfrm>
              <a:prstGeom prst="line">
                <a:avLst/>
              </a:prstGeom>
              <a:ln>
                <a:solidFill>
                  <a:schemeClr val="bg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e 79">
              <a:extLst>
                <a:ext uri="{FF2B5EF4-FFF2-40B4-BE49-F238E27FC236}">
                  <a16:creationId xmlns:a16="http://schemas.microsoft.com/office/drawing/2014/main" id="{F9EA4ACA-7393-5058-4238-F8B655A2E02A}"/>
                </a:ext>
              </a:extLst>
            </p:cNvPr>
            <p:cNvGrpSpPr/>
            <p:nvPr/>
          </p:nvGrpSpPr>
          <p:grpSpPr>
            <a:xfrm rot="10800000">
              <a:off x="7689611" y="2339754"/>
              <a:ext cx="304800" cy="406055"/>
              <a:chOff x="3981450" y="2800350"/>
              <a:chExt cx="304800" cy="193680"/>
            </a:xfrm>
          </p:grpSpPr>
          <p:cxnSp>
            <p:nvCxnSpPr>
              <p:cNvPr id="81" name="Connecteur droit 80">
                <a:extLst>
                  <a:ext uri="{FF2B5EF4-FFF2-40B4-BE49-F238E27FC236}">
                    <a16:creationId xmlns:a16="http://schemas.microsoft.com/office/drawing/2014/main" id="{64EEC899-7DE6-20C6-EAD5-CB2879FE386C}"/>
                  </a:ext>
                </a:extLst>
              </p:cNvPr>
              <p:cNvCxnSpPr/>
              <p:nvPr/>
            </p:nvCxnSpPr>
            <p:spPr>
              <a:xfrm>
                <a:off x="3981450" y="2800350"/>
                <a:ext cx="304800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Connecteur droit 81">
                <a:extLst>
                  <a:ext uri="{FF2B5EF4-FFF2-40B4-BE49-F238E27FC236}">
                    <a16:creationId xmlns:a16="http://schemas.microsoft.com/office/drawing/2014/main" id="{4A411BEE-95A0-3642-4146-5D78B755E4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32648" y="2800350"/>
                <a:ext cx="0" cy="19368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" name="Groupe 82">
              <a:extLst>
                <a:ext uri="{FF2B5EF4-FFF2-40B4-BE49-F238E27FC236}">
                  <a16:creationId xmlns:a16="http://schemas.microsoft.com/office/drawing/2014/main" id="{3D81F0E3-A7C6-89E7-CA42-D69C40D7E417}"/>
                </a:ext>
              </a:extLst>
            </p:cNvPr>
            <p:cNvGrpSpPr/>
            <p:nvPr/>
          </p:nvGrpSpPr>
          <p:grpSpPr>
            <a:xfrm rot="10800000">
              <a:off x="6883186" y="2386188"/>
              <a:ext cx="304800" cy="396436"/>
              <a:chOff x="3981450" y="2800350"/>
              <a:chExt cx="304800" cy="193680"/>
            </a:xfrm>
          </p:grpSpPr>
          <p:cxnSp>
            <p:nvCxnSpPr>
              <p:cNvPr id="84" name="Connecteur droit 83">
                <a:extLst>
                  <a:ext uri="{FF2B5EF4-FFF2-40B4-BE49-F238E27FC236}">
                    <a16:creationId xmlns:a16="http://schemas.microsoft.com/office/drawing/2014/main" id="{ED543DBF-8D1A-9997-B339-FFC30EA860FD}"/>
                  </a:ext>
                </a:extLst>
              </p:cNvPr>
              <p:cNvCxnSpPr/>
              <p:nvPr/>
            </p:nvCxnSpPr>
            <p:spPr>
              <a:xfrm>
                <a:off x="3981450" y="2800350"/>
                <a:ext cx="304800" cy="0"/>
              </a:xfrm>
              <a:prstGeom prst="line">
                <a:avLst/>
              </a:prstGeom>
              <a:ln>
                <a:solidFill>
                  <a:schemeClr val="bg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Connecteur droit 84">
                <a:extLst>
                  <a:ext uri="{FF2B5EF4-FFF2-40B4-BE49-F238E27FC236}">
                    <a16:creationId xmlns:a16="http://schemas.microsoft.com/office/drawing/2014/main" id="{D04BA99C-90AC-149F-5483-A53F86DD54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32648" y="2800350"/>
                <a:ext cx="0" cy="193680"/>
              </a:xfrm>
              <a:prstGeom prst="line">
                <a:avLst/>
              </a:prstGeom>
              <a:ln>
                <a:solidFill>
                  <a:schemeClr val="bg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6" name="ZoneTexte 85">
              <a:extLst>
                <a:ext uri="{FF2B5EF4-FFF2-40B4-BE49-F238E27FC236}">
                  <a16:creationId xmlns:a16="http://schemas.microsoft.com/office/drawing/2014/main" id="{89EB1DE3-8838-5F65-100B-8CB71959E72E}"/>
                </a:ext>
              </a:extLst>
            </p:cNvPr>
            <p:cNvSpPr txBox="1"/>
            <p:nvPr/>
          </p:nvSpPr>
          <p:spPr>
            <a:xfrm>
              <a:off x="7469285" y="2786417"/>
              <a:ext cx="7681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100.0 %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(28/28)</a:t>
              </a:r>
            </a:p>
          </p:txBody>
        </p:sp>
        <p:sp>
          <p:nvSpPr>
            <p:cNvPr id="87" name="ZoneTexte 86">
              <a:extLst>
                <a:ext uri="{FF2B5EF4-FFF2-40B4-BE49-F238E27FC236}">
                  <a16:creationId xmlns:a16="http://schemas.microsoft.com/office/drawing/2014/main" id="{21A693A0-F736-DD56-71B5-8EA1BFD5D997}"/>
                </a:ext>
              </a:extLst>
            </p:cNvPr>
            <p:cNvSpPr txBox="1"/>
            <p:nvPr/>
          </p:nvSpPr>
          <p:spPr>
            <a:xfrm>
              <a:off x="8275878" y="2721375"/>
              <a:ext cx="7681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100.0 %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(28/28)</a:t>
              </a:r>
            </a:p>
          </p:txBody>
        </p:sp>
        <p:sp>
          <p:nvSpPr>
            <p:cNvPr id="88" name="ZoneTexte 87">
              <a:extLst>
                <a:ext uri="{FF2B5EF4-FFF2-40B4-BE49-F238E27FC236}">
                  <a16:creationId xmlns:a16="http://schemas.microsoft.com/office/drawing/2014/main" id="{F8962FD8-CD1D-17B1-9A8F-BA95FEB21B1B}"/>
                </a:ext>
              </a:extLst>
            </p:cNvPr>
            <p:cNvSpPr txBox="1"/>
            <p:nvPr/>
          </p:nvSpPr>
          <p:spPr>
            <a:xfrm>
              <a:off x="9110903" y="2681568"/>
              <a:ext cx="7681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100.0 %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(34/34)</a:t>
              </a:r>
            </a:p>
          </p:txBody>
        </p:sp>
        <p:cxnSp>
          <p:nvCxnSpPr>
            <p:cNvPr id="89" name="Connecteur droit 88">
              <a:extLst>
                <a:ext uri="{FF2B5EF4-FFF2-40B4-BE49-F238E27FC236}">
                  <a16:creationId xmlns:a16="http://schemas.microsoft.com/office/drawing/2014/main" id="{74991827-D33F-E9A1-3E49-3054BD4757E2}"/>
                </a:ext>
              </a:extLst>
            </p:cNvPr>
            <p:cNvCxnSpPr/>
            <p:nvPr/>
          </p:nvCxnSpPr>
          <p:spPr>
            <a:xfrm>
              <a:off x="8495718" y="2358413"/>
              <a:ext cx="304800" cy="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cteur droit 89">
              <a:extLst>
                <a:ext uri="{FF2B5EF4-FFF2-40B4-BE49-F238E27FC236}">
                  <a16:creationId xmlns:a16="http://schemas.microsoft.com/office/drawing/2014/main" id="{1192D854-8BF1-FF4A-388B-2A13026A14F9}"/>
                </a:ext>
              </a:extLst>
            </p:cNvPr>
            <p:cNvCxnSpPr/>
            <p:nvPr/>
          </p:nvCxnSpPr>
          <p:spPr>
            <a:xfrm>
              <a:off x="9327433" y="2347004"/>
              <a:ext cx="304800" cy="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110BCA80-F7A8-E2D8-6241-166190854314}"/>
              </a:ext>
            </a:extLst>
          </p:cNvPr>
          <p:cNvGrpSpPr/>
          <p:nvPr/>
        </p:nvGrpSpPr>
        <p:grpSpPr>
          <a:xfrm>
            <a:off x="1573637" y="2205816"/>
            <a:ext cx="3982946" cy="3632490"/>
            <a:chOff x="1573637" y="2205816"/>
            <a:chExt cx="3982946" cy="3632490"/>
          </a:xfrm>
        </p:grpSpPr>
        <p:sp>
          <p:nvSpPr>
            <p:cNvPr id="11" name="Forme libre 10">
              <a:extLst>
                <a:ext uri="{FF2B5EF4-FFF2-40B4-BE49-F238E27FC236}">
                  <a16:creationId xmlns:a16="http://schemas.microsoft.com/office/drawing/2014/main" id="{35304C07-2975-5D8F-8D32-265AB92BE51E}"/>
                </a:ext>
              </a:extLst>
            </p:cNvPr>
            <p:cNvSpPr/>
            <p:nvPr/>
          </p:nvSpPr>
          <p:spPr bwMode="auto">
            <a:xfrm>
              <a:off x="2032026" y="2332774"/>
              <a:ext cx="3438405" cy="2914871"/>
            </a:xfrm>
            <a:custGeom>
              <a:avLst/>
              <a:gdLst>
                <a:gd name="connsiteX0" fmla="*/ 0 w 4528109"/>
                <a:gd name="connsiteY0" fmla="*/ 0 h 2421331"/>
                <a:gd name="connsiteX1" fmla="*/ 0 w 4528109"/>
                <a:gd name="connsiteY1" fmla="*/ 2340864 h 2421331"/>
                <a:gd name="connsiteX2" fmla="*/ 4528109 w 4528109"/>
                <a:gd name="connsiteY2" fmla="*/ 2340864 h 2421331"/>
                <a:gd name="connsiteX3" fmla="*/ 4528109 w 4528109"/>
                <a:gd name="connsiteY3" fmla="*/ 2421331 h 2421331"/>
                <a:gd name="connsiteX0" fmla="*/ 0 w 4528109"/>
                <a:gd name="connsiteY0" fmla="*/ 0 h 2340864"/>
                <a:gd name="connsiteX1" fmla="*/ 0 w 4528109"/>
                <a:gd name="connsiteY1" fmla="*/ 2340864 h 2340864"/>
                <a:gd name="connsiteX2" fmla="*/ 4528109 w 4528109"/>
                <a:gd name="connsiteY2" fmla="*/ 2340864 h 2340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28109" h="2340864">
                  <a:moveTo>
                    <a:pt x="0" y="0"/>
                  </a:moveTo>
                  <a:lnTo>
                    <a:pt x="0" y="2340864"/>
                  </a:lnTo>
                  <a:lnTo>
                    <a:pt x="4528109" y="2340864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E555055-8994-BFAB-1396-A528519FC669}"/>
                </a:ext>
              </a:extLst>
            </p:cNvPr>
            <p:cNvSpPr/>
            <p:nvPr/>
          </p:nvSpPr>
          <p:spPr bwMode="auto">
            <a:xfrm>
              <a:off x="2296680" y="2409598"/>
              <a:ext cx="643883" cy="2830733"/>
            </a:xfrm>
            <a:prstGeom prst="rect">
              <a:avLst/>
            </a:prstGeom>
            <a:solidFill>
              <a:srgbClr val="02857C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B6738A27-C193-1999-813D-339FD9B61AAC}"/>
                </a:ext>
              </a:extLst>
            </p:cNvPr>
            <p:cNvSpPr txBox="1"/>
            <p:nvPr/>
          </p:nvSpPr>
          <p:spPr>
            <a:xfrm>
              <a:off x="2407511" y="5315086"/>
              <a:ext cx="14591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ISL + ULO 100 mg</a:t>
              </a:r>
              <a:b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ISL + ULO 200 mg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7F6425A1-8CD4-FD96-5D7D-022D52B50411}"/>
                </a:ext>
              </a:extLst>
            </p:cNvPr>
            <p:cNvSpPr txBox="1"/>
            <p:nvPr/>
          </p:nvSpPr>
          <p:spPr>
            <a:xfrm>
              <a:off x="1573637" y="2205816"/>
              <a:ext cx="5533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100 -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EA9545BA-081D-92E0-DFAF-573A02B852C5}"/>
                </a:ext>
              </a:extLst>
            </p:cNvPr>
            <p:cNvSpPr txBox="1"/>
            <p:nvPr/>
          </p:nvSpPr>
          <p:spPr>
            <a:xfrm>
              <a:off x="2263031" y="2801311"/>
              <a:ext cx="7393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97.4 %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(37/38)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573F4D47-9CAD-302C-5CF0-737A7A5FE2D4}"/>
                </a:ext>
              </a:extLst>
            </p:cNvPr>
            <p:cNvSpPr txBox="1"/>
            <p:nvPr/>
          </p:nvSpPr>
          <p:spPr>
            <a:xfrm>
              <a:off x="1665009" y="2763386"/>
              <a:ext cx="46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80 -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A98CAF3-F4A8-DD20-4557-E2DEB50C65CD}"/>
                </a:ext>
              </a:extLst>
            </p:cNvPr>
            <p:cNvSpPr/>
            <p:nvPr/>
          </p:nvSpPr>
          <p:spPr bwMode="auto">
            <a:xfrm>
              <a:off x="3127335" y="2409598"/>
              <a:ext cx="643883" cy="2830733"/>
            </a:xfrm>
            <a:prstGeom prst="rect">
              <a:avLst/>
            </a:prstGeom>
            <a:solidFill>
              <a:srgbClr val="6CCFB2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943A1A8-A678-6A24-DE78-8B591119F7A5}"/>
                </a:ext>
              </a:extLst>
            </p:cNvPr>
            <p:cNvSpPr/>
            <p:nvPr/>
          </p:nvSpPr>
          <p:spPr bwMode="auto">
            <a:xfrm>
              <a:off x="3928890" y="2332774"/>
              <a:ext cx="643883" cy="2907557"/>
            </a:xfrm>
            <a:prstGeom prst="rect">
              <a:avLst/>
            </a:prstGeom>
            <a:solidFill>
              <a:srgbClr val="1C569C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B6DD40-46ED-DD37-DEE1-EF6F05250FCC}"/>
                </a:ext>
              </a:extLst>
            </p:cNvPr>
            <p:cNvSpPr/>
            <p:nvPr/>
          </p:nvSpPr>
          <p:spPr bwMode="auto">
            <a:xfrm>
              <a:off x="4733226" y="2581565"/>
              <a:ext cx="643883" cy="2659278"/>
            </a:xfrm>
            <a:prstGeom prst="rect">
              <a:avLst/>
            </a:prstGeom>
            <a:solidFill>
              <a:srgbClr val="66203A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86F0B97E-518F-CB90-45D9-3781B505F60D}"/>
                </a:ext>
              </a:extLst>
            </p:cNvPr>
            <p:cNvGrpSpPr/>
            <p:nvPr/>
          </p:nvGrpSpPr>
          <p:grpSpPr>
            <a:xfrm>
              <a:off x="4918709" y="2387373"/>
              <a:ext cx="304800" cy="193680"/>
              <a:chOff x="3981450" y="2800350"/>
              <a:chExt cx="304800" cy="193680"/>
            </a:xfrm>
          </p:grpSpPr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43137515-E0AE-E840-0FD8-188D9633E227}"/>
                  </a:ext>
                </a:extLst>
              </p:cNvPr>
              <p:cNvCxnSpPr/>
              <p:nvPr/>
            </p:nvCxnSpPr>
            <p:spPr>
              <a:xfrm>
                <a:off x="3981450" y="2800350"/>
                <a:ext cx="304800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E39820C8-EEE4-2F6C-CC83-B39F6F5676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32648" y="2800350"/>
                <a:ext cx="0" cy="19368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776ABF3E-5AE5-21BB-2631-82FDE91D2EBB}"/>
                </a:ext>
              </a:extLst>
            </p:cNvPr>
            <p:cNvGrpSpPr/>
            <p:nvPr/>
          </p:nvGrpSpPr>
          <p:grpSpPr>
            <a:xfrm>
              <a:off x="3282327" y="2332774"/>
              <a:ext cx="304800" cy="76824"/>
              <a:chOff x="3981450" y="2800350"/>
              <a:chExt cx="304800" cy="193680"/>
            </a:xfrm>
          </p:grpSpPr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id="{11789D8F-1D91-F6D6-5AC4-6922513EF102}"/>
                  </a:ext>
                </a:extLst>
              </p:cNvPr>
              <p:cNvCxnSpPr/>
              <p:nvPr/>
            </p:nvCxnSpPr>
            <p:spPr>
              <a:xfrm>
                <a:off x="3981450" y="2800350"/>
                <a:ext cx="304800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F37E1F06-DC1E-5E86-3DAF-C56D1B8A51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32648" y="2800350"/>
                <a:ext cx="0" cy="19368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21F2DF55-CA6E-F2E2-2805-43204F8DEACD}"/>
                </a:ext>
              </a:extLst>
            </p:cNvPr>
            <p:cNvGrpSpPr/>
            <p:nvPr/>
          </p:nvGrpSpPr>
          <p:grpSpPr>
            <a:xfrm>
              <a:off x="2466221" y="2332774"/>
              <a:ext cx="304800" cy="76824"/>
              <a:chOff x="3981450" y="2800350"/>
              <a:chExt cx="304800" cy="193680"/>
            </a:xfrm>
          </p:grpSpPr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76120EF1-6ED8-1A0D-D04E-C4111A12EDBE}"/>
                  </a:ext>
                </a:extLst>
              </p:cNvPr>
              <p:cNvCxnSpPr/>
              <p:nvPr/>
            </p:nvCxnSpPr>
            <p:spPr>
              <a:xfrm>
                <a:off x="3981450" y="2800350"/>
                <a:ext cx="304800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C957DF5B-3F34-4F3E-C91C-57C713DBEE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32648" y="2800350"/>
                <a:ext cx="0" cy="19368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AD42C182-B1EB-7B27-40F4-97683D324E4F}"/>
                </a:ext>
              </a:extLst>
            </p:cNvPr>
            <p:cNvSpPr txBox="1"/>
            <p:nvPr/>
          </p:nvSpPr>
          <p:spPr>
            <a:xfrm>
              <a:off x="4097466" y="5315086"/>
              <a:ext cx="14591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ISL + ULO 400 mg</a:t>
              </a:r>
              <a:b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BIC/FTC/TAF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0A70C8C2-D86E-5B6B-DBB9-3FFB5C646EA4}"/>
                </a:ext>
              </a:extLst>
            </p:cNvPr>
            <p:cNvSpPr txBox="1"/>
            <p:nvPr/>
          </p:nvSpPr>
          <p:spPr>
            <a:xfrm>
              <a:off x="1665009" y="3347912"/>
              <a:ext cx="46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60 -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98487B71-CCE2-4D84-E8CC-1B161B2B5F64}"/>
                </a:ext>
              </a:extLst>
            </p:cNvPr>
            <p:cNvSpPr txBox="1"/>
            <p:nvPr/>
          </p:nvSpPr>
          <p:spPr>
            <a:xfrm>
              <a:off x="1665009" y="3910692"/>
              <a:ext cx="46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40 -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A98CA7CE-BC65-3D12-F84B-7C3AF65E2C5B}"/>
                </a:ext>
              </a:extLst>
            </p:cNvPr>
            <p:cNvSpPr txBox="1"/>
            <p:nvPr/>
          </p:nvSpPr>
          <p:spPr>
            <a:xfrm>
              <a:off x="1665009" y="4510985"/>
              <a:ext cx="46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20 -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3B4ABDA6-7D87-0340-055C-BE635D41E67E}"/>
                </a:ext>
              </a:extLst>
            </p:cNvPr>
            <p:cNvSpPr txBox="1"/>
            <p:nvPr/>
          </p:nvSpPr>
          <p:spPr>
            <a:xfrm>
              <a:off x="1756381" y="5088504"/>
              <a:ext cx="3706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0 -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90E1F02-FDAF-0BF8-39AF-D03B409BF014}"/>
                </a:ext>
              </a:extLst>
            </p:cNvPr>
            <p:cNvSpPr/>
            <p:nvPr/>
          </p:nvSpPr>
          <p:spPr bwMode="auto">
            <a:xfrm>
              <a:off x="2263511" y="5586122"/>
              <a:ext cx="144000" cy="144000"/>
            </a:xfrm>
            <a:prstGeom prst="rect">
              <a:avLst/>
            </a:prstGeom>
            <a:solidFill>
              <a:srgbClr val="6CCFB2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3A3ACBC-3E23-B0BE-F478-38ECE2F070B7}"/>
                </a:ext>
              </a:extLst>
            </p:cNvPr>
            <p:cNvSpPr/>
            <p:nvPr/>
          </p:nvSpPr>
          <p:spPr bwMode="auto">
            <a:xfrm>
              <a:off x="2263511" y="5392234"/>
              <a:ext cx="144000" cy="144000"/>
            </a:xfrm>
            <a:prstGeom prst="rect">
              <a:avLst/>
            </a:prstGeom>
            <a:solidFill>
              <a:srgbClr val="02857C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2030BFA-B0E2-034F-75EC-773A1F50091D}"/>
                </a:ext>
              </a:extLst>
            </p:cNvPr>
            <p:cNvSpPr/>
            <p:nvPr/>
          </p:nvSpPr>
          <p:spPr bwMode="auto">
            <a:xfrm>
              <a:off x="3979734" y="5586122"/>
              <a:ext cx="144000" cy="144000"/>
            </a:xfrm>
            <a:prstGeom prst="rect">
              <a:avLst/>
            </a:prstGeom>
            <a:solidFill>
              <a:srgbClr val="66203A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A369E6A-AAD2-E3E2-35EA-BD00CE1988F4}"/>
                </a:ext>
              </a:extLst>
            </p:cNvPr>
            <p:cNvSpPr/>
            <p:nvPr/>
          </p:nvSpPr>
          <p:spPr bwMode="auto">
            <a:xfrm>
              <a:off x="3979734" y="5392234"/>
              <a:ext cx="144000" cy="144000"/>
            </a:xfrm>
            <a:prstGeom prst="rect">
              <a:avLst/>
            </a:prstGeom>
            <a:solidFill>
              <a:srgbClr val="1C569C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E98643FE-2E1D-1C15-62D1-36CD0E67F5B6}"/>
                </a:ext>
              </a:extLst>
            </p:cNvPr>
            <p:cNvGrpSpPr/>
            <p:nvPr/>
          </p:nvGrpSpPr>
          <p:grpSpPr>
            <a:xfrm rot="10800000">
              <a:off x="4922434" y="2581653"/>
              <a:ext cx="304800" cy="438128"/>
              <a:chOff x="3981450" y="2800350"/>
              <a:chExt cx="304800" cy="193680"/>
            </a:xfrm>
          </p:grpSpPr>
          <p:cxnSp>
            <p:nvCxnSpPr>
              <p:cNvPr id="39" name="Connecteur droit 38">
                <a:extLst>
                  <a:ext uri="{FF2B5EF4-FFF2-40B4-BE49-F238E27FC236}">
                    <a16:creationId xmlns:a16="http://schemas.microsoft.com/office/drawing/2014/main" id="{617D36B3-3A3C-D8D3-EA97-407923A1BF7F}"/>
                  </a:ext>
                </a:extLst>
              </p:cNvPr>
              <p:cNvCxnSpPr/>
              <p:nvPr/>
            </p:nvCxnSpPr>
            <p:spPr>
              <a:xfrm>
                <a:off x="3981450" y="2800350"/>
                <a:ext cx="304800" cy="0"/>
              </a:xfrm>
              <a:prstGeom prst="line">
                <a:avLst/>
              </a:prstGeom>
              <a:ln>
                <a:solidFill>
                  <a:schemeClr val="bg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cteur droit 39">
                <a:extLst>
                  <a:ext uri="{FF2B5EF4-FFF2-40B4-BE49-F238E27FC236}">
                    <a16:creationId xmlns:a16="http://schemas.microsoft.com/office/drawing/2014/main" id="{774C6913-F166-0AA8-88C0-F7321161E8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32648" y="2800350"/>
                <a:ext cx="0" cy="193680"/>
              </a:xfrm>
              <a:prstGeom prst="line">
                <a:avLst/>
              </a:prstGeom>
              <a:ln>
                <a:solidFill>
                  <a:schemeClr val="bg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24C708A2-E2AE-6CE1-739A-D547B1C3F002}"/>
                </a:ext>
              </a:extLst>
            </p:cNvPr>
            <p:cNvGrpSpPr/>
            <p:nvPr/>
          </p:nvGrpSpPr>
          <p:grpSpPr>
            <a:xfrm rot="10800000">
              <a:off x="4084261" y="2325330"/>
              <a:ext cx="304800" cy="276999"/>
              <a:chOff x="3981450" y="2800350"/>
              <a:chExt cx="304800" cy="193680"/>
            </a:xfrm>
          </p:grpSpPr>
          <p:cxnSp>
            <p:nvCxnSpPr>
              <p:cNvPr id="42" name="Connecteur droit 41">
                <a:extLst>
                  <a:ext uri="{FF2B5EF4-FFF2-40B4-BE49-F238E27FC236}">
                    <a16:creationId xmlns:a16="http://schemas.microsoft.com/office/drawing/2014/main" id="{0D8411E5-BC5C-FAFB-1ADD-1B0853162EEF}"/>
                  </a:ext>
                </a:extLst>
              </p:cNvPr>
              <p:cNvCxnSpPr/>
              <p:nvPr/>
            </p:nvCxnSpPr>
            <p:spPr>
              <a:xfrm>
                <a:off x="3981450" y="2800350"/>
                <a:ext cx="304800" cy="0"/>
              </a:xfrm>
              <a:prstGeom prst="line">
                <a:avLst/>
              </a:prstGeom>
              <a:ln>
                <a:solidFill>
                  <a:schemeClr val="bg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cteur droit 42">
                <a:extLst>
                  <a:ext uri="{FF2B5EF4-FFF2-40B4-BE49-F238E27FC236}">
                    <a16:creationId xmlns:a16="http://schemas.microsoft.com/office/drawing/2014/main" id="{E352C994-4937-D4B5-2B1C-8286101EDA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32648" y="2800350"/>
                <a:ext cx="0" cy="193680"/>
              </a:xfrm>
              <a:prstGeom prst="line">
                <a:avLst/>
              </a:prstGeom>
              <a:ln>
                <a:solidFill>
                  <a:schemeClr val="bg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e 43">
              <a:extLst>
                <a:ext uri="{FF2B5EF4-FFF2-40B4-BE49-F238E27FC236}">
                  <a16:creationId xmlns:a16="http://schemas.microsoft.com/office/drawing/2014/main" id="{D58E5931-2C5B-138E-3C04-E65FBB44F715}"/>
                </a:ext>
              </a:extLst>
            </p:cNvPr>
            <p:cNvGrpSpPr/>
            <p:nvPr/>
          </p:nvGrpSpPr>
          <p:grpSpPr>
            <a:xfrm rot="10800000">
              <a:off x="3278154" y="2415703"/>
              <a:ext cx="304800" cy="347682"/>
              <a:chOff x="3981450" y="2800350"/>
              <a:chExt cx="304800" cy="193680"/>
            </a:xfrm>
          </p:grpSpPr>
          <p:cxnSp>
            <p:nvCxnSpPr>
              <p:cNvPr id="45" name="Connecteur droit 44">
                <a:extLst>
                  <a:ext uri="{FF2B5EF4-FFF2-40B4-BE49-F238E27FC236}">
                    <a16:creationId xmlns:a16="http://schemas.microsoft.com/office/drawing/2014/main" id="{4E5A95B7-59E2-B072-5A33-E8411C7F233B}"/>
                  </a:ext>
                </a:extLst>
              </p:cNvPr>
              <p:cNvCxnSpPr/>
              <p:nvPr/>
            </p:nvCxnSpPr>
            <p:spPr>
              <a:xfrm>
                <a:off x="3981450" y="2800350"/>
                <a:ext cx="304800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necteur droit 45">
                <a:extLst>
                  <a:ext uri="{FF2B5EF4-FFF2-40B4-BE49-F238E27FC236}">
                    <a16:creationId xmlns:a16="http://schemas.microsoft.com/office/drawing/2014/main" id="{7B873783-80D2-A42F-4AE5-091DC638DB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32648" y="2800350"/>
                <a:ext cx="0" cy="19368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e 46">
              <a:extLst>
                <a:ext uri="{FF2B5EF4-FFF2-40B4-BE49-F238E27FC236}">
                  <a16:creationId xmlns:a16="http://schemas.microsoft.com/office/drawing/2014/main" id="{FFB812D5-F13B-5207-D198-3567AC104A69}"/>
                </a:ext>
              </a:extLst>
            </p:cNvPr>
            <p:cNvGrpSpPr/>
            <p:nvPr/>
          </p:nvGrpSpPr>
          <p:grpSpPr>
            <a:xfrm rot="10800000">
              <a:off x="2471729" y="2415703"/>
              <a:ext cx="304800" cy="347681"/>
              <a:chOff x="3981450" y="2800350"/>
              <a:chExt cx="304800" cy="193680"/>
            </a:xfrm>
          </p:grpSpPr>
          <p:cxnSp>
            <p:nvCxnSpPr>
              <p:cNvPr id="48" name="Connecteur droit 47">
                <a:extLst>
                  <a:ext uri="{FF2B5EF4-FFF2-40B4-BE49-F238E27FC236}">
                    <a16:creationId xmlns:a16="http://schemas.microsoft.com/office/drawing/2014/main" id="{8DC0D335-08B5-6BFC-D5A8-1AABB645A7BB}"/>
                  </a:ext>
                </a:extLst>
              </p:cNvPr>
              <p:cNvCxnSpPr/>
              <p:nvPr/>
            </p:nvCxnSpPr>
            <p:spPr>
              <a:xfrm>
                <a:off x="3981450" y="2800350"/>
                <a:ext cx="304800" cy="0"/>
              </a:xfrm>
              <a:prstGeom prst="line">
                <a:avLst/>
              </a:prstGeom>
              <a:ln>
                <a:solidFill>
                  <a:schemeClr val="bg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48">
                <a:extLst>
                  <a:ext uri="{FF2B5EF4-FFF2-40B4-BE49-F238E27FC236}">
                    <a16:creationId xmlns:a16="http://schemas.microsoft.com/office/drawing/2014/main" id="{48886914-B866-A33F-611C-8CCBDCD7A6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32648" y="2800350"/>
                <a:ext cx="0" cy="193680"/>
              </a:xfrm>
              <a:prstGeom prst="line">
                <a:avLst/>
              </a:prstGeom>
              <a:ln>
                <a:solidFill>
                  <a:schemeClr val="bg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D97F1964-1AB2-6862-0FAA-6D7A18A1E71B}"/>
                </a:ext>
              </a:extLst>
            </p:cNvPr>
            <p:cNvSpPr txBox="1"/>
            <p:nvPr/>
          </p:nvSpPr>
          <p:spPr>
            <a:xfrm>
              <a:off x="3072255" y="2786417"/>
              <a:ext cx="7393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97.3 %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(36/37)</a:t>
              </a:r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342FEAF5-9E14-AEFE-EC24-707D68E7E5C5}"/>
                </a:ext>
              </a:extLst>
            </p:cNvPr>
            <p:cNvSpPr txBox="1"/>
            <p:nvPr/>
          </p:nvSpPr>
          <p:spPr>
            <a:xfrm>
              <a:off x="3864421" y="2640275"/>
              <a:ext cx="7681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100.0 %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(39/39)</a:t>
              </a:r>
            </a:p>
          </p:txBody>
        </p: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5115399D-52DC-2B3B-DF83-ADFCD1482334}"/>
                </a:ext>
              </a:extLst>
            </p:cNvPr>
            <p:cNvSpPr txBox="1"/>
            <p:nvPr/>
          </p:nvSpPr>
          <p:spPr>
            <a:xfrm>
              <a:off x="4699446" y="3043500"/>
              <a:ext cx="7681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91.7 %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(33/36)</a:t>
              </a:r>
            </a:p>
          </p:txBody>
        </p:sp>
        <p:cxnSp>
          <p:nvCxnSpPr>
            <p:cNvPr id="91" name="Connecteur droit 90">
              <a:extLst>
                <a:ext uri="{FF2B5EF4-FFF2-40B4-BE49-F238E27FC236}">
                  <a16:creationId xmlns:a16="http://schemas.microsoft.com/office/drawing/2014/main" id="{8066819D-9515-9655-26C6-2370EFD7A448}"/>
                </a:ext>
              </a:extLst>
            </p:cNvPr>
            <p:cNvCxnSpPr/>
            <p:nvPr/>
          </p:nvCxnSpPr>
          <p:spPr>
            <a:xfrm>
              <a:off x="4096101" y="2325329"/>
              <a:ext cx="304800" cy="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 Box 3">
            <a:extLst>
              <a:ext uri="{FF2B5EF4-FFF2-40B4-BE49-F238E27FC236}">
                <a16:creationId xmlns:a16="http://schemas.microsoft.com/office/drawing/2014/main" id="{B8CD44E7-4370-F431-E9F6-808C116E7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6635" y="6452641"/>
            <a:ext cx="27914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fr-FR" sz="1400" i="1" dirty="0">
                <a:solidFill>
                  <a:srgbClr val="0070C0"/>
                </a:solidFill>
              </a:rPr>
              <a:t>Molina JM, IAS 2025, Abs. OAB0102</a:t>
            </a:r>
          </a:p>
        </p:txBody>
      </p:sp>
    </p:spTree>
    <p:extLst>
      <p:ext uri="{BB962C8B-B14F-4D97-AF65-F5344CB8AC3E}">
        <p14:creationId xmlns:p14="http://schemas.microsoft.com/office/powerpoint/2010/main" val="27539917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B8F9F6-E769-BECA-49F7-F667C8B6F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1228388" cy="1491539"/>
          </a:xfrm>
        </p:spPr>
        <p:txBody>
          <a:bodyPr>
            <a:noAutofit/>
          </a:bodyPr>
          <a:lstStyle/>
          <a:p>
            <a:r>
              <a:rPr lang="en-US" noProof="0" dirty="0"/>
              <a:t>Weekly oral dosing GS-1720 (integrase inhibitor) </a:t>
            </a:r>
            <a:br>
              <a:rPr lang="en-US" noProof="0" dirty="0"/>
            </a:br>
            <a:r>
              <a:rPr lang="en-US" noProof="0" dirty="0"/>
              <a:t>plus GS-4182 (LEN pro-drug)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8683EE5-2D09-222D-F4EA-529B53914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90700"/>
            <a:ext cx="5346032" cy="4335466"/>
          </a:xfrm>
        </p:spPr>
        <p:txBody>
          <a:bodyPr/>
          <a:lstStyle/>
          <a:p>
            <a:r>
              <a:rPr lang="en-US" noProof="0" dirty="0"/>
              <a:t>Phase 2 studies: oral weekly GS-1720 plus GS-4182 (WONDERS-1 and -2)</a:t>
            </a:r>
          </a:p>
          <a:p>
            <a:endParaRPr lang="en-US" noProof="0" dirty="0"/>
          </a:p>
          <a:p>
            <a:r>
              <a:rPr lang="en-US" noProof="0" dirty="0">
                <a:solidFill>
                  <a:srgbClr val="C00000"/>
                </a:solidFill>
              </a:rPr>
              <a:t>June 10, 2025: US FDA placed clinical hold on trials of GS-1720 and/or </a:t>
            </a:r>
            <a:br>
              <a:rPr lang="en-US" noProof="0" dirty="0">
                <a:solidFill>
                  <a:srgbClr val="C00000"/>
                </a:solidFill>
              </a:rPr>
            </a:br>
            <a:r>
              <a:rPr lang="en-US" noProof="0" dirty="0">
                <a:solidFill>
                  <a:srgbClr val="C00000"/>
                </a:solidFill>
              </a:rPr>
              <a:t>GS-4182. Decrease in CD4 and lymphocyte counts in a subset of participant receiving combination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49F146DA-D649-94C5-6DF0-988D4CABA0AE}"/>
              </a:ext>
            </a:extLst>
          </p:cNvPr>
          <p:cNvGrpSpPr/>
          <p:nvPr/>
        </p:nvGrpSpPr>
        <p:grpSpPr>
          <a:xfrm>
            <a:off x="5971989" y="2333467"/>
            <a:ext cx="6005699" cy="3353520"/>
            <a:chOff x="5971989" y="2333467"/>
            <a:chExt cx="6005699" cy="3353520"/>
          </a:xfrm>
        </p:grpSpPr>
        <p:grpSp>
          <p:nvGrpSpPr>
            <p:cNvPr id="2111" name="Groupe 2110">
              <a:extLst>
                <a:ext uri="{FF2B5EF4-FFF2-40B4-BE49-F238E27FC236}">
                  <a16:creationId xmlns:a16="http://schemas.microsoft.com/office/drawing/2014/main" id="{F435AF8C-CA73-481D-DFF5-1E14EBB70557}"/>
                </a:ext>
              </a:extLst>
            </p:cNvPr>
            <p:cNvGrpSpPr/>
            <p:nvPr/>
          </p:nvGrpSpPr>
          <p:grpSpPr>
            <a:xfrm>
              <a:off x="6626225" y="2386013"/>
              <a:ext cx="5351463" cy="2641600"/>
              <a:chOff x="6626225" y="2386013"/>
              <a:chExt cx="5351463" cy="2641600"/>
            </a:xfrm>
          </p:grpSpPr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32625F80-2235-FB2B-6394-A079888927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2900" y="2386013"/>
                <a:ext cx="5260975" cy="2560638"/>
              </a:xfrm>
              <a:custGeom>
                <a:avLst/>
                <a:gdLst>
                  <a:gd name="T0" fmla="*/ 16568 w 16568"/>
                  <a:gd name="T1" fmla="*/ 8066 h 8066"/>
                  <a:gd name="T2" fmla="*/ 0 w 16568"/>
                  <a:gd name="T3" fmla="*/ 8066 h 8066"/>
                  <a:gd name="T4" fmla="*/ 0 w 16568"/>
                  <a:gd name="T5" fmla="*/ 0 h 80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568" h="8066">
                    <a:moveTo>
                      <a:pt x="16568" y="8066"/>
                    </a:moveTo>
                    <a:lnTo>
                      <a:pt x="0" y="8066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Line 7">
                <a:extLst>
                  <a:ext uri="{FF2B5EF4-FFF2-40B4-BE49-F238E27FC236}">
                    <a16:creationId xmlns:a16="http://schemas.microsoft.com/office/drawing/2014/main" id="{5482C42E-5ECB-88AA-2D79-A557B9D71E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815763" y="4946650"/>
                <a:ext cx="0" cy="8096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Line 8">
                <a:extLst>
                  <a:ext uri="{FF2B5EF4-FFF2-40B4-BE49-F238E27FC236}">
                    <a16:creationId xmlns:a16="http://schemas.microsoft.com/office/drawing/2014/main" id="{137C7696-3D51-4D13-97D5-F01AF22D77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613900" y="4946650"/>
                <a:ext cx="0" cy="8096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Line 9">
                <a:extLst>
                  <a:ext uri="{FF2B5EF4-FFF2-40B4-BE49-F238E27FC236}">
                    <a16:creationId xmlns:a16="http://schemas.microsoft.com/office/drawing/2014/main" id="{E5938F0D-D330-11CA-26B3-AE3EAE3C3C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83788" y="4946650"/>
                <a:ext cx="0" cy="8096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Line 10">
                <a:extLst>
                  <a:ext uri="{FF2B5EF4-FFF2-40B4-BE49-F238E27FC236}">
                    <a16:creationId xmlns:a16="http://schemas.microsoft.com/office/drawing/2014/main" id="{F366C55D-212A-699D-C748-AA6CD5BFC5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347325" y="4946650"/>
                <a:ext cx="0" cy="8096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Line 11">
                <a:extLst>
                  <a:ext uri="{FF2B5EF4-FFF2-40B4-BE49-F238E27FC236}">
                    <a16:creationId xmlns:a16="http://schemas.microsoft.com/office/drawing/2014/main" id="{A84072B8-73BB-A1DF-1E87-6FC43FA961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82338" y="4946650"/>
                <a:ext cx="0" cy="8096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Line 12">
                <a:extLst>
                  <a:ext uri="{FF2B5EF4-FFF2-40B4-BE49-F238E27FC236}">
                    <a16:creationId xmlns:a16="http://schemas.microsoft.com/office/drawing/2014/main" id="{C1A79050-A79C-C724-BD65-64046358C6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272338" y="4946650"/>
                <a:ext cx="0" cy="8096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7" name="Line 13">
                <a:extLst>
                  <a:ext uri="{FF2B5EF4-FFF2-40B4-BE49-F238E27FC236}">
                    <a16:creationId xmlns:a16="http://schemas.microsoft.com/office/drawing/2014/main" id="{0A2D2EBE-434A-047F-3538-D88514E3DE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734300" y="4946650"/>
                <a:ext cx="0" cy="8096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8" name="Line 14">
                <a:extLst>
                  <a:ext uri="{FF2B5EF4-FFF2-40B4-BE49-F238E27FC236}">
                    <a16:creationId xmlns:a16="http://schemas.microsoft.com/office/drawing/2014/main" id="{6359350E-B121-2901-EF1F-3B32795C97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401050" y="4946650"/>
                <a:ext cx="0" cy="8096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9" name="Line 15">
                <a:extLst>
                  <a:ext uri="{FF2B5EF4-FFF2-40B4-BE49-F238E27FC236}">
                    <a16:creationId xmlns:a16="http://schemas.microsoft.com/office/drawing/2014/main" id="{7BEAEF00-1E11-A9CC-5819-07E3DA283C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724900" y="4946650"/>
                <a:ext cx="0" cy="8096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" name="Line 16">
                <a:extLst>
                  <a:ext uri="{FF2B5EF4-FFF2-40B4-BE49-F238E27FC236}">
                    <a16:creationId xmlns:a16="http://schemas.microsoft.com/office/drawing/2014/main" id="{CD1ECDFF-24F3-50EC-0B99-B8649CEF9F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023350" y="4946650"/>
                <a:ext cx="0" cy="8096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1" name="Line 17">
                <a:extLst>
                  <a:ext uri="{FF2B5EF4-FFF2-40B4-BE49-F238E27FC236}">
                    <a16:creationId xmlns:a16="http://schemas.microsoft.com/office/drawing/2014/main" id="{DC17EAD6-7F16-0350-A983-A702A12007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315450" y="4946650"/>
                <a:ext cx="0" cy="8096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2" name="Line 18">
                <a:extLst>
                  <a:ext uri="{FF2B5EF4-FFF2-40B4-BE49-F238E27FC236}">
                    <a16:creationId xmlns:a16="http://schemas.microsoft.com/office/drawing/2014/main" id="{ECA1903E-AE6A-3ED7-90E1-F7B93B4E4A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75475" y="4946650"/>
                <a:ext cx="0" cy="8096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3" name="Line 19">
                <a:extLst>
                  <a:ext uri="{FF2B5EF4-FFF2-40B4-BE49-F238E27FC236}">
                    <a16:creationId xmlns:a16="http://schemas.microsoft.com/office/drawing/2014/main" id="{6C880BF9-FE03-04C5-039A-4171D18677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00863" y="4946650"/>
                <a:ext cx="0" cy="8096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4" name="Line 20">
                <a:extLst>
                  <a:ext uri="{FF2B5EF4-FFF2-40B4-BE49-F238E27FC236}">
                    <a16:creationId xmlns:a16="http://schemas.microsoft.com/office/drawing/2014/main" id="{23229F72-EF31-A3F0-5642-A663747111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827838" y="4946650"/>
                <a:ext cx="0" cy="8096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5" name="Line 21">
                <a:extLst>
                  <a:ext uri="{FF2B5EF4-FFF2-40B4-BE49-F238E27FC236}">
                    <a16:creationId xmlns:a16="http://schemas.microsoft.com/office/drawing/2014/main" id="{F2F60425-FEFA-166D-548B-2C248ECE2C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53225" y="4946650"/>
                <a:ext cx="0" cy="8096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6" name="Line 22">
                <a:extLst>
                  <a:ext uri="{FF2B5EF4-FFF2-40B4-BE49-F238E27FC236}">
                    <a16:creationId xmlns:a16="http://schemas.microsoft.com/office/drawing/2014/main" id="{67F8EF70-DF99-4C00-E6EB-993BAB514D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197725" y="4946650"/>
                <a:ext cx="0" cy="8096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7" name="Line 23">
                <a:extLst>
                  <a:ext uri="{FF2B5EF4-FFF2-40B4-BE49-F238E27FC236}">
                    <a16:creationId xmlns:a16="http://schemas.microsoft.com/office/drawing/2014/main" id="{C8D41A04-D2AB-8188-65D0-88D902B1D7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123113" y="4946650"/>
                <a:ext cx="0" cy="8096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8" name="Line 24">
                <a:extLst>
                  <a:ext uri="{FF2B5EF4-FFF2-40B4-BE49-F238E27FC236}">
                    <a16:creationId xmlns:a16="http://schemas.microsoft.com/office/drawing/2014/main" id="{4DAB123C-85DE-7BCA-673D-BCFAB7C0D3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050088" y="4946650"/>
                <a:ext cx="0" cy="8096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9" name="Line 25">
                <a:extLst>
                  <a:ext uri="{FF2B5EF4-FFF2-40B4-BE49-F238E27FC236}">
                    <a16:creationId xmlns:a16="http://schemas.microsoft.com/office/drawing/2014/main" id="{70D70955-D148-60DA-5433-B3BCAC7985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26225" y="2805113"/>
                <a:ext cx="66675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0" name="Line 26">
                <a:extLst>
                  <a:ext uri="{FF2B5EF4-FFF2-40B4-BE49-F238E27FC236}">
                    <a16:creationId xmlns:a16="http://schemas.microsoft.com/office/drawing/2014/main" id="{0E71BF1C-893D-D746-BB9F-CF2301419C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26225" y="3157538"/>
                <a:ext cx="66675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1" name="Line 27">
                <a:extLst>
                  <a:ext uri="{FF2B5EF4-FFF2-40B4-BE49-F238E27FC236}">
                    <a16:creationId xmlns:a16="http://schemas.microsoft.com/office/drawing/2014/main" id="{AEE22ADA-7D34-380A-F209-C1E7AE7EAA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26225" y="3508375"/>
                <a:ext cx="66675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2" name="Line 28">
                <a:extLst>
                  <a:ext uri="{FF2B5EF4-FFF2-40B4-BE49-F238E27FC236}">
                    <a16:creationId xmlns:a16="http://schemas.microsoft.com/office/drawing/2014/main" id="{B2621B72-5625-33D3-1F6D-A3B1C10693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26225" y="3860800"/>
                <a:ext cx="66675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3" name="Line 29">
                <a:extLst>
                  <a:ext uri="{FF2B5EF4-FFF2-40B4-BE49-F238E27FC236}">
                    <a16:creationId xmlns:a16="http://schemas.microsoft.com/office/drawing/2014/main" id="{7F8BEAD9-092D-2C3C-C200-FA9FF44792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26225" y="4213225"/>
                <a:ext cx="66675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4" name="Line 30">
                <a:extLst>
                  <a:ext uri="{FF2B5EF4-FFF2-40B4-BE49-F238E27FC236}">
                    <a16:creationId xmlns:a16="http://schemas.microsoft.com/office/drawing/2014/main" id="{2B3B16A5-3148-B005-5AD4-7A70D04E68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26225" y="4564063"/>
                <a:ext cx="66675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5" name="Line 31">
                <a:extLst>
                  <a:ext uri="{FF2B5EF4-FFF2-40B4-BE49-F238E27FC236}">
                    <a16:creationId xmlns:a16="http://schemas.microsoft.com/office/drawing/2014/main" id="{04497C15-8FD2-AAB5-E066-C2A8BD60CB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26225" y="4918075"/>
                <a:ext cx="66675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6" name="Line 32">
                <a:extLst>
                  <a:ext uri="{FF2B5EF4-FFF2-40B4-BE49-F238E27FC236}">
                    <a16:creationId xmlns:a16="http://schemas.microsoft.com/office/drawing/2014/main" id="{5D779EC2-A013-7EC2-A386-7700D0AB0F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26225" y="2452688"/>
                <a:ext cx="66675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7" name="Line 33">
                <a:extLst>
                  <a:ext uri="{FF2B5EF4-FFF2-40B4-BE49-F238E27FC236}">
                    <a16:creationId xmlns:a16="http://schemas.microsoft.com/office/drawing/2014/main" id="{D8F53279-A80F-D375-0A3B-0C5A2ED622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692900" y="3421063"/>
                <a:ext cx="528478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8" name="Freeform 34">
                <a:extLst>
                  <a:ext uri="{FF2B5EF4-FFF2-40B4-BE49-F238E27FC236}">
                    <a16:creationId xmlns:a16="http://schemas.microsoft.com/office/drawing/2014/main" id="{FE78A78C-90DB-0A29-02CD-F0094E0781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48463" y="2892425"/>
                <a:ext cx="5064125" cy="1484313"/>
              </a:xfrm>
              <a:custGeom>
                <a:avLst/>
                <a:gdLst>
                  <a:gd name="T0" fmla="*/ 15948 w 15948"/>
                  <a:gd name="T1" fmla="*/ 2485 h 4674"/>
                  <a:gd name="T2" fmla="*/ 13641 w 15948"/>
                  <a:gd name="T3" fmla="*/ 2030 h 4674"/>
                  <a:gd name="T4" fmla="*/ 11344 w 15948"/>
                  <a:gd name="T5" fmla="*/ 1665 h 4674"/>
                  <a:gd name="T6" fmla="*/ 9005 w 15948"/>
                  <a:gd name="T7" fmla="*/ 1146 h 4674"/>
                  <a:gd name="T8" fmla="*/ 8054 w 15948"/>
                  <a:gd name="T9" fmla="*/ 1027 h 4674"/>
                  <a:gd name="T10" fmla="*/ 7169 w 15948"/>
                  <a:gd name="T11" fmla="*/ 884 h 4674"/>
                  <a:gd name="T12" fmla="*/ 6244 w 15948"/>
                  <a:gd name="T13" fmla="*/ 708 h 4674"/>
                  <a:gd name="T14" fmla="*/ 5319 w 15948"/>
                  <a:gd name="T15" fmla="*/ 548 h 4674"/>
                  <a:gd name="T16" fmla="*/ 1800 w 15948"/>
                  <a:gd name="T17" fmla="*/ 219 h 4674"/>
                  <a:gd name="T18" fmla="*/ 1666 w 15948"/>
                  <a:gd name="T19" fmla="*/ 101 h 4674"/>
                  <a:gd name="T20" fmla="*/ 1363 w 15948"/>
                  <a:gd name="T21" fmla="*/ 0 h 4674"/>
                  <a:gd name="T22" fmla="*/ 1153 w 15948"/>
                  <a:gd name="T23" fmla="*/ 109 h 4674"/>
                  <a:gd name="T24" fmla="*/ 968 w 15948"/>
                  <a:gd name="T25" fmla="*/ 9 h 4674"/>
                  <a:gd name="T26" fmla="*/ 934 w 15948"/>
                  <a:gd name="T27" fmla="*/ 228 h 4674"/>
                  <a:gd name="T28" fmla="*/ 723 w 15948"/>
                  <a:gd name="T29" fmla="*/ 160 h 4674"/>
                  <a:gd name="T30" fmla="*/ 698 w 15948"/>
                  <a:gd name="T31" fmla="*/ 345 h 4674"/>
                  <a:gd name="T32" fmla="*/ 487 w 15948"/>
                  <a:gd name="T33" fmla="*/ 286 h 4674"/>
                  <a:gd name="T34" fmla="*/ 463 w 15948"/>
                  <a:gd name="T35" fmla="*/ 556 h 4674"/>
                  <a:gd name="T36" fmla="*/ 244 w 15948"/>
                  <a:gd name="T37" fmla="*/ 464 h 4674"/>
                  <a:gd name="T38" fmla="*/ 17 w 15948"/>
                  <a:gd name="T39" fmla="*/ 850 h 4674"/>
                  <a:gd name="T40" fmla="*/ 0 w 15948"/>
                  <a:gd name="T41" fmla="*/ 1053 h 4674"/>
                  <a:gd name="T42" fmla="*/ 0 w 15948"/>
                  <a:gd name="T43" fmla="*/ 4674 h 4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948" h="4674">
                    <a:moveTo>
                      <a:pt x="15948" y="2485"/>
                    </a:moveTo>
                    <a:lnTo>
                      <a:pt x="13641" y="2030"/>
                    </a:lnTo>
                    <a:lnTo>
                      <a:pt x="11344" y="1665"/>
                    </a:lnTo>
                    <a:lnTo>
                      <a:pt x="9005" y="1146"/>
                    </a:lnTo>
                    <a:lnTo>
                      <a:pt x="8054" y="1027"/>
                    </a:lnTo>
                    <a:lnTo>
                      <a:pt x="7169" y="884"/>
                    </a:lnTo>
                    <a:lnTo>
                      <a:pt x="6244" y="708"/>
                    </a:lnTo>
                    <a:lnTo>
                      <a:pt x="5319" y="548"/>
                    </a:lnTo>
                    <a:lnTo>
                      <a:pt x="1800" y="219"/>
                    </a:lnTo>
                    <a:lnTo>
                      <a:pt x="1666" y="101"/>
                    </a:lnTo>
                    <a:lnTo>
                      <a:pt x="1363" y="0"/>
                    </a:lnTo>
                    <a:lnTo>
                      <a:pt x="1153" y="109"/>
                    </a:lnTo>
                    <a:lnTo>
                      <a:pt x="968" y="9"/>
                    </a:lnTo>
                    <a:lnTo>
                      <a:pt x="934" y="228"/>
                    </a:lnTo>
                    <a:lnTo>
                      <a:pt x="723" y="160"/>
                    </a:lnTo>
                    <a:lnTo>
                      <a:pt x="698" y="345"/>
                    </a:lnTo>
                    <a:lnTo>
                      <a:pt x="487" y="286"/>
                    </a:lnTo>
                    <a:lnTo>
                      <a:pt x="463" y="556"/>
                    </a:lnTo>
                    <a:lnTo>
                      <a:pt x="244" y="464"/>
                    </a:lnTo>
                    <a:lnTo>
                      <a:pt x="17" y="850"/>
                    </a:lnTo>
                    <a:lnTo>
                      <a:pt x="0" y="1053"/>
                    </a:lnTo>
                    <a:lnTo>
                      <a:pt x="0" y="4674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" name="Line 35">
                <a:extLst>
                  <a:ext uri="{FF2B5EF4-FFF2-40B4-BE49-F238E27FC236}">
                    <a16:creationId xmlns:a16="http://schemas.microsoft.com/office/drawing/2014/main" id="{2078FF54-D3E7-0323-3660-7D44C231AB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79163" y="3482975"/>
                <a:ext cx="0" cy="53975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0" name="Line 36">
                <a:extLst>
                  <a:ext uri="{FF2B5EF4-FFF2-40B4-BE49-F238E27FC236}">
                    <a16:creationId xmlns:a16="http://schemas.microsoft.com/office/drawing/2014/main" id="{7794DCB0-BB82-9D97-1FD5-E6B6650A60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07550" y="3213100"/>
                <a:ext cx="0" cy="42863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1" name="Line 37">
                <a:extLst>
                  <a:ext uri="{FF2B5EF4-FFF2-40B4-BE49-F238E27FC236}">
                    <a16:creationId xmlns:a16="http://schemas.microsoft.com/office/drawing/2014/main" id="{C8C75F79-2150-0F6A-89C2-177B7297E8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350500" y="3368675"/>
                <a:ext cx="0" cy="52388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2" name="Line 38">
                <a:extLst>
                  <a:ext uri="{FF2B5EF4-FFF2-40B4-BE49-F238E27FC236}">
                    <a16:creationId xmlns:a16="http://schemas.microsoft.com/office/drawing/2014/main" id="{25002A5A-03B0-3E3B-7B1E-5196B50202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5925" y="3176588"/>
                <a:ext cx="0" cy="42863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3" name="Line 39">
                <a:extLst>
                  <a:ext uri="{FF2B5EF4-FFF2-40B4-BE49-F238E27FC236}">
                    <a16:creationId xmlns:a16="http://schemas.microsoft.com/office/drawing/2014/main" id="{8E8C7670-0A86-AB5D-98E4-71F002915F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812588" y="3621088"/>
                <a:ext cx="0" cy="60325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4" name="Freeform 40">
                <a:extLst>
                  <a:ext uri="{FF2B5EF4-FFF2-40B4-BE49-F238E27FC236}">
                    <a16:creationId xmlns:a16="http://schemas.microsoft.com/office/drawing/2014/main" id="{333E35A9-59F8-28B4-DD58-F1E06628ED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3063" y="4351338"/>
                <a:ext cx="50800" cy="50800"/>
              </a:xfrm>
              <a:custGeom>
                <a:avLst/>
                <a:gdLst>
                  <a:gd name="T0" fmla="*/ 137 w 161"/>
                  <a:gd name="T1" fmla="*/ 23 h 161"/>
                  <a:gd name="T2" fmla="*/ 124 w 161"/>
                  <a:gd name="T3" fmla="*/ 13 h 161"/>
                  <a:gd name="T4" fmla="*/ 110 w 161"/>
                  <a:gd name="T5" fmla="*/ 5 h 161"/>
                  <a:gd name="T6" fmla="*/ 95 w 161"/>
                  <a:gd name="T7" fmla="*/ 1 h 161"/>
                  <a:gd name="T8" fmla="*/ 81 w 161"/>
                  <a:gd name="T9" fmla="*/ 0 h 161"/>
                  <a:gd name="T10" fmla="*/ 64 w 161"/>
                  <a:gd name="T11" fmla="*/ 1 h 161"/>
                  <a:gd name="T12" fmla="*/ 49 w 161"/>
                  <a:gd name="T13" fmla="*/ 5 h 161"/>
                  <a:gd name="T14" fmla="*/ 35 w 161"/>
                  <a:gd name="T15" fmla="*/ 13 h 161"/>
                  <a:gd name="T16" fmla="*/ 23 w 161"/>
                  <a:gd name="T17" fmla="*/ 23 h 161"/>
                  <a:gd name="T18" fmla="*/ 13 w 161"/>
                  <a:gd name="T19" fmla="*/ 35 h 161"/>
                  <a:gd name="T20" fmla="*/ 6 w 161"/>
                  <a:gd name="T21" fmla="*/ 49 h 161"/>
                  <a:gd name="T22" fmla="*/ 1 w 161"/>
                  <a:gd name="T23" fmla="*/ 64 h 161"/>
                  <a:gd name="T24" fmla="*/ 0 w 161"/>
                  <a:gd name="T25" fmla="*/ 80 h 161"/>
                  <a:gd name="T26" fmla="*/ 1 w 161"/>
                  <a:gd name="T27" fmla="*/ 95 h 161"/>
                  <a:gd name="T28" fmla="*/ 6 w 161"/>
                  <a:gd name="T29" fmla="*/ 110 h 161"/>
                  <a:gd name="T30" fmla="*/ 13 w 161"/>
                  <a:gd name="T31" fmla="*/ 124 h 161"/>
                  <a:gd name="T32" fmla="*/ 23 w 161"/>
                  <a:gd name="T33" fmla="*/ 137 h 161"/>
                  <a:gd name="T34" fmla="*/ 35 w 161"/>
                  <a:gd name="T35" fmla="*/ 146 h 161"/>
                  <a:gd name="T36" fmla="*/ 49 w 161"/>
                  <a:gd name="T37" fmla="*/ 155 h 161"/>
                  <a:gd name="T38" fmla="*/ 64 w 161"/>
                  <a:gd name="T39" fmla="*/ 159 h 161"/>
                  <a:gd name="T40" fmla="*/ 81 w 161"/>
                  <a:gd name="T41" fmla="*/ 161 h 161"/>
                  <a:gd name="T42" fmla="*/ 95 w 161"/>
                  <a:gd name="T43" fmla="*/ 159 h 161"/>
                  <a:gd name="T44" fmla="*/ 110 w 161"/>
                  <a:gd name="T45" fmla="*/ 155 h 161"/>
                  <a:gd name="T46" fmla="*/ 117 w 161"/>
                  <a:gd name="T47" fmla="*/ 150 h 161"/>
                  <a:gd name="T48" fmla="*/ 124 w 161"/>
                  <a:gd name="T49" fmla="*/ 146 h 161"/>
                  <a:gd name="T50" fmla="*/ 137 w 161"/>
                  <a:gd name="T51" fmla="*/ 137 h 161"/>
                  <a:gd name="T52" fmla="*/ 146 w 161"/>
                  <a:gd name="T53" fmla="*/ 124 h 161"/>
                  <a:gd name="T54" fmla="*/ 150 w 161"/>
                  <a:gd name="T55" fmla="*/ 116 h 161"/>
                  <a:gd name="T56" fmla="*/ 155 w 161"/>
                  <a:gd name="T57" fmla="*/ 110 h 161"/>
                  <a:gd name="T58" fmla="*/ 159 w 161"/>
                  <a:gd name="T59" fmla="*/ 95 h 161"/>
                  <a:gd name="T60" fmla="*/ 161 w 161"/>
                  <a:gd name="T61" fmla="*/ 80 h 161"/>
                  <a:gd name="T62" fmla="*/ 159 w 161"/>
                  <a:gd name="T63" fmla="*/ 64 h 161"/>
                  <a:gd name="T64" fmla="*/ 155 w 161"/>
                  <a:gd name="T65" fmla="*/ 49 h 161"/>
                  <a:gd name="T66" fmla="*/ 146 w 161"/>
                  <a:gd name="T67" fmla="*/ 35 h 161"/>
                  <a:gd name="T68" fmla="*/ 137 w 161"/>
                  <a:gd name="T69" fmla="*/ 2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1" h="161">
                    <a:moveTo>
                      <a:pt x="137" y="23"/>
                    </a:moveTo>
                    <a:lnTo>
                      <a:pt x="124" y="13"/>
                    </a:lnTo>
                    <a:lnTo>
                      <a:pt x="110" y="5"/>
                    </a:lnTo>
                    <a:lnTo>
                      <a:pt x="95" y="1"/>
                    </a:lnTo>
                    <a:lnTo>
                      <a:pt x="81" y="0"/>
                    </a:lnTo>
                    <a:lnTo>
                      <a:pt x="64" y="1"/>
                    </a:lnTo>
                    <a:lnTo>
                      <a:pt x="49" y="5"/>
                    </a:lnTo>
                    <a:lnTo>
                      <a:pt x="35" y="13"/>
                    </a:lnTo>
                    <a:lnTo>
                      <a:pt x="23" y="23"/>
                    </a:lnTo>
                    <a:lnTo>
                      <a:pt x="13" y="35"/>
                    </a:lnTo>
                    <a:lnTo>
                      <a:pt x="6" y="49"/>
                    </a:lnTo>
                    <a:lnTo>
                      <a:pt x="1" y="64"/>
                    </a:lnTo>
                    <a:lnTo>
                      <a:pt x="0" y="80"/>
                    </a:lnTo>
                    <a:lnTo>
                      <a:pt x="1" y="95"/>
                    </a:lnTo>
                    <a:lnTo>
                      <a:pt x="6" y="110"/>
                    </a:lnTo>
                    <a:lnTo>
                      <a:pt x="13" y="124"/>
                    </a:lnTo>
                    <a:lnTo>
                      <a:pt x="23" y="137"/>
                    </a:lnTo>
                    <a:lnTo>
                      <a:pt x="35" y="146"/>
                    </a:lnTo>
                    <a:lnTo>
                      <a:pt x="49" y="155"/>
                    </a:lnTo>
                    <a:lnTo>
                      <a:pt x="64" y="159"/>
                    </a:lnTo>
                    <a:lnTo>
                      <a:pt x="81" y="161"/>
                    </a:lnTo>
                    <a:lnTo>
                      <a:pt x="95" y="159"/>
                    </a:lnTo>
                    <a:lnTo>
                      <a:pt x="110" y="155"/>
                    </a:lnTo>
                    <a:lnTo>
                      <a:pt x="117" y="150"/>
                    </a:lnTo>
                    <a:lnTo>
                      <a:pt x="124" y="146"/>
                    </a:lnTo>
                    <a:lnTo>
                      <a:pt x="137" y="137"/>
                    </a:lnTo>
                    <a:lnTo>
                      <a:pt x="146" y="124"/>
                    </a:lnTo>
                    <a:lnTo>
                      <a:pt x="150" y="116"/>
                    </a:lnTo>
                    <a:lnTo>
                      <a:pt x="155" y="110"/>
                    </a:lnTo>
                    <a:lnTo>
                      <a:pt x="159" y="95"/>
                    </a:lnTo>
                    <a:lnTo>
                      <a:pt x="161" y="80"/>
                    </a:lnTo>
                    <a:lnTo>
                      <a:pt x="159" y="64"/>
                    </a:lnTo>
                    <a:lnTo>
                      <a:pt x="155" y="49"/>
                    </a:lnTo>
                    <a:lnTo>
                      <a:pt x="146" y="35"/>
                    </a:lnTo>
                    <a:lnTo>
                      <a:pt x="137" y="23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5" name="Freeform 41">
                <a:extLst>
                  <a:ext uri="{FF2B5EF4-FFF2-40B4-BE49-F238E27FC236}">
                    <a16:creationId xmlns:a16="http://schemas.microsoft.com/office/drawing/2014/main" id="{E5543D77-645C-5E54-A715-FF9CCEEA6C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3063" y="3365500"/>
                <a:ext cx="50800" cy="50800"/>
              </a:xfrm>
              <a:custGeom>
                <a:avLst/>
                <a:gdLst>
                  <a:gd name="T0" fmla="*/ 137 w 161"/>
                  <a:gd name="T1" fmla="*/ 23 h 161"/>
                  <a:gd name="T2" fmla="*/ 124 w 161"/>
                  <a:gd name="T3" fmla="*/ 12 h 161"/>
                  <a:gd name="T4" fmla="*/ 110 w 161"/>
                  <a:gd name="T5" fmla="*/ 5 h 161"/>
                  <a:gd name="T6" fmla="*/ 95 w 161"/>
                  <a:gd name="T7" fmla="*/ 1 h 161"/>
                  <a:gd name="T8" fmla="*/ 81 w 161"/>
                  <a:gd name="T9" fmla="*/ 0 h 161"/>
                  <a:gd name="T10" fmla="*/ 64 w 161"/>
                  <a:gd name="T11" fmla="*/ 1 h 161"/>
                  <a:gd name="T12" fmla="*/ 49 w 161"/>
                  <a:gd name="T13" fmla="*/ 5 h 161"/>
                  <a:gd name="T14" fmla="*/ 35 w 161"/>
                  <a:gd name="T15" fmla="*/ 12 h 161"/>
                  <a:gd name="T16" fmla="*/ 23 w 161"/>
                  <a:gd name="T17" fmla="*/ 23 h 161"/>
                  <a:gd name="T18" fmla="*/ 13 w 161"/>
                  <a:gd name="T19" fmla="*/ 35 h 161"/>
                  <a:gd name="T20" fmla="*/ 6 w 161"/>
                  <a:gd name="T21" fmla="*/ 48 h 161"/>
                  <a:gd name="T22" fmla="*/ 1 w 161"/>
                  <a:gd name="T23" fmla="*/ 63 h 161"/>
                  <a:gd name="T24" fmla="*/ 0 w 161"/>
                  <a:gd name="T25" fmla="*/ 80 h 161"/>
                  <a:gd name="T26" fmla="*/ 1 w 161"/>
                  <a:gd name="T27" fmla="*/ 95 h 161"/>
                  <a:gd name="T28" fmla="*/ 6 w 161"/>
                  <a:gd name="T29" fmla="*/ 110 h 161"/>
                  <a:gd name="T30" fmla="*/ 13 w 161"/>
                  <a:gd name="T31" fmla="*/ 124 h 161"/>
                  <a:gd name="T32" fmla="*/ 23 w 161"/>
                  <a:gd name="T33" fmla="*/ 136 h 161"/>
                  <a:gd name="T34" fmla="*/ 35 w 161"/>
                  <a:gd name="T35" fmla="*/ 146 h 161"/>
                  <a:gd name="T36" fmla="*/ 49 w 161"/>
                  <a:gd name="T37" fmla="*/ 154 h 161"/>
                  <a:gd name="T38" fmla="*/ 64 w 161"/>
                  <a:gd name="T39" fmla="*/ 159 h 161"/>
                  <a:gd name="T40" fmla="*/ 81 w 161"/>
                  <a:gd name="T41" fmla="*/ 161 h 161"/>
                  <a:gd name="T42" fmla="*/ 95 w 161"/>
                  <a:gd name="T43" fmla="*/ 159 h 161"/>
                  <a:gd name="T44" fmla="*/ 110 w 161"/>
                  <a:gd name="T45" fmla="*/ 154 h 161"/>
                  <a:gd name="T46" fmla="*/ 117 w 161"/>
                  <a:gd name="T47" fmla="*/ 150 h 161"/>
                  <a:gd name="T48" fmla="*/ 124 w 161"/>
                  <a:gd name="T49" fmla="*/ 146 h 161"/>
                  <a:gd name="T50" fmla="*/ 137 w 161"/>
                  <a:gd name="T51" fmla="*/ 136 h 161"/>
                  <a:gd name="T52" fmla="*/ 146 w 161"/>
                  <a:gd name="T53" fmla="*/ 124 h 161"/>
                  <a:gd name="T54" fmla="*/ 150 w 161"/>
                  <a:gd name="T55" fmla="*/ 116 h 161"/>
                  <a:gd name="T56" fmla="*/ 155 w 161"/>
                  <a:gd name="T57" fmla="*/ 110 h 161"/>
                  <a:gd name="T58" fmla="*/ 159 w 161"/>
                  <a:gd name="T59" fmla="*/ 95 h 161"/>
                  <a:gd name="T60" fmla="*/ 161 w 161"/>
                  <a:gd name="T61" fmla="*/ 80 h 161"/>
                  <a:gd name="T62" fmla="*/ 159 w 161"/>
                  <a:gd name="T63" fmla="*/ 63 h 161"/>
                  <a:gd name="T64" fmla="*/ 155 w 161"/>
                  <a:gd name="T65" fmla="*/ 48 h 161"/>
                  <a:gd name="T66" fmla="*/ 146 w 161"/>
                  <a:gd name="T67" fmla="*/ 35 h 161"/>
                  <a:gd name="T68" fmla="*/ 137 w 161"/>
                  <a:gd name="T69" fmla="*/ 2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1" h="161">
                    <a:moveTo>
                      <a:pt x="137" y="23"/>
                    </a:moveTo>
                    <a:lnTo>
                      <a:pt x="124" y="12"/>
                    </a:lnTo>
                    <a:lnTo>
                      <a:pt x="110" y="5"/>
                    </a:lnTo>
                    <a:lnTo>
                      <a:pt x="95" y="1"/>
                    </a:lnTo>
                    <a:lnTo>
                      <a:pt x="81" y="0"/>
                    </a:lnTo>
                    <a:lnTo>
                      <a:pt x="64" y="1"/>
                    </a:lnTo>
                    <a:lnTo>
                      <a:pt x="49" y="5"/>
                    </a:lnTo>
                    <a:lnTo>
                      <a:pt x="35" y="12"/>
                    </a:lnTo>
                    <a:lnTo>
                      <a:pt x="23" y="23"/>
                    </a:lnTo>
                    <a:lnTo>
                      <a:pt x="13" y="35"/>
                    </a:lnTo>
                    <a:lnTo>
                      <a:pt x="6" y="48"/>
                    </a:lnTo>
                    <a:lnTo>
                      <a:pt x="1" y="63"/>
                    </a:lnTo>
                    <a:lnTo>
                      <a:pt x="0" y="80"/>
                    </a:lnTo>
                    <a:lnTo>
                      <a:pt x="1" y="95"/>
                    </a:lnTo>
                    <a:lnTo>
                      <a:pt x="6" y="110"/>
                    </a:lnTo>
                    <a:lnTo>
                      <a:pt x="13" y="124"/>
                    </a:lnTo>
                    <a:lnTo>
                      <a:pt x="23" y="136"/>
                    </a:lnTo>
                    <a:lnTo>
                      <a:pt x="35" y="146"/>
                    </a:lnTo>
                    <a:lnTo>
                      <a:pt x="49" y="154"/>
                    </a:lnTo>
                    <a:lnTo>
                      <a:pt x="64" y="159"/>
                    </a:lnTo>
                    <a:lnTo>
                      <a:pt x="81" y="161"/>
                    </a:lnTo>
                    <a:lnTo>
                      <a:pt x="95" y="159"/>
                    </a:lnTo>
                    <a:lnTo>
                      <a:pt x="110" y="154"/>
                    </a:lnTo>
                    <a:lnTo>
                      <a:pt x="117" y="150"/>
                    </a:lnTo>
                    <a:lnTo>
                      <a:pt x="124" y="146"/>
                    </a:lnTo>
                    <a:lnTo>
                      <a:pt x="137" y="136"/>
                    </a:lnTo>
                    <a:lnTo>
                      <a:pt x="146" y="124"/>
                    </a:lnTo>
                    <a:lnTo>
                      <a:pt x="150" y="116"/>
                    </a:lnTo>
                    <a:lnTo>
                      <a:pt x="155" y="110"/>
                    </a:lnTo>
                    <a:lnTo>
                      <a:pt x="159" y="95"/>
                    </a:lnTo>
                    <a:lnTo>
                      <a:pt x="161" y="80"/>
                    </a:lnTo>
                    <a:lnTo>
                      <a:pt x="159" y="63"/>
                    </a:lnTo>
                    <a:lnTo>
                      <a:pt x="155" y="48"/>
                    </a:lnTo>
                    <a:lnTo>
                      <a:pt x="146" y="35"/>
                    </a:lnTo>
                    <a:lnTo>
                      <a:pt x="137" y="23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" name="Freeform 42">
                <a:extLst>
                  <a:ext uri="{FF2B5EF4-FFF2-40B4-BE49-F238E27FC236}">
                    <a16:creationId xmlns:a16="http://schemas.microsoft.com/office/drawing/2014/main" id="{C132A490-66BD-CECF-B430-C8DE4F5E51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3063" y="3201988"/>
                <a:ext cx="50800" cy="50800"/>
              </a:xfrm>
              <a:custGeom>
                <a:avLst/>
                <a:gdLst>
                  <a:gd name="T0" fmla="*/ 137 w 161"/>
                  <a:gd name="T1" fmla="*/ 23 h 161"/>
                  <a:gd name="T2" fmla="*/ 124 w 161"/>
                  <a:gd name="T3" fmla="*/ 13 h 161"/>
                  <a:gd name="T4" fmla="*/ 110 w 161"/>
                  <a:gd name="T5" fmla="*/ 5 h 161"/>
                  <a:gd name="T6" fmla="*/ 95 w 161"/>
                  <a:gd name="T7" fmla="*/ 1 h 161"/>
                  <a:gd name="T8" fmla="*/ 81 w 161"/>
                  <a:gd name="T9" fmla="*/ 0 h 161"/>
                  <a:gd name="T10" fmla="*/ 64 w 161"/>
                  <a:gd name="T11" fmla="*/ 1 h 161"/>
                  <a:gd name="T12" fmla="*/ 49 w 161"/>
                  <a:gd name="T13" fmla="*/ 5 h 161"/>
                  <a:gd name="T14" fmla="*/ 35 w 161"/>
                  <a:gd name="T15" fmla="*/ 13 h 161"/>
                  <a:gd name="T16" fmla="*/ 23 w 161"/>
                  <a:gd name="T17" fmla="*/ 23 h 161"/>
                  <a:gd name="T18" fmla="*/ 13 w 161"/>
                  <a:gd name="T19" fmla="*/ 35 h 161"/>
                  <a:gd name="T20" fmla="*/ 6 w 161"/>
                  <a:gd name="T21" fmla="*/ 49 h 161"/>
                  <a:gd name="T22" fmla="*/ 1 w 161"/>
                  <a:gd name="T23" fmla="*/ 64 h 161"/>
                  <a:gd name="T24" fmla="*/ 0 w 161"/>
                  <a:gd name="T25" fmla="*/ 81 h 161"/>
                  <a:gd name="T26" fmla="*/ 1 w 161"/>
                  <a:gd name="T27" fmla="*/ 95 h 161"/>
                  <a:gd name="T28" fmla="*/ 6 w 161"/>
                  <a:gd name="T29" fmla="*/ 110 h 161"/>
                  <a:gd name="T30" fmla="*/ 13 w 161"/>
                  <a:gd name="T31" fmla="*/ 124 h 161"/>
                  <a:gd name="T32" fmla="*/ 23 w 161"/>
                  <a:gd name="T33" fmla="*/ 137 h 161"/>
                  <a:gd name="T34" fmla="*/ 35 w 161"/>
                  <a:gd name="T35" fmla="*/ 146 h 161"/>
                  <a:gd name="T36" fmla="*/ 49 w 161"/>
                  <a:gd name="T37" fmla="*/ 155 h 161"/>
                  <a:gd name="T38" fmla="*/ 64 w 161"/>
                  <a:gd name="T39" fmla="*/ 159 h 161"/>
                  <a:gd name="T40" fmla="*/ 81 w 161"/>
                  <a:gd name="T41" fmla="*/ 161 h 161"/>
                  <a:gd name="T42" fmla="*/ 95 w 161"/>
                  <a:gd name="T43" fmla="*/ 159 h 161"/>
                  <a:gd name="T44" fmla="*/ 110 w 161"/>
                  <a:gd name="T45" fmla="*/ 155 h 161"/>
                  <a:gd name="T46" fmla="*/ 117 w 161"/>
                  <a:gd name="T47" fmla="*/ 151 h 161"/>
                  <a:gd name="T48" fmla="*/ 124 w 161"/>
                  <a:gd name="T49" fmla="*/ 146 h 161"/>
                  <a:gd name="T50" fmla="*/ 137 w 161"/>
                  <a:gd name="T51" fmla="*/ 137 h 161"/>
                  <a:gd name="T52" fmla="*/ 146 w 161"/>
                  <a:gd name="T53" fmla="*/ 124 h 161"/>
                  <a:gd name="T54" fmla="*/ 150 w 161"/>
                  <a:gd name="T55" fmla="*/ 117 h 161"/>
                  <a:gd name="T56" fmla="*/ 155 w 161"/>
                  <a:gd name="T57" fmla="*/ 110 h 161"/>
                  <a:gd name="T58" fmla="*/ 159 w 161"/>
                  <a:gd name="T59" fmla="*/ 95 h 161"/>
                  <a:gd name="T60" fmla="*/ 161 w 161"/>
                  <a:gd name="T61" fmla="*/ 81 h 161"/>
                  <a:gd name="T62" fmla="*/ 159 w 161"/>
                  <a:gd name="T63" fmla="*/ 64 h 161"/>
                  <a:gd name="T64" fmla="*/ 155 w 161"/>
                  <a:gd name="T65" fmla="*/ 49 h 161"/>
                  <a:gd name="T66" fmla="*/ 146 w 161"/>
                  <a:gd name="T67" fmla="*/ 35 h 161"/>
                  <a:gd name="T68" fmla="*/ 137 w 161"/>
                  <a:gd name="T69" fmla="*/ 2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1" h="161">
                    <a:moveTo>
                      <a:pt x="137" y="23"/>
                    </a:moveTo>
                    <a:lnTo>
                      <a:pt x="124" y="13"/>
                    </a:lnTo>
                    <a:lnTo>
                      <a:pt x="110" y="5"/>
                    </a:lnTo>
                    <a:lnTo>
                      <a:pt x="95" y="1"/>
                    </a:lnTo>
                    <a:lnTo>
                      <a:pt x="81" y="0"/>
                    </a:lnTo>
                    <a:lnTo>
                      <a:pt x="64" y="1"/>
                    </a:lnTo>
                    <a:lnTo>
                      <a:pt x="49" y="5"/>
                    </a:lnTo>
                    <a:lnTo>
                      <a:pt x="35" y="13"/>
                    </a:lnTo>
                    <a:lnTo>
                      <a:pt x="23" y="23"/>
                    </a:lnTo>
                    <a:lnTo>
                      <a:pt x="13" y="35"/>
                    </a:lnTo>
                    <a:lnTo>
                      <a:pt x="6" y="49"/>
                    </a:lnTo>
                    <a:lnTo>
                      <a:pt x="1" y="64"/>
                    </a:lnTo>
                    <a:lnTo>
                      <a:pt x="0" y="81"/>
                    </a:lnTo>
                    <a:lnTo>
                      <a:pt x="1" y="95"/>
                    </a:lnTo>
                    <a:lnTo>
                      <a:pt x="6" y="110"/>
                    </a:lnTo>
                    <a:lnTo>
                      <a:pt x="13" y="124"/>
                    </a:lnTo>
                    <a:lnTo>
                      <a:pt x="23" y="137"/>
                    </a:lnTo>
                    <a:lnTo>
                      <a:pt x="35" y="146"/>
                    </a:lnTo>
                    <a:lnTo>
                      <a:pt x="49" y="155"/>
                    </a:lnTo>
                    <a:lnTo>
                      <a:pt x="64" y="159"/>
                    </a:lnTo>
                    <a:lnTo>
                      <a:pt x="81" y="161"/>
                    </a:lnTo>
                    <a:lnTo>
                      <a:pt x="95" y="159"/>
                    </a:lnTo>
                    <a:lnTo>
                      <a:pt x="110" y="155"/>
                    </a:lnTo>
                    <a:lnTo>
                      <a:pt x="117" y="151"/>
                    </a:lnTo>
                    <a:lnTo>
                      <a:pt x="124" y="146"/>
                    </a:lnTo>
                    <a:lnTo>
                      <a:pt x="137" y="137"/>
                    </a:lnTo>
                    <a:lnTo>
                      <a:pt x="146" y="124"/>
                    </a:lnTo>
                    <a:lnTo>
                      <a:pt x="150" y="117"/>
                    </a:lnTo>
                    <a:lnTo>
                      <a:pt x="155" y="110"/>
                    </a:lnTo>
                    <a:lnTo>
                      <a:pt x="159" y="95"/>
                    </a:lnTo>
                    <a:lnTo>
                      <a:pt x="161" y="81"/>
                    </a:lnTo>
                    <a:lnTo>
                      <a:pt x="159" y="64"/>
                    </a:lnTo>
                    <a:lnTo>
                      <a:pt x="155" y="49"/>
                    </a:lnTo>
                    <a:lnTo>
                      <a:pt x="146" y="35"/>
                    </a:lnTo>
                    <a:lnTo>
                      <a:pt x="137" y="23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7" name="Freeform 43">
                <a:extLst>
                  <a:ext uri="{FF2B5EF4-FFF2-40B4-BE49-F238E27FC236}">
                    <a16:creationId xmlns:a16="http://schemas.microsoft.com/office/drawing/2014/main" id="{E69DBE15-3BFF-B8E9-5105-1249027DA1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7825" y="3136900"/>
                <a:ext cx="52388" cy="50800"/>
              </a:xfrm>
              <a:custGeom>
                <a:avLst/>
                <a:gdLst>
                  <a:gd name="T0" fmla="*/ 137 w 161"/>
                  <a:gd name="T1" fmla="*/ 23 h 161"/>
                  <a:gd name="T2" fmla="*/ 124 w 161"/>
                  <a:gd name="T3" fmla="*/ 13 h 161"/>
                  <a:gd name="T4" fmla="*/ 110 w 161"/>
                  <a:gd name="T5" fmla="*/ 5 h 161"/>
                  <a:gd name="T6" fmla="*/ 95 w 161"/>
                  <a:gd name="T7" fmla="*/ 1 h 161"/>
                  <a:gd name="T8" fmla="*/ 81 w 161"/>
                  <a:gd name="T9" fmla="*/ 0 h 161"/>
                  <a:gd name="T10" fmla="*/ 64 w 161"/>
                  <a:gd name="T11" fmla="*/ 1 h 161"/>
                  <a:gd name="T12" fmla="*/ 49 w 161"/>
                  <a:gd name="T13" fmla="*/ 5 h 161"/>
                  <a:gd name="T14" fmla="*/ 35 w 161"/>
                  <a:gd name="T15" fmla="*/ 13 h 161"/>
                  <a:gd name="T16" fmla="*/ 23 w 161"/>
                  <a:gd name="T17" fmla="*/ 23 h 161"/>
                  <a:gd name="T18" fmla="*/ 13 w 161"/>
                  <a:gd name="T19" fmla="*/ 35 h 161"/>
                  <a:gd name="T20" fmla="*/ 5 w 161"/>
                  <a:gd name="T21" fmla="*/ 49 h 161"/>
                  <a:gd name="T22" fmla="*/ 1 w 161"/>
                  <a:gd name="T23" fmla="*/ 63 h 161"/>
                  <a:gd name="T24" fmla="*/ 0 w 161"/>
                  <a:gd name="T25" fmla="*/ 80 h 161"/>
                  <a:gd name="T26" fmla="*/ 1 w 161"/>
                  <a:gd name="T27" fmla="*/ 95 h 161"/>
                  <a:gd name="T28" fmla="*/ 5 w 161"/>
                  <a:gd name="T29" fmla="*/ 110 h 161"/>
                  <a:gd name="T30" fmla="*/ 13 w 161"/>
                  <a:gd name="T31" fmla="*/ 124 h 161"/>
                  <a:gd name="T32" fmla="*/ 23 w 161"/>
                  <a:gd name="T33" fmla="*/ 137 h 161"/>
                  <a:gd name="T34" fmla="*/ 35 w 161"/>
                  <a:gd name="T35" fmla="*/ 146 h 161"/>
                  <a:gd name="T36" fmla="*/ 49 w 161"/>
                  <a:gd name="T37" fmla="*/ 155 h 161"/>
                  <a:gd name="T38" fmla="*/ 64 w 161"/>
                  <a:gd name="T39" fmla="*/ 159 h 161"/>
                  <a:gd name="T40" fmla="*/ 81 w 161"/>
                  <a:gd name="T41" fmla="*/ 161 h 161"/>
                  <a:gd name="T42" fmla="*/ 95 w 161"/>
                  <a:gd name="T43" fmla="*/ 159 h 161"/>
                  <a:gd name="T44" fmla="*/ 110 w 161"/>
                  <a:gd name="T45" fmla="*/ 155 h 161"/>
                  <a:gd name="T46" fmla="*/ 117 w 161"/>
                  <a:gd name="T47" fmla="*/ 150 h 161"/>
                  <a:gd name="T48" fmla="*/ 124 w 161"/>
                  <a:gd name="T49" fmla="*/ 146 h 161"/>
                  <a:gd name="T50" fmla="*/ 137 w 161"/>
                  <a:gd name="T51" fmla="*/ 137 h 161"/>
                  <a:gd name="T52" fmla="*/ 146 w 161"/>
                  <a:gd name="T53" fmla="*/ 124 h 161"/>
                  <a:gd name="T54" fmla="*/ 150 w 161"/>
                  <a:gd name="T55" fmla="*/ 116 h 161"/>
                  <a:gd name="T56" fmla="*/ 155 w 161"/>
                  <a:gd name="T57" fmla="*/ 110 h 161"/>
                  <a:gd name="T58" fmla="*/ 159 w 161"/>
                  <a:gd name="T59" fmla="*/ 95 h 161"/>
                  <a:gd name="T60" fmla="*/ 161 w 161"/>
                  <a:gd name="T61" fmla="*/ 80 h 161"/>
                  <a:gd name="T62" fmla="*/ 159 w 161"/>
                  <a:gd name="T63" fmla="*/ 63 h 161"/>
                  <a:gd name="T64" fmla="*/ 155 w 161"/>
                  <a:gd name="T65" fmla="*/ 49 h 161"/>
                  <a:gd name="T66" fmla="*/ 146 w 161"/>
                  <a:gd name="T67" fmla="*/ 35 h 161"/>
                  <a:gd name="T68" fmla="*/ 137 w 161"/>
                  <a:gd name="T69" fmla="*/ 2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1" h="161">
                    <a:moveTo>
                      <a:pt x="137" y="23"/>
                    </a:moveTo>
                    <a:lnTo>
                      <a:pt x="124" y="13"/>
                    </a:lnTo>
                    <a:lnTo>
                      <a:pt x="110" y="5"/>
                    </a:lnTo>
                    <a:lnTo>
                      <a:pt x="95" y="1"/>
                    </a:lnTo>
                    <a:lnTo>
                      <a:pt x="81" y="0"/>
                    </a:lnTo>
                    <a:lnTo>
                      <a:pt x="64" y="1"/>
                    </a:lnTo>
                    <a:lnTo>
                      <a:pt x="49" y="5"/>
                    </a:lnTo>
                    <a:lnTo>
                      <a:pt x="35" y="13"/>
                    </a:lnTo>
                    <a:lnTo>
                      <a:pt x="23" y="23"/>
                    </a:lnTo>
                    <a:lnTo>
                      <a:pt x="13" y="35"/>
                    </a:lnTo>
                    <a:lnTo>
                      <a:pt x="5" y="49"/>
                    </a:lnTo>
                    <a:lnTo>
                      <a:pt x="1" y="63"/>
                    </a:lnTo>
                    <a:lnTo>
                      <a:pt x="0" y="80"/>
                    </a:lnTo>
                    <a:lnTo>
                      <a:pt x="1" y="95"/>
                    </a:lnTo>
                    <a:lnTo>
                      <a:pt x="5" y="110"/>
                    </a:lnTo>
                    <a:lnTo>
                      <a:pt x="13" y="124"/>
                    </a:lnTo>
                    <a:lnTo>
                      <a:pt x="23" y="137"/>
                    </a:lnTo>
                    <a:lnTo>
                      <a:pt x="35" y="146"/>
                    </a:lnTo>
                    <a:lnTo>
                      <a:pt x="49" y="155"/>
                    </a:lnTo>
                    <a:lnTo>
                      <a:pt x="64" y="159"/>
                    </a:lnTo>
                    <a:lnTo>
                      <a:pt x="81" y="161"/>
                    </a:lnTo>
                    <a:lnTo>
                      <a:pt x="95" y="159"/>
                    </a:lnTo>
                    <a:lnTo>
                      <a:pt x="110" y="155"/>
                    </a:lnTo>
                    <a:lnTo>
                      <a:pt x="117" y="150"/>
                    </a:lnTo>
                    <a:lnTo>
                      <a:pt x="124" y="146"/>
                    </a:lnTo>
                    <a:lnTo>
                      <a:pt x="137" y="137"/>
                    </a:lnTo>
                    <a:lnTo>
                      <a:pt x="146" y="124"/>
                    </a:lnTo>
                    <a:lnTo>
                      <a:pt x="150" y="116"/>
                    </a:lnTo>
                    <a:lnTo>
                      <a:pt x="155" y="110"/>
                    </a:lnTo>
                    <a:lnTo>
                      <a:pt x="159" y="95"/>
                    </a:lnTo>
                    <a:lnTo>
                      <a:pt x="161" y="80"/>
                    </a:lnTo>
                    <a:lnTo>
                      <a:pt x="159" y="63"/>
                    </a:lnTo>
                    <a:lnTo>
                      <a:pt x="155" y="49"/>
                    </a:lnTo>
                    <a:lnTo>
                      <a:pt x="146" y="35"/>
                    </a:lnTo>
                    <a:lnTo>
                      <a:pt x="137" y="23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8" name="Freeform 44">
                <a:extLst>
                  <a:ext uri="{FF2B5EF4-FFF2-40B4-BE49-F238E27FC236}">
                    <a16:creationId xmlns:a16="http://schemas.microsoft.com/office/drawing/2014/main" id="{D0E91147-9573-FA7F-6077-5E7F187541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0850" y="3014663"/>
                <a:ext cx="50800" cy="50800"/>
              </a:xfrm>
              <a:custGeom>
                <a:avLst/>
                <a:gdLst>
                  <a:gd name="T0" fmla="*/ 136 w 160"/>
                  <a:gd name="T1" fmla="*/ 23 h 160"/>
                  <a:gd name="T2" fmla="*/ 123 w 160"/>
                  <a:gd name="T3" fmla="*/ 12 h 160"/>
                  <a:gd name="T4" fmla="*/ 110 w 160"/>
                  <a:gd name="T5" fmla="*/ 5 h 160"/>
                  <a:gd name="T6" fmla="*/ 95 w 160"/>
                  <a:gd name="T7" fmla="*/ 1 h 160"/>
                  <a:gd name="T8" fmla="*/ 80 w 160"/>
                  <a:gd name="T9" fmla="*/ 0 h 160"/>
                  <a:gd name="T10" fmla="*/ 63 w 160"/>
                  <a:gd name="T11" fmla="*/ 1 h 160"/>
                  <a:gd name="T12" fmla="*/ 48 w 160"/>
                  <a:gd name="T13" fmla="*/ 5 h 160"/>
                  <a:gd name="T14" fmla="*/ 35 w 160"/>
                  <a:gd name="T15" fmla="*/ 12 h 160"/>
                  <a:gd name="T16" fmla="*/ 23 w 160"/>
                  <a:gd name="T17" fmla="*/ 23 h 160"/>
                  <a:gd name="T18" fmla="*/ 12 w 160"/>
                  <a:gd name="T19" fmla="*/ 34 h 160"/>
                  <a:gd name="T20" fmla="*/ 5 w 160"/>
                  <a:gd name="T21" fmla="*/ 48 h 160"/>
                  <a:gd name="T22" fmla="*/ 1 w 160"/>
                  <a:gd name="T23" fmla="*/ 63 h 160"/>
                  <a:gd name="T24" fmla="*/ 0 w 160"/>
                  <a:gd name="T25" fmla="*/ 80 h 160"/>
                  <a:gd name="T26" fmla="*/ 1 w 160"/>
                  <a:gd name="T27" fmla="*/ 95 h 160"/>
                  <a:gd name="T28" fmla="*/ 5 w 160"/>
                  <a:gd name="T29" fmla="*/ 110 h 160"/>
                  <a:gd name="T30" fmla="*/ 12 w 160"/>
                  <a:gd name="T31" fmla="*/ 123 h 160"/>
                  <a:gd name="T32" fmla="*/ 23 w 160"/>
                  <a:gd name="T33" fmla="*/ 136 h 160"/>
                  <a:gd name="T34" fmla="*/ 35 w 160"/>
                  <a:gd name="T35" fmla="*/ 146 h 160"/>
                  <a:gd name="T36" fmla="*/ 48 w 160"/>
                  <a:gd name="T37" fmla="*/ 154 h 160"/>
                  <a:gd name="T38" fmla="*/ 63 w 160"/>
                  <a:gd name="T39" fmla="*/ 158 h 160"/>
                  <a:gd name="T40" fmla="*/ 80 w 160"/>
                  <a:gd name="T41" fmla="*/ 160 h 160"/>
                  <a:gd name="T42" fmla="*/ 95 w 160"/>
                  <a:gd name="T43" fmla="*/ 158 h 160"/>
                  <a:gd name="T44" fmla="*/ 110 w 160"/>
                  <a:gd name="T45" fmla="*/ 154 h 160"/>
                  <a:gd name="T46" fmla="*/ 116 w 160"/>
                  <a:gd name="T47" fmla="*/ 150 h 160"/>
                  <a:gd name="T48" fmla="*/ 123 w 160"/>
                  <a:gd name="T49" fmla="*/ 146 h 160"/>
                  <a:gd name="T50" fmla="*/ 136 w 160"/>
                  <a:gd name="T51" fmla="*/ 136 h 160"/>
                  <a:gd name="T52" fmla="*/ 146 w 160"/>
                  <a:gd name="T53" fmla="*/ 123 h 160"/>
                  <a:gd name="T54" fmla="*/ 150 w 160"/>
                  <a:gd name="T55" fmla="*/ 116 h 160"/>
                  <a:gd name="T56" fmla="*/ 154 w 160"/>
                  <a:gd name="T57" fmla="*/ 110 h 160"/>
                  <a:gd name="T58" fmla="*/ 158 w 160"/>
                  <a:gd name="T59" fmla="*/ 95 h 160"/>
                  <a:gd name="T60" fmla="*/ 160 w 160"/>
                  <a:gd name="T61" fmla="*/ 80 h 160"/>
                  <a:gd name="T62" fmla="*/ 158 w 160"/>
                  <a:gd name="T63" fmla="*/ 63 h 160"/>
                  <a:gd name="T64" fmla="*/ 154 w 160"/>
                  <a:gd name="T65" fmla="*/ 48 h 160"/>
                  <a:gd name="T66" fmla="*/ 146 w 160"/>
                  <a:gd name="T67" fmla="*/ 34 h 160"/>
                  <a:gd name="T68" fmla="*/ 136 w 160"/>
                  <a:gd name="T69" fmla="*/ 23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0" h="160">
                    <a:moveTo>
                      <a:pt x="136" y="23"/>
                    </a:moveTo>
                    <a:lnTo>
                      <a:pt x="123" y="12"/>
                    </a:lnTo>
                    <a:lnTo>
                      <a:pt x="110" y="5"/>
                    </a:lnTo>
                    <a:lnTo>
                      <a:pt x="95" y="1"/>
                    </a:lnTo>
                    <a:lnTo>
                      <a:pt x="80" y="0"/>
                    </a:lnTo>
                    <a:lnTo>
                      <a:pt x="63" y="1"/>
                    </a:lnTo>
                    <a:lnTo>
                      <a:pt x="48" y="5"/>
                    </a:lnTo>
                    <a:lnTo>
                      <a:pt x="35" y="12"/>
                    </a:lnTo>
                    <a:lnTo>
                      <a:pt x="23" y="23"/>
                    </a:lnTo>
                    <a:lnTo>
                      <a:pt x="12" y="34"/>
                    </a:lnTo>
                    <a:lnTo>
                      <a:pt x="5" y="48"/>
                    </a:lnTo>
                    <a:lnTo>
                      <a:pt x="1" y="63"/>
                    </a:lnTo>
                    <a:lnTo>
                      <a:pt x="0" y="80"/>
                    </a:lnTo>
                    <a:lnTo>
                      <a:pt x="1" y="95"/>
                    </a:lnTo>
                    <a:lnTo>
                      <a:pt x="5" y="110"/>
                    </a:lnTo>
                    <a:lnTo>
                      <a:pt x="12" y="123"/>
                    </a:lnTo>
                    <a:lnTo>
                      <a:pt x="23" y="136"/>
                    </a:lnTo>
                    <a:lnTo>
                      <a:pt x="35" y="146"/>
                    </a:lnTo>
                    <a:lnTo>
                      <a:pt x="48" y="154"/>
                    </a:lnTo>
                    <a:lnTo>
                      <a:pt x="63" y="158"/>
                    </a:lnTo>
                    <a:lnTo>
                      <a:pt x="80" y="160"/>
                    </a:lnTo>
                    <a:lnTo>
                      <a:pt x="95" y="158"/>
                    </a:lnTo>
                    <a:lnTo>
                      <a:pt x="110" y="154"/>
                    </a:lnTo>
                    <a:lnTo>
                      <a:pt x="116" y="150"/>
                    </a:lnTo>
                    <a:lnTo>
                      <a:pt x="123" y="146"/>
                    </a:lnTo>
                    <a:lnTo>
                      <a:pt x="136" y="136"/>
                    </a:lnTo>
                    <a:lnTo>
                      <a:pt x="146" y="123"/>
                    </a:lnTo>
                    <a:lnTo>
                      <a:pt x="150" y="116"/>
                    </a:lnTo>
                    <a:lnTo>
                      <a:pt x="154" y="110"/>
                    </a:lnTo>
                    <a:lnTo>
                      <a:pt x="158" y="95"/>
                    </a:lnTo>
                    <a:lnTo>
                      <a:pt x="160" y="80"/>
                    </a:lnTo>
                    <a:lnTo>
                      <a:pt x="158" y="63"/>
                    </a:lnTo>
                    <a:lnTo>
                      <a:pt x="154" y="48"/>
                    </a:lnTo>
                    <a:lnTo>
                      <a:pt x="146" y="34"/>
                    </a:lnTo>
                    <a:lnTo>
                      <a:pt x="136" y="23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9" name="Freeform 45">
                <a:extLst>
                  <a:ext uri="{FF2B5EF4-FFF2-40B4-BE49-F238E27FC236}">
                    <a16:creationId xmlns:a16="http://schemas.microsoft.com/office/drawing/2014/main" id="{C5B84A7C-9E20-3866-5E19-15AA995A5F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0700" y="3043238"/>
                <a:ext cx="50800" cy="52388"/>
              </a:xfrm>
              <a:custGeom>
                <a:avLst/>
                <a:gdLst>
                  <a:gd name="T0" fmla="*/ 136 w 160"/>
                  <a:gd name="T1" fmla="*/ 23 h 161"/>
                  <a:gd name="T2" fmla="*/ 123 w 160"/>
                  <a:gd name="T3" fmla="*/ 12 h 161"/>
                  <a:gd name="T4" fmla="*/ 110 w 160"/>
                  <a:gd name="T5" fmla="*/ 5 h 161"/>
                  <a:gd name="T6" fmla="*/ 95 w 160"/>
                  <a:gd name="T7" fmla="*/ 1 h 161"/>
                  <a:gd name="T8" fmla="*/ 80 w 160"/>
                  <a:gd name="T9" fmla="*/ 0 h 161"/>
                  <a:gd name="T10" fmla="*/ 63 w 160"/>
                  <a:gd name="T11" fmla="*/ 1 h 161"/>
                  <a:gd name="T12" fmla="*/ 48 w 160"/>
                  <a:gd name="T13" fmla="*/ 5 h 161"/>
                  <a:gd name="T14" fmla="*/ 35 w 160"/>
                  <a:gd name="T15" fmla="*/ 12 h 161"/>
                  <a:gd name="T16" fmla="*/ 23 w 160"/>
                  <a:gd name="T17" fmla="*/ 23 h 161"/>
                  <a:gd name="T18" fmla="*/ 12 w 160"/>
                  <a:gd name="T19" fmla="*/ 35 h 161"/>
                  <a:gd name="T20" fmla="*/ 5 w 160"/>
                  <a:gd name="T21" fmla="*/ 48 h 161"/>
                  <a:gd name="T22" fmla="*/ 1 w 160"/>
                  <a:gd name="T23" fmla="*/ 63 h 161"/>
                  <a:gd name="T24" fmla="*/ 0 w 160"/>
                  <a:gd name="T25" fmla="*/ 80 h 161"/>
                  <a:gd name="T26" fmla="*/ 1 w 160"/>
                  <a:gd name="T27" fmla="*/ 95 h 161"/>
                  <a:gd name="T28" fmla="*/ 5 w 160"/>
                  <a:gd name="T29" fmla="*/ 110 h 161"/>
                  <a:gd name="T30" fmla="*/ 12 w 160"/>
                  <a:gd name="T31" fmla="*/ 124 h 161"/>
                  <a:gd name="T32" fmla="*/ 23 w 160"/>
                  <a:gd name="T33" fmla="*/ 136 h 161"/>
                  <a:gd name="T34" fmla="*/ 35 w 160"/>
                  <a:gd name="T35" fmla="*/ 146 h 161"/>
                  <a:gd name="T36" fmla="*/ 48 w 160"/>
                  <a:gd name="T37" fmla="*/ 154 h 161"/>
                  <a:gd name="T38" fmla="*/ 63 w 160"/>
                  <a:gd name="T39" fmla="*/ 158 h 161"/>
                  <a:gd name="T40" fmla="*/ 80 w 160"/>
                  <a:gd name="T41" fmla="*/ 161 h 161"/>
                  <a:gd name="T42" fmla="*/ 95 w 160"/>
                  <a:gd name="T43" fmla="*/ 158 h 161"/>
                  <a:gd name="T44" fmla="*/ 110 w 160"/>
                  <a:gd name="T45" fmla="*/ 154 h 161"/>
                  <a:gd name="T46" fmla="*/ 116 w 160"/>
                  <a:gd name="T47" fmla="*/ 150 h 161"/>
                  <a:gd name="T48" fmla="*/ 123 w 160"/>
                  <a:gd name="T49" fmla="*/ 146 h 161"/>
                  <a:gd name="T50" fmla="*/ 136 w 160"/>
                  <a:gd name="T51" fmla="*/ 136 h 161"/>
                  <a:gd name="T52" fmla="*/ 146 w 160"/>
                  <a:gd name="T53" fmla="*/ 124 h 161"/>
                  <a:gd name="T54" fmla="*/ 150 w 160"/>
                  <a:gd name="T55" fmla="*/ 116 h 161"/>
                  <a:gd name="T56" fmla="*/ 154 w 160"/>
                  <a:gd name="T57" fmla="*/ 110 h 161"/>
                  <a:gd name="T58" fmla="*/ 158 w 160"/>
                  <a:gd name="T59" fmla="*/ 95 h 161"/>
                  <a:gd name="T60" fmla="*/ 160 w 160"/>
                  <a:gd name="T61" fmla="*/ 80 h 161"/>
                  <a:gd name="T62" fmla="*/ 158 w 160"/>
                  <a:gd name="T63" fmla="*/ 63 h 161"/>
                  <a:gd name="T64" fmla="*/ 154 w 160"/>
                  <a:gd name="T65" fmla="*/ 48 h 161"/>
                  <a:gd name="T66" fmla="*/ 146 w 160"/>
                  <a:gd name="T67" fmla="*/ 35 h 161"/>
                  <a:gd name="T68" fmla="*/ 136 w 160"/>
                  <a:gd name="T69" fmla="*/ 2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0" h="161">
                    <a:moveTo>
                      <a:pt x="136" y="23"/>
                    </a:moveTo>
                    <a:lnTo>
                      <a:pt x="123" y="12"/>
                    </a:lnTo>
                    <a:lnTo>
                      <a:pt x="110" y="5"/>
                    </a:lnTo>
                    <a:lnTo>
                      <a:pt x="95" y="1"/>
                    </a:lnTo>
                    <a:lnTo>
                      <a:pt x="80" y="0"/>
                    </a:lnTo>
                    <a:lnTo>
                      <a:pt x="63" y="1"/>
                    </a:lnTo>
                    <a:lnTo>
                      <a:pt x="48" y="5"/>
                    </a:lnTo>
                    <a:lnTo>
                      <a:pt x="35" y="12"/>
                    </a:lnTo>
                    <a:lnTo>
                      <a:pt x="23" y="23"/>
                    </a:lnTo>
                    <a:lnTo>
                      <a:pt x="12" y="35"/>
                    </a:lnTo>
                    <a:lnTo>
                      <a:pt x="5" y="48"/>
                    </a:lnTo>
                    <a:lnTo>
                      <a:pt x="1" y="63"/>
                    </a:lnTo>
                    <a:lnTo>
                      <a:pt x="0" y="80"/>
                    </a:lnTo>
                    <a:lnTo>
                      <a:pt x="1" y="95"/>
                    </a:lnTo>
                    <a:lnTo>
                      <a:pt x="5" y="110"/>
                    </a:lnTo>
                    <a:lnTo>
                      <a:pt x="12" y="124"/>
                    </a:lnTo>
                    <a:lnTo>
                      <a:pt x="23" y="136"/>
                    </a:lnTo>
                    <a:lnTo>
                      <a:pt x="35" y="146"/>
                    </a:lnTo>
                    <a:lnTo>
                      <a:pt x="48" y="154"/>
                    </a:lnTo>
                    <a:lnTo>
                      <a:pt x="63" y="158"/>
                    </a:lnTo>
                    <a:lnTo>
                      <a:pt x="80" y="161"/>
                    </a:lnTo>
                    <a:lnTo>
                      <a:pt x="95" y="158"/>
                    </a:lnTo>
                    <a:lnTo>
                      <a:pt x="110" y="154"/>
                    </a:lnTo>
                    <a:lnTo>
                      <a:pt x="116" y="150"/>
                    </a:lnTo>
                    <a:lnTo>
                      <a:pt x="123" y="146"/>
                    </a:lnTo>
                    <a:lnTo>
                      <a:pt x="136" y="136"/>
                    </a:lnTo>
                    <a:lnTo>
                      <a:pt x="146" y="124"/>
                    </a:lnTo>
                    <a:lnTo>
                      <a:pt x="150" y="116"/>
                    </a:lnTo>
                    <a:lnTo>
                      <a:pt x="154" y="110"/>
                    </a:lnTo>
                    <a:lnTo>
                      <a:pt x="158" y="95"/>
                    </a:lnTo>
                    <a:lnTo>
                      <a:pt x="160" y="80"/>
                    </a:lnTo>
                    <a:lnTo>
                      <a:pt x="158" y="63"/>
                    </a:lnTo>
                    <a:lnTo>
                      <a:pt x="154" y="48"/>
                    </a:lnTo>
                    <a:lnTo>
                      <a:pt x="146" y="35"/>
                    </a:lnTo>
                    <a:lnTo>
                      <a:pt x="136" y="23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0" name="Freeform 46">
                <a:extLst>
                  <a:ext uri="{FF2B5EF4-FFF2-40B4-BE49-F238E27FC236}">
                    <a16:creationId xmlns:a16="http://schemas.microsoft.com/office/drawing/2014/main" id="{7B63942E-EE0C-9302-7D7C-77B95304F0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8638" y="2957513"/>
                <a:ext cx="50800" cy="52388"/>
              </a:xfrm>
              <a:custGeom>
                <a:avLst/>
                <a:gdLst>
                  <a:gd name="T0" fmla="*/ 136 w 161"/>
                  <a:gd name="T1" fmla="*/ 23 h 161"/>
                  <a:gd name="T2" fmla="*/ 124 w 161"/>
                  <a:gd name="T3" fmla="*/ 12 h 161"/>
                  <a:gd name="T4" fmla="*/ 110 w 161"/>
                  <a:gd name="T5" fmla="*/ 5 h 161"/>
                  <a:gd name="T6" fmla="*/ 95 w 161"/>
                  <a:gd name="T7" fmla="*/ 1 h 161"/>
                  <a:gd name="T8" fmla="*/ 80 w 161"/>
                  <a:gd name="T9" fmla="*/ 0 h 161"/>
                  <a:gd name="T10" fmla="*/ 63 w 161"/>
                  <a:gd name="T11" fmla="*/ 1 h 161"/>
                  <a:gd name="T12" fmla="*/ 49 w 161"/>
                  <a:gd name="T13" fmla="*/ 5 h 161"/>
                  <a:gd name="T14" fmla="*/ 35 w 161"/>
                  <a:gd name="T15" fmla="*/ 12 h 161"/>
                  <a:gd name="T16" fmla="*/ 23 w 161"/>
                  <a:gd name="T17" fmla="*/ 23 h 161"/>
                  <a:gd name="T18" fmla="*/ 13 w 161"/>
                  <a:gd name="T19" fmla="*/ 35 h 161"/>
                  <a:gd name="T20" fmla="*/ 5 w 161"/>
                  <a:gd name="T21" fmla="*/ 48 h 161"/>
                  <a:gd name="T22" fmla="*/ 1 w 161"/>
                  <a:gd name="T23" fmla="*/ 63 h 161"/>
                  <a:gd name="T24" fmla="*/ 0 w 161"/>
                  <a:gd name="T25" fmla="*/ 80 h 161"/>
                  <a:gd name="T26" fmla="*/ 1 w 161"/>
                  <a:gd name="T27" fmla="*/ 95 h 161"/>
                  <a:gd name="T28" fmla="*/ 5 w 161"/>
                  <a:gd name="T29" fmla="*/ 110 h 161"/>
                  <a:gd name="T30" fmla="*/ 13 w 161"/>
                  <a:gd name="T31" fmla="*/ 124 h 161"/>
                  <a:gd name="T32" fmla="*/ 23 w 161"/>
                  <a:gd name="T33" fmla="*/ 136 h 161"/>
                  <a:gd name="T34" fmla="*/ 35 w 161"/>
                  <a:gd name="T35" fmla="*/ 146 h 161"/>
                  <a:gd name="T36" fmla="*/ 49 w 161"/>
                  <a:gd name="T37" fmla="*/ 154 h 161"/>
                  <a:gd name="T38" fmla="*/ 63 w 161"/>
                  <a:gd name="T39" fmla="*/ 158 h 161"/>
                  <a:gd name="T40" fmla="*/ 80 w 161"/>
                  <a:gd name="T41" fmla="*/ 161 h 161"/>
                  <a:gd name="T42" fmla="*/ 95 w 161"/>
                  <a:gd name="T43" fmla="*/ 158 h 161"/>
                  <a:gd name="T44" fmla="*/ 110 w 161"/>
                  <a:gd name="T45" fmla="*/ 154 h 161"/>
                  <a:gd name="T46" fmla="*/ 116 w 161"/>
                  <a:gd name="T47" fmla="*/ 150 h 161"/>
                  <a:gd name="T48" fmla="*/ 124 w 161"/>
                  <a:gd name="T49" fmla="*/ 146 h 161"/>
                  <a:gd name="T50" fmla="*/ 136 w 161"/>
                  <a:gd name="T51" fmla="*/ 136 h 161"/>
                  <a:gd name="T52" fmla="*/ 146 w 161"/>
                  <a:gd name="T53" fmla="*/ 124 h 161"/>
                  <a:gd name="T54" fmla="*/ 150 w 161"/>
                  <a:gd name="T55" fmla="*/ 116 h 161"/>
                  <a:gd name="T56" fmla="*/ 154 w 161"/>
                  <a:gd name="T57" fmla="*/ 110 h 161"/>
                  <a:gd name="T58" fmla="*/ 159 w 161"/>
                  <a:gd name="T59" fmla="*/ 95 h 161"/>
                  <a:gd name="T60" fmla="*/ 161 w 161"/>
                  <a:gd name="T61" fmla="*/ 80 h 161"/>
                  <a:gd name="T62" fmla="*/ 159 w 161"/>
                  <a:gd name="T63" fmla="*/ 63 h 161"/>
                  <a:gd name="T64" fmla="*/ 154 w 161"/>
                  <a:gd name="T65" fmla="*/ 48 h 161"/>
                  <a:gd name="T66" fmla="*/ 146 w 161"/>
                  <a:gd name="T67" fmla="*/ 35 h 161"/>
                  <a:gd name="T68" fmla="*/ 136 w 161"/>
                  <a:gd name="T69" fmla="*/ 2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1" h="161">
                    <a:moveTo>
                      <a:pt x="136" y="23"/>
                    </a:moveTo>
                    <a:lnTo>
                      <a:pt x="124" y="12"/>
                    </a:lnTo>
                    <a:lnTo>
                      <a:pt x="110" y="5"/>
                    </a:lnTo>
                    <a:lnTo>
                      <a:pt x="95" y="1"/>
                    </a:lnTo>
                    <a:lnTo>
                      <a:pt x="80" y="0"/>
                    </a:lnTo>
                    <a:lnTo>
                      <a:pt x="63" y="1"/>
                    </a:lnTo>
                    <a:lnTo>
                      <a:pt x="49" y="5"/>
                    </a:lnTo>
                    <a:lnTo>
                      <a:pt x="35" y="12"/>
                    </a:lnTo>
                    <a:lnTo>
                      <a:pt x="23" y="23"/>
                    </a:lnTo>
                    <a:lnTo>
                      <a:pt x="13" y="35"/>
                    </a:lnTo>
                    <a:lnTo>
                      <a:pt x="5" y="48"/>
                    </a:lnTo>
                    <a:lnTo>
                      <a:pt x="1" y="63"/>
                    </a:lnTo>
                    <a:lnTo>
                      <a:pt x="0" y="80"/>
                    </a:lnTo>
                    <a:lnTo>
                      <a:pt x="1" y="95"/>
                    </a:lnTo>
                    <a:lnTo>
                      <a:pt x="5" y="110"/>
                    </a:lnTo>
                    <a:lnTo>
                      <a:pt x="13" y="124"/>
                    </a:lnTo>
                    <a:lnTo>
                      <a:pt x="23" y="136"/>
                    </a:lnTo>
                    <a:lnTo>
                      <a:pt x="35" y="146"/>
                    </a:lnTo>
                    <a:lnTo>
                      <a:pt x="49" y="154"/>
                    </a:lnTo>
                    <a:lnTo>
                      <a:pt x="63" y="158"/>
                    </a:lnTo>
                    <a:lnTo>
                      <a:pt x="80" y="161"/>
                    </a:lnTo>
                    <a:lnTo>
                      <a:pt x="95" y="158"/>
                    </a:lnTo>
                    <a:lnTo>
                      <a:pt x="110" y="154"/>
                    </a:lnTo>
                    <a:lnTo>
                      <a:pt x="116" y="150"/>
                    </a:lnTo>
                    <a:lnTo>
                      <a:pt x="124" y="146"/>
                    </a:lnTo>
                    <a:lnTo>
                      <a:pt x="136" y="136"/>
                    </a:lnTo>
                    <a:lnTo>
                      <a:pt x="146" y="124"/>
                    </a:lnTo>
                    <a:lnTo>
                      <a:pt x="150" y="116"/>
                    </a:lnTo>
                    <a:lnTo>
                      <a:pt x="154" y="110"/>
                    </a:lnTo>
                    <a:lnTo>
                      <a:pt x="159" y="95"/>
                    </a:lnTo>
                    <a:lnTo>
                      <a:pt x="161" y="80"/>
                    </a:lnTo>
                    <a:lnTo>
                      <a:pt x="159" y="63"/>
                    </a:lnTo>
                    <a:lnTo>
                      <a:pt x="154" y="48"/>
                    </a:lnTo>
                    <a:lnTo>
                      <a:pt x="146" y="35"/>
                    </a:lnTo>
                    <a:lnTo>
                      <a:pt x="136" y="23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" name="Freeform 47">
                <a:extLst>
                  <a:ext uri="{FF2B5EF4-FFF2-40B4-BE49-F238E27FC236}">
                    <a16:creationId xmlns:a16="http://schemas.microsoft.com/office/drawing/2014/main" id="{63515FE4-4062-168F-00DB-B746F258D9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313" y="2976563"/>
                <a:ext cx="50800" cy="50800"/>
              </a:xfrm>
              <a:custGeom>
                <a:avLst/>
                <a:gdLst>
                  <a:gd name="T0" fmla="*/ 136 w 160"/>
                  <a:gd name="T1" fmla="*/ 23 h 161"/>
                  <a:gd name="T2" fmla="*/ 123 w 160"/>
                  <a:gd name="T3" fmla="*/ 13 h 161"/>
                  <a:gd name="T4" fmla="*/ 110 w 160"/>
                  <a:gd name="T5" fmla="*/ 5 h 161"/>
                  <a:gd name="T6" fmla="*/ 95 w 160"/>
                  <a:gd name="T7" fmla="*/ 1 h 161"/>
                  <a:gd name="T8" fmla="*/ 80 w 160"/>
                  <a:gd name="T9" fmla="*/ 0 h 161"/>
                  <a:gd name="T10" fmla="*/ 63 w 160"/>
                  <a:gd name="T11" fmla="*/ 1 h 161"/>
                  <a:gd name="T12" fmla="*/ 48 w 160"/>
                  <a:gd name="T13" fmla="*/ 5 h 161"/>
                  <a:gd name="T14" fmla="*/ 34 w 160"/>
                  <a:gd name="T15" fmla="*/ 13 h 161"/>
                  <a:gd name="T16" fmla="*/ 23 w 160"/>
                  <a:gd name="T17" fmla="*/ 23 h 161"/>
                  <a:gd name="T18" fmla="*/ 12 w 160"/>
                  <a:gd name="T19" fmla="*/ 35 h 161"/>
                  <a:gd name="T20" fmla="*/ 5 w 160"/>
                  <a:gd name="T21" fmla="*/ 49 h 161"/>
                  <a:gd name="T22" fmla="*/ 1 w 160"/>
                  <a:gd name="T23" fmla="*/ 63 h 161"/>
                  <a:gd name="T24" fmla="*/ 0 w 160"/>
                  <a:gd name="T25" fmla="*/ 80 h 161"/>
                  <a:gd name="T26" fmla="*/ 1 w 160"/>
                  <a:gd name="T27" fmla="*/ 95 h 161"/>
                  <a:gd name="T28" fmla="*/ 5 w 160"/>
                  <a:gd name="T29" fmla="*/ 110 h 161"/>
                  <a:gd name="T30" fmla="*/ 12 w 160"/>
                  <a:gd name="T31" fmla="*/ 124 h 161"/>
                  <a:gd name="T32" fmla="*/ 23 w 160"/>
                  <a:gd name="T33" fmla="*/ 137 h 161"/>
                  <a:gd name="T34" fmla="*/ 34 w 160"/>
                  <a:gd name="T35" fmla="*/ 146 h 161"/>
                  <a:gd name="T36" fmla="*/ 48 w 160"/>
                  <a:gd name="T37" fmla="*/ 155 h 161"/>
                  <a:gd name="T38" fmla="*/ 63 w 160"/>
                  <a:gd name="T39" fmla="*/ 159 h 161"/>
                  <a:gd name="T40" fmla="*/ 80 w 160"/>
                  <a:gd name="T41" fmla="*/ 161 h 161"/>
                  <a:gd name="T42" fmla="*/ 95 w 160"/>
                  <a:gd name="T43" fmla="*/ 159 h 161"/>
                  <a:gd name="T44" fmla="*/ 110 w 160"/>
                  <a:gd name="T45" fmla="*/ 155 h 161"/>
                  <a:gd name="T46" fmla="*/ 116 w 160"/>
                  <a:gd name="T47" fmla="*/ 150 h 161"/>
                  <a:gd name="T48" fmla="*/ 123 w 160"/>
                  <a:gd name="T49" fmla="*/ 146 h 161"/>
                  <a:gd name="T50" fmla="*/ 136 w 160"/>
                  <a:gd name="T51" fmla="*/ 137 h 161"/>
                  <a:gd name="T52" fmla="*/ 146 w 160"/>
                  <a:gd name="T53" fmla="*/ 124 h 161"/>
                  <a:gd name="T54" fmla="*/ 150 w 160"/>
                  <a:gd name="T55" fmla="*/ 116 h 161"/>
                  <a:gd name="T56" fmla="*/ 154 w 160"/>
                  <a:gd name="T57" fmla="*/ 110 h 161"/>
                  <a:gd name="T58" fmla="*/ 158 w 160"/>
                  <a:gd name="T59" fmla="*/ 95 h 161"/>
                  <a:gd name="T60" fmla="*/ 160 w 160"/>
                  <a:gd name="T61" fmla="*/ 80 h 161"/>
                  <a:gd name="T62" fmla="*/ 158 w 160"/>
                  <a:gd name="T63" fmla="*/ 63 h 161"/>
                  <a:gd name="T64" fmla="*/ 154 w 160"/>
                  <a:gd name="T65" fmla="*/ 49 h 161"/>
                  <a:gd name="T66" fmla="*/ 146 w 160"/>
                  <a:gd name="T67" fmla="*/ 35 h 161"/>
                  <a:gd name="T68" fmla="*/ 136 w 160"/>
                  <a:gd name="T69" fmla="*/ 2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0" h="161">
                    <a:moveTo>
                      <a:pt x="136" y="23"/>
                    </a:moveTo>
                    <a:lnTo>
                      <a:pt x="123" y="13"/>
                    </a:lnTo>
                    <a:lnTo>
                      <a:pt x="110" y="5"/>
                    </a:lnTo>
                    <a:lnTo>
                      <a:pt x="95" y="1"/>
                    </a:lnTo>
                    <a:lnTo>
                      <a:pt x="80" y="0"/>
                    </a:lnTo>
                    <a:lnTo>
                      <a:pt x="63" y="1"/>
                    </a:lnTo>
                    <a:lnTo>
                      <a:pt x="48" y="5"/>
                    </a:lnTo>
                    <a:lnTo>
                      <a:pt x="34" y="13"/>
                    </a:lnTo>
                    <a:lnTo>
                      <a:pt x="23" y="23"/>
                    </a:lnTo>
                    <a:lnTo>
                      <a:pt x="12" y="35"/>
                    </a:lnTo>
                    <a:lnTo>
                      <a:pt x="5" y="49"/>
                    </a:lnTo>
                    <a:lnTo>
                      <a:pt x="1" y="63"/>
                    </a:lnTo>
                    <a:lnTo>
                      <a:pt x="0" y="80"/>
                    </a:lnTo>
                    <a:lnTo>
                      <a:pt x="1" y="95"/>
                    </a:lnTo>
                    <a:lnTo>
                      <a:pt x="5" y="110"/>
                    </a:lnTo>
                    <a:lnTo>
                      <a:pt x="12" y="124"/>
                    </a:lnTo>
                    <a:lnTo>
                      <a:pt x="23" y="137"/>
                    </a:lnTo>
                    <a:lnTo>
                      <a:pt x="34" y="146"/>
                    </a:lnTo>
                    <a:lnTo>
                      <a:pt x="48" y="155"/>
                    </a:lnTo>
                    <a:lnTo>
                      <a:pt x="63" y="159"/>
                    </a:lnTo>
                    <a:lnTo>
                      <a:pt x="80" y="161"/>
                    </a:lnTo>
                    <a:lnTo>
                      <a:pt x="95" y="159"/>
                    </a:lnTo>
                    <a:lnTo>
                      <a:pt x="110" y="155"/>
                    </a:lnTo>
                    <a:lnTo>
                      <a:pt x="116" y="150"/>
                    </a:lnTo>
                    <a:lnTo>
                      <a:pt x="123" y="146"/>
                    </a:lnTo>
                    <a:lnTo>
                      <a:pt x="136" y="137"/>
                    </a:lnTo>
                    <a:lnTo>
                      <a:pt x="146" y="124"/>
                    </a:lnTo>
                    <a:lnTo>
                      <a:pt x="150" y="116"/>
                    </a:lnTo>
                    <a:lnTo>
                      <a:pt x="154" y="110"/>
                    </a:lnTo>
                    <a:lnTo>
                      <a:pt x="158" y="95"/>
                    </a:lnTo>
                    <a:lnTo>
                      <a:pt x="160" y="80"/>
                    </a:lnTo>
                    <a:lnTo>
                      <a:pt x="158" y="63"/>
                    </a:lnTo>
                    <a:lnTo>
                      <a:pt x="154" y="49"/>
                    </a:lnTo>
                    <a:lnTo>
                      <a:pt x="146" y="35"/>
                    </a:lnTo>
                    <a:lnTo>
                      <a:pt x="136" y="23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2" name="Freeform 48">
                <a:extLst>
                  <a:ext uri="{FF2B5EF4-FFF2-40B4-BE49-F238E27FC236}">
                    <a16:creationId xmlns:a16="http://schemas.microsoft.com/office/drawing/2014/main" id="{0D747CB4-0EC7-7007-E525-32B3A162C7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3250" y="2917825"/>
                <a:ext cx="50800" cy="50800"/>
              </a:xfrm>
              <a:custGeom>
                <a:avLst/>
                <a:gdLst>
                  <a:gd name="T0" fmla="*/ 136 w 161"/>
                  <a:gd name="T1" fmla="*/ 23 h 161"/>
                  <a:gd name="T2" fmla="*/ 124 w 161"/>
                  <a:gd name="T3" fmla="*/ 12 h 161"/>
                  <a:gd name="T4" fmla="*/ 110 w 161"/>
                  <a:gd name="T5" fmla="*/ 5 h 161"/>
                  <a:gd name="T6" fmla="*/ 95 w 161"/>
                  <a:gd name="T7" fmla="*/ 1 h 161"/>
                  <a:gd name="T8" fmla="*/ 80 w 161"/>
                  <a:gd name="T9" fmla="*/ 0 h 161"/>
                  <a:gd name="T10" fmla="*/ 63 w 161"/>
                  <a:gd name="T11" fmla="*/ 1 h 161"/>
                  <a:gd name="T12" fmla="*/ 49 w 161"/>
                  <a:gd name="T13" fmla="*/ 5 h 161"/>
                  <a:gd name="T14" fmla="*/ 35 w 161"/>
                  <a:gd name="T15" fmla="*/ 12 h 161"/>
                  <a:gd name="T16" fmla="*/ 23 w 161"/>
                  <a:gd name="T17" fmla="*/ 23 h 161"/>
                  <a:gd name="T18" fmla="*/ 13 w 161"/>
                  <a:gd name="T19" fmla="*/ 35 h 161"/>
                  <a:gd name="T20" fmla="*/ 5 w 161"/>
                  <a:gd name="T21" fmla="*/ 48 h 161"/>
                  <a:gd name="T22" fmla="*/ 1 w 161"/>
                  <a:gd name="T23" fmla="*/ 63 h 161"/>
                  <a:gd name="T24" fmla="*/ 0 w 161"/>
                  <a:gd name="T25" fmla="*/ 80 h 161"/>
                  <a:gd name="T26" fmla="*/ 1 w 161"/>
                  <a:gd name="T27" fmla="*/ 95 h 161"/>
                  <a:gd name="T28" fmla="*/ 5 w 161"/>
                  <a:gd name="T29" fmla="*/ 110 h 161"/>
                  <a:gd name="T30" fmla="*/ 13 w 161"/>
                  <a:gd name="T31" fmla="*/ 124 h 161"/>
                  <a:gd name="T32" fmla="*/ 23 w 161"/>
                  <a:gd name="T33" fmla="*/ 136 h 161"/>
                  <a:gd name="T34" fmla="*/ 35 w 161"/>
                  <a:gd name="T35" fmla="*/ 146 h 161"/>
                  <a:gd name="T36" fmla="*/ 49 w 161"/>
                  <a:gd name="T37" fmla="*/ 154 h 161"/>
                  <a:gd name="T38" fmla="*/ 63 w 161"/>
                  <a:gd name="T39" fmla="*/ 158 h 161"/>
                  <a:gd name="T40" fmla="*/ 80 w 161"/>
                  <a:gd name="T41" fmla="*/ 161 h 161"/>
                  <a:gd name="T42" fmla="*/ 95 w 161"/>
                  <a:gd name="T43" fmla="*/ 158 h 161"/>
                  <a:gd name="T44" fmla="*/ 110 w 161"/>
                  <a:gd name="T45" fmla="*/ 154 h 161"/>
                  <a:gd name="T46" fmla="*/ 116 w 161"/>
                  <a:gd name="T47" fmla="*/ 150 h 161"/>
                  <a:gd name="T48" fmla="*/ 124 w 161"/>
                  <a:gd name="T49" fmla="*/ 146 h 161"/>
                  <a:gd name="T50" fmla="*/ 136 w 161"/>
                  <a:gd name="T51" fmla="*/ 136 h 161"/>
                  <a:gd name="T52" fmla="*/ 146 w 161"/>
                  <a:gd name="T53" fmla="*/ 124 h 161"/>
                  <a:gd name="T54" fmla="*/ 150 w 161"/>
                  <a:gd name="T55" fmla="*/ 116 h 161"/>
                  <a:gd name="T56" fmla="*/ 154 w 161"/>
                  <a:gd name="T57" fmla="*/ 110 h 161"/>
                  <a:gd name="T58" fmla="*/ 159 w 161"/>
                  <a:gd name="T59" fmla="*/ 95 h 161"/>
                  <a:gd name="T60" fmla="*/ 161 w 161"/>
                  <a:gd name="T61" fmla="*/ 80 h 161"/>
                  <a:gd name="T62" fmla="*/ 159 w 161"/>
                  <a:gd name="T63" fmla="*/ 63 h 161"/>
                  <a:gd name="T64" fmla="*/ 154 w 161"/>
                  <a:gd name="T65" fmla="*/ 48 h 161"/>
                  <a:gd name="T66" fmla="*/ 146 w 161"/>
                  <a:gd name="T67" fmla="*/ 35 h 161"/>
                  <a:gd name="T68" fmla="*/ 136 w 161"/>
                  <a:gd name="T69" fmla="*/ 2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1" h="161">
                    <a:moveTo>
                      <a:pt x="136" y="23"/>
                    </a:moveTo>
                    <a:lnTo>
                      <a:pt x="124" y="12"/>
                    </a:lnTo>
                    <a:lnTo>
                      <a:pt x="110" y="5"/>
                    </a:lnTo>
                    <a:lnTo>
                      <a:pt x="95" y="1"/>
                    </a:lnTo>
                    <a:lnTo>
                      <a:pt x="80" y="0"/>
                    </a:lnTo>
                    <a:lnTo>
                      <a:pt x="63" y="1"/>
                    </a:lnTo>
                    <a:lnTo>
                      <a:pt x="49" y="5"/>
                    </a:lnTo>
                    <a:lnTo>
                      <a:pt x="35" y="12"/>
                    </a:lnTo>
                    <a:lnTo>
                      <a:pt x="23" y="23"/>
                    </a:lnTo>
                    <a:lnTo>
                      <a:pt x="13" y="35"/>
                    </a:lnTo>
                    <a:lnTo>
                      <a:pt x="5" y="48"/>
                    </a:lnTo>
                    <a:lnTo>
                      <a:pt x="1" y="63"/>
                    </a:lnTo>
                    <a:lnTo>
                      <a:pt x="0" y="80"/>
                    </a:lnTo>
                    <a:lnTo>
                      <a:pt x="1" y="95"/>
                    </a:lnTo>
                    <a:lnTo>
                      <a:pt x="5" y="110"/>
                    </a:lnTo>
                    <a:lnTo>
                      <a:pt x="13" y="124"/>
                    </a:lnTo>
                    <a:lnTo>
                      <a:pt x="23" y="136"/>
                    </a:lnTo>
                    <a:lnTo>
                      <a:pt x="35" y="146"/>
                    </a:lnTo>
                    <a:lnTo>
                      <a:pt x="49" y="154"/>
                    </a:lnTo>
                    <a:lnTo>
                      <a:pt x="63" y="158"/>
                    </a:lnTo>
                    <a:lnTo>
                      <a:pt x="80" y="161"/>
                    </a:lnTo>
                    <a:lnTo>
                      <a:pt x="95" y="158"/>
                    </a:lnTo>
                    <a:lnTo>
                      <a:pt x="110" y="154"/>
                    </a:lnTo>
                    <a:lnTo>
                      <a:pt x="116" y="150"/>
                    </a:lnTo>
                    <a:lnTo>
                      <a:pt x="124" y="146"/>
                    </a:lnTo>
                    <a:lnTo>
                      <a:pt x="136" y="136"/>
                    </a:lnTo>
                    <a:lnTo>
                      <a:pt x="146" y="124"/>
                    </a:lnTo>
                    <a:lnTo>
                      <a:pt x="150" y="116"/>
                    </a:lnTo>
                    <a:lnTo>
                      <a:pt x="154" y="110"/>
                    </a:lnTo>
                    <a:lnTo>
                      <a:pt x="159" y="95"/>
                    </a:lnTo>
                    <a:lnTo>
                      <a:pt x="161" y="80"/>
                    </a:lnTo>
                    <a:lnTo>
                      <a:pt x="159" y="63"/>
                    </a:lnTo>
                    <a:lnTo>
                      <a:pt x="154" y="48"/>
                    </a:lnTo>
                    <a:lnTo>
                      <a:pt x="146" y="35"/>
                    </a:lnTo>
                    <a:lnTo>
                      <a:pt x="136" y="23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3" name="Freeform 49">
                <a:extLst>
                  <a:ext uri="{FF2B5EF4-FFF2-40B4-BE49-F238E27FC236}">
                    <a16:creationId xmlns:a16="http://schemas.microsoft.com/office/drawing/2014/main" id="{B8FDC0A5-B6FD-F4EF-3535-4DEE6C8A02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9925" y="2940050"/>
                <a:ext cx="50800" cy="50800"/>
              </a:xfrm>
              <a:custGeom>
                <a:avLst/>
                <a:gdLst>
                  <a:gd name="T0" fmla="*/ 137 w 161"/>
                  <a:gd name="T1" fmla="*/ 24 h 161"/>
                  <a:gd name="T2" fmla="*/ 124 w 161"/>
                  <a:gd name="T3" fmla="*/ 13 h 161"/>
                  <a:gd name="T4" fmla="*/ 111 w 161"/>
                  <a:gd name="T5" fmla="*/ 6 h 161"/>
                  <a:gd name="T6" fmla="*/ 96 w 161"/>
                  <a:gd name="T7" fmla="*/ 2 h 161"/>
                  <a:gd name="T8" fmla="*/ 81 w 161"/>
                  <a:gd name="T9" fmla="*/ 0 h 161"/>
                  <a:gd name="T10" fmla="*/ 64 w 161"/>
                  <a:gd name="T11" fmla="*/ 2 h 161"/>
                  <a:gd name="T12" fmla="*/ 49 w 161"/>
                  <a:gd name="T13" fmla="*/ 6 h 161"/>
                  <a:gd name="T14" fmla="*/ 35 w 161"/>
                  <a:gd name="T15" fmla="*/ 13 h 161"/>
                  <a:gd name="T16" fmla="*/ 24 w 161"/>
                  <a:gd name="T17" fmla="*/ 24 h 161"/>
                  <a:gd name="T18" fmla="*/ 13 w 161"/>
                  <a:gd name="T19" fmla="*/ 35 h 161"/>
                  <a:gd name="T20" fmla="*/ 6 w 161"/>
                  <a:gd name="T21" fmla="*/ 49 h 161"/>
                  <a:gd name="T22" fmla="*/ 2 w 161"/>
                  <a:gd name="T23" fmla="*/ 64 h 161"/>
                  <a:gd name="T24" fmla="*/ 0 w 161"/>
                  <a:gd name="T25" fmla="*/ 81 h 161"/>
                  <a:gd name="T26" fmla="*/ 2 w 161"/>
                  <a:gd name="T27" fmla="*/ 96 h 161"/>
                  <a:gd name="T28" fmla="*/ 6 w 161"/>
                  <a:gd name="T29" fmla="*/ 111 h 161"/>
                  <a:gd name="T30" fmla="*/ 13 w 161"/>
                  <a:gd name="T31" fmla="*/ 124 h 161"/>
                  <a:gd name="T32" fmla="*/ 24 w 161"/>
                  <a:gd name="T33" fmla="*/ 137 h 161"/>
                  <a:gd name="T34" fmla="*/ 35 w 161"/>
                  <a:gd name="T35" fmla="*/ 147 h 161"/>
                  <a:gd name="T36" fmla="*/ 49 w 161"/>
                  <a:gd name="T37" fmla="*/ 155 h 161"/>
                  <a:gd name="T38" fmla="*/ 64 w 161"/>
                  <a:gd name="T39" fmla="*/ 159 h 161"/>
                  <a:gd name="T40" fmla="*/ 81 w 161"/>
                  <a:gd name="T41" fmla="*/ 161 h 161"/>
                  <a:gd name="T42" fmla="*/ 96 w 161"/>
                  <a:gd name="T43" fmla="*/ 159 h 161"/>
                  <a:gd name="T44" fmla="*/ 111 w 161"/>
                  <a:gd name="T45" fmla="*/ 155 h 161"/>
                  <a:gd name="T46" fmla="*/ 117 w 161"/>
                  <a:gd name="T47" fmla="*/ 151 h 161"/>
                  <a:gd name="T48" fmla="*/ 124 w 161"/>
                  <a:gd name="T49" fmla="*/ 147 h 161"/>
                  <a:gd name="T50" fmla="*/ 137 w 161"/>
                  <a:gd name="T51" fmla="*/ 137 h 161"/>
                  <a:gd name="T52" fmla="*/ 147 w 161"/>
                  <a:gd name="T53" fmla="*/ 124 h 161"/>
                  <a:gd name="T54" fmla="*/ 151 w 161"/>
                  <a:gd name="T55" fmla="*/ 117 h 161"/>
                  <a:gd name="T56" fmla="*/ 155 w 161"/>
                  <a:gd name="T57" fmla="*/ 111 h 161"/>
                  <a:gd name="T58" fmla="*/ 159 w 161"/>
                  <a:gd name="T59" fmla="*/ 96 h 161"/>
                  <a:gd name="T60" fmla="*/ 161 w 161"/>
                  <a:gd name="T61" fmla="*/ 81 h 161"/>
                  <a:gd name="T62" fmla="*/ 159 w 161"/>
                  <a:gd name="T63" fmla="*/ 64 h 161"/>
                  <a:gd name="T64" fmla="*/ 155 w 161"/>
                  <a:gd name="T65" fmla="*/ 49 h 161"/>
                  <a:gd name="T66" fmla="*/ 147 w 161"/>
                  <a:gd name="T67" fmla="*/ 35 h 161"/>
                  <a:gd name="T68" fmla="*/ 137 w 161"/>
                  <a:gd name="T69" fmla="*/ 24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1" h="161">
                    <a:moveTo>
                      <a:pt x="137" y="24"/>
                    </a:moveTo>
                    <a:lnTo>
                      <a:pt x="124" y="13"/>
                    </a:lnTo>
                    <a:lnTo>
                      <a:pt x="111" y="6"/>
                    </a:lnTo>
                    <a:lnTo>
                      <a:pt x="96" y="2"/>
                    </a:lnTo>
                    <a:lnTo>
                      <a:pt x="81" y="0"/>
                    </a:lnTo>
                    <a:lnTo>
                      <a:pt x="64" y="2"/>
                    </a:lnTo>
                    <a:lnTo>
                      <a:pt x="49" y="6"/>
                    </a:lnTo>
                    <a:lnTo>
                      <a:pt x="35" y="13"/>
                    </a:lnTo>
                    <a:lnTo>
                      <a:pt x="24" y="24"/>
                    </a:lnTo>
                    <a:lnTo>
                      <a:pt x="13" y="35"/>
                    </a:lnTo>
                    <a:lnTo>
                      <a:pt x="6" y="49"/>
                    </a:lnTo>
                    <a:lnTo>
                      <a:pt x="2" y="64"/>
                    </a:lnTo>
                    <a:lnTo>
                      <a:pt x="0" y="81"/>
                    </a:lnTo>
                    <a:lnTo>
                      <a:pt x="2" y="96"/>
                    </a:lnTo>
                    <a:lnTo>
                      <a:pt x="6" y="111"/>
                    </a:lnTo>
                    <a:lnTo>
                      <a:pt x="13" y="124"/>
                    </a:lnTo>
                    <a:lnTo>
                      <a:pt x="24" y="137"/>
                    </a:lnTo>
                    <a:lnTo>
                      <a:pt x="35" y="147"/>
                    </a:lnTo>
                    <a:lnTo>
                      <a:pt x="49" y="155"/>
                    </a:lnTo>
                    <a:lnTo>
                      <a:pt x="64" y="159"/>
                    </a:lnTo>
                    <a:lnTo>
                      <a:pt x="81" y="161"/>
                    </a:lnTo>
                    <a:lnTo>
                      <a:pt x="96" y="159"/>
                    </a:lnTo>
                    <a:lnTo>
                      <a:pt x="111" y="155"/>
                    </a:lnTo>
                    <a:lnTo>
                      <a:pt x="117" y="151"/>
                    </a:lnTo>
                    <a:lnTo>
                      <a:pt x="124" y="147"/>
                    </a:lnTo>
                    <a:lnTo>
                      <a:pt x="137" y="137"/>
                    </a:lnTo>
                    <a:lnTo>
                      <a:pt x="147" y="124"/>
                    </a:lnTo>
                    <a:lnTo>
                      <a:pt x="151" y="117"/>
                    </a:lnTo>
                    <a:lnTo>
                      <a:pt x="155" y="111"/>
                    </a:lnTo>
                    <a:lnTo>
                      <a:pt x="159" y="96"/>
                    </a:lnTo>
                    <a:lnTo>
                      <a:pt x="161" y="81"/>
                    </a:lnTo>
                    <a:lnTo>
                      <a:pt x="159" y="64"/>
                    </a:lnTo>
                    <a:lnTo>
                      <a:pt x="155" y="49"/>
                    </a:lnTo>
                    <a:lnTo>
                      <a:pt x="147" y="35"/>
                    </a:lnTo>
                    <a:lnTo>
                      <a:pt x="137" y="24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4" name="Freeform 50">
                <a:extLst>
                  <a:ext uri="{FF2B5EF4-FFF2-40B4-BE49-F238E27FC236}">
                    <a16:creationId xmlns:a16="http://schemas.microsoft.com/office/drawing/2014/main" id="{C82D87AA-9904-2BB6-0116-D761322328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31038" y="2870200"/>
                <a:ext cx="50800" cy="50800"/>
              </a:xfrm>
              <a:custGeom>
                <a:avLst/>
                <a:gdLst>
                  <a:gd name="T0" fmla="*/ 137 w 161"/>
                  <a:gd name="T1" fmla="*/ 24 h 161"/>
                  <a:gd name="T2" fmla="*/ 124 w 161"/>
                  <a:gd name="T3" fmla="*/ 13 h 161"/>
                  <a:gd name="T4" fmla="*/ 110 w 161"/>
                  <a:gd name="T5" fmla="*/ 6 h 161"/>
                  <a:gd name="T6" fmla="*/ 96 w 161"/>
                  <a:gd name="T7" fmla="*/ 1 h 161"/>
                  <a:gd name="T8" fmla="*/ 81 w 161"/>
                  <a:gd name="T9" fmla="*/ 0 h 161"/>
                  <a:gd name="T10" fmla="*/ 64 w 161"/>
                  <a:gd name="T11" fmla="*/ 1 h 161"/>
                  <a:gd name="T12" fmla="*/ 49 w 161"/>
                  <a:gd name="T13" fmla="*/ 6 h 161"/>
                  <a:gd name="T14" fmla="*/ 35 w 161"/>
                  <a:gd name="T15" fmla="*/ 13 h 161"/>
                  <a:gd name="T16" fmla="*/ 24 w 161"/>
                  <a:gd name="T17" fmla="*/ 24 h 161"/>
                  <a:gd name="T18" fmla="*/ 13 w 161"/>
                  <a:gd name="T19" fmla="*/ 35 h 161"/>
                  <a:gd name="T20" fmla="*/ 6 w 161"/>
                  <a:gd name="T21" fmla="*/ 49 h 161"/>
                  <a:gd name="T22" fmla="*/ 1 w 161"/>
                  <a:gd name="T23" fmla="*/ 64 h 161"/>
                  <a:gd name="T24" fmla="*/ 0 w 161"/>
                  <a:gd name="T25" fmla="*/ 81 h 161"/>
                  <a:gd name="T26" fmla="*/ 1 w 161"/>
                  <a:gd name="T27" fmla="*/ 96 h 161"/>
                  <a:gd name="T28" fmla="*/ 6 w 161"/>
                  <a:gd name="T29" fmla="*/ 110 h 161"/>
                  <a:gd name="T30" fmla="*/ 13 w 161"/>
                  <a:gd name="T31" fmla="*/ 124 h 161"/>
                  <a:gd name="T32" fmla="*/ 24 w 161"/>
                  <a:gd name="T33" fmla="*/ 137 h 161"/>
                  <a:gd name="T34" fmla="*/ 35 w 161"/>
                  <a:gd name="T35" fmla="*/ 146 h 161"/>
                  <a:gd name="T36" fmla="*/ 49 w 161"/>
                  <a:gd name="T37" fmla="*/ 155 h 161"/>
                  <a:gd name="T38" fmla="*/ 64 w 161"/>
                  <a:gd name="T39" fmla="*/ 159 h 161"/>
                  <a:gd name="T40" fmla="*/ 81 w 161"/>
                  <a:gd name="T41" fmla="*/ 161 h 161"/>
                  <a:gd name="T42" fmla="*/ 96 w 161"/>
                  <a:gd name="T43" fmla="*/ 159 h 161"/>
                  <a:gd name="T44" fmla="*/ 110 w 161"/>
                  <a:gd name="T45" fmla="*/ 155 h 161"/>
                  <a:gd name="T46" fmla="*/ 117 w 161"/>
                  <a:gd name="T47" fmla="*/ 151 h 161"/>
                  <a:gd name="T48" fmla="*/ 124 w 161"/>
                  <a:gd name="T49" fmla="*/ 146 h 161"/>
                  <a:gd name="T50" fmla="*/ 137 w 161"/>
                  <a:gd name="T51" fmla="*/ 137 h 161"/>
                  <a:gd name="T52" fmla="*/ 146 w 161"/>
                  <a:gd name="T53" fmla="*/ 124 h 161"/>
                  <a:gd name="T54" fmla="*/ 151 w 161"/>
                  <a:gd name="T55" fmla="*/ 117 h 161"/>
                  <a:gd name="T56" fmla="*/ 155 w 161"/>
                  <a:gd name="T57" fmla="*/ 110 h 161"/>
                  <a:gd name="T58" fmla="*/ 159 w 161"/>
                  <a:gd name="T59" fmla="*/ 96 h 161"/>
                  <a:gd name="T60" fmla="*/ 161 w 161"/>
                  <a:gd name="T61" fmla="*/ 81 h 161"/>
                  <a:gd name="T62" fmla="*/ 159 w 161"/>
                  <a:gd name="T63" fmla="*/ 64 h 161"/>
                  <a:gd name="T64" fmla="*/ 155 w 161"/>
                  <a:gd name="T65" fmla="*/ 49 h 161"/>
                  <a:gd name="T66" fmla="*/ 146 w 161"/>
                  <a:gd name="T67" fmla="*/ 35 h 161"/>
                  <a:gd name="T68" fmla="*/ 137 w 161"/>
                  <a:gd name="T69" fmla="*/ 24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1" h="161">
                    <a:moveTo>
                      <a:pt x="137" y="24"/>
                    </a:moveTo>
                    <a:lnTo>
                      <a:pt x="124" y="13"/>
                    </a:lnTo>
                    <a:lnTo>
                      <a:pt x="110" y="6"/>
                    </a:lnTo>
                    <a:lnTo>
                      <a:pt x="96" y="1"/>
                    </a:lnTo>
                    <a:lnTo>
                      <a:pt x="81" y="0"/>
                    </a:lnTo>
                    <a:lnTo>
                      <a:pt x="64" y="1"/>
                    </a:lnTo>
                    <a:lnTo>
                      <a:pt x="49" y="6"/>
                    </a:lnTo>
                    <a:lnTo>
                      <a:pt x="35" y="13"/>
                    </a:lnTo>
                    <a:lnTo>
                      <a:pt x="24" y="24"/>
                    </a:lnTo>
                    <a:lnTo>
                      <a:pt x="13" y="35"/>
                    </a:lnTo>
                    <a:lnTo>
                      <a:pt x="6" y="49"/>
                    </a:lnTo>
                    <a:lnTo>
                      <a:pt x="1" y="64"/>
                    </a:lnTo>
                    <a:lnTo>
                      <a:pt x="0" y="81"/>
                    </a:lnTo>
                    <a:lnTo>
                      <a:pt x="1" y="96"/>
                    </a:lnTo>
                    <a:lnTo>
                      <a:pt x="6" y="110"/>
                    </a:lnTo>
                    <a:lnTo>
                      <a:pt x="13" y="124"/>
                    </a:lnTo>
                    <a:lnTo>
                      <a:pt x="24" y="137"/>
                    </a:lnTo>
                    <a:lnTo>
                      <a:pt x="35" y="146"/>
                    </a:lnTo>
                    <a:lnTo>
                      <a:pt x="49" y="155"/>
                    </a:lnTo>
                    <a:lnTo>
                      <a:pt x="64" y="159"/>
                    </a:lnTo>
                    <a:lnTo>
                      <a:pt x="81" y="161"/>
                    </a:lnTo>
                    <a:lnTo>
                      <a:pt x="96" y="159"/>
                    </a:lnTo>
                    <a:lnTo>
                      <a:pt x="110" y="155"/>
                    </a:lnTo>
                    <a:lnTo>
                      <a:pt x="117" y="151"/>
                    </a:lnTo>
                    <a:lnTo>
                      <a:pt x="124" y="146"/>
                    </a:lnTo>
                    <a:lnTo>
                      <a:pt x="137" y="137"/>
                    </a:lnTo>
                    <a:lnTo>
                      <a:pt x="146" y="124"/>
                    </a:lnTo>
                    <a:lnTo>
                      <a:pt x="151" y="117"/>
                    </a:lnTo>
                    <a:lnTo>
                      <a:pt x="155" y="110"/>
                    </a:lnTo>
                    <a:lnTo>
                      <a:pt x="159" y="96"/>
                    </a:lnTo>
                    <a:lnTo>
                      <a:pt x="161" y="81"/>
                    </a:lnTo>
                    <a:lnTo>
                      <a:pt x="159" y="64"/>
                    </a:lnTo>
                    <a:lnTo>
                      <a:pt x="155" y="49"/>
                    </a:lnTo>
                    <a:lnTo>
                      <a:pt x="146" y="35"/>
                    </a:lnTo>
                    <a:lnTo>
                      <a:pt x="137" y="24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5" name="Freeform 51">
                <a:extLst>
                  <a:ext uri="{FF2B5EF4-FFF2-40B4-BE49-F238E27FC236}">
                    <a16:creationId xmlns:a16="http://schemas.microsoft.com/office/drawing/2014/main" id="{8E4B7EC2-1D1B-3BDC-BFD9-481B22E5AD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9775" y="2901950"/>
                <a:ext cx="50800" cy="50800"/>
              </a:xfrm>
              <a:custGeom>
                <a:avLst/>
                <a:gdLst>
                  <a:gd name="T0" fmla="*/ 136 w 160"/>
                  <a:gd name="T1" fmla="*/ 23 h 161"/>
                  <a:gd name="T2" fmla="*/ 123 w 160"/>
                  <a:gd name="T3" fmla="*/ 13 h 161"/>
                  <a:gd name="T4" fmla="*/ 110 w 160"/>
                  <a:gd name="T5" fmla="*/ 5 h 161"/>
                  <a:gd name="T6" fmla="*/ 95 w 160"/>
                  <a:gd name="T7" fmla="*/ 1 h 161"/>
                  <a:gd name="T8" fmla="*/ 80 w 160"/>
                  <a:gd name="T9" fmla="*/ 0 h 161"/>
                  <a:gd name="T10" fmla="*/ 63 w 160"/>
                  <a:gd name="T11" fmla="*/ 1 h 161"/>
                  <a:gd name="T12" fmla="*/ 48 w 160"/>
                  <a:gd name="T13" fmla="*/ 5 h 161"/>
                  <a:gd name="T14" fmla="*/ 34 w 160"/>
                  <a:gd name="T15" fmla="*/ 13 h 161"/>
                  <a:gd name="T16" fmla="*/ 23 w 160"/>
                  <a:gd name="T17" fmla="*/ 23 h 161"/>
                  <a:gd name="T18" fmla="*/ 12 w 160"/>
                  <a:gd name="T19" fmla="*/ 35 h 161"/>
                  <a:gd name="T20" fmla="*/ 5 w 160"/>
                  <a:gd name="T21" fmla="*/ 49 h 161"/>
                  <a:gd name="T22" fmla="*/ 1 w 160"/>
                  <a:gd name="T23" fmla="*/ 63 h 161"/>
                  <a:gd name="T24" fmla="*/ 0 w 160"/>
                  <a:gd name="T25" fmla="*/ 80 h 161"/>
                  <a:gd name="T26" fmla="*/ 1 w 160"/>
                  <a:gd name="T27" fmla="*/ 95 h 161"/>
                  <a:gd name="T28" fmla="*/ 5 w 160"/>
                  <a:gd name="T29" fmla="*/ 110 h 161"/>
                  <a:gd name="T30" fmla="*/ 12 w 160"/>
                  <a:gd name="T31" fmla="*/ 124 h 161"/>
                  <a:gd name="T32" fmla="*/ 23 w 160"/>
                  <a:gd name="T33" fmla="*/ 136 h 161"/>
                  <a:gd name="T34" fmla="*/ 34 w 160"/>
                  <a:gd name="T35" fmla="*/ 146 h 161"/>
                  <a:gd name="T36" fmla="*/ 48 w 160"/>
                  <a:gd name="T37" fmla="*/ 154 h 161"/>
                  <a:gd name="T38" fmla="*/ 63 w 160"/>
                  <a:gd name="T39" fmla="*/ 159 h 161"/>
                  <a:gd name="T40" fmla="*/ 80 w 160"/>
                  <a:gd name="T41" fmla="*/ 161 h 161"/>
                  <a:gd name="T42" fmla="*/ 95 w 160"/>
                  <a:gd name="T43" fmla="*/ 159 h 161"/>
                  <a:gd name="T44" fmla="*/ 110 w 160"/>
                  <a:gd name="T45" fmla="*/ 154 h 161"/>
                  <a:gd name="T46" fmla="*/ 116 w 160"/>
                  <a:gd name="T47" fmla="*/ 150 h 161"/>
                  <a:gd name="T48" fmla="*/ 123 w 160"/>
                  <a:gd name="T49" fmla="*/ 146 h 161"/>
                  <a:gd name="T50" fmla="*/ 136 w 160"/>
                  <a:gd name="T51" fmla="*/ 136 h 161"/>
                  <a:gd name="T52" fmla="*/ 146 w 160"/>
                  <a:gd name="T53" fmla="*/ 124 h 161"/>
                  <a:gd name="T54" fmla="*/ 150 w 160"/>
                  <a:gd name="T55" fmla="*/ 116 h 161"/>
                  <a:gd name="T56" fmla="*/ 154 w 160"/>
                  <a:gd name="T57" fmla="*/ 110 h 161"/>
                  <a:gd name="T58" fmla="*/ 158 w 160"/>
                  <a:gd name="T59" fmla="*/ 95 h 161"/>
                  <a:gd name="T60" fmla="*/ 160 w 160"/>
                  <a:gd name="T61" fmla="*/ 80 h 161"/>
                  <a:gd name="T62" fmla="*/ 158 w 160"/>
                  <a:gd name="T63" fmla="*/ 63 h 161"/>
                  <a:gd name="T64" fmla="*/ 154 w 160"/>
                  <a:gd name="T65" fmla="*/ 49 h 161"/>
                  <a:gd name="T66" fmla="*/ 146 w 160"/>
                  <a:gd name="T67" fmla="*/ 35 h 161"/>
                  <a:gd name="T68" fmla="*/ 136 w 160"/>
                  <a:gd name="T69" fmla="*/ 2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0" h="161">
                    <a:moveTo>
                      <a:pt x="136" y="23"/>
                    </a:moveTo>
                    <a:lnTo>
                      <a:pt x="123" y="13"/>
                    </a:lnTo>
                    <a:lnTo>
                      <a:pt x="110" y="5"/>
                    </a:lnTo>
                    <a:lnTo>
                      <a:pt x="95" y="1"/>
                    </a:lnTo>
                    <a:lnTo>
                      <a:pt x="80" y="0"/>
                    </a:lnTo>
                    <a:lnTo>
                      <a:pt x="63" y="1"/>
                    </a:lnTo>
                    <a:lnTo>
                      <a:pt x="48" y="5"/>
                    </a:lnTo>
                    <a:lnTo>
                      <a:pt x="34" y="13"/>
                    </a:lnTo>
                    <a:lnTo>
                      <a:pt x="23" y="23"/>
                    </a:lnTo>
                    <a:lnTo>
                      <a:pt x="12" y="35"/>
                    </a:lnTo>
                    <a:lnTo>
                      <a:pt x="5" y="49"/>
                    </a:lnTo>
                    <a:lnTo>
                      <a:pt x="1" y="63"/>
                    </a:lnTo>
                    <a:lnTo>
                      <a:pt x="0" y="80"/>
                    </a:lnTo>
                    <a:lnTo>
                      <a:pt x="1" y="95"/>
                    </a:lnTo>
                    <a:lnTo>
                      <a:pt x="5" y="110"/>
                    </a:lnTo>
                    <a:lnTo>
                      <a:pt x="12" y="124"/>
                    </a:lnTo>
                    <a:lnTo>
                      <a:pt x="23" y="136"/>
                    </a:lnTo>
                    <a:lnTo>
                      <a:pt x="34" y="146"/>
                    </a:lnTo>
                    <a:lnTo>
                      <a:pt x="48" y="154"/>
                    </a:lnTo>
                    <a:lnTo>
                      <a:pt x="63" y="159"/>
                    </a:lnTo>
                    <a:lnTo>
                      <a:pt x="80" y="161"/>
                    </a:lnTo>
                    <a:lnTo>
                      <a:pt x="95" y="159"/>
                    </a:lnTo>
                    <a:lnTo>
                      <a:pt x="110" y="154"/>
                    </a:lnTo>
                    <a:lnTo>
                      <a:pt x="116" y="150"/>
                    </a:lnTo>
                    <a:lnTo>
                      <a:pt x="123" y="146"/>
                    </a:lnTo>
                    <a:lnTo>
                      <a:pt x="136" y="136"/>
                    </a:lnTo>
                    <a:lnTo>
                      <a:pt x="146" y="124"/>
                    </a:lnTo>
                    <a:lnTo>
                      <a:pt x="150" y="116"/>
                    </a:lnTo>
                    <a:lnTo>
                      <a:pt x="154" y="110"/>
                    </a:lnTo>
                    <a:lnTo>
                      <a:pt x="158" y="95"/>
                    </a:lnTo>
                    <a:lnTo>
                      <a:pt x="160" y="80"/>
                    </a:lnTo>
                    <a:lnTo>
                      <a:pt x="158" y="63"/>
                    </a:lnTo>
                    <a:lnTo>
                      <a:pt x="154" y="49"/>
                    </a:lnTo>
                    <a:lnTo>
                      <a:pt x="146" y="35"/>
                    </a:lnTo>
                    <a:lnTo>
                      <a:pt x="136" y="23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6" name="Freeform 52">
                <a:extLst>
                  <a:ext uri="{FF2B5EF4-FFF2-40B4-BE49-F238E27FC236}">
                    <a16:creationId xmlns:a16="http://schemas.microsoft.com/office/drawing/2014/main" id="{BB7561AA-C1AB-F97C-D54F-23A50EBF35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6450" y="2867025"/>
                <a:ext cx="50800" cy="50800"/>
              </a:xfrm>
              <a:custGeom>
                <a:avLst/>
                <a:gdLst>
                  <a:gd name="T0" fmla="*/ 137 w 161"/>
                  <a:gd name="T1" fmla="*/ 23 h 161"/>
                  <a:gd name="T2" fmla="*/ 124 w 161"/>
                  <a:gd name="T3" fmla="*/ 13 h 161"/>
                  <a:gd name="T4" fmla="*/ 110 w 161"/>
                  <a:gd name="T5" fmla="*/ 5 h 161"/>
                  <a:gd name="T6" fmla="*/ 95 w 161"/>
                  <a:gd name="T7" fmla="*/ 1 h 161"/>
                  <a:gd name="T8" fmla="*/ 80 w 161"/>
                  <a:gd name="T9" fmla="*/ 0 h 161"/>
                  <a:gd name="T10" fmla="*/ 64 w 161"/>
                  <a:gd name="T11" fmla="*/ 1 h 161"/>
                  <a:gd name="T12" fmla="*/ 49 w 161"/>
                  <a:gd name="T13" fmla="*/ 5 h 161"/>
                  <a:gd name="T14" fmla="*/ 35 w 161"/>
                  <a:gd name="T15" fmla="*/ 13 h 161"/>
                  <a:gd name="T16" fmla="*/ 23 w 161"/>
                  <a:gd name="T17" fmla="*/ 23 h 161"/>
                  <a:gd name="T18" fmla="*/ 13 w 161"/>
                  <a:gd name="T19" fmla="*/ 35 h 161"/>
                  <a:gd name="T20" fmla="*/ 5 w 161"/>
                  <a:gd name="T21" fmla="*/ 49 h 161"/>
                  <a:gd name="T22" fmla="*/ 1 w 161"/>
                  <a:gd name="T23" fmla="*/ 63 h 161"/>
                  <a:gd name="T24" fmla="*/ 0 w 161"/>
                  <a:gd name="T25" fmla="*/ 80 h 161"/>
                  <a:gd name="T26" fmla="*/ 1 w 161"/>
                  <a:gd name="T27" fmla="*/ 95 h 161"/>
                  <a:gd name="T28" fmla="*/ 5 w 161"/>
                  <a:gd name="T29" fmla="*/ 110 h 161"/>
                  <a:gd name="T30" fmla="*/ 13 w 161"/>
                  <a:gd name="T31" fmla="*/ 124 h 161"/>
                  <a:gd name="T32" fmla="*/ 23 w 161"/>
                  <a:gd name="T33" fmla="*/ 136 h 161"/>
                  <a:gd name="T34" fmla="*/ 35 w 161"/>
                  <a:gd name="T35" fmla="*/ 146 h 161"/>
                  <a:gd name="T36" fmla="*/ 49 w 161"/>
                  <a:gd name="T37" fmla="*/ 154 h 161"/>
                  <a:gd name="T38" fmla="*/ 64 w 161"/>
                  <a:gd name="T39" fmla="*/ 159 h 161"/>
                  <a:gd name="T40" fmla="*/ 80 w 161"/>
                  <a:gd name="T41" fmla="*/ 161 h 161"/>
                  <a:gd name="T42" fmla="*/ 95 w 161"/>
                  <a:gd name="T43" fmla="*/ 159 h 161"/>
                  <a:gd name="T44" fmla="*/ 110 w 161"/>
                  <a:gd name="T45" fmla="*/ 154 h 161"/>
                  <a:gd name="T46" fmla="*/ 116 w 161"/>
                  <a:gd name="T47" fmla="*/ 150 h 161"/>
                  <a:gd name="T48" fmla="*/ 124 w 161"/>
                  <a:gd name="T49" fmla="*/ 146 h 161"/>
                  <a:gd name="T50" fmla="*/ 137 w 161"/>
                  <a:gd name="T51" fmla="*/ 136 h 161"/>
                  <a:gd name="T52" fmla="*/ 146 w 161"/>
                  <a:gd name="T53" fmla="*/ 124 h 161"/>
                  <a:gd name="T54" fmla="*/ 150 w 161"/>
                  <a:gd name="T55" fmla="*/ 116 h 161"/>
                  <a:gd name="T56" fmla="*/ 155 w 161"/>
                  <a:gd name="T57" fmla="*/ 110 h 161"/>
                  <a:gd name="T58" fmla="*/ 159 w 161"/>
                  <a:gd name="T59" fmla="*/ 95 h 161"/>
                  <a:gd name="T60" fmla="*/ 161 w 161"/>
                  <a:gd name="T61" fmla="*/ 80 h 161"/>
                  <a:gd name="T62" fmla="*/ 159 w 161"/>
                  <a:gd name="T63" fmla="*/ 63 h 161"/>
                  <a:gd name="T64" fmla="*/ 155 w 161"/>
                  <a:gd name="T65" fmla="*/ 49 h 161"/>
                  <a:gd name="T66" fmla="*/ 146 w 161"/>
                  <a:gd name="T67" fmla="*/ 35 h 161"/>
                  <a:gd name="T68" fmla="*/ 137 w 161"/>
                  <a:gd name="T69" fmla="*/ 2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1" h="161">
                    <a:moveTo>
                      <a:pt x="137" y="23"/>
                    </a:moveTo>
                    <a:lnTo>
                      <a:pt x="124" y="13"/>
                    </a:lnTo>
                    <a:lnTo>
                      <a:pt x="110" y="5"/>
                    </a:lnTo>
                    <a:lnTo>
                      <a:pt x="95" y="1"/>
                    </a:lnTo>
                    <a:lnTo>
                      <a:pt x="80" y="0"/>
                    </a:lnTo>
                    <a:lnTo>
                      <a:pt x="64" y="1"/>
                    </a:lnTo>
                    <a:lnTo>
                      <a:pt x="49" y="5"/>
                    </a:lnTo>
                    <a:lnTo>
                      <a:pt x="35" y="13"/>
                    </a:lnTo>
                    <a:lnTo>
                      <a:pt x="23" y="23"/>
                    </a:lnTo>
                    <a:lnTo>
                      <a:pt x="13" y="35"/>
                    </a:lnTo>
                    <a:lnTo>
                      <a:pt x="5" y="49"/>
                    </a:lnTo>
                    <a:lnTo>
                      <a:pt x="1" y="63"/>
                    </a:lnTo>
                    <a:lnTo>
                      <a:pt x="0" y="80"/>
                    </a:lnTo>
                    <a:lnTo>
                      <a:pt x="1" y="95"/>
                    </a:lnTo>
                    <a:lnTo>
                      <a:pt x="5" y="110"/>
                    </a:lnTo>
                    <a:lnTo>
                      <a:pt x="13" y="124"/>
                    </a:lnTo>
                    <a:lnTo>
                      <a:pt x="23" y="136"/>
                    </a:lnTo>
                    <a:lnTo>
                      <a:pt x="35" y="146"/>
                    </a:lnTo>
                    <a:lnTo>
                      <a:pt x="49" y="154"/>
                    </a:lnTo>
                    <a:lnTo>
                      <a:pt x="64" y="159"/>
                    </a:lnTo>
                    <a:lnTo>
                      <a:pt x="80" y="161"/>
                    </a:lnTo>
                    <a:lnTo>
                      <a:pt x="95" y="159"/>
                    </a:lnTo>
                    <a:lnTo>
                      <a:pt x="110" y="154"/>
                    </a:lnTo>
                    <a:lnTo>
                      <a:pt x="116" y="150"/>
                    </a:lnTo>
                    <a:lnTo>
                      <a:pt x="124" y="146"/>
                    </a:lnTo>
                    <a:lnTo>
                      <a:pt x="137" y="136"/>
                    </a:lnTo>
                    <a:lnTo>
                      <a:pt x="146" y="124"/>
                    </a:lnTo>
                    <a:lnTo>
                      <a:pt x="150" y="116"/>
                    </a:lnTo>
                    <a:lnTo>
                      <a:pt x="155" y="110"/>
                    </a:lnTo>
                    <a:lnTo>
                      <a:pt x="159" y="95"/>
                    </a:lnTo>
                    <a:lnTo>
                      <a:pt x="161" y="80"/>
                    </a:lnTo>
                    <a:lnTo>
                      <a:pt x="159" y="63"/>
                    </a:lnTo>
                    <a:lnTo>
                      <a:pt x="155" y="49"/>
                    </a:lnTo>
                    <a:lnTo>
                      <a:pt x="146" y="35"/>
                    </a:lnTo>
                    <a:lnTo>
                      <a:pt x="137" y="23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7" name="Freeform 53">
                <a:extLst>
                  <a:ext uri="{FF2B5EF4-FFF2-40B4-BE49-F238E27FC236}">
                    <a16:creationId xmlns:a16="http://schemas.microsoft.com/office/drawing/2014/main" id="{4C4364B0-EAAD-3874-D121-8848E777A4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04075" y="2882900"/>
                <a:ext cx="50800" cy="50800"/>
              </a:xfrm>
              <a:custGeom>
                <a:avLst/>
                <a:gdLst>
                  <a:gd name="T0" fmla="*/ 137 w 161"/>
                  <a:gd name="T1" fmla="*/ 23 h 161"/>
                  <a:gd name="T2" fmla="*/ 124 w 161"/>
                  <a:gd name="T3" fmla="*/ 12 h 161"/>
                  <a:gd name="T4" fmla="*/ 110 w 161"/>
                  <a:gd name="T5" fmla="*/ 5 h 161"/>
                  <a:gd name="T6" fmla="*/ 96 w 161"/>
                  <a:gd name="T7" fmla="*/ 1 h 161"/>
                  <a:gd name="T8" fmla="*/ 81 w 161"/>
                  <a:gd name="T9" fmla="*/ 0 h 161"/>
                  <a:gd name="T10" fmla="*/ 64 w 161"/>
                  <a:gd name="T11" fmla="*/ 1 h 161"/>
                  <a:gd name="T12" fmla="*/ 49 w 161"/>
                  <a:gd name="T13" fmla="*/ 5 h 161"/>
                  <a:gd name="T14" fmla="*/ 35 w 161"/>
                  <a:gd name="T15" fmla="*/ 12 h 161"/>
                  <a:gd name="T16" fmla="*/ 24 w 161"/>
                  <a:gd name="T17" fmla="*/ 23 h 161"/>
                  <a:gd name="T18" fmla="*/ 13 w 161"/>
                  <a:gd name="T19" fmla="*/ 35 h 161"/>
                  <a:gd name="T20" fmla="*/ 6 w 161"/>
                  <a:gd name="T21" fmla="*/ 48 h 161"/>
                  <a:gd name="T22" fmla="*/ 1 w 161"/>
                  <a:gd name="T23" fmla="*/ 63 h 161"/>
                  <a:gd name="T24" fmla="*/ 0 w 161"/>
                  <a:gd name="T25" fmla="*/ 80 h 161"/>
                  <a:gd name="T26" fmla="*/ 1 w 161"/>
                  <a:gd name="T27" fmla="*/ 95 h 161"/>
                  <a:gd name="T28" fmla="*/ 6 w 161"/>
                  <a:gd name="T29" fmla="*/ 110 h 161"/>
                  <a:gd name="T30" fmla="*/ 13 w 161"/>
                  <a:gd name="T31" fmla="*/ 123 h 161"/>
                  <a:gd name="T32" fmla="*/ 24 w 161"/>
                  <a:gd name="T33" fmla="*/ 136 h 161"/>
                  <a:gd name="T34" fmla="*/ 35 w 161"/>
                  <a:gd name="T35" fmla="*/ 146 h 161"/>
                  <a:gd name="T36" fmla="*/ 49 w 161"/>
                  <a:gd name="T37" fmla="*/ 154 h 161"/>
                  <a:gd name="T38" fmla="*/ 64 w 161"/>
                  <a:gd name="T39" fmla="*/ 158 h 161"/>
                  <a:gd name="T40" fmla="*/ 81 w 161"/>
                  <a:gd name="T41" fmla="*/ 161 h 161"/>
                  <a:gd name="T42" fmla="*/ 96 w 161"/>
                  <a:gd name="T43" fmla="*/ 158 h 161"/>
                  <a:gd name="T44" fmla="*/ 110 w 161"/>
                  <a:gd name="T45" fmla="*/ 154 h 161"/>
                  <a:gd name="T46" fmla="*/ 117 w 161"/>
                  <a:gd name="T47" fmla="*/ 150 h 161"/>
                  <a:gd name="T48" fmla="*/ 124 w 161"/>
                  <a:gd name="T49" fmla="*/ 146 h 161"/>
                  <a:gd name="T50" fmla="*/ 137 w 161"/>
                  <a:gd name="T51" fmla="*/ 136 h 161"/>
                  <a:gd name="T52" fmla="*/ 146 w 161"/>
                  <a:gd name="T53" fmla="*/ 123 h 161"/>
                  <a:gd name="T54" fmla="*/ 151 w 161"/>
                  <a:gd name="T55" fmla="*/ 116 h 161"/>
                  <a:gd name="T56" fmla="*/ 155 w 161"/>
                  <a:gd name="T57" fmla="*/ 110 h 161"/>
                  <a:gd name="T58" fmla="*/ 159 w 161"/>
                  <a:gd name="T59" fmla="*/ 95 h 161"/>
                  <a:gd name="T60" fmla="*/ 161 w 161"/>
                  <a:gd name="T61" fmla="*/ 80 h 161"/>
                  <a:gd name="T62" fmla="*/ 159 w 161"/>
                  <a:gd name="T63" fmla="*/ 63 h 161"/>
                  <a:gd name="T64" fmla="*/ 155 w 161"/>
                  <a:gd name="T65" fmla="*/ 48 h 161"/>
                  <a:gd name="T66" fmla="*/ 146 w 161"/>
                  <a:gd name="T67" fmla="*/ 35 h 161"/>
                  <a:gd name="T68" fmla="*/ 137 w 161"/>
                  <a:gd name="T69" fmla="*/ 2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1" h="161">
                    <a:moveTo>
                      <a:pt x="137" y="23"/>
                    </a:moveTo>
                    <a:lnTo>
                      <a:pt x="124" y="12"/>
                    </a:lnTo>
                    <a:lnTo>
                      <a:pt x="110" y="5"/>
                    </a:lnTo>
                    <a:lnTo>
                      <a:pt x="96" y="1"/>
                    </a:lnTo>
                    <a:lnTo>
                      <a:pt x="81" y="0"/>
                    </a:lnTo>
                    <a:lnTo>
                      <a:pt x="64" y="1"/>
                    </a:lnTo>
                    <a:lnTo>
                      <a:pt x="49" y="5"/>
                    </a:lnTo>
                    <a:lnTo>
                      <a:pt x="35" y="12"/>
                    </a:lnTo>
                    <a:lnTo>
                      <a:pt x="24" y="23"/>
                    </a:lnTo>
                    <a:lnTo>
                      <a:pt x="13" y="35"/>
                    </a:lnTo>
                    <a:lnTo>
                      <a:pt x="6" y="48"/>
                    </a:lnTo>
                    <a:lnTo>
                      <a:pt x="1" y="63"/>
                    </a:lnTo>
                    <a:lnTo>
                      <a:pt x="0" y="80"/>
                    </a:lnTo>
                    <a:lnTo>
                      <a:pt x="1" y="95"/>
                    </a:lnTo>
                    <a:lnTo>
                      <a:pt x="6" y="110"/>
                    </a:lnTo>
                    <a:lnTo>
                      <a:pt x="13" y="123"/>
                    </a:lnTo>
                    <a:lnTo>
                      <a:pt x="24" y="136"/>
                    </a:lnTo>
                    <a:lnTo>
                      <a:pt x="35" y="146"/>
                    </a:lnTo>
                    <a:lnTo>
                      <a:pt x="49" y="154"/>
                    </a:lnTo>
                    <a:lnTo>
                      <a:pt x="64" y="158"/>
                    </a:lnTo>
                    <a:lnTo>
                      <a:pt x="81" y="161"/>
                    </a:lnTo>
                    <a:lnTo>
                      <a:pt x="96" y="158"/>
                    </a:lnTo>
                    <a:lnTo>
                      <a:pt x="110" y="154"/>
                    </a:lnTo>
                    <a:lnTo>
                      <a:pt x="117" y="150"/>
                    </a:lnTo>
                    <a:lnTo>
                      <a:pt x="124" y="146"/>
                    </a:lnTo>
                    <a:lnTo>
                      <a:pt x="137" y="136"/>
                    </a:lnTo>
                    <a:lnTo>
                      <a:pt x="146" y="123"/>
                    </a:lnTo>
                    <a:lnTo>
                      <a:pt x="151" y="116"/>
                    </a:lnTo>
                    <a:lnTo>
                      <a:pt x="155" y="110"/>
                    </a:lnTo>
                    <a:lnTo>
                      <a:pt x="159" y="95"/>
                    </a:lnTo>
                    <a:lnTo>
                      <a:pt x="161" y="80"/>
                    </a:lnTo>
                    <a:lnTo>
                      <a:pt x="159" y="63"/>
                    </a:lnTo>
                    <a:lnTo>
                      <a:pt x="155" y="48"/>
                    </a:lnTo>
                    <a:lnTo>
                      <a:pt x="146" y="35"/>
                    </a:lnTo>
                    <a:lnTo>
                      <a:pt x="137" y="23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8" name="Freeform 54">
                <a:extLst>
                  <a:ext uri="{FF2B5EF4-FFF2-40B4-BE49-F238E27FC236}">
                    <a16:creationId xmlns:a16="http://schemas.microsoft.com/office/drawing/2014/main" id="{8BDB94DD-8581-5D46-7C06-0CC7802E4B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1700" y="2898775"/>
                <a:ext cx="52388" cy="50800"/>
              </a:xfrm>
              <a:custGeom>
                <a:avLst/>
                <a:gdLst>
                  <a:gd name="T0" fmla="*/ 136 w 161"/>
                  <a:gd name="T1" fmla="*/ 24 h 161"/>
                  <a:gd name="T2" fmla="*/ 123 w 161"/>
                  <a:gd name="T3" fmla="*/ 13 h 161"/>
                  <a:gd name="T4" fmla="*/ 110 w 161"/>
                  <a:gd name="T5" fmla="*/ 6 h 161"/>
                  <a:gd name="T6" fmla="*/ 95 w 161"/>
                  <a:gd name="T7" fmla="*/ 1 h 161"/>
                  <a:gd name="T8" fmla="*/ 80 w 161"/>
                  <a:gd name="T9" fmla="*/ 0 h 161"/>
                  <a:gd name="T10" fmla="*/ 63 w 161"/>
                  <a:gd name="T11" fmla="*/ 1 h 161"/>
                  <a:gd name="T12" fmla="*/ 48 w 161"/>
                  <a:gd name="T13" fmla="*/ 6 h 161"/>
                  <a:gd name="T14" fmla="*/ 35 w 161"/>
                  <a:gd name="T15" fmla="*/ 13 h 161"/>
                  <a:gd name="T16" fmla="*/ 23 w 161"/>
                  <a:gd name="T17" fmla="*/ 24 h 161"/>
                  <a:gd name="T18" fmla="*/ 12 w 161"/>
                  <a:gd name="T19" fmla="*/ 35 h 161"/>
                  <a:gd name="T20" fmla="*/ 5 w 161"/>
                  <a:gd name="T21" fmla="*/ 49 h 161"/>
                  <a:gd name="T22" fmla="*/ 1 w 161"/>
                  <a:gd name="T23" fmla="*/ 64 h 161"/>
                  <a:gd name="T24" fmla="*/ 0 w 161"/>
                  <a:gd name="T25" fmla="*/ 81 h 161"/>
                  <a:gd name="T26" fmla="*/ 1 w 161"/>
                  <a:gd name="T27" fmla="*/ 96 h 161"/>
                  <a:gd name="T28" fmla="*/ 5 w 161"/>
                  <a:gd name="T29" fmla="*/ 111 h 161"/>
                  <a:gd name="T30" fmla="*/ 12 w 161"/>
                  <a:gd name="T31" fmla="*/ 124 h 161"/>
                  <a:gd name="T32" fmla="*/ 23 w 161"/>
                  <a:gd name="T33" fmla="*/ 137 h 161"/>
                  <a:gd name="T34" fmla="*/ 35 w 161"/>
                  <a:gd name="T35" fmla="*/ 147 h 161"/>
                  <a:gd name="T36" fmla="*/ 48 w 161"/>
                  <a:gd name="T37" fmla="*/ 155 h 161"/>
                  <a:gd name="T38" fmla="*/ 63 w 161"/>
                  <a:gd name="T39" fmla="*/ 159 h 161"/>
                  <a:gd name="T40" fmla="*/ 80 w 161"/>
                  <a:gd name="T41" fmla="*/ 161 h 161"/>
                  <a:gd name="T42" fmla="*/ 95 w 161"/>
                  <a:gd name="T43" fmla="*/ 159 h 161"/>
                  <a:gd name="T44" fmla="*/ 110 w 161"/>
                  <a:gd name="T45" fmla="*/ 155 h 161"/>
                  <a:gd name="T46" fmla="*/ 116 w 161"/>
                  <a:gd name="T47" fmla="*/ 151 h 161"/>
                  <a:gd name="T48" fmla="*/ 123 w 161"/>
                  <a:gd name="T49" fmla="*/ 147 h 161"/>
                  <a:gd name="T50" fmla="*/ 136 w 161"/>
                  <a:gd name="T51" fmla="*/ 137 h 161"/>
                  <a:gd name="T52" fmla="*/ 146 w 161"/>
                  <a:gd name="T53" fmla="*/ 124 h 161"/>
                  <a:gd name="T54" fmla="*/ 150 w 161"/>
                  <a:gd name="T55" fmla="*/ 117 h 161"/>
                  <a:gd name="T56" fmla="*/ 154 w 161"/>
                  <a:gd name="T57" fmla="*/ 111 h 161"/>
                  <a:gd name="T58" fmla="*/ 158 w 161"/>
                  <a:gd name="T59" fmla="*/ 96 h 161"/>
                  <a:gd name="T60" fmla="*/ 161 w 161"/>
                  <a:gd name="T61" fmla="*/ 81 h 161"/>
                  <a:gd name="T62" fmla="*/ 158 w 161"/>
                  <a:gd name="T63" fmla="*/ 64 h 161"/>
                  <a:gd name="T64" fmla="*/ 154 w 161"/>
                  <a:gd name="T65" fmla="*/ 49 h 161"/>
                  <a:gd name="T66" fmla="*/ 146 w 161"/>
                  <a:gd name="T67" fmla="*/ 35 h 161"/>
                  <a:gd name="T68" fmla="*/ 136 w 161"/>
                  <a:gd name="T69" fmla="*/ 24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1" h="161">
                    <a:moveTo>
                      <a:pt x="136" y="24"/>
                    </a:moveTo>
                    <a:lnTo>
                      <a:pt x="123" y="13"/>
                    </a:lnTo>
                    <a:lnTo>
                      <a:pt x="110" y="6"/>
                    </a:lnTo>
                    <a:lnTo>
                      <a:pt x="95" y="1"/>
                    </a:lnTo>
                    <a:lnTo>
                      <a:pt x="80" y="0"/>
                    </a:lnTo>
                    <a:lnTo>
                      <a:pt x="63" y="1"/>
                    </a:lnTo>
                    <a:lnTo>
                      <a:pt x="48" y="6"/>
                    </a:lnTo>
                    <a:lnTo>
                      <a:pt x="35" y="13"/>
                    </a:lnTo>
                    <a:lnTo>
                      <a:pt x="23" y="24"/>
                    </a:lnTo>
                    <a:lnTo>
                      <a:pt x="12" y="35"/>
                    </a:lnTo>
                    <a:lnTo>
                      <a:pt x="5" y="49"/>
                    </a:lnTo>
                    <a:lnTo>
                      <a:pt x="1" y="64"/>
                    </a:lnTo>
                    <a:lnTo>
                      <a:pt x="0" y="81"/>
                    </a:lnTo>
                    <a:lnTo>
                      <a:pt x="1" y="96"/>
                    </a:lnTo>
                    <a:lnTo>
                      <a:pt x="5" y="111"/>
                    </a:lnTo>
                    <a:lnTo>
                      <a:pt x="12" y="124"/>
                    </a:lnTo>
                    <a:lnTo>
                      <a:pt x="23" y="137"/>
                    </a:lnTo>
                    <a:lnTo>
                      <a:pt x="35" y="147"/>
                    </a:lnTo>
                    <a:lnTo>
                      <a:pt x="48" y="155"/>
                    </a:lnTo>
                    <a:lnTo>
                      <a:pt x="63" y="159"/>
                    </a:lnTo>
                    <a:lnTo>
                      <a:pt x="80" y="161"/>
                    </a:lnTo>
                    <a:lnTo>
                      <a:pt x="95" y="159"/>
                    </a:lnTo>
                    <a:lnTo>
                      <a:pt x="110" y="155"/>
                    </a:lnTo>
                    <a:lnTo>
                      <a:pt x="116" y="151"/>
                    </a:lnTo>
                    <a:lnTo>
                      <a:pt x="123" y="147"/>
                    </a:lnTo>
                    <a:lnTo>
                      <a:pt x="136" y="137"/>
                    </a:lnTo>
                    <a:lnTo>
                      <a:pt x="146" y="124"/>
                    </a:lnTo>
                    <a:lnTo>
                      <a:pt x="150" y="117"/>
                    </a:lnTo>
                    <a:lnTo>
                      <a:pt x="154" y="111"/>
                    </a:lnTo>
                    <a:lnTo>
                      <a:pt x="158" y="96"/>
                    </a:lnTo>
                    <a:lnTo>
                      <a:pt x="161" y="81"/>
                    </a:lnTo>
                    <a:lnTo>
                      <a:pt x="158" y="64"/>
                    </a:lnTo>
                    <a:lnTo>
                      <a:pt x="154" y="49"/>
                    </a:lnTo>
                    <a:lnTo>
                      <a:pt x="146" y="35"/>
                    </a:lnTo>
                    <a:lnTo>
                      <a:pt x="136" y="24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9" name="Freeform 55">
                <a:extLst>
                  <a:ext uri="{FF2B5EF4-FFF2-40B4-BE49-F238E27FC236}">
                    <a16:creationId xmlns:a16="http://schemas.microsoft.com/office/drawing/2014/main" id="{51FB05A3-F0C7-0D48-F36D-F094FD4C6F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94563" y="2936875"/>
                <a:ext cx="50800" cy="50800"/>
              </a:xfrm>
              <a:custGeom>
                <a:avLst/>
                <a:gdLst>
                  <a:gd name="T0" fmla="*/ 137 w 161"/>
                  <a:gd name="T1" fmla="*/ 23 h 161"/>
                  <a:gd name="T2" fmla="*/ 124 w 161"/>
                  <a:gd name="T3" fmla="*/ 13 h 161"/>
                  <a:gd name="T4" fmla="*/ 110 w 161"/>
                  <a:gd name="T5" fmla="*/ 5 h 161"/>
                  <a:gd name="T6" fmla="*/ 95 w 161"/>
                  <a:gd name="T7" fmla="*/ 1 h 161"/>
                  <a:gd name="T8" fmla="*/ 80 w 161"/>
                  <a:gd name="T9" fmla="*/ 0 h 161"/>
                  <a:gd name="T10" fmla="*/ 64 w 161"/>
                  <a:gd name="T11" fmla="*/ 1 h 161"/>
                  <a:gd name="T12" fmla="*/ 49 w 161"/>
                  <a:gd name="T13" fmla="*/ 5 h 161"/>
                  <a:gd name="T14" fmla="*/ 35 w 161"/>
                  <a:gd name="T15" fmla="*/ 13 h 161"/>
                  <a:gd name="T16" fmla="*/ 23 w 161"/>
                  <a:gd name="T17" fmla="*/ 23 h 161"/>
                  <a:gd name="T18" fmla="*/ 13 w 161"/>
                  <a:gd name="T19" fmla="*/ 35 h 161"/>
                  <a:gd name="T20" fmla="*/ 5 w 161"/>
                  <a:gd name="T21" fmla="*/ 49 h 161"/>
                  <a:gd name="T22" fmla="*/ 1 w 161"/>
                  <a:gd name="T23" fmla="*/ 64 h 161"/>
                  <a:gd name="T24" fmla="*/ 0 w 161"/>
                  <a:gd name="T25" fmla="*/ 80 h 161"/>
                  <a:gd name="T26" fmla="*/ 1 w 161"/>
                  <a:gd name="T27" fmla="*/ 95 h 161"/>
                  <a:gd name="T28" fmla="*/ 5 w 161"/>
                  <a:gd name="T29" fmla="*/ 110 h 161"/>
                  <a:gd name="T30" fmla="*/ 13 w 161"/>
                  <a:gd name="T31" fmla="*/ 124 h 161"/>
                  <a:gd name="T32" fmla="*/ 23 w 161"/>
                  <a:gd name="T33" fmla="*/ 137 h 161"/>
                  <a:gd name="T34" fmla="*/ 35 w 161"/>
                  <a:gd name="T35" fmla="*/ 146 h 161"/>
                  <a:gd name="T36" fmla="*/ 49 w 161"/>
                  <a:gd name="T37" fmla="*/ 155 h 161"/>
                  <a:gd name="T38" fmla="*/ 64 w 161"/>
                  <a:gd name="T39" fmla="*/ 159 h 161"/>
                  <a:gd name="T40" fmla="*/ 80 w 161"/>
                  <a:gd name="T41" fmla="*/ 161 h 161"/>
                  <a:gd name="T42" fmla="*/ 95 w 161"/>
                  <a:gd name="T43" fmla="*/ 159 h 161"/>
                  <a:gd name="T44" fmla="*/ 110 w 161"/>
                  <a:gd name="T45" fmla="*/ 155 h 161"/>
                  <a:gd name="T46" fmla="*/ 116 w 161"/>
                  <a:gd name="T47" fmla="*/ 150 h 161"/>
                  <a:gd name="T48" fmla="*/ 124 w 161"/>
                  <a:gd name="T49" fmla="*/ 146 h 161"/>
                  <a:gd name="T50" fmla="*/ 137 w 161"/>
                  <a:gd name="T51" fmla="*/ 137 h 161"/>
                  <a:gd name="T52" fmla="*/ 146 w 161"/>
                  <a:gd name="T53" fmla="*/ 124 h 161"/>
                  <a:gd name="T54" fmla="*/ 150 w 161"/>
                  <a:gd name="T55" fmla="*/ 116 h 161"/>
                  <a:gd name="T56" fmla="*/ 155 w 161"/>
                  <a:gd name="T57" fmla="*/ 110 h 161"/>
                  <a:gd name="T58" fmla="*/ 159 w 161"/>
                  <a:gd name="T59" fmla="*/ 95 h 161"/>
                  <a:gd name="T60" fmla="*/ 161 w 161"/>
                  <a:gd name="T61" fmla="*/ 80 h 161"/>
                  <a:gd name="T62" fmla="*/ 159 w 161"/>
                  <a:gd name="T63" fmla="*/ 64 h 161"/>
                  <a:gd name="T64" fmla="*/ 155 w 161"/>
                  <a:gd name="T65" fmla="*/ 49 h 161"/>
                  <a:gd name="T66" fmla="*/ 146 w 161"/>
                  <a:gd name="T67" fmla="*/ 35 h 161"/>
                  <a:gd name="T68" fmla="*/ 137 w 161"/>
                  <a:gd name="T69" fmla="*/ 2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1" h="161">
                    <a:moveTo>
                      <a:pt x="137" y="23"/>
                    </a:moveTo>
                    <a:lnTo>
                      <a:pt x="124" y="13"/>
                    </a:lnTo>
                    <a:lnTo>
                      <a:pt x="110" y="5"/>
                    </a:lnTo>
                    <a:lnTo>
                      <a:pt x="95" y="1"/>
                    </a:lnTo>
                    <a:lnTo>
                      <a:pt x="80" y="0"/>
                    </a:lnTo>
                    <a:lnTo>
                      <a:pt x="64" y="1"/>
                    </a:lnTo>
                    <a:lnTo>
                      <a:pt x="49" y="5"/>
                    </a:lnTo>
                    <a:lnTo>
                      <a:pt x="35" y="13"/>
                    </a:lnTo>
                    <a:lnTo>
                      <a:pt x="23" y="23"/>
                    </a:lnTo>
                    <a:lnTo>
                      <a:pt x="13" y="35"/>
                    </a:lnTo>
                    <a:lnTo>
                      <a:pt x="5" y="49"/>
                    </a:lnTo>
                    <a:lnTo>
                      <a:pt x="1" y="64"/>
                    </a:lnTo>
                    <a:lnTo>
                      <a:pt x="0" y="80"/>
                    </a:lnTo>
                    <a:lnTo>
                      <a:pt x="1" y="95"/>
                    </a:lnTo>
                    <a:lnTo>
                      <a:pt x="5" y="110"/>
                    </a:lnTo>
                    <a:lnTo>
                      <a:pt x="13" y="124"/>
                    </a:lnTo>
                    <a:lnTo>
                      <a:pt x="23" y="137"/>
                    </a:lnTo>
                    <a:lnTo>
                      <a:pt x="35" y="146"/>
                    </a:lnTo>
                    <a:lnTo>
                      <a:pt x="49" y="155"/>
                    </a:lnTo>
                    <a:lnTo>
                      <a:pt x="64" y="159"/>
                    </a:lnTo>
                    <a:lnTo>
                      <a:pt x="80" y="161"/>
                    </a:lnTo>
                    <a:lnTo>
                      <a:pt x="95" y="159"/>
                    </a:lnTo>
                    <a:lnTo>
                      <a:pt x="110" y="155"/>
                    </a:lnTo>
                    <a:lnTo>
                      <a:pt x="116" y="150"/>
                    </a:lnTo>
                    <a:lnTo>
                      <a:pt x="124" y="146"/>
                    </a:lnTo>
                    <a:lnTo>
                      <a:pt x="137" y="137"/>
                    </a:lnTo>
                    <a:lnTo>
                      <a:pt x="146" y="124"/>
                    </a:lnTo>
                    <a:lnTo>
                      <a:pt x="150" y="116"/>
                    </a:lnTo>
                    <a:lnTo>
                      <a:pt x="155" y="110"/>
                    </a:lnTo>
                    <a:lnTo>
                      <a:pt x="159" y="95"/>
                    </a:lnTo>
                    <a:lnTo>
                      <a:pt x="161" y="80"/>
                    </a:lnTo>
                    <a:lnTo>
                      <a:pt x="159" y="64"/>
                    </a:lnTo>
                    <a:lnTo>
                      <a:pt x="155" y="49"/>
                    </a:lnTo>
                    <a:lnTo>
                      <a:pt x="146" y="35"/>
                    </a:lnTo>
                    <a:lnTo>
                      <a:pt x="137" y="23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0" name="Freeform 56">
                <a:extLst>
                  <a:ext uri="{FF2B5EF4-FFF2-40B4-BE49-F238E27FC236}">
                    <a16:creationId xmlns:a16="http://schemas.microsoft.com/office/drawing/2014/main" id="{FD6A3A17-B7F2-40E3-340F-9B2BBFD1D4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12163" y="3041650"/>
                <a:ext cx="50800" cy="50800"/>
              </a:xfrm>
              <a:custGeom>
                <a:avLst/>
                <a:gdLst>
                  <a:gd name="T0" fmla="*/ 137 w 161"/>
                  <a:gd name="T1" fmla="*/ 23 h 161"/>
                  <a:gd name="T2" fmla="*/ 124 w 161"/>
                  <a:gd name="T3" fmla="*/ 13 h 161"/>
                  <a:gd name="T4" fmla="*/ 110 w 161"/>
                  <a:gd name="T5" fmla="*/ 5 h 161"/>
                  <a:gd name="T6" fmla="*/ 95 w 161"/>
                  <a:gd name="T7" fmla="*/ 1 h 161"/>
                  <a:gd name="T8" fmla="*/ 81 w 161"/>
                  <a:gd name="T9" fmla="*/ 0 h 161"/>
                  <a:gd name="T10" fmla="*/ 64 w 161"/>
                  <a:gd name="T11" fmla="*/ 1 h 161"/>
                  <a:gd name="T12" fmla="*/ 49 w 161"/>
                  <a:gd name="T13" fmla="*/ 5 h 161"/>
                  <a:gd name="T14" fmla="*/ 35 w 161"/>
                  <a:gd name="T15" fmla="*/ 13 h 161"/>
                  <a:gd name="T16" fmla="*/ 23 w 161"/>
                  <a:gd name="T17" fmla="*/ 23 h 161"/>
                  <a:gd name="T18" fmla="*/ 13 w 161"/>
                  <a:gd name="T19" fmla="*/ 35 h 161"/>
                  <a:gd name="T20" fmla="*/ 5 w 161"/>
                  <a:gd name="T21" fmla="*/ 49 h 161"/>
                  <a:gd name="T22" fmla="*/ 1 w 161"/>
                  <a:gd name="T23" fmla="*/ 64 h 161"/>
                  <a:gd name="T24" fmla="*/ 0 w 161"/>
                  <a:gd name="T25" fmla="*/ 81 h 161"/>
                  <a:gd name="T26" fmla="*/ 1 w 161"/>
                  <a:gd name="T27" fmla="*/ 95 h 161"/>
                  <a:gd name="T28" fmla="*/ 5 w 161"/>
                  <a:gd name="T29" fmla="*/ 110 h 161"/>
                  <a:gd name="T30" fmla="*/ 13 w 161"/>
                  <a:gd name="T31" fmla="*/ 124 h 161"/>
                  <a:gd name="T32" fmla="*/ 23 w 161"/>
                  <a:gd name="T33" fmla="*/ 137 h 161"/>
                  <a:gd name="T34" fmla="*/ 35 w 161"/>
                  <a:gd name="T35" fmla="*/ 146 h 161"/>
                  <a:gd name="T36" fmla="*/ 49 w 161"/>
                  <a:gd name="T37" fmla="*/ 155 h 161"/>
                  <a:gd name="T38" fmla="*/ 64 w 161"/>
                  <a:gd name="T39" fmla="*/ 159 h 161"/>
                  <a:gd name="T40" fmla="*/ 81 w 161"/>
                  <a:gd name="T41" fmla="*/ 161 h 161"/>
                  <a:gd name="T42" fmla="*/ 95 w 161"/>
                  <a:gd name="T43" fmla="*/ 159 h 161"/>
                  <a:gd name="T44" fmla="*/ 110 w 161"/>
                  <a:gd name="T45" fmla="*/ 155 h 161"/>
                  <a:gd name="T46" fmla="*/ 117 w 161"/>
                  <a:gd name="T47" fmla="*/ 151 h 161"/>
                  <a:gd name="T48" fmla="*/ 124 w 161"/>
                  <a:gd name="T49" fmla="*/ 146 h 161"/>
                  <a:gd name="T50" fmla="*/ 137 w 161"/>
                  <a:gd name="T51" fmla="*/ 137 h 161"/>
                  <a:gd name="T52" fmla="*/ 146 w 161"/>
                  <a:gd name="T53" fmla="*/ 124 h 161"/>
                  <a:gd name="T54" fmla="*/ 150 w 161"/>
                  <a:gd name="T55" fmla="*/ 117 h 161"/>
                  <a:gd name="T56" fmla="*/ 155 w 161"/>
                  <a:gd name="T57" fmla="*/ 110 h 161"/>
                  <a:gd name="T58" fmla="*/ 159 w 161"/>
                  <a:gd name="T59" fmla="*/ 95 h 161"/>
                  <a:gd name="T60" fmla="*/ 161 w 161"/>
                  <a:gd name="T61" fmla="*/ 81 h 161"/>
                  <a:gd name="T62" fmla="*/ 159 w 161"/>
                  <a:gd name="T63" fmla="*/ 64 h 161"/>
                  <a:gd name="T64" fmla="*/ 155 w 161"/>
                  <a:gd name="T65" fmla="*/ 49 h 161"/>
                  <a:gd name="T66" fmla="*/ 146 w 161"/>
                  <a:gd name="T67" fmla="*/ 35 h 161"/>
                  <a:gd name="T68" fmla="*/ 137 w 161"/>
                  <a:gd name="T69" fmla="*/ 2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1" h="161">
                    <a:moveTo>
                      <a:pt x="137" y="23"/>
                    </a:moveTo>
                    <a:lnTo>
                      <a:pt x="124" y="13"/>
                    </a:lnTo>
                    <a:lnTo>
                      <a:pt x="110" y="5"/>
                    </a:lnTo>
                    <a:lnTo>
                      <a:pt x="95" y="1"/>
                    </a:lnTo>
                    <a:lnTo>
                      <a:pt x="81" y="0"/>
                    </a:lnTo>
                    <a:lnTo>
                      <a:pt x="64" y="1"/>
                    </a:lnTo>
                    <a:lnTo>
                      <a:pt x="49" y="5"/>
                    </a:lnTo>
                    <a:lnTo>
                      <a:pt x="35" y="13"/>
                    </a:lnTo>
                    <a:lnTo>
                      <a:pt x="23" y="23"/>
                    </a:lnTo>
                    <a:lnTo>
                      <a:pt x="13" y="35"/>
                    </a:lnTo>
                    <a:lnTo>
                      <a:pt x="5" y="49"/>
                    </a:lnTo>
                    <a:lnTo>
                      <a:pt x="1" y="64"/>
                    </a:lnTo>
                    <a:lnTo>
                      <a:pt x="0" y="81"/>
                    </a:lnTo>
                    <a:lnTo>
                      <a:pt x="1" y="95"/>
                    </a:lnTo>
                    <a:lnTo>
                      <a:pt x="5" y="110"/>
                    </a:lnTo>
                    <a:lnTo>
                      <a:pt x="13" y="124"/>
                    </a:lnTo>
                    <a:lnTo>
                      <a:pt x="23" y="137"/>
                    </a:lnTo>
                    <a:lnTo>
                      <a:pt x="35" y="146"/>
                    </a:lnTo>
                    <a:lnTo>
                      <a:pt x="49" y="155"/>
                    </a:lnTo>
                    <a:lnTo>
                      <a:pt x="64" y="159"/>
                    </a:lnTo>
                    <a:lnTo>
                      <a:pt x="81" y="161"/>
                    </a:lnTo>
                    <a:lnTo>
                      <a:pt x="95" y="159"/>
                    </a:lnTo>
                    <a:lnTo>
                      <a:pt x="110" y="155"/>
                    </a:lnTo>
                    <a:lnTo>
                      <a:pt x="117" y="151"/>
                    </a:lnTo>
                    <a:lnTo>
                      <a:pt x="124" y="146"/>
                    </a:lnTo>
                    <a:lnTo>
                      <a:pt x="137" y="137"/>
                    </a:lnTo>
                    <a:lnTo>
                      <a:pt x="146" y="124"/>
                    </a:lnTo>
                    <a:lnTo>
                      <a:pt x="150" y="117"/>
                    </a:lnTo>
                    <a:lnTo>
                      <a:pt x="155" y="110"/>
                    </a:lnTo>
                    <a:lnTo>
                      <a:pt x="159" y="95"/>
                    </a:lnTo>
                    <a:lnTo>
                      <a:pt x="161" y="81"/>
                    </a:lnTo>
                    <a:lnTo>
                      <a:pt x="159" y="64"/>
                    </a:lnTo>
                    <a:lnTo>
                      <a:pt x="155" y="49"/>
                    </a:lnTo>
                    <a:lnTo>
                      <a:pt x="146" y="35"/>
                    </a:lnTo>
                    <a:lnTo>
                      <a:pt x="137" y="23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1" name="Freeform 57">
                <a:extLst>
                  <a:ext uri="{FF2B5EF4-FFF2-40B4-BE49-F238E27FC236}">
                    <a16:creationId xmlns:a16="http://schemas.microsoft.com/office/drawing/2014/main" id="{3E539AFD-DAC0-6AB2-1EE3-DD6A7CC813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05850" y="3092450"/>
                <a:ext cx="50800" cy="50800"/>
              </a:xfrm>
              <a:custGeom>
                <a:avLst/>
                <a:gdLst>
                  <a:gd name="T0" fmla="*/ 136 w 161"/>
                  <a:gd name="T1" fmla="*/ 23 h 161"/>
                  <a:gd name="T2" fmla="*/ 124 w 161"/>
                  <a:gd name="T3" fmla="*/ 13 h 161"/>
                  <a:gd name="T4" fmla="*/ 110 w 161"/>
                  <a:gd name="T5" fmla="*/ 5 h 161"/>
                  <a:gd name="T6" fmla="*/ 95 w 161"/>
                  <a:gd name="T7" fmla="*/ 1 h 161"/>
                  <a:gd name="T8" fmla="*/ 80 w 161"/>
                  <a:gd name="T9" fmla="*/ 0 h 161"/>
                  <a:gd name="T10" fmla="*/ 63 w 161"/>
                  <a:gd name="T11" fmla="*/ 1 h 161"/>
                  <a:gd name="T12" fmla="*/ 49 w 161"/>
                  <a:gd name="T13" fmla="*/ 5 h 161"/>
                  <a:gd name="T14" fmla="*/ 35 w 161"/>
                  <a:gd name="T15" fmla="*/ 13 h 161"/>
                  <a:gd name="T16" fmla="*/ 23 w 161"/>
                  <a:gd name="T17" fmla="*/ 23 h 161"/>
                  <a:gd name="T18" fmla="*/ 13 w 161"/>
                  <a:gd name="T19" fmla="*/ 35 h 161"/>
                  <a:gd name="T20" fmla="*/ 5 w 161"/>
                  <a:gd name="T21" fmla="*/ 49 h 161"/>
                  <a:gd name="T22" fmla="*/ 1 w 161"/>
                  <a:gd name="T23" fmla="*/ 64 h 161"/>
                  <a:gd name="T24" fmla="*/ 0 w 161"/>
                  <a:gd name="T25" fmla="*/ 81 h 161"/>
                  <a:gd name="T26" fmla="*/ 1 w 161"/>
                  <a:gd name="T27" fmla="*/ 95 h 161"/>
                  <a:gd name="T28" fmla="*/ 5 w 161"/>
                  <a:gd name="T29" fmla="*/ 110 h 161"/>
                  <a:gd name="T30" fmla="*/ 13 w 161"/>
                  <a:gd name="T31" fmla="*/ 124 h 161"/>
                  <a:gd name="T32" fmla="*/ 23 w 161"/>
                  <a:gd name="T33" fmla="*/ 137 h 161"/>
                  <a:gd name="T34" fmla="*/ 35 w 161"/>
                  <a:gd name="T35" fmla="*/ 146 h 161"/>
                  <a:gd name="T36" fmla="*/ 49 w 161"/>
                  <a:gd name="T37" fmla="*/ 155 h 161"/>
                  <a:gd name="T38" fmla="*/ 63 w 161"/>
                  <a:gd name="T39" fmla="*/ 159 h 161"/>
                  <a:gd name="T40" fmla="*/ 80 w 161"/>
                  <a:gd name="T41" fmla="*/ 161 h 161"/>
                  <a:gd name="T42" fmla="*/ 95 w 161"/>
                  <a:gd name="T43" fmla="*/ 159 h 161"/>
                  <a:gd name="T44" fmla="*/ 110 w 161"/>
                  <a:gd name="T45" fmla="*/ 155 h 161"/>
                  <a:gd name="T46" fmla="*/ 116 w 161"/>
                  <a:gd name="T47" fmla="*/ 150 h 161"/>
                  <a:gd name="T48" fmla="*/ 124 w 161"/>
                  <a:gd name="T49" fmla="*/ 146 h 161"/>
                  <a:gd name="T50" fmla="*/ 136 w 161"/>
                  <a:gd name="T51" fmla="*/ 137 h 161"/>
                  <a:gd name="T52" fmla="*/ 146 w 161"/>
                  <a:gd name="T53" fmla="*/ 124 h 161"/>
                  <a:gd name="T54" fmla="*/ 150 w 161"/>
                  <a:gd name="T55" fmla="*/ 116 h 161"/>
                  <a:gd name="T56" fmla="*/ 154 w 161"/>
                  <a:gd name="T57" fmla="*/ 110 h 161"/>
                  <a:gd name="T58" fmla="*/ 159 w 161"/>
                  <a:gd name="T59" fmla="*/ 95 h 161"/>
                  <a:gd name="T60" fmla="*/ 161 w 161"/>
                  <a:gd name="T61" fmla="*/ 81 h 161"/>
                  <a:gd name="T62" fmla="*/ 159 w 161"/>
                  <a:gd name="T63" fmla="*/ 64 h 161"/>
                  <a:gd name="T64" fmla="*/ 154 w 161"/>
                  <a:gd name="T65" fmla="*/ 49 h 161"/>
                  <a:gd name="T66" fmla="*/ 146 w 161"/>
                  <a:gd name="T67" fmla="*/ 35 h 161"/>
                  <a:gd name="T68" fmla="*/ 136 w 161"/>
                  <a:gd name="T69" fmla="*/ 2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1" h="161">
                    <a:moveTo>
                      <a:pt x="136" y="23"/>
                    </a:moveTo>
                    <a:lnTo>
                      <a:pt x="124" y="13"/>
                    </a:lnTo>
                    <a:lnTo>
                      <a:pt x="110" y="5"/>
                    </a:lnTo>
                    <a:lnTo>
                      <a:pt x="95" y="1"/>
                    </a:lnTo>
                    <a:lnTo>
                      <a:pt x="80" y="0"/>
                    </a:lnTo>
                    <a:lnTo>
                      <a:pt x="63" y="1"/>
                    </a:lnTo>
                    <a:lnTo>
                      <a:pt x="49" y="5"/>
                    </a:lnTo>
                    <a:lnTo>
                      <a:pt x="35" y="13"/>
                    </a:lnTo>
                    <a:lnTo>
                      <a:pt x="23" y="23"/>
                    </a:lnTo>
                    <a:lnTo>
                      <a:pt x="13" y="35"/>
                    </a:lnTo>
                    <a:lnTo>
                      <a:pt x="5" y="49"/>
                    </a:lnTo>
                    <a:lnTo>
                      <a:pt x="1" y="64"/>
                    </a:lnTo>
                    <a:lnTo>
                      <a:pt x="0" y="81"/>
                    </a:lnTo>
                    <a:lnTo>
                      <a:pt x="1" y="95"/>
                    </a:lnTo>
                    <a:lnTo>
                      <a:pt x="5" y="110"/>
                    </a:lnTo>
                    <a:lnTo>
                      <a:pt x="13" y="124"/>
                    </a:lnTo>
                    <a:lnTo>
                      <a:pt x="23" y="137"/>
                    </a:lnTo>
                    <a:lnTo>
                      <a:pt x="35" y="146"/>
                    </a:lnTo>
                    <a:lnTo>
                      <a:pt x="49" y="155"/>
                    </a:lnTo>
                    <a:lnTo>
                      <a:pt x="63" y="159"/>
                    </a:lnTo>
                    <a:lnTo>
                      <a:pt x="80" y="161"/>
                    </a:lnTo>
                    <a:lnTo>
                      <a:pt x="95" y="159"/>
                    </a:lnTo>
                    <a:lnTo>
                      <a:pt x="110" y="155"/>
                    </a:lnTo>
                    <a:lnTo>
                      <a:pt x="116" y="150"/>
                    </a:lnTo>
                    <a:lnTo>
                      <a:pt x="124" y="146"/>
                    </a:lnTo>
                    <a:lnTo>
                      <a:pt x="136" y="137"/>
                    </a:lnTo>
                    <a:lnTo>
                      <a:pt x="146" y="124"/>
                    </a:lnTo>
                    <a:lnTo>
                      <a:pt x="150" y="116"/>
                    </a:lnTo>
                    <a:lnTo>
                      <a:pt x="154" y="110"/>
                    </a:lnTo>
                    <a:lnTo>
                      <a:pt x="159" y="95"/>
                    </a:lnTo>
                    <a:lnTo>
                      <a:pt x="161" y="81"/>
                    </a:lnTo>
                    <a:lnTo>
                      <a:pt x="159" y="64"/>
                    </a:lnTo>
                    <a:lnTo>
                      <a:pt x="154" y="49"/>
                    </a:lnTo>
                    <a:lnTo>
                      <a:pt x="146" y="35"/>
                    </a:lnTo>
                    <a:lnTo>
                      <a:pt x="136" y="23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2" name="Freeform 58">
                <a:extLst>
                  <a:ext uri="{FF2B5EF4-FFF2-40B4-BE49-F238E27FC236}">
                    <a16:creationId xmlns:a16="http://schemas.microsoft.com/office/drawing/2014/main" id="{DF2ABF74-2B0E-FFD6-2C55-443C236C1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9538" y="3148013"/>
                <a:ext cx="50800" cy="50800"/>
              </a:xfrm>
              <a:custGeom>
                <a:avLst/>
                <a:gdLst>
                  <a:gd name="T0" fmla="*/ 136 w 161"/>
                  <a:gd name="T1" fmla="*/ 23 h 161"/>
                  <a:gd name="T2" fmla="*/ 124 w 161"/>
                  <a:gd name="T3" fmla="*/ 13 h 161"/>
                  <a:gd name="T4" fmla="*/ 110 w 161"/>
                  <a:gd name="T5" fmla="*/ 5 h 161"/>
                  <a:gd name="T6" fmla="*/ 95 w 161"/>
                  <a:gd name="T7" fmla="*/ 1 h 161"/>
                  <a:gd name="T8" fmla="*/ 80 w 161"/>
                  <a:gd name="T9" fmla="*/ 0 h 161"/>
                  <a:gd name="T10" fmla="*/ 63 w 161"/>
                  <a:gd name="T11" fmla="*/ 1 h 161"/>
                  <a:gd name="T12" fmla="*/ 48 w 161"/>
                  <a:gd name="T13" fmla="*/ 5 h 161"/>
                  <a:gd name="T14" fmla="*/ 35 w 161"/>
                  <a:gd name="T15" fmla="*/ 13 h 161"/>
                  <a:gd name="T16" fmla="*/ 23 w 161"/>
                  <a:gd name="T17" fmla="*/ 23 h 161"/>
                  <a:gd name="T18" fmla="*/ 12 w 161"/>
                  <a:gd name="T19" fmla="*/ 35 h 161"/>
                  <a:gd name="T20" fmla="*/ 5 w 161"/>
                  <a:gd name="T21" fmla="*/ 49 h 161"/>
                  <a:gd name="T22" fmla="*/ 1 w 161"/>
                  <a:gd name="T23" fmla="*/ 63 h 161"/>
                  <a:gd name="T24" fmla="*/ 0 w 161"/>
                  <a:gd name="T25" fmla="*/ 80 h 161"/>
                  <a:gd name="T26" fmla="*/ 1 w 161"/>
                  <a:gd name="T27" fmla="*/ 95 h 161"/>
                  <a:gd name="T28" fmla="*/ 5 w 161"/>
                  <a:gd name="T29" fmla="*/ 110 h 161"/>
                  <a:gd name="T30" fmla="*/ 12 w 161"/>
                  <a:gd name="T31" fmla="*/ 124 h 161"/>
                  <a:gd name="T32" fmla="*/ 23 w 161"/>
                  <a:gd name="T33" fmla="*/ 136 h 161"/>
                  <a:gd name="T34" fmla="*/ 35 w 161"/>
                  <a:gd name="T35" fmla="*/ 146 h 161"/>
                  <a:gd name="T36" fmla="*/ 48 w 161"/>
                  <a:gd name="T37" fmla="*/ 154 h 161"/>
                  <a:gd name="T38" fmla="*/ 63 w 161"/>
                  <a:gd name="T39" fmla="*/ 159 h 161"/>
                  <a:gd name="T40" fmla="*/ 80 w 161"/>
                  <a:gd name="T41" fmla="*/ 161 h 161"/>
                  <a:gd name="T42" fmla="*/ 95 w 161"/>
                  <a:gd name="T43" fmla="*/ 159 h 161"/>
                  <a:gd name="T44" fmla="*/ 110 w 161"/>
                  <a:gd name="T45" fmla="*/ 154 h 161"/>
                  <a:gd name="T46" fmla="*/ 116 w 161"/>
                  <a:gd name="T47" fmla="*/ 150 h 161"/>
                  <a:gd name="T48" fmla="*/ 124 w 161"/>
                  <a:gd name="T49" fmla="*/ 146 h 161"/>
                  <a:gd name="T50" fmla="*/ 136 w 161"/>
                  <a:gd name="T51" fmla="*/ 136 h 161"/>
                  <a:gd name="T52" fmla="*/ 146 w 161"/>
                  <a:gd name="T53" fmla="*/ 124 h 161"/>
                  <a:gd name="T54" fmla="*/ 150 w 161"/>
                  <a:gd name="T55" fmla="*/ 116 h 161"/>
                  <a:gd name="T56" fmla="*/ 154 w 161"/>
                  <a:gd name="T57" fmla="*/ 110 h 161"/>
                  <a:gd name="T58" fmla="*/ 158 w 161"/>
                  <a:gd name="T59" fmla="*/ 95 h 161"/>
                  <a:gd name="T60" fmla="*/ 161 w 161"/>
                  <a:gd name="T61" fmla="*/ 80 h 161"/>
                  <a:gd name="T62" fmla="*/ 158 w 161"/>
                  <a:gd name="T63" fmla="*/ 63 h 161"/>
                  <a:gd name="T64" fmla="*/ 154 w 161"/>
                  <a:gd name="T65" fmla="*/ 49 h 161"/>
                  <a:gd name="T66" fmla="*/ 146 w 161"/>
                  <a:gd name="T67" fmla="*/ 35 h 161"/>
                  <a:gd name="T68" fmla="*/ 136 w 161"/>
                  <a:gd name="T69" fmla="*/ 2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1" h="161">
                    <a:moveTo>
                      <a:pt x="136" y="23"/>
                    </a:moveTo>
                    <a:lnTo>
                      <a:pt x="124" y="13"/>
                    </a:lnTo>
                    <a:lnTo>
                      <a:pt x="110" y="5"/>
                    </a:lnTo>
                    <a:lnTo>
                      <a:pt x="95" y="1"/>
                    </a:lnTo>
                    <a:lnTo>
                      <a:pt x="80" y="0"/>
                    </a:lnTo>
                    <a:lnTo>
                      <a:pt x="63" y="1"/>
                    </a:lnTo>
                    <a:lnTo>
                      <a:pt x="48" y="5"/>
                    </a:lnTo>
                    <a:lnTo>
                      <a:pt x="35" y="13"/>
                    </a:lnTo>
                    <a:lnTo>
                      <a:pt x="23" y="23"/>
                    </a:lnTo>
                    <a:lnTo>
                      <a:pt x="12" y="35"/>
                    </a:lnTo>
                    <a:lnTo>
                      <a:pt x="5" y="49"/>
                    </a:lnTo>
                    <a:lnTo>
                      <a:pt x="1" y="63"/>
                    </a:lnTo>
                    <a:lnTo>
                      <a:pt x="0" y="80"/>
                    </a:lnTo>
                    <a:lnTo>
                      <a:pt x="1" y="95"/>
                    </a:lnTo>
                    <a:lnTo>
                      <a:pt x="5" y="110"/>
                    </a:lnTo>
                    <a:lnTo>
                      <a:pt x="12" y="124"/>
                    </a:lnTo>
                    <a:lnTo>
                      <a:pt x="23" y="136"/>
                    </a:lnTo>
                    <a:lnTo>
                      <a:pt x="35" y="146"/>
                    </a:lnTo>
                    <a:lnTo>
                      <a:pt x="48" y="154"/>
                    </a:lnTo>
                    <a:lnTo>
                      <a:pt x="63" y="159"/>
                    </a:lnTo>
                    <a:lnTo>
                      <a:pt x="80" y="161"/>
                    </a:lnTo>
                    <a:lnTo>
                      <a:pt x="95" y="159"/>
                    </a:lnTo>
                    <a:lnTo>
                      <a:pt x="110" y="154"/>
                    </a:lnTo>
                    <a:lnTo>
                      <a:pt x="116" y="150"/>
                    </a:lnTo>
                    <a:lnTo>
                      <a:pt x="124" y="146"/>
                    </a:lnTo>
                    <a:lnTo>
                      <a:pt x="136" y="136"/>
                    </a:lnTo>
                    <a:lnTo>
                      <a:pt x="146" y="124"/>
                    </a:lnTo>
                    <a:lnTo>
                      <a:pt x="150" y="116"/>
                    </a:lnTo>
                    <a:lnTo>
                      <a:pt x="154" y="110"/>
                    </a:lnTo>
                    <a:lnTo>
                      <a:pt x="158" y="95"/>
                    </a:lnTo>
                    <a:lnTo>
                      <a:pt x="161" y="80"/>
                    </a:lnTo>
                    <a:lnTo>
                      <a:pt x="158" y="63"/>
                    </a:lnTo>
                    <a:lnTo>
                      <a:pt x="154" y="49"/>
                    </a:lnTo>
                    <a:lnTo>
                      <a:pt x="146" y="35"/>
                    </a:lnTo>
                    <a:lnTo>
                      <a:pt x="136" y="23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3" name="Freeform 59">
                <a:extLst>
                  <a:ext uri="{FF2B5EF4-FFF2-40B4-BE49-F238E27FC236}">
                    <a16:creationId xmlns:a16="http://schemas.microsoft.com/office/drawing/2014/main" id="{F768E58C-2723-4E46-0290-88AB775584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80525" y="3194050"/>
                <a:ext cx="50800" cy="50800"/>
              </a:xfrm>
              <a:custGeom>
                <a:avLst/>
                <a:gdLst>
                  <a:gd name="T0" fmla="*/ 137 w 161"/>
                  <a:gd name="T1" fmla="*/ 23 h 161"/>
                  <a:gd name="T2" fmla="*/ 124 w 161"/>
                  <a:gd name="T3" fmla="*/ 12 h 161"/>
                  <a:gd name="T4" fmla="*/ 110 w 161"/>
                  <a:gd name="T5" fmla="*/ 5 h 161"/>
                  <a:gd name="T6" fmla="*/ 96 w 161"/>
                  <a:gd name="T7" fmla="*/ 1 h 161"/>
                  <a:gd name="T8" fmla="*/ 81 w 161"/>
                  <a:gd name="T9" fmla="*/ 0 h 161"/>
                  <a:gd name="T10" fmla="*/ 64 w 161"/>
                  <a:gd name="T11" fmla="*/ 1 h 161"/>
                  <a:gd name="T12" fmla="*/ 49 w 161"/>
                  <a:gd name="T13" fmla="*/ 5 h 161"/>
                  <a:gd name="T14" fmla="*/ 35 w 161"/>
                  <a:gd name="T15" fmla="*/ 12 h 161"/>
                  <a:gd name="T16" fmla="*/ 24 w 161"/>
                  <a:gd name="T17" fmla="*/ 23 h 161"/>
                  <a:gd name="T18" fmla="*/ 13 w 161"/>
                  <a:gd name="T19" fmla="*/ 35 h 161"/>
                  <a:gd name="T20" fmla="*/ 6 w 161"/>
                  <a:gd name="T21" fmla="*/ 48 h 161"/>
                  <a:gd name="T22" fmla="*/ 1 w 161"/>
                  <a:gd name="T23" fmla="*/ 63 h 161"/>
                  <a:gd name="T24" fmla="*/ 0 w 161"/>
                  <a:gd name="T25" fmla="*/ 80 h 161"/>
                  <a:gd name="T26" fmla="*/ 1 w 161"/>
                  <a:gd name="T27" fmla="*/ 95 h 161"/>
                  <a:gd name="T28" fmla="*/ 6 w 161"/>
                  <a:gd name="T29" fmla="*/ 110 h 161"/>
                  <a:gd name="T30" fmla="*/ 13 w 161"/>
                  <a:gd name="T31" fmla="*/ 124 h 161"/>
                  <a:gd name="T32" fmla="*/ 24 w 161"/>
                  <a:gd name="T33" fmla="*/ 136 h 161"/>
                  <a:gd name="T34" fmla="*/ 35 w 161"/>
                  <a:gd name="T35" fmla="*/ 146 h 161"/>
                  <a:gd name="T36" fmla="*/ 49 w 161"/>
                  <a:gd name="T37" fmla="*/ 154 h 161"/>
                  <a:gd name="T38" fmla="*/ 64 w 161"/>
                  <a:gd name="T39" fmla="*/ 159 h 161"/>
                  <a:gd name="T40" fmla="*/ 81 w 161"/>
                  <a:gd name="T41" fmla="*/ 161 h 161"/>
                  <a:gd name="T42" fmla="*/ 96 w 161"/>
                  <a:gd name="T43" fmla="*/ 159 h 161"/>
                  <a:gd name="T44" fmla="*/ 110 w 161"/>
                  <a:gd name="T45" fmla="*/ 154 h 161"/>
                  <a:gd name="T46" fmla="*/ 117 w 161"/>
                  <a:gd name="T47" fmla="*/ 150 h 161"/>
                  <a:gd name="T48" fmla="*/ 124 w 161"/>
                  <a:gd name="T49" fmla="*/ 146 h 161"/>
                  <a:gd name="T50" fmla="*/ 137 w 161"/>
                  <a:gd name="T51" fmla="*/ 136 h 161"/>
                  <a:gd name="T52" fmla="*/ 146 w 161"/>
                  <a:gd name="T53" fmla="*/ 124 h 161"/>
                  <a:gd name="T54" fmla="*/ 151 w 161"/>
                  <a:gd name="T55" fmla="*/ 116 h 161"/>
                  <a:gd name="T56" fmla="*/ 155 w 161"/>
                  <a:gd name="T57" fmla="*/ 110 h 161"/>
                  <a:gd name="T58" fmla="*/ 159 w 161"/>
                  <a:gd name="T59" fmla="*/ 95 h 161"/>
                  <a:gd name="T60" fmla="*/ 161 w 161"/>
                  <a:gd name="T61" fmla="*/ 80 h 161"/>
                  <a:gd name="T62" fmla="*/ 159 w 161"/>
                  <a:gd name="T63" fmla="*/ 63 h 161"/>
                  <a:gd name="T64" fmla="*/ 155 w 161"/>
                  <a:gd name="T65" fmla="*/ 48 h 161"/>
                  <a:gd name="T66" fmla="*/ 146 w 161"/>
                  <a:gd name="T67" fmla="*/ 35 h 161"/>
                  <a:gd name="T68" fmla="*/ 137 w 161"/>
                  <a:gd name="T69" fmla="*/ 2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1" h="161">
                    <a:moveTo>
                      <a:pt x="137" y="23"/>
                    </a:moveTo>
                    <a:lnTo>
                      <a:pt x="124" y="12"/>
                    </a:lnTo>
                    <a:lnTo>
                      <a:pt x="110" y="5"/>
                    </a:lnTo>
                    <a:lnTo>
                      <a:pt x="96" y="1"/>
                    </a:lnTo>
                    <a:lnTo>
                      <a:pt x="81" y="0"/>
                    </a:lnTo>
                    <a:lnTo>
                      <a:pt x="64" y="1"/>
                    </a:lnTo>
                    <a:lnTo>
                      <a:pt x="49" y="5"/>
                    </a:lnTo>
                    <a:lnTo>
                      <a:pt x="35" y="12"/>
                    </a:lnTo>
                    <a:lnTo>
                      <a:pt x="24" y="23"/>
                    </a:lnTo>
                    <a:lnTo>
                      <a:pt x="13" y="35"/>
                    </a:lnTo>
                    <a:lnTo>
                      <a:pt x="6" y="48"/>
                    </a:lnTo>
                    <a:lnTo>
                      <a:pt x="1" y="63"/>
                    </a:lnTo>
                    <a:lnTo>
                      <a:pt x="0" y="80"/>
                    </a:lnTo>
                    <a:lnTo>
                      <a:pt x="1" y="95"/>
                    </a:lnTo>
                    <a:lnTo>
                      <a:pt x="6" y="110"/>
                    </a:lnTo>
                    <a:lnTo>
                      <a:pt x="13" y="124"/>
                    </a:lnTo>
                    <a:lnTo>
                      <a:pt x="24" y="136"/>
                    </a:lnTo>
                    <a:lnTo>
                      <a:pt x="35" y="146"/>
                    </a:lnTo>
                    <a:lnTo>
                      <a:pt x="49" y="154"/>
                    </a:lnTo>
                    <a:lnTo>
                      <a:pt x="64" y="159"/>
                    </a:lnTo>
                    <a:lnTo>
                      <a:pt x="81" y="161"/>
                    </a:lnTo>
                    <a:lnTo>
                      <a:pt x="96" y="159"/>
                    </a:lnTo>
                    <a:lnTo>
                      <a:pt x="110" y="154"/>
                    </a:lnTo>
                    <a:lnTo>
                      <a:pt x="117" y="150"/>
                    </a:lnTo>
                    <a:lnTo>
                      <a:pt x="124" y="146"/>
                    </a:lnTo>
                    <a:lnTo>
                      <a:pt x="137" y="136"/>
                    </a:lnTo>
                    <a:lnTo>
                      <a:pt x="146" y="124"/>
                    </a:lnTo>
                    <a:lnTo>
                      <a:pt x="151" y="116"/>
                    </a:lnTo>
                    <a:lnTo>
                      <a:pt x="155" y="110"/>
                    </a:lnTo>
                    <a:lnTo>
                      <a:pt x="159" y="95"/>
                    </a:lnTo>
                    <a:lnTo>
                      <a:pt x="161" y="80"/>
                    </a:lnTo>
                    <a:lnTo>
                      <a:pt x="159" y="63"/>
                    </a:lnTo>
                    <a:lnTo>
                      <a:pt x="155" y="48"/>
                    </a:lnTo>
                    <a:lnTo>
                      <a:pt x="146" y="35"/>
                    </a:lnTo>
                    <a:lnTo>
                      <a:pt x="137" y="23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48" name="Freeform 60">
                <a:extLst>
                  <a:ext uri="{FF2B5EF4-FFF2-40B4-BE49-F238E27FC236}">
                    <a16:creationId xmlns:a16="http://schemas.microsoft.com/office/drawing/2014/main" id="{F0A92584-60AD-EDF6-752A-18DF4617C3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2150" y="3230563"/>
                <a:ext cx="50800" cy="50800"/>
              </a:xfrm>
              <a:custGeom>
                <a:avLst/>
                <a:gdLst>
                  <a:gd name="T0" fmla="*/ 136 w 160"/>
                  <a:gd name="T1" fmla="*/ 24 h 161"/>
                  <a:gd name="T2" fmla="*/ 123 w 160"/>
                  <a:gd name="T3" fmla="*/ 13 h 161"/>
                  <a:gd name="T4" fmla="*/ 110 w 160"/>
                  <a:gd name="T5" fmla="*/ 6 h 161"/>
                  <a:gd name="T6" fmla="*/ 95 w 160"/>
                  <a:gd name="T7" fmla="*/ 1 h 161"/>
                  <a:gd name="T8" fmla="*/ 80 w 160"/>
                  <a:gd name="T9" fmla="*/ 0 h 161"/>
                  <a:gd name="T10" fmla="*/ 63 w 160"/>
                  <a:gd name="T11" fmla="*/ 1 h 161"/>
                  <a:gd name="T12" fmla="*/ 48 w 160"/>
                  <a:gd name="T13" fmla="*/ 6 h 161"/>
                  <a:gd name="T14" fmla="*/ 34 w 160"/>
                  <a:gd name="T15" fmla="*/ 13 h 161"/>
                  <a:gd name="T16" fmla="*/ 23 w 160"/>
                  <a:gd name="T17" fmla="*/ 24 h 161"/>
                  <a:gd name="T18" fmla="*/ 12 w 160"/>
                  <a:gd name="T19" fmla="*/ 35 h 161"/>
                  <a:gd name="T20" fmla="*/ 5 w 160"/>
                  <a:gd name="T21" fmla="*/ 49 h 161"/>
                  <a:gd name="T22" fmla="*/ 1 w 160"/>
                  <a:gd name="T23" fmla="*/ 64 h 161"/>
                  <a:gd name="T24" fmla="*/ 0 w 160"/>
                  <a:gd name="T25" fmla="*/ 81 h 161"/>
                  <a:gd name="T26" fmla="*/ 1 w 160"/>
                  <a:gd name="T27" fmla="*/ 96 h 161"/>
                  <a:gd name="T28" fmla="*/ 5 w 160"/>
                  <a:gd name="T29" fmla="*/ 110 h 161"/>
                  <a:gd name="T30" fmla="*/ 12 w 160"/>
                  <a:gd name="T31" fmla="*/ 124 h 161"/>
                  <a:gd name="T32" fmla="*/ 23 w 160"/>
                  <a:gd name="T33" fmla="*/ 137 h 161"/>
                  <a:gd name="T34" fmla="*/ 34 w 160"/>
                  <a:gd name="T35" fmla="*/ 146 h 161"/>
                  <a:gd name="T36" fmla="*/ 48 w 160"/>
                  <a:gd name="T37" fmla="*/ 155 h 161"/>
                  <a:gd name="T38" fmla="*/ 63 w 160"/>
                  <a:gd name="T39" fmla="*/ 159 h 161"/>
                  <a:gd name="T40" fmla="*/ 80 w 160"/>
                  <a:gd name="T41" fmla="*/ 161 h 161"/>
                  <a:gd name="T42" fmla="*/ 95 w 160"/>
                  <a:gd name="T43" fmla="*/ 159 h 161"/>
                  <a:gd name="T44" fmla="*/ 110 w 160"/>
                  <a:gd name="T45" fmla="*/ 155 h 161"/>
                  <a:gd name="T46" fmla="*/ 116 w 160"/>
                  <a:gd name="T47" fmla="*/ 151 h 161"/>
                  <a:gd name="T48" fmla="*/ 123 w 160"/>
                  <a:gd name="T49" fmla="*/ 146 h 161"/>
                  <a:gd name="T50" fmla="*/ 136 w 160"/>
                  <a:gd name="T51" fmla="*/ 137 h 161"/>
                  <a:gd name="T52" fmla="*/ 146 w 160"/>
                  <a:gd name="T53" fmla="*/ 124 h 161"/>
                  <a:gd name="T54" fmla="*/ 150 w 160"/>
                  <a:gd name="T55" fmla="*/ 117 h 161"/>
                  <a:gd name="T56" fmla="*/ 154 w 160"/>
                  <a:gd name="T57" fmla="*/ 110 h 161"/>
                  <a:gd name="T58" fmla="*/ 158 w 160"/>
                  <a:gd name="T59" fmla="*/ 96 h 161"/>
                  <a:gd name="T60" fmla="*/ 160 w 160"/>
                  <a:gd name="T61" fmla="*/ 81 h 161"/>
                  <a:gd name="T62" fmla="*/ 158 w 160"/>
                  <a:gd name="T63" fmla="*/ 64 h 161"/>
                  <a:gd name="T64" fmla="*/ 154 w 160"/>
                  <a:gd name="T65" fmla="*/ 49 h 161"/>
                  <a:gd name="T66" fmla="*/ 146 w 160"/>
                  <a:gd name="T67" fmla="*/ 35 h 161"/>
                  <a:gd name="T68" fmla="*/ 136 w 160"/>
                  <a:gd name="T69" fmla="*/ 24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0" h="161">
                    <a:moveTo>
                      <a:pt x="136" y="24"/>
                    </a:moveTo>
                    <a:lnTo>
                      <a:pt x="123" y="13"/>
                    </a:lnTo>
                    <a:lnTo>
                      <a:pt x="110" y="6"/>
                    </a:lnTo>
                    <a:lnTo>
                      <a:pt x="95" y="1"/>
                    </a:lnTo>
                    <a:lnTo>
                      <a:pt x="80" y="0"/>
                    </a:lnTo>
                    <a:lnTo>
                      <a:pt x="63" y="1"/>
                    </a:lnTo>
                    <a:lnTo>
                      <a:pt x="48" y="6"/>
                    </a:lnTo>
                    <a:lnTo>
                      <a:pt x="34" y="13"/>
                    </a:lnTo>
                    <a:lnTo>
                      <a:pt x="23" y="24"/>
                    </a:lnTo>
                    <a:lnTo>
                      <a:pt x="12" y="35"/>
                    </a:lnTo>
                    <a:lnTo>
                      <a:pt x="5" y="49"/>
                    </a:lnTo>
                    <a:lnTo>
                      <a:pt x="1" y="64"/>
                    </a:lnTo>
                    <a:lnTo>
                      <a:pt x="0" y="81"/>
                    </a:lnTo>
                    <a:lnTo>
                      <a:pt x="1" y="96"/>
                    </a:lnTo>
                    <a:lnTo>
                      <a:pt x="5" y="110"/>
                    </a:lnTo>
                    <a:lnTo>
                      <a:pt x="12" y="124"/>
                    </a:lnTo>
                    <a:lnTo>
                      <a:pt x="23" y="137"/>
                    </a:lnTo>
                    <a:lnTo>
                      <a:pt x="34" y="146"/>
                    </a:lnTo>
                    <a:lnTo>
                      <a:pt x="48" y="155"/>
                    </a:lnTo>
                    <a:lnTo>
                      <a:pt x="63" y="159"/>
                    </a:lnTo>
                    <a:lnTo>
                      <a:pt x="80" y="161"/>
                    </a:lnTo>
                    <a:lnTo>
                      <a:pt x="95" y="159"/>
                    </a:lnTo>
                    <a:lnTo>
                      <a:pt x="110" y="155"/>
                    </a:lnTo>
                    <a:lnTo>
                      <a:pt x="116" y="151"/>
                    </a:lnTo>
                    <a:lnTo>
                      <a:pt x="123" y="146"/>
                    </a:lnTo>
                    <a:lnTo>
                      <a:pt x="136" y="137"/>
                    </a:lnTo>
                    <a:lnTo>
                      <a:pt x="146" y="124"/>
                    </a:lnTo>
                    <a:lnTo>
                      <a:pt x="150" y="117"/>
                    </a:lnTo>
                    <a:lnTo>
                      <a:pt x="154" y="110"/>
                    </a:lnTo>
                    <a:lnTo>
                      <a:pt x="158" y="96"/>
                    </a:lnTo>
                    <a:lnTo>
                      <a:pt x="160" y="81"/>
                    </a:lnTo>
                    <a:lnTo>
                      <a:pt x="158" y="64"/>
                    </a:lnTo>
                    <a:lnTo>
                      <a:pt x="154" y="49"/>
                    </a:lnTo>
                    <a:lnTo>
                      <a:pt x="146" y="35"/>
                    </a:lnTo>
                    <a:lnTo>
                      <a:pt x="136" y="24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49" name="Freeform 61">
                <a:extLst>
                  <a:ext uri="{FF2B5EF4-FFF2-40B4-BE49-F238E27FC236}">
                    <a16:creationId xmlns:a16="http://schemas.microsoft.com/office/drawing/2014/main" id="{422822DE-BEFC-18F9-7F26-CCBB3542C2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53625" y="3313113"/>
                <a:ext cx="50800" cy="50800"/>
              </a:xfrm>
              <a:custGeom>
                <a:avLst/>
                <a:gdLst>
                  <a:gd name="T0" fmla="*/ 136 w 161"/>
                  <a:gd name="T1" fmla="*/ 23 h 161"/>
                  <a:gd name="T2" fmla="*/ 123 w 161"/>
                  <a:gd name="T3" fmla="*/ 12 h 161"/>
                  <a:gd name="T4" fmla="*/ 110 w 161"/>
                  <a:gd name="T5" fmla="*/ 5 h 161"/>
                  <a:gd name="T6" fmla="*/ 95 w 161"/>
                  <a:gd name="T7" fmla="*/ 1 h 161"/>
                  <a:gd name="T8" fmla="*/ 80 w 161"/>
                  <a:gd name="T9" fmla="*/ 0 h 161"/>
                  <a:gd name="T10" fmla="*/ 63 w 161"/>
                  <a:gd name="T11" fmla="*/ 1 h 161"/>
                  <a:gd name="T12" fmla="*/ 48 w 161"/>
                  <a:gd name="T13" fmla="*/ 5 h 161"/>
                  <a:gd name="T14" fmla="*/ 35 w 161"/>
                  <a:gd name="T15" fmla="*/ 12 h 161"/>
                  <a:gd name="T16" fmla="*/ 23 w 161"/>
                  <a:gd name="T17" fmla="*/ 23 h 161"/>
                  <a:gd name="T18" fmla="*/ 12 w 161"/>
                  <a:gd name="T19" fmla="*/ 35 h 161"/>
                  <a:gd name="T20" fmla="*/ 5 w 161"/>
                  <a:gd name="T21" fmla="*/ 48 h 161"/>
                  <a:gd name="T22" fmla="*/ 1 w 161"/>
                  <a:gd name="T23" fmla="*/ 63 h 161"/>
                  <a:gd name="T24" fmla="*/ 0 w 161"/>
                  <a:gd name="T25" fmla="*/ 80 h 161"/>
                  <a:gd name="T26" fmla="*/ 1 w 161"/>
                  <a:gd name="T27" fmla="*/ 95 h 161"/>
                  <a:gd name="T28" fmla="*/ 5 w 161"/>
                  <a:gd name="T29" fmla="*/ 110 h 161"/>
                  <a:gd name="T30" fmla="*/ 12 w 161"/>
                  <a:gd name="T31" fmla="*/ 124 h 161"/>
                  <a:gd name="T32" fmla="*/ 23 w 161"/>
                  <a:gd name="T33" fmla="*/ 136 h 161"/>
                  <a:gd name="T34" fmla="*/ 35 w 161"/>
                  <a:gd name="T35" fmla="*/ 146 h 161"/>
                  <a:gd name="T36" fmla="*/ 48 w 161"/>
                  <a:gd name="T37" fmla="*/ 154 h 161"/>
                  <a:gd name="T38" fmla="*/ 63 w 161"/>
                  <a:gd name="T39" fmla="*/ 159 h 161"/>
                  <a:gd name="T40" fmla="*/ 80 w 161"/>
                  <a:gd name="T41" fmla="*/ 161 h 161"/>
                  <a:gd name="T42" fmla="*/ 95 w 161"/>
                  <a:gd name="T43" fmla="*/ 159 h 161"/>
                  <a:gd name="T44" fmla="*/ 110 w 161"/>
                  <a:gd name="T45" fmla="*/ 154 h 161"/>
                  <a:gd name="T46" fmla="*/ 116 w 161"/>
                  <a:gd name="T47" fmla="*/ 150 h 161"/>
                  <a:gd name="T48" fmla="*/ 123 w 161"/>
                  <a:gd name="T49" fmla="*/ 146 h 161"/>
                  <a:gd name="T50" fmla="*/ 136 w 161"/>
                  <a:gd name="T51" fmla="*/ 136 h 161"/>
                  <a:gd name="T52" fmla="*/ 146 w 161"/>
                  <a:gd name="T53" fmla="*/ 124 h 161"/>
                  <a:gd name="T54" fmla="*/ 150 w 161"/>
                  <a:gd name="T55" fmla="*/ 116 h 161"/>
                  <a:gd name="T56" fmla="*/ 154 w 161"/>
                  <a:gd name="T57" fmla="*/ 110 h 161"/>
                  <a:gd name="T58" fmla="*/ 158 w 161"/>
                  <a:gd name="T59" fmla="*/ 95 h 161"/>
                  <a:gd name="T60" fmla="*/ 161 w 161"/>
                  <a:gd name="T61" fmla="*/ 80 h 161"/>
                  <a:gd name="T62" fmla="*/ 158 w 161"/>
                  <a:gd name="T63" fmla="*/ 63 h 161"/>
                  <a:gd name="T64" fmla="*/ 154 w 161"/>
                  <a:gd name="T65" fmla="*/ 48 h 161"/>
                  <a:gd name="T66" fmla="*/ 146 w 161"/>
                  <a:gd name="T67" fmla="*/ 35 h 161"/>
                  <a:gd name="T68" fmla="*/ 136 w 161"/>
                  <a:gd name="T69" fmla="*/ 2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1" h="161">
                    <a:moveTo>
                      <a:pt x="136" y="23"/>
                    </a:moveTo>
                    <a:lnTo>
                      <a:pt x="123" y="12"/>
                    </a:lnTo>
                    <a:lnTo>
                      <a:pt x="110" y="5"/>
                    </a:lnTo>
                    <a:lnTo>
                      <a:pt x="95" y="1"/>
                    </a:lnTo>
                    <a:lnTo>
                      <a:pt x="80" y="0"/>
                    </a:lnTo>
                    <a:lnTo>
                      <a:pt x="63" y="1"/>
                    </a:lnTo>
                    <a:lnTo>
                      <a:pt x="48" y="5"/>
                    </a:lnTo>
                    <a:lnTo>
                      <a:pt x="35" y="12"/>
                    </a:lnTo>
                    <a:lnTo>
                      <a:pt x="23" y="23"/>
                    </a:lnTo>
                    <a:lnTo>
                      <a:pt x="12" y="35"/>
                    </a:lnTo>
                    <a:lnTo>
                      <a:pt x="5" y="48"/>
                    </a:lnTo>
                    <a:lnTo>
                      <a:pt x="1" y="63"/>
                    </a:lnTo>
                    <a:lnTo>
                      <a:pt x="0" y="80"/>
                    </a:lnTo>
                    <a:lnTo>
                      <a:pt x="1" y="95"/>
                    </a:lnTo>
                    <a:lnTo>
                      <a:pt x="5" y="110"/>
                    </a:lnTo>
                    <a:lnTo>
                      <a:pt x="12" y="124"/>
                    </a:lnTo>
                    <a:lnTo>
                      <a:pt x="23" y="136"/>
                    </a:lnTo>
                    <a:lnTo>
                      <a:pt x="35" y="146"/>
                    </a:lnTo>
                    <a:lnTo>
                      <a:pt x="48" y="154"/>
                    </a:lnTo>
                    <a:lnTo>
                      <a:pt x="63" y="159"/>
                    </a:lnTo>
                    <a:lnTo>
                      <a:pt x="80" y="161"/>
                    </a:lnTo>
                    <a:lnTo>
                      <a:pt x="95" y="159"/>
                    </a:lnTo>
                    <a:lnTo>
                      <a:pt x="110" y="154"/>
                    </a:lnTo>
                    <a:lnTo>
                      <a:pt x="116" y="150"/>
                    </a:lnTo>
                    <a:lnTo>
                      <a:pt x="123" y="146"/>
                    </a:lnTo>
                    <a:lnTo>
                      <a:pt x="136" y="136"/>
                    </a:lnTo>
                    <a:lnTo>
                      <a:pt x="146" y="124"/>
                    </a:lnTo>
                    <a:lnTo>
                      <a:pt x="150" y="116"/>
                    </a:lnTo>
                    <a:lnTo>
                      <a:pt x="154" y="110"/>
                    </a:lnTo>
                    <a:lnTo>
                      <a:pt x="158" y="95"/>
                    </a:lnTo>
                    <a:lnTo>
                      <a:pt x="161" y="80"/>
                    </a:lnTo>
                    <a:lnTo>
                      <a:pt x="158" y="63"/>
                    </a:lnTo>
                    <a:lnTo>
                      <a:pt x="154" y="48"/>
                    </a:lnTo>
                    <a:lnTo>
                      <a:pt x="146" y="35"/>
                    </a:lnTo>
                    <a:lnTo>
                      <a:pt x="136" y="23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50" name="Freeform 62">
                <a:extLst>
                  <a:ext uri="{FF2B5EF4-FFF2-40B4-BE49-F238E27FC236}">
                    <a16:creationId xmlns:a16="http://schemas.microsoft.com/office/drawing/2014/main" id="{4BD1C4C9-94F5-70CD-4F21-7C376F3772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25100" y="3395663"/>
                <a:ext cx="50800" cy="50800"/>
              </a:xfrm>
              <a:custGeom>
                <a:avLst/>
                <a:gdLst>
                  <a:gd name="T0" fmla="*/ 136 w 161"/>
                  <a:gd name="T1" fmla="*/ 23 h 161"/>
                  <a:gd name="T2" fmla="*/ 124 w 161"/>
                  <a:gd name="T3" fmla="*/ 13 h 161"/>
                  <a:gd name="T4" fmla="*/ 110 w 161"/>
                  <a:gd name="T5" fmla="*/ 5 h 161"/>
                  <a:gd name="T6" fmla="*/ 95 w 161"/>
                  <a:gd name="T7" fmla="*/ 1 h 161"/>
                  <a:gd name="T8" fmla="*/ 80 w 161"/>
                  <a:gd name="T9" fmla="*/ 0 h 161"/>
                  <a:gd name="T10" fmla="*/ 63 w 161"/>
                  <a:gd name="T11" fmla="*/ 1 h 161"/>
                  <a:gd name="T12" fmla="*/ 49 w 161"/>
                  <a:gd name="T13" fmla="*/ 5 h 161"/>
                  <a:gd name="T14" fmla="*/ 35 w 161"/>
                  <a:gd name="T15" fmla="*/ 13 h 161"/>
                  <a:gd name="T16" fmla="*/ 23 w 161"/>
                  <a:gd name="T17" fmla="*/ 23 h 161"/>
                  <a:gd name="T18" fmla="*/ 13 w 161"/>
                  <a:gd name="T19" fmla="*/ 35 h 161"/>
                  <a:gd name="T20" fmla="*/ 5 w 161"/>
                  <a:gd name="T21" fmla="*/ 49 h 161"/>
                  <a:gd name="T22" fmla="*/ 1 w 161"/>
                  <a:gd name="T23" fmla="*/ 64 h 161"/>
                  <a:gd name="T24" fmla="*/ 0 w 161"/>
                  <a:gd name="T25" fmla="*/ 81 h 161"/>
                  <a:gd name="T26" fmla="*/ 1 w 161"/>
                  <a:gd name="T27" fmla="*/ 95 h 161"/>
                  <a:gd name="T28" fmla="*/ 5 w 161"/>
                  <a:gd name="T29" fmla="*/ 110 h 161"/>
                  <a:gd name="T30" fmla="*/ 13 w 161"/>
                  <a:gd name="T31" fmla="*/ 124 h 161"/>
                  <a:gd name="T32" fmla="*/ 23 w 161"/>
                  <a:gd name="T33" fmla="*/ 137 h 161"/>
                  <a:gd name="T34" fmla="*/ 35 w 161"/>
                  <a:gd name="T35" fmla="*/ 146 h 161"/>
                  <a:gd name="T36" fmla="*/ 49 w 161"/>
                  <a:gd name="T37" fmla="*/ 155 h 161"/>
                  <a:gd name="T38" fmla="*/ 63 w 161"/>
                  <a:gd name="T39" fmla="*/ 159 h 161"/>
                  <a:gd name="T40" fmla="*/ 80 w 161"/>
                  <a:gd name="T41" fmla="*/ 161 h 161"/>
                  <a:gd name="T42" fmla="*/ 95 w 161"/>
                  <a:gd name="T43" fmla="*/ 159 h 161"/>
                  <a:gd name="T44" fmla="*/ 110 w 161"/>
                  <a:gd name="T45" fmla="*/ 155 h 161"/>
                  <a:gd name="T46" fmla="*/ 116 w 161"/>
                  <a:gd name="T47" fmla="*/ 150 h 161"/>
                  <a:gd name="T48" fmla="*/ 124 w 161"/>
                  <a:gd name="T49" fmla="*/ 146 h 161"/>
                  <a:gd name="T50" fmla="*/ 136 w 161"/>
                  <a:gd name="T51" fmla="*/ 137 h 161"/>
                  <a:gd name="T52" fmla="*/ 146 w 161"/>
                  <a:gd name="T53" fmla="*/ 124 h 161"/>
                  <a:gd name="T54" fmla="*/ 150 w 161"/>
                  <a:gd name="T55" fmla="*/ 117 h 161"/>
                  <a:gd name="T56" fmla="*/ 154 w 161"/>
                  <a:gd name="T57" fmla="*/ 110 h 161"/>
                  <a:gd name="T58" fmla="*/ 159 w 161"/>
                  <a:gd name="T59" fmla="*/ 95 h 161"/>
                  <a:gd name="T60" fmla="*/ 161 w 161"/>
                  <a:gd name="T61" fmla="*/ 81 h 161"/>
                  <a:gd name="T62" fmla="*/ 159 w 161"/>
                  <a:gd name="T63" fmla="*/ 64 h 161"/>
                  <a:gd name="T64" fmla="*/ 154 w 161"/>
                  <a:gd name="T65" fmla="*/ 49 h 161"/>
                  <a:gd name="T66" fmla="*/ 146 w 161"/>
                  <a:gd name="T67" fmla="*/ 35 h 161"/>
                  <a:gd name="T68" fmla="*/ 136 w 161"/>
                  <a:gd name="T69" fmla="*/ 2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1" h="161">
                    <a:moveTo>
                      <a:pt x="136" y="23"/>
                    </a:moveTo>
                    <a:lnTo>
                      <a:pt x="124" y="13"/>
                    </a:lnTo>
                    <a:lnTo>
                      <a:pt x="110" y="5"/>
                    </a:lnTo>
                    <a:lnTo>
                      <a:pt x="95" y="1"/>
                    </a:lnTo>
                    <a:lnTo>
                      <a:pt x="80" y="0"/>
                    </a:lnTo>
                    <a:lnTo>
                      <a:pt x="63" y="1"/>
                    </a:lnTo>
                    <a:lnTo>
                      <a:pt x="49" y="5"/>
                    </a:lnTo>
                    <a:lnTo>
                      <a:pt x="35" y="13"/>
                    </a:lnTo>
                    <a:lnTo>
                      <a:pt x="23" y="23"/>
                    </a:lnTo>
                    <a:lnTo>
                      <a:pt x="13" y="35"/>
                    </a:lnTo>
                    <a:lnTo>
                      <a:pt x="5" y="49"/>
                    </a:lnTo>
                    <a:lnTo>
                      <a:pt x="1" y="64"/>
                    </a:lnTo>
                    <a:lnTo>
                      <a:pt x="0" y="81"/>
                    </a:lnTo>
                    <a:lnTo>
                      <a:pt x="1" y="95"/>
                    </a:lnTo>
                    <a:lnTo>
                      <a:pt x="5" y="110"/>
                    </a:lnTo>
                    <a:lnTo>
                      <a:pt x="13" y="124"/>
                    </a:lnTo>
                    <a:lnTo>
                      <a:pt x="23" y="137"/>
                    </a:lnTo>
                    <a:lnTo>
                      <a:pt x="35" y="146"/>
                    </a:lnTo>
                    <a:lnTo>
                      <a:pt x="49" y="155"/>
                    </a:lnTo>
                    <a:lnTo>
                      <a:pt x="63" y="159"/>
                    </a:lnTo>
                    <a:lnTo>
                      <a:pt x="80" y="161"/>
                    </a:lnTo>
                    <a:lnTo>
                      <a:pt x="95" y="159"/>
                    </a:lnTo>
                    <a:lnTo>
                      <a:pt x="110" y="155"/>
                    </a:lnTo>
                    <a:lnTo>
                      <a:pt x="116" y="150"/>
                    </a:lnTo>
                    <a:lnTo>
                      <a:pt x="124" y="146"/>
                    </a:lnTo>
                    <a:lnTo>
                      <a:pt x="136" y="137"/>
                    </a:lnTo>
                    <a:lnTo>
                      <a:pt x="146" y="124"/>
                    </a:lnTo>
                    <a:lnTo>
                      <a:pt x="150" y="117"/>
                    </a:lnTo>
                    <a:lnTo>
                      <a:pt x="154" y="110"/>
                    </a:lnTo>
                    <a:lnTo>
                      <a:pt x="159" y="95"/>
                    </a:lnTo>
                    <a:lnTo>
                      <a:pt x="161" y="81"/>
                    </a:lnTo>
                    <a:lnTo>
                      <a:pt x="159" y="64"/>
                    </a:lnTo>
                    <a:lnTo>
                      <a:pt x="154" y="49"/>
                    </a:lnTo>
                    <a:lnTo>
                      <a:pt x="146" y="35"/>
                    </a:lnTo>
                    <a:lnTo>
                      <a:pt x="136" y="23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51" name="Freeform 63">
                <a:extLst>
                  <a:ext uri="{FF2B5EF4-FFF2-40B4-BE49-F238E27FC236}">
                    <a16:creationId xmlns:a16="http://schemas.microsoft.com/office/drawing/2014/main" id="{FE1602D3-5E35-1581-C51D-24ACD29D7A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53763" y="3511550"/>
                <a:ext cx="52388" cy="50800"/>
              </a:xfrm>
              <a:custGeom>
                <a:avLst/>
                <a:gdLst>
                  <a:gd name="T0" fmla="*/ 137 w 161"/>
                  <a:gd name="T1" fmla="*/ 24 h 161"/>
                  <a:gd name="T2" fmla="*/ 124 w 161"/>
                  <a:gd name="T3" fmla="*/ 13 h 161"/>
                  <a:gd name="T4" fmla="*/ 110 w 161"/>
                  <a:gd name="T5" fmla="*/ 6 h 161"/>
                  <a:gd name="T6" fmla="*/ 95 w 161"/>
                  <a:gd name="T7" fmla="*/ 1 h 161"/>
                  <a:gd name="T8" fmla="*/ 80 w 161"/>
                  <a:gd name="T9" fmla="*/ 0 h 161"/>
                  <a:gd name="T10" fmla="*/ 63 w 161"/>
                  <a:gd name="T11" fmla="*/ 1 h 161"/>
                  <a:gd name="T12" fmla="*/ 49 w 161"/>
                  <a:gd name="T13" fmla="*/ 6 h 161"/>
                  <a:gd name="T14" fmla="*/ 35 w 161"/>
                  <a:gd name="T15" fmla="*/ 13 h 161"/>
                  <a:gd name="T16" fmla="*/ 23 w 161"/>
                  <a:gd name="T17" fmla="*/ 24 h 161"/>
                  <a:gd name="T18" fmla="*/ 13 w 161"/>
                  <a:gd name="T19" fmla="*/ 35 h 161"/>
                  <a:gd name="T20" fmla="*/ 5 w 161"/>
                  <a:gd name="T21" fmla="*/ 49 h 161"/>
                  <a:gd name="T22" fmla="*/ 1 w 161"/>
                  <a:gd name="T23" fmla="*/ 64 h 161"/>
                  <a:gd name="T24" fmla="*/ 0 w 161"/>
                  <a:gd name="T25" fmla="*/ 81 h 161"/>
                  <a:gd name="T26" fmla="*/ 1 w 161"/>
                  <a:gd name="T27" fmla="*/ 96 h 161"/>
                  <a:gd name="T28" fmla="*/ 5 w 161"/>
                  <a:gd name="T29" fmla="*/ 110 h 161"/>
                  <a:gd name="T30" fmla="*/ 13 w 161"/>
                  <a:gd name="T31" fmla="*/ 124 h 161"/>
                  <a:gd name="T32" fmla="*/ 23 w 161"/>
                  <a:gd name="T33" fmla="*/ 137 h 161"/>
                  <a:gd name="T34" fmla="*/ 35 w 161"/>
                  <a:gd name="T35" fmla="*/ 146 h 161"/>
                  <a:gd name="T36" fmla="*/ 49 w 161"/>
                  <a:gd name="T37" fmla="*/ 155 h 161"/>
                  <a:gd name="T38" fmla="*/ 63 w 161"/>
                  <a:gd name="T39" fmla="*/ 159 h 161"/>
                  <a:gd name="T40" fmla="*/ 80 w 161"/>
                  <a:gd name="T41" fmla="*/ 161 h 161"/>
                  <a:gd name="T42" fmla="*/ 95 w 161"/>
                  <a:gd name="T43" fmla="*/ 159 h 161"/>
                  <a:gd name="T44" fmla="*/ 110 w 161"/>
                  <a:gd name="T45" fmla="*/ 155 h 161"/>
                  <a:gd name="T46" fmla="*/ 116 w 161"/>
                  <a:gd name="T47" fmla="*/ 151 h 161"/>
                  <a:gd name="T48" fmla="*/ 124 w 161"/>
                  <a:gd name="T49" fmla="*/ 146 h 161"/>
                  <a:gd name="T50" fmla="*/ 137 w 161"/>
                  <a:gd name="T51" fmla="*/ 137 h 161"/>
                  <a:gd name="T52" fmla="*/ 146 w 161"/>
                  <a:gd name="T53" fmla="*/ 124 h 161"/>
                  <a:gd name="T54" fmla="*/ 150 w 161"/>
                  <a:gd name="T55" fmla="*/ 117 h 161"/>
                  <a:gd name="T56" fmla="*/ 154 w 161"/>
                  <a:gd name="T57" fmla="*/ 110 h 161"/>
                  <a:gd name="T58" fmla="*/ 159 w 161"/>
                  <a:gd name="T59" fmla="*/ 96 h 161"/>
                  <a:gd name="T60" fmla="*/ 161 w 161"/>
                  <a:gd name="T61" fmla="*/ 81 h 161"/>
                  <a:gd name="T62" fmla="*/ 159 w 161"/>
                  <a:gd name="T63" fmla="*/ 64 h 161"/>
                  <a:gd name="T64" fmla="*/ 154 w 161"/>
                  <a:gd name="T65" fmla="*/ 49 h 161"/>
                  <a:gd name="T66" fmla="*/ 146 w 161"/>
                  <a:gd name="T67" fmla="*/ 35 h 161"/>
                  <a:gd name="T68" fmla="*/ 137 w 161"/>
                  <a:gd name="T69" fmla="*/ 24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1" h="161">
                    <a:moveTo>
                      <a:pt x="137" y="24"/>
                    </a:moveTo>
                    <a:lnTo>
                      <a:pt x="124" y="13"/>
                    </a:lnTo>
                    <a:lnTo>
                      <a:pt x="110" y="6"/>
                    </a:lnTo>
                    <a:lnTo>
                      <a:pt x="95" y="1"/>
                    </a:lnTo>
                    <a:lnTo>
                      <a:pt x="80" y="0"/>
                    </a:lnTo>
                    <a:lnTo>
                      <a:pt x="63" y="1"/>
                    </a:lnTo>
                    <a:lnTo>
                      <a:pt x="49" y="6"/>
                    </a:lnTo>
                    <a:lnTo>
                      <a:pt x="35" y="13"/>
                    </a:lnTo>
                    <a:lnTo>
                      <a:pt x="23" y="24"/>
                    </a:lnTo>
                    <a:lnTo>
                      <a:pt x="13" y="35"/>
                    </a:lnTo>
                    <a:lnTo>
                      <a:pt x="5" y="49"/>
                    </a:lnTo>
                    <a:lnTo>
                      <a:pt x="1" y="64"/>
                    </a:lnTo>
                    <a:lnTo>
                      <a:pt x="0" y="81"/>
                    </a:lnTo>
                    <a:lnTo>
                      <a:pt x="1" y="96"/>
                    </a:lnTo>
                    <a:lnTo>
                      <a:pt x="5" y="110"/>
                    </a:lnTo>
                    <a:lnTo>
                      <a:pt x="13" y="124"/>
                    </a:lnTo>
                    <a:lnTo>
                      <a:pt x="23" y="137"/>
                    </a:lnTo>
                    <a:lnTo>
                      <a:pt x="35" y="146"/>
                    </a:lnTo>
                    <a:lnTo>
                      <a:pt x="49" y="155"/>
                    </a:lnTo>
                    <a:lnTo>
                      <a:pt x="63" y="159"/>
                    </a:lnTo>
                    <a:lnTo>
                      <a:pt x="80" y="161"/>
                    </a:lnTo>
                    <a:lnTo>
                      <a:pt x="95" y="159"/>
                    </a:lnTo>
                    <a:lnTo>
                      <a:pt x="110" y="155"/>
                    </a:lnTo>
                    <a:lnTo>
                      <a:pt x="116" y="151"/>
                    </a:lnTo>
                    <a:lnTo>
                      <a:pt x="124" y="146"/>
                    </a:lnTo>
                    <a:lnTo>
                      <a:pt x="137" y="137"/>
                    </a:lnTo>
                    <a:lnTo>
                      <a:pt x="146" y="124"/>
                    </a:lnTo>
                    <a:lnTo>
                      <a:pt x="150" y="117"/>
                    </a:lnTo>
                    <a:lnTo>
                      <a:pt x="154" y="110"/>
                    </a:lnTo>
                    <a:lnTo>
                      <a:pt x="159" y="96"/>
                    </a:lnTo>
                    <a:lnTo>
                      <a:pt x="161" y="81"/>
                    </a:lnTo>
                    <a:lnTo>
                      <a:pt x="159" y="64"/>
                    </a:lnTo>
                    <a:lnTo>
                      <a:pt x="154" y="49"/>
                    </a:lnTo>
                    <a:lnTo>
                      <a:pt x="146" y="35"/>
                    </a:lnTo>
                    <a:lnTo>
                      <a:pt x="137" y="24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52" name="Freeform 64">
                <a:extLst>
                  <a:ext uri="{FF2B5EF4-FFF2-40B4-BE49-F238E27FC236}">
                    <a16:creationId xmlns:a16="http://schemas.microsoft.com/office/drawing/2014/main" id="{96B83442-F208-2403-08F6-17A1C23FC8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87188" y="3656013"/>
                <a:ext cx="50800" cy="50800"/>
              </a:xfrm>
              <a:custGeom>
                <a:avLst/>
                <a:gdLst>
                  <a:gd name="T0" fmla="*/ 136 w 160"/>
                  <a:gd name="T1" fmla="*/ 23 h 161"/>
                  <a:gd name="T2" fmla="*/ 123 w 160"/>
                  <a:gd name="T3" fmla="*/ 12 h 161"/>
                  <a:gd name="T4" fmla="*/ 110 w 160"/>
                  <a:gd name="T5" fmla="*/ 5 h 161"/>
                  <a:gd name="T6" fmla="*/ 95 w 160"/>
                  <a:gd name="T7" fmla="*/ 1 h 161"/>
                  <a:gd name="T8" fmla="*/ 80 w 160"/>
                  <a:gd name="T9" fmla="*/ 0 h 161"/>
                  <a:gd name="T10" fmla="*/ 63 w 160"/>
                  <a:gd name="T11" fmla="*/ 1 h 161"/>
                  <a:gd name="T12" fmla="*/ 48 w 160"/>
                  <a:gd name="T13" fmla="*/ 5 h 161"/>
                  <a:gd name="T14" fmla="*/ 35 w 160"/>
                  <a:gd name="T15" fmla="*/ 12 h 161"/>
                  <a:gd name="T16" fmla="*/ 23 w 160"/>
                  <a:gd name="T17" fmla="*/ 23 h 161"/>
                  <a:gd name="T18" fmla="*/ 12 w 160"/>
                  <a:gd name="T19" fmla="*/ 35 h 161"/>
                  <a:gd name="T20" fmla="*/ 5 w 160"/>
                  <a:gd name="T21" fmla="*/ 48 h 161"/>
                  <a:gd name="T22" fmla="*/ 1 w 160"/>
                  <a:gd name="T23" fmla="*/ 63 h 161"/>
                  <a:gd name="T24" fmla="*/ 0 w 160"/>
                  <a:gd name="T25" fmla="*/ 80 h 161"/>
                  <a:gd name="T26" fmla="*/ 1 w 160"/>
                  <a:gd name="T27" fmla="*/ 95 h 161"/>
                  <a:gd name="T28" fmla="*/ 5 w 160"/>
                  <a:gd name="T29" fmla="*/ 110 h 161"/>
                  <a:gd name="T30" fmla="*/ 12 w 160"/>
                  <a:gd name="T31" fmla="*/ 123 h 161"/>
                  <a:gd name="T32" fmla="*/ 23 w 160"/>
                  <a:gd name="T33" fmla="*/ 136 h 161"/>
                  <a:gd name="T34" fmla="*/ 35 w 160"/>
                  <a:gd name="T35" fmla="*/ 146 h 161"/>
                  <a:gd name="T36" fmla="*/ 48 w 160"/>
                  <a:gd name="T37" fmla="*/ 154 h 161"/>
                  <a:gd name="T38" fmla="*/ 63 w 160"/>
                  <a:gd name="T39" fmla="*/ 158 h 161"/>
                  <a:gd name="T40" fmla="*/ 80 w 160"/>
                  <a:gd name="T41" fmla="*/ 161 h 161"/>
                  <a:gd name="T42" fmla="*/ 95 w 160"/>
                  <a:gd name="T43" fmla="*/ 158 h 161"/>
                  <a:gd name="T44" fmla="*/ 110 w 160"/>
                  <a:gd name="T45" fmla="*/ 154 h 161"/>
                  <a:gd name="T46" fmla="*/ 116 w 160"/>
                  <a:gd name="T47" fmla="*/ 150 h 161"/>
                  <a:gd name="T48" fmla="*/ 123 w 160"/>
                  <a:gd name="T49" fmla="*/ 146 h 161"/>
                  <a:gd name="T50" fmla="*/ 136 w 160"/>
                  <a:gd name="T51" fmla="*/ 136 h 161"/>
                  <a:gd name="T52" fmla="*/ 146 w 160"/>
                  <a:gd name="T53" fmla="*/ 123 h 161"/>
                  <a:gd name="T54" fmla="*/ 150 w 160"/>
                  <a:gd name="T55" fmla="*/ 116 h 161"/>
                  <a:gd name="T56" fmla="*/ 154 w 160"/>
                  <a:gd name="T57" fmla="*/ 110 h 161"/>
                  <a:gd name="T58" fmla="*/ 158 w 160"/>
                  <a:gd name="T59" fmla="*/ 95 h 161"/>
                  <a:gd name="T60" fmla="*/ 160 w 160"/>
                  <a:gd name="T61" fmla="*/ 80 h 161"/>
                  <a:gd name="T62" fmla="*/ 158 w 160"/>
                  <a:gd name="T63" fmla="*/ 63 h 161"/>
                  <a:gd name="T64" fmla="*/ 154 w 160"/>
                  <a:gd name="T65" fmla="*/ 48 h 161"/>
                  <a:gd name="T66" fmla="*/ 146 w 160"/>
                  <a:gd name="T67" fmla="*/ 35 h 161"/>
                  <a:gd name="T68" fmla="*/ 136 w 160"/>
                  <a:gd name="T69" fmla="*/ 2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0" h="161">
                    <a:moveTo>
                      <a:pt x="136" y="23"/>
                    </a:moveTo>
                    <a:lnTo>
                      <a:pt x="123" y="12"/>
                    </a:lnTo>
                    <a:lnTo>
                      <a:pt x="110" y="5"/>
                    </a:lnTo>
                    <a:lnTo>
                      <a:pt x="95" y="1"/>
                    </a:lnTo>
                    <a:lnTo>
                      <a:pt x="80" y="0"/>
                    </a:lnTo>
                    <a:lnTo>
                      <a:pt x="63" y="1"/>
                    </a:lnTo>
                    <a:lnTo>
                      <a:pt x="48" y="5"/>
                    </a:lnTo>
                    <a:lnTo>
                      <a:pt x="35" y="12"/>
                    </a:lnTo>
                    <a:lnTo>
                      <a:pt x="23" y="23"/>
                    </a:lnTo>
                    <a:lnTo>
                      <a:pt x="12" y="35"/>
                    </a:lnTo>
                    <a:lnTo>
                      <a:pt x="5" y="48"/>
                    </a:lnTo>
                    <a:lnTo>
                      <a:pt x="1" y="63"/>
                    </a:lnTo>
                    <a:lnTo>
                      <a:pt x="0" y="80"/>
                    </a:lnTo>
                    <a:lnTo>
                      <a:pt x="1" y="95"/>
                    </a:lnTo>
                    <a:lnTo>
                      <a:pt x="5" y="110"/>
                    </a:lnTo>
                    <a:lnTo>
                      <a:pt x="12" y="123"/>
                    </a:lnTo>
                    <a:lnTo>
                      <a:pt x="23" y="136"/>
                    </a:lnTo>
                    <a:lnTo>
                      <a:pt x="35" y="146"/>
                    </a:lnTo>
                    <a:lnTo>
                      <a:pt x="48" y="154"/>
                    </a:lnTo>
                    <a:lnTo>
                      <a:pt x="63" y="158"/>
                    </a:lnTo>
                    <a:lnTo>
                      <a:pt x="80" y="161"/>
                    </a:lnTo>
                    <a:lnTo>
                      <a:pt x="95" y="158"/>
                    </a:lnTo>
                    <a:lnTo>
                      <a:pt x="110" y="154"/>
                    </a:lnTo>
                    <a:lnTo>
                      <a:pt x="116" y="150"/>
                    </a:lnTo>
                    <a:lnTo>
                      <a:pt x="123" y="146"/>
                    </a:lnTo>
                    <a:lnTo>
                      <a:pt x="136" y="136"/>
                    </a:lnTo>
                    <a:lnTo>
                      <a:pt x="146" y="123"/>
                    </a:lnTo>
                    <a:lnTo>
                      <a:pt x="150" y="116"/>
                    </a:lnTo>
                    <a:lnTo>
                      <a:pt x="154" y="110"/>
                    </a:lnTo>
                    <a:lnTo>
                      <a:pt x="158" y="95"/>
                    </a:lnTo>
                    <a:lnTo>
                      <a:pt x="160" y="80"/>
                    </a:lnTo>
                    <a:lnTo>
                      <a:pt x="158" y="63"/>
                    </a:lnTo>
                    <a:lnTo>
                      <a:pt x="154" y="48"/>
                    </a:lnTo>
                    <a:lnTo>
                      <a:pt x="146" y="35"/>
                    </a:lnTo>
                    <a:lnTo>
                      <a:pt x="136" y="23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54" name="Freeform 65">
                <a:extLst>
                  <a:ext uri="{FF2B5EF4-FFF2-40B4-BE49-F238E27FC236}">
                    <a16:creationId xmlns:a16="http://schemas.microsoft.com/office/drawing/2014/main" id="{1B97BF35-F3A3-752F-FE8F-EF27F6AC00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0" y="2798763"/>
                <a:ext cx="5053013" cy="681038"/>
              </a:xfrm>
              <a:custGeom>
                <a:avLst/>
                <a:gdLst>
                  <a:gd name="T0" fmla="*/ 15915 w 15915"/>
                  <a:gd name="T1" fmla="*/ 2148 h 2148"/>
                  <a:gd name="T2" fmla="*/ 10154 w 15915"/>
                  <a:gd name="T3" fmla="*/ 1188 h 2148"/>
                  <a:gd name="T4" fmla="*/ 8997 w 15915"/>
                  <a:gd name="T5" fmla="*/ 1007 h 2148"/>
                  <a:gd name="T6" fmla="*/ 7162 w 15915"/>
                  <a:gd name="T7" fmla="*/ 687 h 2148"/>
                  <a:gd name="T8" fmla="*/ 6224 w 15915"/>
                  <a:gd name="T9" fmla="*/ 547 h 2148"/>
                  <a:gd name="T10" fmla="*/ 5315 w 15915"/>
                  <a:gd name="T11" fmla="*/ 370 h 2148"/>
                  <a:gd name="T12" fmla="*/ 3337 w 15915"/>
                  <a:gd name="T13" fmla="*/ 223 h 2148"/>
                  <a:gd name="T14" fmla="*/ 3055 w 15915"/>
                  <a:gd name="T15" fmla="*/ 4 h 2148"/>
                  <a:gd name="T16" fmla="*/ 2782 w 15915"/>
                  <a:gd name="T17" fmla="*/ 0 h 2148"/>
                  <a:gd name="T18" fmla="*/ 2301 w 15915"/>
                  <a:gd name="T19" fmla="*/ 25 h 2148"/>
                  <a:gd name="T20" fmla="*/ 2103 w 15915"/>
                  <a:gd name="T21" fmla="*/ 80 h 2148"/>
                  <a:gd name="T22" fmla="*/ 1860 w 15915"/>
                  <a:gd name="T23" fmla="*/ 101 h 2148"/>
                  <a:gd name="T24" fmla="*/ 1414 w 15915"/>
                  <a:gd name="T25" fmla="*/ 84 h 2148"/>
                  <a:gd name="T26" fmla="*/ 1367 w 15915"/>
                  <a:gd name="T27" fmla="*/ 160 h 2148"/>
                  <a:gd name="T28" fmla="*/ 1144 w 15915"/>
                  <a:gd name="T29" fmla="*/ 138 h 2148"/>
                  <a:gd name="T30" fmla="*/ 909 w 15915"/>
                  <a:gd name="T31" fmla="*/ 223 h 2148"/>
                  <a:gd name="T32" fmla="*/ 703 w 15915"/>
                  <a:gd name="T33" fmla="*/ 261 h 2148"/>
                  <a:gd name="T34" fmla="*/ 669 w 15915"/>
                  <a:gd name="T35" fmla="*/ 442 h 2148"/>
                  <a:gd name="T36" fmla="*/ 488 w 15915"/>
                  <a:gd name="T37" fmla="*/ 370 h 2148"/>
                  <a:gd name="T38" fmla="*/ 454 w 15915"/>
                  <a:gd name="T39" fmla="*/ 632 h 2148"/>
                  <a:gd name="T40" fmla="*/ 226 w 15915"/>
                  <a:gd name="T41" fmla="*/ 568 h 2148"/>
                  <a:gd name="T42" fmla="*/ 30 w 15915"/>
                  <a:gd name="T43" fmla="*/ 821 h 2148"/>
                  <a:gd name="T44" fmla="*/ 4 w 15915"/>
                  <a:gd name="T45" fmla="*/ 1073 h 2148"/>
                  <a:gd name="T46" fmla="*/ 0 w 15915"/>
                  <a:gd name="T47" fmla="*/ 1584 h 2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915" h="2148">
                    <a:moveTo>
                      <a:pt x="15915" y="2148"/>
                    </a:moveTo>
                    <a:lnTo>
                      <a:pt x="10154" y="1188"/>
                    </a:lnTo>
                    <a:lnTo>
                      <a:pt x="8997" y="1007"/>
                    </a:lnTo>
                    <a:lnTo>
                      <a:pt x="7162" y="687"/>
                    </a:lnTo>
                    <a:lnTo>
                      <a:pt x="6224" y="547"/>
                    </a:lnTo>
                    <a:lnTo>
                      <a:pt x="5315" y="370"/>
                    </a:lnTo>
                    <a:lnTo>
                      <a:pt x="3337" y="223"/>
                    </a:lnTo>
                    <a:lnTo>
                      <a:pt x="3055" y="4"/>
                    </a:lnTo>
                    <a:lnTo>
                      <a:pt x="2782" y="0"/>
                    </a:lnTo>
                    <a:lnTo>
                      <a:pt x="2301" y="25"/>
                    </a:lnTo>
                    <a:lnTo>
                      <a:pt x="2103" y="80"/>
                    </a:lnTo>
                    <a:lnTo>
                      <a:pt x="1860" y="101"/>
                    </a:lnTo>
                    <a:lnTo>
                      <a:pt x="1414" y="84"/>
                    </a:lnTo>
                    <a:lnTo>
                      <a:pt x="1367" y="160"/>
                    </a:lnTo>
                    <a:lnTo>
                      <a:pt x="1144" y="138"/>
                    </a:lnTo>
                    <a:lnTo>
                      <a:pt x="909" y="223"/>
                    </a:lnTo>
                    <a:lnTo>
                      <a:pt x="703" y="261"/>
                    </a:lnTo>
                    <a:lnTo>
                      <a:pt x="669" y="442"/>
                    </a:lnTo>
                    <a:lnTo>
                      <a:pt x="488" y="370"/>
                    </a:lnTo>
                    <a:lnTo>
                      <a:pt x="454" y="632"/>
                    </a:lnTo>
                    <a:lnTo>
                      <a:pt x="226" y="568"/>
                    </a:lnTo>
                    <a:lnTo>
                      <a:pt x="30" y="821"/>
                    </a:lnTo>
                    <a:lnTo>
                      <a:pt x="4" y="1073"/>
                    </a:lnTo>
                    <a:lnTo>
                      <a:pt x="0" y="1584"/>
                    </a:lnTo>
                  </a:path>
                </a:pathLst>
              </a:custGeom>
              <a:noFill/>
              <a:ln w="20638">
                <a:solidFill>
                  <a:srgbClr val="99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55" name="Line 66">
                <a:extLst>
                  <a:ext uri="{FF2B5EF4-FFF2-40B4-BE49-F238E27FC236}">
                    <a16:creationId xmlns:a16="http://schemas.microsoft.com/office/drawing/2014/main" id="{174A2B6E-A4E8-BF34-D051-A98101F478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809413" y="3376613"/>
                <a:ext cx="0" cy="103188"/>
              </a:xfrm>
              <a:prstGeom prst="line">
                <a:avLst/>
              </a:prstGeom>
              <a:noFill/>
              <a:ln w="6350">
                <a:solidFill>
                  <a:srgbClr val="99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56" name="Line 67">
                <a:extLst>
                  <a:ext uri="{FF2B5EF4-FFF2-40B4-BE49-F238E27FC236}">
                    <a16:creationId xmlns:a16="http://schemas.microsoft.com/office/drawing/2014/main" id="{4675300F-D139-F44A-2B5B-E387593E13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82338" y="3275013"/>
                <a:ext cx="0" cy="84138"/>
              </a:xfrm>
              <a:prstGeom prst="line">
                <a:avLst/>
              </a:prstGeom>
              <a:noFill/>
              <a:ln w="6350">
                <a:solidFill>
                  <a:srgbClr val="99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57" name="Line 68">
                <a:extLst>
                  <a:ext uri="{FF2B5EF4-FFF2-40B4-BE49-F238E27FC236}">
                    <a16:creationId xmlns:a16="http://schemas.microsoft.com/office/drawing/2014/main" id="{8DA8BB22-EB96-452E-8CBD-2DFA4AFA8F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350500" y="3173413"/>
                <a:ext cx="0" cy="63500"/>
              </a:xfrm>
              <a:prstGeom prst="line">
                <a:avLst/>
              </a:prstGeom>
              <a:noFill/>
              <a:ln w="6350">
                <a:solidFill>
                  <a:srgbClr val="99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58" name="Line 69">
                <a:extLst>
                  <a:ext uri="{FF2B5EF4-FFF2-40B4-BE49-F238E27FC236}">
                    <a16:creationId xmlns:a16="http://schemas.microsoft.com/office/drawing/2014/main" id="{66102C07-C192-664B-CFA9-C967B7532E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13900" y="3057525"/>
                <a:ext cx="0" cy="60325"/>
              </a:xfrm>
              <a:prstGeom prst="line">
                <a:avLst/>
              </a:prstGeom>
              <a:noFill/>
              <a:ln w="6350">
                <a:solidFill>
                  <a:srgbClr val="99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59" name="Line 70">
                <a:extLst>
                  <a:ext uri="{FF2B5EF4-FFF2-40B4-BE49-F238E27FC236}">
                    <a16:creationId xmlns:a16="http://schemas.microsoft.com/office/drawing/2014/main" id="{345505DB-6BED-36CB-F00E-F149A1CECC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980613" y="3106738"/>
                <a:ext cx="0" cy="68263"/>
              </a:xfrm>
              <a:prstGeom prst="line">
                <a:avLst/>
              </a:prstGeom>
              <a:noFill/>
              <a:ln w="6350">
                <a:solidFill>
                  <a:srgbClr val="99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60" name="Line 71">
                <a:extLst>
                  <a:ext uri="{FF2B5EF4-FFF2-40B4-BE49-F238E27FC236}">
                    <a16:creationId xmlns:a16="http://schemas.microsoft.com/office/drawing/2014/main" id="{40D45C0C-4B30-9009-CA2A-75123C2ACB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031288" y="2967038"/>
                <a:ext cx="0" cy="49213"/>
              </a:xfrm>
              <a:prstGeom prst="line">
                <a:avLst/>
              </a:prstGeom>
              <a:noFill/>
              <a:ln w="6350">
                <a:solidFill>
                  <a:srgbClr val="99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61" name="Line 72">
                <a:extLst>
                  <a:ext uri="{FF2B5EF4-FFF2-40B4-BE49-F238E27FC236}">
                    <a16:creationId xmlns:a16="http://schemas.microsoft.com/office/drawing/2014/main" id="{20052274-74D3-B570-8E6A-71146B676B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21800" y="3014663"/>
                <a:ext cx="0" cy="52388"/>
              </a:xfrm>
              <a:prstGeom prst="line">
                <a:avLst/>
              </a:prstGeom>
              <a:noFill/>
              <a:ln w="6350">
                <a:solidFill>
                  <a:srgbClr val="99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62" name="Line 73">
                <a:extLst>
                  <a:ext uri="{FF2B5EF4-FFF2-40B4-BE49-F238E27FC236}">
                    <a16:creationId xmlns:a16="http://schemas.microsoft.com/office/drawing/2014/main" id="{FD22A52A-ECD0-E2EE-5D71-6EFADBAE27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43913" y="2874963"/>
                <a:ext cx="0" cy="41275"/>
              </a:xfrm>
              <a:prstGeom prst="line">
                <a:avLst/>
              </a:prstGeom>
              <a:noFill/>
              <a:ln w="6350">
                <a:solidFill>
                  <a:srgbClr val="99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63" name="Line 74">
                <a:extLst>
                  <a:ext uri="{FF2B5EF4-FFF2-40B4-BE49-F238E27FC236}">
                    <a16:creationId xmlns:a16="http://schemas.microsoft.com/office/drawing/2014/main" id="{46ABF154-C8BB-2090-84ED-587F96F3FD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32838" y="2932113"/>
                <a:ext cx="0" cy="39688"/>
              </a:xfrm>
              <a:prstGeom prst="line">
                <a:avLst/>
              </a:prstGeom>
              <a:noFill/>
              <a:ln w="6350">
                <a:solidFill>
                  <a:srgbClr val="99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64" name="Line 75">
                <a:extLst>
                  <a:ext uri="{FF2B5EF4-FFF2-40B4-BE49-F238E27FC236}">
                    <a16:creationId xmlns:a16="http://schemas.microsoft.com/office/drawing/2014/main" id="{0ABEC5C7-67B4-33D3-4755-4665BC7AFA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26363" y="2744788"/>
                <a:ext cx="0" cy="53975"/>
              </a:xfrm>
              <a:prstGeom prst="line">
                <a:avLst/>
              </a:prstGeom>
              <a:noFill/>
              <a:ln w="6350">
                <a:solidFill>
                  <a:srgbClr val="99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65" name="Line 76">
                <a:extLst>
                  <a:ext uri="{FF2B5EF4-FFF2-40B4-BE49-F238E27FC236}">
                    <a16:creationId xmlns:a16="http://schemas.microsoft.com/office/drawing/2014/main" id="{233CE66F-B5EE-0A32-C3D7-8D94F84DE7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40638" y="2746375"/>
                <a:ext cx="0" cy="52388"/>
              </a:xfrm>
              <a:prstGeom prst="line">
                <a:avLst/>
              </a:prstGeom>
              <a:noFill/>
              <a:ln w="6350">
                <a:solidFill>
                  <a:srgbClr val="99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66" name="Line 77">
                <a:extLst>
                  <a:ext uri="{FF2B5EF4-FFF2-40B4-BE49-F238E27FC236}">
                    <a16:creationId xmlns:a16="http://schemas.microsoft.com/office/drawing/2014/main" id="{42A681AD-DCFC-AE58-E4DB-534E9522A5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64438" y="2754313"/>
                <a:ext cx="0" cy="47625"/>
              </a:xfrm>
              <a:prstGeom prst="line">
                <a:avLst/>
              </a:prstGeom>
              <a:noFill/>
              <a:ln w="6350">
                <a:solidFill>
                  <a:srgbClr val="99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67" name="Line 78">
                <a:extLst>
                  <a:ext uri="{FF2B5EF4-FFF2-40B4-BE49-F238E27FC236}">
                    <a16:creationId xmlns:a16="http://schemas.microsoft.com/office/drawing/2014/main" id="{E06B316B-0F41-910D-7CE1-CA93630261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86650" y="2765425"/>
                <a:ext cx="0" cy="41275"/>
              </a:xfrm>
              <a:prstGeom prst="line">
                <a:avLst/>
              </a:prstGeom>
              <a:noFill/>
              <a:ln w="6350">
                <a:solidFill>
                  <a:srgbClr val="99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68" name="Line 79">
                <a:extLst>
                  <a:ext uri="{FF2B5EF4-FFF2-40B4-BE49-F238E27FC236}">
                    <a16:creationId xmlns:a16="http://schemas.microsoft.com/office/drawing/2014/main" id="{91D621BF-A00A-E193-1B13-2F9D6B6EE2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24738" y="2771775"/>
                <a:ext cx="0" cy="52388"/>
              </a:xfrm>
              <a:prstGeom prst="line">
                <a:avLst/>
              </a:prstGeom>
              <a:noFill/>
              <a:ln w="6350">
                <a:solidFill>
                  <a:srgbClr val="99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69" name="Line 80">
                <a:extLst>
                  <a:ext uri="{FF2B5EF4-FFF2-40B4-BE49-F238E27FC236}">
                    <a16:creationId xmlns:a16="http://schemas.microsoft.com/office/drawing/2014/main" id="{ECB15C27-DEA9-2448-0BD6-92F6E7DCCB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46950" y="2778125"/>
                <a:ext cx="0" cy="52388"/>
              </a:xfrm>
              <a:prstGeom prst="line">
                <a:avLst/>
              </a:prstGeom>
              <a:noFill/>
              <a:ln w="6350">
                <a:solidFill>
                  <a:srgbClr val="99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70" name="Line 81">
                <a:extLst>
                  <a:ext uri="{FF2B5EF4-FFF2-40B4-BE49-F238E27FC236}">
                    <a16:creationId xmlns:a16="http://schemas.microsoft.com/office/drawing/2014/main" id="{29F22C8F-92C6-EAD0-AE98-86CF64B436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77100" y="2786063"/>
                <a:ext cx="0" cy="41275"/>
              </a:xfrm>
              <a:prstGeom prst="line">
                <a:avLst/>
              </a:prstGeom>
              <a:noFill/>
              <a:ln w="6350">
                <a:solidFill>
                  <a:srgbClr val="99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71" name="Line 82">
                <a:extLst>
                  <a:ext uri="{FF2B5EF4-FFF2-40B4-BE49-F238E27FC236}">
                    <a16:creationId xmlns:a16="http://schemas.microsoft.com/office/drawing/2014/main" id="{05BEE2EA-6EDD-DFCC-E67F-0608AA3302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05663" y="2781300"/>
                <a:ext cx="0" cy="42863"/>
              </a:xfrm>
              <a:prstGeom prst="line">
                <a:avLst/>
              </a:prstGeom>
              <a:noFill/>
              <a:ln w="6350">
                <a:solidFill>
                  <a:srgbClr val="99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72" name="Line 83">
                <a:extLst>
                  <a:ext uri="{FF2B5EF4-FFF2-40B4-BE49-F238E27FC236}">
                    <a16:creationId xmlns:a16="http://schemas.microsoft.com/office/drawing/2014/main" id="{C613B3BB-E9D8-3452-900C-02FD9B23D0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19938" y="2797175"/>
                <a:ext cx="0" cy="44450"/>
              </a:xfrm>
              <a:prstGeom prst="line">
                <a:avLst/>
              </a:prstGeom>
              <a:noFill/>
              <a:ln w="6350">
                <a:solidFill>
                  <a:srgbClr val="99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73" name="Line 84">
                <a:extLst>
                  <a:ext uri="{FF2B5EF4-FFF2-40B4-BE49-F238E27FC236}">
                    <a16:creationId xmlns:a16="http://schemas.microsoft.com/office/drawing/2014/main" id="{AE4F28D9-9CA3-4A87-B661-2B4FA9EF16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45325" y="2808288"/>
                <a:ext cx="0" cy="60325"/>
              </a:xfrm>
              <a:prstGeom prst="line">
                <a:avLst/>
              </a:prstGeom>
              <a:noFill/>
              <a:ln w="6350">
                <a:solidFill>
                  <a:srgbClr val="99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74" name="Line 85">
                <a:extLst>
                  <a:ext uri="{FF2B5EF4-FFF2-40B4-BE49-F238E27FC236}">
                    <a16:creationId xmlns:a16="http://schemas.microsoft.com/office/drawing/2014/main" id="{64ABFAF1-230D-4D2E-43B5-45E2CEC323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80238" y="2825750"/>
                <a:ext cx="0" cy="55563"/>
              </a:xfrm>
              <a:prstGeom prst="line">
                <a:avLst/>
              </a:prstGeom>
              <a:noFill/>
              <a:ln w="6350">
                <a:solidFill>
                  <a:srgbClr val="99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75" name="Line 86">
                <a:extLst>
                  <a:ext uri="{FF2B5EF4-FFF2-40B4-BE49-F238E27FC236}">
                    <a16:creationId xmlns:a16="http://schemas.microsoft.com/office/drawing/2014/main" id="{4D289265-3F4D-2A9A-5AF0-676D6F9871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11975" y="2849563"/>
                <a:ext cx="0" cy="66675"/>
              </a:xfrm>
              <a:prstGeom prst="line">
                <a:avLst/>
              </a:prstGeom>
              <a:noFill/>
              <a:ln w="6350">
                <a:solidFill>
                  <a:srgbClr val="99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76" name="Line 87">
                <a:extLst>
                  <a:ext uri="{FF2B5EF4-FFF2-40B4-BE49-F238E27FC236}">
                    <a16:creationId xmlns:a16="http://schemas.microsoft.com/office/drawing/2014/main" id="{3D988803-B936-B895-3A45-92051E54F1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65925" y="2981325"/>
                <a:ext cx="0" cy="77788"/>
              </a:xfrm>
              <a:prstGeom prst="line">
                <a:avLst/>
              </a:prstGeom>
              <a:noFill/>
              <a:ln w="6350">
                <a:solidFill>
                  <a:srgbClr val="99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77" name="Line 88">
                <a:extLst>
                  <a:ext uri="{FF2B5EF4-FFF2-40B4-BE49-F238E27FC236}">
                    <a16:creationId xmlns:a16="http://schemas.microsoft.com/office/drawing/2014/main" id="{3FBD2473-1F4E-A048-F48A-FEFCFB0FB1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27838" y="2903538"/>
                <a:ext cx="0" cy="74613"/>
              </a:xfrm>
              <a:prstGeom prst="line">
                <a:avLst/>
              </a:prstGeom>
              <a:noFill/>
              <a:ln w="6350">
                <a:solidFill>
                  <a:srgbClr val="99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78" name="Freeform 89">
                <a:extLst>
                  <a:ext uri="{FF2B5EF4-FFF2-40B4-BE49-F238E27FC236}">
                    <a16:creationId xmlns:a16="http://schemas.microsoft.com/office/drawing/2014/main" id="{39248DC5-9536-5855-B5A8-318AF3DD36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84013" y="3454400"/>
                <a:ext cx="50800" cy="50800"/>
              </a:xfrm>
              <a:custGeom>
                <a:avLst/>
                <a:gdLst>
                  <a:gd name="T0" fmla="*/ 161 w 161"/>
                  <a:gd name="T1" fmla="*/ 81 h 161"/>
                  <a:gd name="T2" fmla="*/ 159 w 161"/>
                  <a:gd name="T3" fmla="*/ 64 h 161"/>
                  <a:gd name="T4" fmla="*/ 155 w 161"/>
                  <a:gd name="T5" fmla="*/ 49 h 161"/>
                  <a:gd name="T6" fmla="*/ 146 w 161"/>
                  <a:gd name="T7" fmla="*/ 35 h 161"/>
                  <a:gd name="T8" fmla="*/ 137 w 161"/>
                  <a:gd name="T9" fmla="*/ 24 h 161"/>
                  <a:gd name="T10" fmla="*/ 124 w 161"/>
                  <a:gd name="T11" fmla="*/ 13 h 161"/>
                  <a:gd name="T12" fmla="*/ 110 w 161"/>
                  <a:gd name="T13" fmla="*/ 6 h 161"/>
                  <a:gd name="T14" fmla="*/ 95 w 161"/>
                  <a:gd name="T15" fmla="*/ 1 h 161"/>
                  <a:gd name="T16" fmla="*/ 81 w 161"/>
                  <a:gd name="T17" fmla="*/ 0 h 161"/>
                  <a:gd name="T18" fmla="*/ 64 w 161"/>
                  <a:gd name="T19" fmla="*/ 1 h 161"/>
                  <a:gd name="T20" fmla="*/ 49 w 161"/>
                  <a:gd name="T21" fmla="*/ 6 h 161"/>
                  <a:gd name="T22" fmla="*/ 35 w 161"/>
                  <a:gd name="T23" fmla="*/ 13 h 161"/>
                  <a:gd name="T24" fmla="*/ 23 w 161"/>
                  <a:gd name="T25" fmla="*/ 24 h 161"/>
                  <a:gd name="T26" fmla="*/ 13 w 161"/>
                  <a:gd name="T27" fmla="*/ 35 h 161"/>
                  <a:gd name="T28" fmla="*/ 5 w 161"/>
                  <a:gd name="T29" fmla="*/ 49 h 161"/>
                  <a:gd name="T30" fmla="*/ 1 w 161"/>
                  <a:gd name="T31" fmla="*/ 64 h 161"/>
                  <a:gd name="T32" fmla="*/ 0 w 161"/>
                  <a:gd name="T33" fmla="*/ 81 h 161"/>
                  <a:gd name="T34" fmla="*/ 1 w 161"/>
                  <a:gd name="T35" fmla="*/ 96 h 161"/>
                  <a:gd name="T36" fmla="*/ 5 w 161"/>
                  <a:gd name="T37" fmla="*/ 110 h 161"/>
                  <a:gd name="T38" fmla="*/ 13 w 161"/>
                  <a:gd name="T39" fmla="*/ 124 h 161"/>
                  <a:gd name="T40" fmla="*/ 23 w 161"/>
                  <a:gd name="T41" fmla="*/ 137 h 161"/>
                  <a:gd name="T42" fmla="*/ 35 w 161"/>
                  <a:gd name="T43" fmla="*/ 146 h 161"/>
                  <a:gd name="T44" fmla="*/ 49 w 161"/>
                  <a:gd name="T45" fmla="*/ 155 h 161"/>
                  <a:gd name="T46" fmla="*/ 64 w 161"/>
                  <a:gd name="T47" fmla="*/ 159 h 161"/>
                  <a:gd name="T48" fmla="*/ 81 w 161"/>
                  <a:gd name="T49" fmla="*/ 161 h 161"/>
                  <a:gd name="T50" fmla="*/ 95 w 161"/>
                  <a:gd name="T51" fmla="*/ 159 h 161"/>
                  <a:gd name="T52" fmla="*/ 110 w 161"/>
                  <a:gd name="T53" fmla="*/ 155 h 161"/>
                  <a:gd name="T54" fmla="*/ 117 w 161"/>
                  <a:gd name="T55" fmla="*/ 151 h 161"/>
                  <a:gd name="T56" fmla="*/ 124 w 161"/>
                  <a:gd name="T57" fmla="*/ 146 h 161"/>
                  <a:gd name="T58" fmla="*/ 137 w 161"/>
                  <a:gd name="T59" fmla="*/ 137 h 161"/>
                  <a:gd name="T60" fmla="*/ 146 w 161"/>
                  <a:gd name="T61" fmla="*/ 124 h 161"/>
                  <a:gd name="T62" fmla="*/ 150 w 161"/>
                  <a:gd name="T63" fmla="*/ 117 h 161"/>
                  <a:gd name="T64" fmla="*/ 155 w 161"/>
                  <a:gd name="T65" fmla="*/ 110 h 161"/>
                  <a:gd name="T66" fmla="*/ 159 w 161"/>
                  <a:gd name="T67" fmla="*/ 96 h 161"/>
                  <a:gd name="T68" fmla="*/ 161 w 161"/>
                  <a:gd name="T69" fmla="*/ 81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1" h="161">
                    <a:moveTo>
                      <a:pt x="161" y="81"/>
                    </a:moveTo>
                    <a:lnTo>
                      <a:pt x="159" y="64"/>
                    </a:lnTo>
                    <a:lnTo>
                      <a:pt x="155" y="49"/>
                    </a:lnTo>
                    <a:lnTo>
                      <a:pt x="146" y="35"/>
                    </a:lnTo>
                    <a:lnTo>
                      <a:pt x="137" y="24"/>
                    </a:lnTo>
                    <a:lnTo>
                      <a:pt x="124" y="13"/>
                    </a:lnTo>
                    <a:lnTo>
                      <a:pt x="110" y="6"/>
                    </a:lnTo>
                    <a:lnTo>
                      <a:pt x="95" y="1"/>
                    </a:lnTo>
                    <a:lnTo>
                      <a:pt x="81" y="0"/>
                    </a:lnTo>
                    <a:lnTo>
                      <a:pt x="64" y="1"/>
                    </a:lnTo>
                    <a:lnTo>
                      <a:pt x="49" y="6"/>
                    </a:lnTo>
                    <a:lnTo>
                      <a:pt x="35" y="13"/>
                    </a:lnTo>
                    <a:lnTo>
                      <a:pt x="23" y="24"/>
                    </a:lnTo>
                    <a:lnTo>
                      <a:pt x="13" y="35"/>
                    </a:lnTo>
                    <a:lnTo>
                      <a:pt x="5" y="49"/>
                    </a:lnTo>
                    <a:lnTo>
                      <a:pt x="1" y="64"/>
                    </a:lnTo>
                    <a:lnTo>
                      <a:pt x="0" y="81"/>
                    </a:lnTo>
                    <a:lnTo>
                      <a:pt x="1" y="96"/>
                    </a:lnTo>
                    <a:lnTo>
                      <a:pt x="5" y="110"/>
                    </a:lnTo>
                    <a:lnTo>
                      <a:pt x="13" y="124"/>
                    </a:lnTo>
                    <a:lnTo>
                      <a:pt x="23" y="137"/>
                    </a:lnTo>
                    <a:lnTo>
                      <a:pt x="35" y="146"/>
                    </a:lnTo>
                    <a:lnTo>
                      <a:pt x="49" y="155"/>
                    </a:lnTo>
                    <a:lnTo>
                      <a:pt x="64" y="159"/>
                    </a:lnTo>
                    <a:lnTo>
                      <a:pt x="81" y="161"/>
                    </a:lnTo>
                    <a:lnTo>
                      <a:pt x="95" y="159"/>
                    </a:lnTo>
                    <a:lnTo>
                      <a:pt x="110" y="155"/>
                    </a:lnTo>
                    <a:lnTo>
                      <a:pt x="117" y="151"/>
                    </a:lnTo>
                    <a:lnTo>
                      <a:pt x="124" y="146"/>
                    </a:lnTo>
                    <a:lnTo>
                      <a:pt x="137" y="137"/>
                    </a:lnTo>
                    <a:lnTo>
                      <a:pt x="146" y="124"/>
                    </a:lnTo>
                    <a:lnTo>
                      <a:pt x="150" y="117"/>
                    </a:lnTo>
                    <a:lnTo>
                      <a:pt x="155" y="110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79" name="Freeform 90">
                <a:extLst>
                  <a:ext uri="{FF2B5EF4-FFF2-40B4-BE49-F238E27FC236}">
                    <a16:creationId xmlns:a16="http://schemas.microsoft.com/office/drawing/2014/main" id="{A1684E46-E957-A84E-2362-AC770BCD8C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56938" y="3332163"/>
                <a:ext cx="50800" cy="52388"/>
              </a:xfrm>
              <a:custGeom>
                <a:avLst/>
                <a:gdLst>
                  <a:gd name="T0" fmla="*/ 161 w 161"/>
                  <a:gd name="T1" fmla="*/ 81 h 161"/>
                  <a:gd name="T2" fmla="*/ 159 w 161"/>
                  <a:gd name="T3" fmla="*/ 64 h 161"/>
                  <a:gd name="T4" fmla="*/ 155 w 161"/>
                  <a:gd name="T5" fmla="*/ 49 h 161"/>
                  <a:gd name="T6" fmla="*/ 146 w 161"/>
                  <a:gd name="T7" fmla="*/ 35 h 161"/>
                  <a:gd name="T8" fmla="*/ 137 w 161"/>
                  <a:gd name="T9" fmla="*/ 23 h 161"/>
                  <a:gd name="T10" fmla="*/ 124 w 161"/>
                  <a:gd name="T11" fmla="*/ 13 h 161"/>
                  <a:gd name="T12" fmla="*/ 110 w 161"/>
                  <a:gd name="T13" fmla="*/ 5 h 161"/>
                  <a:gd name="T14" fmla="*/ 96 w 161"/>
                  <a:gd name="T15" fmla="*/ 1 h 161"/>
                  <a:gd name="T16" fmla="*/ 81 w 161"/>
                  <a:gd name="T17" fmla="*/ 0 h 161"/>
                  <a:gd name="T18" fmla="*/ 64 w 161"/>
                  <a:gd name="T19" fmla="*/ 1 h 161"/>
                  <a:gd name="T20" fmla="*/ 49 w 161"/>
                  <a:gd name="T21" fmla="*/ 5 h 161"/>
                  <a:gd name="T22" fmla="*/ 35 w 161"/>
                  <a:gd name="T23" fmla="*/ 13 h 161"/>
                  <a:gd name="T24" fmla="*/ 24 w 161"/>
                  <a:gd name="T25" fmla="*/ 23 h 161"/>
                  <a:gd name="T26" fmla="*/ 13 w 161"/>
                  <a:gd name="T27" fmla="*/ 35 h 161"/>
                  <a:gd name="T28" fmla="*/ 6 w 161"/>
                  <a:gd name="T29" fmla="*/ 49 h 161"/>
                  <a:gd name="T30" fmla="*/ 1 w 161"/>
                  <a:gd name="T31" fmla="*/ 64 h 161"/>
                  <a:gd name="T32" fmla="*/ 0 w 161"/>
                  <a:gd name="T33" fmla="*/ 81 h 161"/>
                  <a:gd name="T34" fmla="*/ 1 w 161"/>
                  <a:gd name="T35" fmla="*/ 95 h 161"/>
                  <a:gd name="T36" fmla="*/ 6 w 161"/>
                  <a:gd name="T37" fmla="*/ 110 h 161"/>
                  <a:gd name="T38" fmla="*/ 13 w 161"/>
                  <a:gd name="T39" fmla="*/ 124 h 161"/>
                  <a:gd name="T40" fmla="*/ 24 w 161"/>
                  <a:gd name="T41" fmla="*/ 137 h 161"/>
                  <a:gd name="T42" fmla="*/ 35 w 161"/>
                  <a:gd name="T43" fmla="*/ 146 h 161"/>
                  <a:gd name="T44" fmla="*/ 49 w 161"/>
                  <a:gd name="T45" fmla="*/ 155 h 161"/>
                  <a:gd name="T46" fmla="*/ 64 w 161"/>
                  <a:gd name="T47" fmla="*/ 159 h 161"/>
                  <a:gd name="T48" fmla="*/ 81 w 161"/>
                  <a:gd name="T49" fmla="*/ 161 h 161"/>
                  <a:gd name="T50" fmla="*/ 96 w 161"/>
                  <a:gd name="T51" fmla="*/ 159 h 161"/>
                  <a:gd name="T52" fmla="*/ 110 w 161"/>
                  <a:gd name="T53" fmla="*/ 155 h 161"/>
                  <a:gd name="T54" fmla="*/ 117 w 161"/>
                  <a:gd name="T55" fmla="*/ 150 h 161"/>
                  <a:gd name="T56" fmla="*/ 124 w 161"/>
                  <a:gd name="T57" fmla="*/ 146 h 161"/>
                  <a:gd name="T58" fmla="*/ 137 w 161"/>
                  <a:gd name="T59" fmla="*/ 137 h 161"/>
                  <a:gd name="T60" fmla="*/ 146 w 161"/>
                  <a:gd name="T61" fmla="*/ 124 h 161"/>
                  <a:gd name="T62" fmla="*/ 151 w 161"/>
                  <a:gd name="T63" fmla="*/ 117 h 161"/>
                  <a:gd name="T64" fmla="*/ 155 w 161"/>
                  <a:gd name="T65" fmla="*/ 110 h 161"/>
                  <a:gd name="T66" fmla="*/ 159 w 161"/>
                  <a:gd name="T67" fmla="*/ 95 h 161"/>
                  <a:gd name="T68" fmla="*/ 161 w 161"/>
                  <a:gd name="T69" fmla="*/ 81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1" h="161">
                    <a:moveTo>
                      <a:pt x="161" y="81"/>
                    </a:moveTo>
                    <a:lnTo>
                      <a:pt x="159" y="64"/>
                    </a:lnTo>
                    <a:lnTo>
                      <a:pt x="155" y="49"/>
                    </a:lnTo>
                    <a:lnTo>
                      <a:pt x="146" y="35"/>
                    </a:lnTo>
                    <a:lnTo>
                      <a:pt x="137" y="23"/>
                    </a:lnTo>
                    <a:lnTo>
                      <a:pt x="124" y="13"/>
                    </a:lnTo>
                    <a:lnTo>
                      <a:pt x="110" y="5"/>
                    </a:lnTo>
                    <a:lnTo>
                      <a:pt x="96" y="1"/>
                    </a:lnTo>
                    <a:lnTo>
                      <a:pt x="81" y="0"/>
                    </a:lnTo>
                    <a:lnTo>
                      <a:pt x="64" y="1"/>
                    </a:lnTo>
                    <a:lnTo>
                      <a:pt x="49" y="5"/>
                    </a:lnTo>
                    <a:lnTo>
                      <a:pt x="35" y="13"/>
                    </a:lnTo>
                    <a:lnTo>
                      <a:pt x="24" y="23"/>
                    </a:lnTo>
                    <a:lnTo>
                      <a:pt x="13" y="35"/>
                    </a:lnTo>
                    <a:lnTo>
                      <a:pt x="6" y="49"/>
                    </a:lnTo>
                    <a:lnTo>
                      <a:pt x="1" y="64"/>
                    </a:lnTo>
                    <a:lnTo>
                      <a:pt x="0" y="81"/>
                    </a:lnTo>
                    <a:lnTo>
                      <a:pt x="1" y="95"/>
                    </a:lnTo>
                    <a:lnTo>
                      <a:pt x="6" y="110"/>
                    </a:lnTo>
                    <a:lnTo>
                      <a:pt x="13" y="124"/>
                    </a:lnTo>
                    <a:lnTo>
                      <a:pt x="24" y="137"/>
                    </a:lnTo>
                    <a:lnTo>
                      <a:pt x="35" y="146"/>
                    </a:lnTo>
                    <a:lnTo>
                      <a:pt x="49" y="155"/>
                    </a:lnTo>
                    <a:lnTo>
                      <a:pt x="64" y="159"/>
                    </a:lnTo>
                    <a:lnTo>
                      <a:pt x="81" y="161"/>
                    </a:lnTo>
                    <a:lnTo>
                      <a:pt x="96" y="159"/>
                    </a:lnTo>
                    <a:lnTo>
                      <a:pt x="110" y="155"/>
                    </a:lnTo>
                    <a:lnTo>
                      <a:pt x="117" y="150"/>
                    </a:lnTo>
                    <a:lnTo>
                      <a:pt x="124" y="146"/>
                    </a:lnTo>
                    <a:lnTo>
                      <a:pt x="137" y="137"/>
                    </a:lnTo>
                    <a:lnTo>
                      <a:pt x="146" y="124"/>
                    </a:lnTo>
                    <a:lnTo>
                      <a:pt x="151" y="117"/>
                    </a:lnTo>
                    <a:lnTo>
                      <a:pt x="155" y="110"/>
                    </a:lnTo>
                    <a:lnTo>
                      <a:pt x="159" y="95"/>
                    </a:lnTo>
                    <a:lnTo>
                      <a:pt x="161" y="81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80" name="Freeform 91">
                <a:extLst>
                  <a:ext uri="{FF2B5EF4-FFF2-40B4-BE49-F238E27FC236}">
                    <a16:creationId xmlns:a16="http://schemas.microsoft.com/office/drawing/2014/main" id="{00BC0F85-AA7C-DC15-77EC-8406EDCD3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25100" y="3211513"/>
                <a:ext cx="52388" cy="50800"/>
              </a:xfrm>
              <a:custGeom>
                <a:avLst/>
                <a:gdLst>
                  <a:gd name="T0" fmla="*/ 161 w 161"/>
                  <a:gd name="T1" fmla="*/ 80 h 161"/>
                  <a:gd name="T2" fmla="*/ 159 w 161"/>
                  <a:gd name="T3" fmla="*/ 63 h 161"/>
                  <a:gd name="T4" fmla="*/ 155 w 161"/>
                  <a:gd name="T5" fmla="*/ 49 h 161"/>
                  <a:gd name="T6" fmla="*/ 146 w 161"/>
                  <a:gd name="T7" fmla="*/ 35 h 161"/>
                  <a:gd name="T8" fmla="*/ 137 w 161"/>
                  <a:gd name="T9" fmla="*/ 23 h 161"/>
                  <a:gd name="T10" fmla="*/ 124 w 161"/>
                  <a:gd name="T11" fmla="*/ 13 h 161"/>
                  <a:gd name="T12" fmla="*/ 110 w 161"/>
                  <a:gd name="T13" fmla="*/ 5 h 161"/>
                  <a:gd name="T14" fmla="*/ 95 w 161"/>
                  <a:gd name="T15" fmla="*/ 1 h 161"/>
                  <a:gd name="T16" fmla="*/ 80 w 161"/>
                  <a:gd name="T17" fmla="*/ 0 h 161"/>
                  <a:gd name="T18" fmla="*/ 64 w 161"/>
                  <a:gd name="T19" fmla="*/ 1 h 161"/>
                  <a:gd name="T20" fmla="*/ 49 w 161"/>
                  <a:gd name="T21" fmla="*/ 5 h 161"/>
                  <a:gd name="T22" fmla="*/ 35 w 161"/>
                  <a:gd name="T23" fmla="*/ 13 h 161"/>
                  <a:gd name="T24" fmla="*/ 23 w 161"/>
                  <a:gd name="T25" fmla="*/ 23 h 161"/>
                  <a:gd name="T26" fmla="*/ 13 w 161"/>
                  <a:gd name="T27" fmla="*/ 35 h 161"/>
                  <a:gd name="T28" fmla="*/ 5 w 161"/>
                  <a:gd name="T29" fmla="*/ 49 h 161"/>
                  <a:gd name="T30" fmla="*/ 1 w 161"/>
                  <a:gd name="T31" fmla="*/ 63 h 161"/>
                  <a:gd name="T32" fmla="*/ 0 w 161"/>
                  <a:gd name="T33" fmla="*/ 80 h 161"/>
                  <a:gd name="T34" fmla="*/ 1 w 161"/>
                  <a:gd name="T35" fmla="*/ 95 h 161"/>
                  <a:gd name="T36" fmla="*/ 5 w 161"/>
                  <a:gd name="T37" fmla="*/ 110 h 161"/>
                  <a:gd name="T38" fmla="*/ 13 w 161"/>
                  <a:gd name="T39" fmla="*/ 124 h 161"/>
                  <a:gd name="T40" fmla="*/ 23 w 161"/>
                  <a:gd name="T41" fmla="*/ 136 h 161"/>
                  <a:gd name="T42" fmla="*/ 35 w 161"/>
                  <a:gd name="T43" fmla="*/ 146 h 161"/>
                  <a:gd name="T44" fmla="*/ 49 w 161"/>
                  <a:gd name="T45" fmla="*/ 154 h 161"/>
                  <a:gd name="T46" fmla="*/ 64 w 161"/>
                  <a:gd name="T47" fmla="*/ 159 h 161"/>
                  <a:gd name="T48" fmla="*/ 80 w 161"/>
                  <a:gd name="T49" fmla="*/ 161 h 161"/>
                  <a:gd name="T50" fmla="*/ 95 w 161"/>
                  <a:gd name="T51" fmla="*/ 159 h 161"/>
                  <a:gd name="T52" fmla="*/ 110 w 161"/>
                  <a:gd name="T53" fmla="*/ 154 h 161"/>
                  <a:gd name="T54" fmla="*/ 116 w 161"/>
                  <a:gd name="T55" fmla="*/ 150 h 161"/>
                  <a:gd name="T56" fmla="*/ 124 w 161"/>
                  <a:gd name="T57" fmla="*/ 146 h 161"/>
                  <a:gd name="T58" fmla="*/ 137 w 161"/>
                  <a:gd name="T59" fmla="*/ 136 h 161"/>
                  <a:gd name="T60" fmla="*/ 146 w 161"/>
                  <a:gd name="T61" fmla="*/ 124 h 161"/>
                  <a:gd name="T62" fmla="*/ 150 w 161"/>
                  <a:gd name="T63" fmla="*/ 116 h 161"/>
                  <a:gd name="T64" fmla="*/ 155 w 161"/>
                  <a:gd name="T65" fmla="*/ 110 h 161"/>
                  <a:gd name="T66" fmla="*/ 159 w 161"/>
                  <a:gd name="T67" fmla="*/ 95 h 161"/>
                  <a:gd name="T68" fmla="*/ 161 w 161"/>
                  <a:gd name="T69" fmla="*/ 8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1" h="161">
                    <a:moveTo>
                      <a:pt x="161" y="80"/>
                    </a:moveTo>
                    <a:lnTo>
                      <a:pt x="159" y="63"/>
                    </a:lnTo>
                    <a:lnTo>
                      <a:pt x="155" y="49"/>
                    </a:lnTo>
                    <a:lnTo>
                      <a:pt x="146" y="35"/>
                    </a:lnTo>
                    <a:lnTo>
                      <a:pt x="137" y="23"/>
                    </a:lnTo>
                    <a:lnTo>
                      <a:pt x="124" y="13"/>
                    </a:lnTo>
                    <a:lnTo>
                      <a:pt x="110" y="5"/>
                    </a:lnTo>
                    <a:lnTo>
                      <a:pt x="95" y="1"/>
                    </a:lnTo>
                    <a:lnTo>
                      <a:pt x="80" y="0"/>
                    </a:lnTo>
                    <a:lnTo>
                      <a:pt x="64" y="1"/>
                    </a:lnTo>
                    <a:lnTo>
                      <a:pt x="49" y="5"/>
                    </a:lnTo>
                    <a:lnTo>
                      <a:pt x="35" y="13"/>
                    </a:lnTo>
                    <a:lnTo>
                      <a:pt x="23" y="23"/>
                    </a:lnTo>
                    <a:lnTo>
                      <a:pt x="13" y="35"/>
                    </a:lnTo>
                    <a:lnTo>
                      <a:pt x="5" y="49"/>
                    </a:lnTo>
                    <a:lnTo>
                      <a:pt x="1" y="63"/>
                    </a:lnTo>
                    <a:lnTo>
                      <a:pt x="0" y="80"/>
                    </a:lnTo>
                    <a:lnTo>
                      <a:pt x="1" y="95"/>
                    </a:lnTo>
                    <a:lnTo>
                      <a:pt x="5" y="110"/>
                    </a:lnTo>
                    <a:lnTo>
                      <a:pt x="13" y="124"/>
                    </a:lnTo>
                    <a:lnTo>
                      <a:pt x="23" y="136"/>
                    </a:lnTo>
                    <a:lnTo>
                      <a:pt x="35" y="146"/>
                    </a:lnTo>
                    <a:lnTo>
                      <a:pt x="49" y="154"/>
                    </a:lnTo>
                    <a:lnTo>
                      <a:pt x="64" y="159"/>
                    </a:lnTo>
                    <a:lnTo>
                      <a:pt x="80" y="161"/>
                    </a:lnTo>
                    <a:lnTo>
                      <a:pt x="95" y="159"/>
                    </a:lnTo>
                    <a:lnTo>
                      <a:pt x="110" y="154"/>
                    </a:lnTo>
                    <a:lnTo>
                      <a:pt x="116" y="150"/>
                    </a:lnTo>
                    <a:lnTo>
                      <a:pt x="124" y="146"/>
                    </a:lnTo>
                    <a:lnTo>
                      <a:pt x="137" y="136"/>
                    </a:lnTo>
                    <a:lnTo>
                      <a:pt x="146" y="124"/>
                    </a:lnTo>
                    <a:lnTo>
                      <a:pt x="150" y="116"/>
                    </a:lnTo>
                    <a:lnTo>
                      <a:pt x="155" y="110"/>
                    </a:lnTo>
                    <a:lnTo>
                      <a:pt x="159" y="95"/>
                    </a:lnTo>
                    <a:lnTo>
                      <a:pt x="161" y="80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81" name="Freeform 92">
                <a:extLst>
                  <a:ext uri="{FF2B5EF4-FFF2-40B4-BE49-F238E27FC236}">
                    <a16:creationId xmlns:a16="http://schemas.microsoft.com/office/drawing/2014/main" id="{81628F0F-294C-4E7B-FCC1-DB4B592EA9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55213" y="3149600"/>
                <a:ext cx="50800" cy="50800"/>
              </a:xfrm>
              <a:custGeom>
                <a:avLst/>
                <a:gdLst>
                  <a:gd name="T0" fmla="*/ 161 w 161"/>
                  <a:gd name="T1" fmla="*/ 81 h 161"/>
                  <a:gd name="T2" fmla="*/ 159 w 161"/>
                  <a:gd name="T3" fmla="*/ 64 h 161"/>
                  <a:gd name="T4" fmla="*/ 154 w 161"/>
                  <a:gd name="T5" fmla="*/ 49 h 161"/>
                  <a:gd name="T6" fmla="*/ 146 w 161"/>
                  <a:gd name="T7" fmla="*/ 35 h 161"/>
                  <a:gd name="T8" fmla="*/ 136 w 161"/>
                  <a:gd name="T9" fmla="*/ 23 h 161"/>
                  <a:gd name="T10" fmla="*/ 124 w 161"/>
                  <a:gd name="T11" fmla="*/ 13 h 161"/>
                  <a:gd name="T12" fmla="*/ 110 w 161"/>
                  <a:gd name="T13" fmla="*/ 5 h 161"/>
                  <a:gd name="T14" fmla="*/ 95 w 161"/>
                  <a:gd name="T15" fmla="*/ 1 h 161"/>
                  <a:gd name="T16" fmla="*/ 80 w 161"/>
                  <a:gd name="T17" fmla="*/ 0 h 161"/>
                  <a:gd name="T18" fmla="*/ 63 w 161"/>
                  <a:gd name="T19" fmla="*/ 1 h 161"/>
                  <a:gd name="T20" fmla="*/ 49 w 161"/>
                  <a:gd name="T21" fmla="*/ 5 h 161"/>
                  <a:gd name="T22" fmla="*/ 35 w 161"/>
                  <a:gd name="T23" fmla="*/ 13 h 161"/>
                  <a:gd name="T24" fmla="*/ 23 w 161"/>
                  <a:gd name="T25" fmla="*/ 23 h 161"/>
                  <a:gd name="T26" fmla="*/ 13 w 161"/>
                  <a:gd name="T27" fmla="*/ 35 h 161"/>
                  <a:gd name="T28" fmla="*/ 5 w 161"/>
                  <a:gd name="T29" fmla="*/ 49 h 161"/>
                  <a:gd name="T30" fmla="*/ 1 w 161"/>
                  <a:gd name="T31" fmla="*/ 64 h 161"/>
                  <a:gd name="T32" fmla="*/ 0 w 161"/>
                  <a:gd name="T33" fmla="*/ 81 h 161"/>
                  <a:gd name="T34" fmla="*/ 1 w 161"/>
                  <a:gd name="T35" fmla="*/ 95 h 161"/>
                  <a:gd name="T36" fmla="*/ 5 w 161"/>
                  <a:gd name="T37" fmla="*/ 110 h 161"/>
                  <a:gd name="T38" fmla="*/ 13 w 161"/>
                  <a:gd name="T39" fmla="*/ 124 h 161"/>
                  <a:gd name="T40" fmla="*/ 23 w 161"/>
                  <a:gd name="T41" fmla="*/ 137 h 161"/>
                  <a:gd name="T42" fmla="*/ 35 w 161"/>
                  <a:gd name="T43" fmla="*/ 146 h 161"/>
                  <a:gd name="T44" fmla="*/ 49 w 161"/>
                  <a:gd name="T45" fmla="*/ 155 h 161"/>
                  <a:gd name="T46" fmla="*/ 63 w 161"/>
                  <a:gd name="T47" fmla="*/ 159 h 161"/>
                  <a:gd name="T48" fmla="*/ 80 w 161"/>
                  <a:gd name="T49" fmla="*/ 161 h 161"/>
                  <a:gd name="T50" fmla="*/ 95 w 161"/>
                  <a:gd name="T51" fmla="*/ 159 h 161"/>
                  <a:gd name="T52" fmla="*/ 110 w 161"/>
                  <a:gd name="T53" fmla="*/ 155 h 161"/>
                  <a:gd name="T54" fmla="*/ 116 w 161"/>
                  <a:gd name="T55" fmla="*/ 150 h 161"/>
                  <a:gd name="T56" fmla="*/ 124 w 161"/>
                  <a:gd name="T57" fmla="*/ 146 h 161"/>
                  <a:gd name="T58" fmla="*/ 136 w 161"/>
                  <a:gd name="T59" fmla="*/ 137 h 161"/>
                  <a:gd name="T60" fmla="*/ 146 w 161"/>
                  <a:gd name="T61" fmla="*/ 124 h 161"/>
                  <a:gd name="T62" fmla="*/ 150 w 161"/>
                  <a:gd name="T63" fmla="*/ 117 h 161"/>
                  <a:gd name="T64" fmla="*/ 154 w 161"/>
                  <a:gd name="T65" fmla="*/ 110 h 161"/>
                  <a:gd name="T66" fmla="*/ 159 w 161"/>
                  <a:gd name="T67" fmla="*/ 95 h 161"/>
                  <a:gd name="T68" fmla="*/ 161 w 161"/>
                  <a:gd name="T69" fmla="*/ 81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1" h="161">
                    <a:moveTo>
                      <a:pt x="161" y="81"/>
                    </a:moveTo>
                    <a:lnTo>
                      <a:pt x="159" y="64"/>
                    </a:lnTo>
                    <a:lnTo>
                      <a:pt x="154" y="49"/>
                    </a:lnTo>
                    <a:lnTo>
                      <a:pt x="146" y="35"/>
                    </a:lnTo>
                    <a:lnTo>
                      <a:pt x="136" y="23"/>
                    </a:lnTo>
                    <a:lnTo>
                      <a:pt x="124" y="13"/>
                    </a:lnTo>
                    <a:lnTo>
                      <a:pt x="110" y="5"/>
                    </a:lnTo>
                    <a:lnTo>
                      <a:pt x="95" y="1"/>
                    </a:lnTo>
                    <a:lnTo>
                      <a:pt x="80" y="0"/>
                    </a:lnTo>
                    <a:lnTo>
                      <a:pt x="63" y="1"/>
                    </a:lnTo>
                    <a:lnTo>
                      <a:pt x="49" y="5"/>
                    </a:lnTo>
                    <a:lnTo>
                      <a:pt x="35" y="13"/>
                    </a:lnTo>
                    <a:lnTo>
                      <a:pt x="23" y="23"/>
                    </a:lnTo>
                    <a:lnTo>
                      <a:pt x="13" y="35"/>
                    </a:lnTo>
                    <a:lnTo>
                      <a:pt x="5" y="49"/>
                    </a:lnTo>
                    <a:lnTo>
                      <a:pt x="1" y="64"/>
                    </a:lnTo>
                    <a:lnTo>
                      <a:pt x="0" y="81"/>
                    </a:lnTo>
                    <a:lnTo>
                      <a:pt x="1" y="95"/>
                    </a:lnTo>
                    <a:lnTo>
                      <a:pt x="5" y="110"/>
                    </a:lnTo>
                    <a:lnTo>
                      <a:pt x="13" y="124"/>
                    </a:lnTo>
                    <a:lnTo>
                      <a:pt x="23" y="137"/>
                    </a:lnTo>
                    <a:lnTo>
                      <a:pt x="35" y="146"/>
                    </a:lnTo>
                    <a:lnTo>
                      <a:pt x="49" y="155"/>
                    </a:lnTo>
                    <a:lnTo>
                      <a:pt x="63" y="159"/>
                    </a:lnTo>
                    <a:lnTo>
                      <a:pt x="80" y="161"/>
                    </a:lnTo>
                    <a:lnTo>
                      <a:pt x="95" y="159"/>
                    </a:lnTo>
                    <a:lnTo>
                      <a:pt x="110" y="155"/>
                    </a:lnTo>
                    <a:lnTo>
                      <a:pt x="116" y="150"/>
                    </a:lnTo>
                    <a:lnTo>
                      <a:pt x="124" y="146"/>
                    </a:lnTo>
                    <a:lnTo>
                      <a:pt x="136" y="137"/>
                    </a:lnTo>
                    <a:lnTo>
                      <a:pt x="146" y="124"/>
                    </a:lnTo>
                    <a:lnTo>
                      <a:pt x="150" y="117"/>
                    </a:lnTo>
                    <a:lnTo>
                      <a:pt x="154" y="110"/>
                    </a:lnTo>
                    <a:lnTo>
                      <a:pt x="159" y="95"/>
                    </a:lnTo>
                    <a:lnTo>
                      <a:pt x="161" y="81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82" name="Freeform 93">
                <a:extLst>
                  <a:ext uri="{FF2B5EF4-FFF2-40B4-BE49-F238E27FC236}">
                    <a16:creationId xmlns:a16="http://schemas.microsoft.com/office/drawing/2014/main" id="{699F640F-A98B-4970-66A2-D31FE5791C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6913" y="3092450"/>
                <a:ext cx="52388" cy="50800"/>
              </a:xfrm>
              <a:custGeom>
                <a:avLst/>
                <a:gdLst>
                  <a:gd name="T0" fmla="*/ 161 w 161"/>
                  <a:gd name="T1" fmla="*/ 81 h 161"/>
                  <a:gd name="T2" fmla="*/ 159 w 161"/>
                  <a:gd name="T3" fmla="*/ 64 h 161"/>
                  <a:gd name="T4" fmla="*/ 155 w 161"/>
                  <a:gd name="T5" fmla="*/ 49 h 161"/>
                  <a:gd name="T6" fmla="*/ 146 w 161"/>
                  <a:gd name="T7" fmla="*/ 35 h 161"/>
                  <a:gd name="T8" fmla="*/ 137 w 161"/>
                  <a:gd name="T9" fmla="*/ 23 h 161"/>
                  <a:gd name="T10" fmla="*/ 124 w 161"/>
                  <a:gd name="T11" fmla="*/ 13 h 161"/>
                  <a:gd name="T12" fmla="*/ 110 w 161"/>
                  <a:gd name="T13" fmla="*/ 5 h 161"/>
                  <a:gd name="T14" fmla="*/ 96 w 161"/>
                  <a:gd name="T15" fmla="*/ 1 h 161"/>
                  <a:gd name="T16" fmla="*/ 81 w 161"/>
                  <a:gd name="T17" fmla="*/ 0 h 161"/>
                  <a:gd name="T18" fmla="*/ 64 w 161"/>
                  <a:gd name="T19" fmla="*/ 1 h 161"/>
                  <a:gd name="T20" fmla="*/ 49 w 161"/>
                  <a:gd name="T21" fmla="*/ 5 h 161"/>
                  <a:gd name="T22" fmla="*/ 35 w 161"/>
                  <a:gd name="T23" fmla="*/ 13 h 161"/>
                  <a:gd name="T24" fmla="*/ 24 w 161"/>
                  <a:gd name="T25" fmla="*/ 23 h 161"/>
                  <a:gd name="T26" fmla="*/ 13 w 161"/>
                  <a:gd name="T27" fmla="*/ 35 h 161"/>
                  <a:gd name="T28" fmla="*/ 6 w 161"/>
                  <a:gd name="T29" fmla="*/ 49 h 161"/>
                  <a:gd name="T30" fmla="*/ 2 w 161"/>
                  <a:gd name="T31" fmla="*/ 64 h 161"/>
                  <a:gd name="T32" fmla="*/ 0 w 161"/>
                  <a:gd name="T33" fmla="*/ 81 h 161"/>
                  <a:gd name="T34" fmla="*/ 2 w 161"/>
                  <a:gd name="T35" fmla="*/ 95 h 161"/>
                  <a:gd name="T36" fmla="*/ 6 w 161"/>
                  <a:gd name="T37" fmla="*/ 110 h 161"/>
                  <a:gd name="T38" fmla="*/ 13 w 161"/>
                  <a:gd name="T39" fmla="*/ 124 h 161"/>
                  <a:gd name="T40" fmla="*/ 24 w 161"/>
                  <a:gd name="T41" fmla="*/ 137 h 161"/>
                  <a:gd name="T42" fmla="*/ 35 w 161"/>
                  <a:gd name="T43" fmla="*/ 146 h 161"/>
                  <a:gd name="T44" fmla="*/ 49 w 161"/>
                  <a:gd name="T45" fmla="*/ 155 h 161"/>
                  <a:gd name="T46" fmla="*/ 64 w 161"/>
                  <a:gd name="T47" fmla="*/ 159 h 161"/>
                  <a:gd name="T48" fmla="*/ 81 w 161"/>
                  <a:gd name="T49" fmla="*/ 161 h 161"/>
                  <a:gd name="T50" fmla="*/ 96 w 161"/>
                  <a:gd name="T51" fmla="*/ 159 h 161"/>
                  <a:gd name="T52" fmla="*/ 110 w 161"/>
                  <a:gd name="T53" fmla="*/ 155 h 161"/>
                  <a:gd name="T54" fmla="*/ 117 w 161"/>
                  <a:gd name="T55" fmla="*/ 150 h 161"/>
                  <a:gd name="T56" fmla="*/ 124 w 161"/>
                  <a:gd name="T57" fmla="*/ 146 h 161"/>
                  <a:gd name="T58" fmla="*/ 137 w 161"/>
                  <a:gd name="T59" fmla="*/ 137 h 161"/>
                  <a:gd name="T60" fmla="*/ 146 w 161"/>
                  <a:gd name="T61" fmla="*/ 124 h 161"/>
                  <a:gd name="T62" fmla="*/ 151 w 161"/>
                  <a:gd name="T63" fmla="*/ 117 h 161"/>
                  <a:gd name="T64" fmla="*/ 155 w 161"/>
                  <a:gd name="T65" fmla="*/ 110 h 161"/>
                  <a:gd name="T66" fmla="*/ 159 w 161"/>
                  <a:gd name="T67" fmla="*/ 95 h 161"/>
                  <a:gd name="T68" fmla="*/ 161 w 161"/>
                  <a:gd name="T69" fmla="*/ 81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1" h="161">
                    <a:moveTo>
                      <a:pt x="161" y="81"/>
                    </a:moveTo>
                    <a:lnTo>
                      <a:pt x="159" y="64"/>
                    </a:lnTo>
                    <a:lnTo>
                      <a:pt x="155" y="49"/>
                    </a:lnTo>
                    <a:lnTo>
                      <a:pt x="146" y="35"/>
                    </a:lnTo>
                    <a:lnTo>
                      <a:pt x="137" y="23"/>
                    </a:lnTo>
                    <a:lnTo>
                      <a:pt x="124" y="13"/>
                    </a:lnTo>
                    <a:lnTo>
                      <a:pt x="110" y="5"/>
                    </a:lnTo>
                    <a:lnTo>
                      <a:pt x="96" y="1"/>
                    </a:lnTo>
                    <a:lnTo>
                      <a:pt x="81" y="0"/>
                    </a:lnTo>
                    <a:lnTo>
                      <a:pt x="64" y="1"/>
                    </a:lnTo>
                    <a:lnTo>
                      <a:pt x="49" y="5"/>
                    </a:lnTo>
                    <a:lnTo>
                      <a:pt x="35" y="13"/>
                    </a:lnTo>
                    <a:lnTo>
                      <a:pt x="24" y="23"/>
                    </a:lnTo>
                    <a:lnTo>
                      <a:pt x="13" y="35"/>
                    </a:lnTo>
                    <a:lnTo>
                      <a:pt x="6" y="49"/>
                    </a:lnTo>
                    <a:lnTo>
                      <a:pt x="2" y="64"/>
                    </a:lnTo>
                    <a:lnTo>
                      <a:pt x="0" y="81"/>
                    </a:lnTo>
                    <a:lnTo>
                      <a:pt x="2" y="95"/>
                    </a:lnTo>
                    <a:lnTo>
                      <a:pt x="6" y="110"/>
                    </a:lnTo>
                    <a:lnTo>
                      <a:pt x="13" y="124"/>
                    </a:lnTo>
                    <a:lnTo>
                      <a:pt x="24" y="137"/>
                    </a:lnTo>
                    <a:lnTo>
                      <a:pt x="35" y="146"/>
                    </a:lnTo>
                    <a:lnTo>
                      <a:pt x="49" y="155"/>
                    </a:lnTo>
                    <a:lnTo>
                      <a:pt x="64" y="159"/>
                    </a:lnTo>
                    <a:lnTo>
                      <a:pt x="81" y="161"/>
                    </a:lnTo>
                    <a:lnTo>
                      <a:pt x="96" y="159"/>
                    </a:lnTo>
                    <a:lnTo>
                      <a:pt x="110" y="155"/>
                    </a:lnTo>
                    <a:lnTo>
                      <a:pt x="117" y="150"/>
                    </a:lnTo>
                    <a:lnTo>
                      <a:pt x="124" y="146"/>
                    </a:lnTo>
                    <a:lnTo>
                      <a:pt x="137" y="137"/>
                    </a:lnTo>
                    <a:lnTo>
                      <a:pt x="146" y="124"/>
                    </a:lnTo>
                    <a:lnTo>
                      <a:pt x="151" y="117"/>
                    </a:lnTo>
                    <a:lnTo>
                      <a:pt x="155" y="110"/>
                    </a:lnTo>
                    <a:lnTo>
                      <a:pt x="159" y="95"/>
                    </a:lnTo>
                    <a:lnTo>
                      <a:pt x="161" y="81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83" name="Freeform 94">
                <a:extLst>
                  <a:ext uri="{FF2B5EF4-FFF2-40B4-BE49-F238E27FC236}">
                    <a16:creationId xmlns:a16="http://schemas.microsoft.com/office/drawing/2014/main" id="{F77493AC-D673-687B-E6D1-8AD306B30A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6400" y="3041650"/>
                <a:ext cx="50800" cy="50800"/>
              </a:xfrm>
              <a:custGeom>
                <a:avLst/>
                <a:gdLst>
                  <a:gd name="T0" fmla="*/ 161 w 161"/>
                  <a:gd name="T1" fmla="*/ 81 h 161"/>
                  <a:gd name="T2" fmla="*/ 159 w 161"/>
                  <a:gd name="T3" fmla="*/ 64 h 161"/>
                  <a:gd name="T4" fmla="*/ 155 w 161"/>
                  <a:gd name="T5" fmla="*/ 49 h 161"/>
                  <a:gd name="T6" fmla="*/ 146 w 161"/>
                  <a:gd name="T7" fmla="*/ 35 h 161"/>
                  <a:gd name="T8" fmla="*/ 137 w 161"/>
                  <a:gd name="T9" fmla="*/ 24 h 161"/>
                  <a:gd name="T10" fmla="*/ 124 w 161"/>
                  <a:gd name="T11" fmla="*/ 13 h 161"/>
                  <a:gd name="T12" fmla="*/ 110 w 161"/>
                  <a:gd name="T13" fmla="*/ 6 h 161"/>
                  <a:gd name="T14" fmla="*/ 95 w 161"/>
                  <a:gd name="T15" fmla="*/ 1 h 161"/>
                  <a:gd name="T16" fmla="*/ 81 w 161"/>
                  <a:gd name="T17" fmla="*/ 0 h 161"/>
                  <a:gd name="T18" fmla="*/ 64 w 161"/>
                  <a:gd name="T19" fmla="*/ 1 h 161"/>
                  <a:gd name="T20" fmla="*/ 49 w 161"/>
                  <a:gd name="T21" fmla="*/ 6 h 161"/>
                  <a:gd name="T22" fmla="*/ 35 w 161"/>
                  <a:gd name="T23" fmla="*/ 13 h 161"/>
                  <a:gd name="T24" fmla="*/ 23 w 161"/>
                  <a:gd name="T25" fmla="*/ 24 h 161"/>
                  <a:gd name="T26" fmla="*/ 13 w 161"/>
                  <a:gd name="T27" fmla="*/ 35 h 161"/>
                  <a:gd name="T28" fmla="*/ 5 w 161"/>
                  <a:gd name="T29" fmla="*/ 49 h 161"/>
                  <a:gd name="T30" fmla="*/ 1 w 161"/>
                  <a:gd name="T31" fmla="*/ 64 h 161"/>
                  <a:gd name="T32" fmla="*/ 0 w 161"/>
                  <a:gd name="T33" fmla="*/ 81 h 161"/>
                  <a:gd name="T34" fmla="*/ 1 w 161"/>
                  <a:gd name="T35" fmla="*/ 96 h 161"/>
                  <a:gd name="T36" fmla="*/ 5 w 161"/>
                  <a:gd name="T37" fmla="*/ 110 h 161"/>
                  <a:gd name="T38" fmla="*/ 13 w 161"/>
                  <a:gd name="T39" fmla="*/ 124 h 161"/>
                  <a:gd name="T40" fmla="*/ 23 w 161"/>
                  <a:gd name="T41" fmla="*/ 137 h 161"/>
                  <a:gd name="T42" fmla="*/ 35 w 161"/>
                  <a:gd name="T43" fmla="*/ 146 h 161"/>
                  <a:gd name="T44" fmla="*/ 49 w 161"/>
                  <a:gd name="T45" fmla="*/ 155 h 161"/>
                  <a:gd name="T46" fmla="*/ 64 w 161"/>
                  <a:gd name="T47" fmla="*/ 159 h 161"/>
                  <a:gd name="T48" fmla="*/ 81 w 161"/>
                  <a:gd name="T49" fmla="*/ 161 h 161"/>
                  <a:gd name="T50" fmla="*/ 95 w 161"/>
                  <a:gd name="T51" fmla="*/ 159 h 161"/>
                  <a:gd name="T52" fmla="*/ 110 w 161"/>
                  <a:gd name="T53" fmla="*/ 155 h 161"/>
                  <a:gd name="T54" fmla="*/ 116 w 161"/>
                  <a:gd name="T55" fmla="*/ 151 h 161"/>
                  <a:gd name="T56" fmla="*/ 124 w 161"/>
                  <a:gd name="T57" fmla="*/ 146 h 161"/>
                  <a:gd name="T58" fmla="*/ 137 w 161"/>
                  <a:gd name="T59" fmla="*/ 137 h 161"/>
                  <a:gd name="T60" fmla="*/ 146 w 161"/>
                  <a:gd name="T61" fmla="*/ 124 h 161"/>
                  <a:gd name="T62" fmla="*/ 150 w 161"/>
                  <a:gd name="T63" fmla="*/ 117 h 161"/>
                  <a:gd name="T64" fmla="*/ 155 w 161"/>
                  <a:gd name="T65" fmla="*/ 110 h 161"/>
                  <a:gd name="T66" fmla="*/ 159 w 161"/>
                  <a:gd name="T67" fmla="*/ 96 h 161"/>
                  <a:gd name="T68" fmla="*/ 161 w 161"/>
                  <a:gd name="T69" fmla="*/ 81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1" h="161">
                    <a:moveTo>
                      <a:pt x="161" y="81"/>
                    </a:moveTo>
                    <a:lnTo>
                      <a:pt x="159" y="64"/>
                    </a:lnTo>
                    <a:lnTo>
                      <a:pt x="155" y="49"/>
                    </a:lnTo>
                    <a:lnTo>
                      <a:pt x="146" y="35"/>
                    </a:lnTo>
                    <a:lnTo>
                      <a:pt x="137" y="24"/>
                    </a:lnTo>
                    <a:lnTo>
                      <a:pt x="124" y="13"/>
                    </a:lnTo>
                    <a:lnTo>
                      <a:pt x="110" y="6"/>
                    </a:lnTo>
                    <a:lnTo>
                      <a:pt x="95" y="1"/>
                    </a:lnTo>
                    <a:lnTo>
                      <a:pt x="81" y="0"/>
                    </a:lnTo>
                    <a:lnTo>
                      <a:pt x="64" y="1"/>
                    </a:lnTo>
                    <a:lnTo>
                      <a:pt x="49" y="6"/>
                    </a:lnTo>
                    <a:lnTo>
                      <a:pt x="35" y="13"/>
                    </a:lnTo>
                    <a:lnTo>
                      <a:pt x="23" y="24"/>
                    </a:lnTo>
                    <a:lnTo>
                      <a:pt x="13" y="35"/>
                    </a:lnTo>
                    <a:lnTo>
                      <a:pt x="5" y="49"/>
                    </a:lnTo>
                    <a:lnTo>
                      <a:pt x="1" y="64"/>
                    </a:lnTo>
                    <a:lnTo>
                      <a:pt x="0" y="81"/>
                    </a:lnTo>
                    <a:lnTo>
                      <a:pt x="1" y="96"/>
                    </a:lnTo>
                    <a:lnTo>
                      <a:pt x="5" y="110"/>
                    </a:lnTo>
                    <a:lnTo>
                      <a:pt x="13" y="124"/>
                    </a:lnTo>
                    <a:lnTo>
                      <a:pt x="23" y="137"/>
                    </a:lnTo>
                    <a:lnTo>
                      <a:pt x="35" y="146"/>
                    </a:lnTo>
                    <a:lnTo>
                      <a:pt x="49" y="155"/>
                    </a:lnTo>
                    <a:lnTo>
                      <a:pt x="64" y="159"/>
                    </a:lnTo>
                    <a:lnTo>
                      <a:pt x="81" y="161"/>
                    </a:lnTo>
                    <a:lnTo>
                      <a:pt x="95" y="159"/>
                    </a:lnTo>
                    <a:lnTo>
                      <a:pt x="110" y="155"/>
                    </a:lnTo>
                    <a:lnTo>
                      <a:pt x="116" y="151"/>
                    </a:lnTo>
                    <a:lnTo>
                      <a:pt x="124" y="146"/>
                    </a:lnTo>
                    <a:lnTo>
                      <a:pt x="137" y="137"/>
                    </a:lnTo>
                    <a:lnTo>
                      <a:pt x="146" y="124"/>
                    </a:lnTo>
                    <a:lnTo>
                      <a:pt x="150" y="117"/>
                    </a:lnTo>
                    <a:lnTo>
                      <a:pt x="155" y="110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84" name="Freeform 95">
                <a:extLst>
                  <a:ext uri="{FF2B5EF4-FFF2-40B4-BE49-F238E27FC236}">
                    <a16:creationId xmlns:a16="http://schemas.microsoft.com/office/drawing/2014/main" id="{946E4355-8B21-FAC6-684E-70AA308AE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5888" y="2990850"/>
                <a:ext cx="50800" cy="50800"/>
              </a:xfrm>
              <a:custGeom>
                <a:avLst/>
                <a:gdLst>
                  <a:gd name="T0" fmla="*/ 161 w 161"/>
                  <a:gd name="T1" fmla="*/ 81 h 161"/>
                  <a:gd name="T2" fmla="*/ 158 w 161"/>
                  <a:gd name="T3" fmla="*/ 64 h 161"/>
                  <a:gd name="T4" fmla="*/ 154 w 161"/>
                  <a:gd name="T5" fmla="*/ 49 h 161"/>
                  <a:gd name="T6" fmla="*/ 146 w 161"/>
                  <a:gd name="T7" fmla="*/ 35 h 161"/>
                  <a:gd name="T8" fmla="*/ 136 w 161"/>
                  <a:gd name="T9" fmla="*/ 24 h 161"/>
                  <a:gd name="T10" fmla="*/ 124 w 161"/>
                  <a:gd name="T11" fmla="*/ 13 h 161"/>
                  <a:gd name="T12" fmla="*/ 110 w 161"/>
                  <a:gd name="T13" fmla="*/ 6 h 161"/>
                  <a:gd name="T14" fmla="*/ 95 w 161"/>
                  <a:gd name="T15" fmla="*/ 1 h 161"/>
                  <a:gd name="T16" fmla="*/ 80 w 161"/>
                  <a:gd name="T17" fmla="*/ 0 h 161"/>
                  <a:gd name="T18" fmla="*/ 63 w 161"/>
                  <a:gd name="T19" fmla="*/ 1 h 161"/>
                  <a:gd name="T20" fmla="*/ 48 w 161"/>
                  <a:gd name="T21" fmla="*/ 6 h 161"/>
                  <a:gd name="T22" fmla="*/ 35 w 161"/>
                  <a:gd name="T23" fmla="*/ 13 h 161"/>
                  <a:gd name="T24" fmla="*/ 23 w 161"/>
                  <a:gd name="T25" fmla="*/ 24 h 161"/>
                  <a:gd name="T26" fmla="*/ 12 w 161"/>
                  <a:gd name="T27" fmla="*/ 35 h 161"/>
                  <a:gd name="T28" fmla="*/ 5 w 161"/>
                  <a:gd name="T29" fmla="*/ 49 h 161"/>
                  <a:gd name="T30" fmla="*/ 1 w 161"/>
                  <a:gd name="T31" fmla="*/ 64 h 161"/>
                  <a:gd name="T32" fmla="*/ 0 w 161"/>
                  <a:gd name="T33" fmla="*/ 81 h 161"/>
                  <a:gd name="T34" fmla="*/ 1 w 161"/>
                  <a:gd name="T35" fmla="*/ 96 h 161"/>
                  <a:gd name="T36" fmla="*/ 5 w 161"/>
                  <a:gd name="T37" fmla="*/ 110 h 161"/>
                  <a:gd name="T38" fmla="*/ 12 w 161"/>
                  <a:gd name="T39" fmla="*/ 124 h 161"/>
                  <a:gd name="T40" fmla="*/ 23 w 161"/>
                  <a:gd name="T41" fmla="*/ 137 h 161"/>
                  <a:gd name="T42" fmla="*/ 35 w 161"/>
                  <a:gd name="T43" fmla="*/ 146 h 161"/>
                  <a:gd name="T44" fmla="*/ 48 w 161"/>
                  <a:gd name="T45" fmla="*/ 155 h 161"/>
                  <a:gd name="T46" fmla="*/ 63 w 161"/>
                  <a:gd name="T47" fmla="*/ 159 h 161"/>
                  <a:gd name="T48" fmla="*/ 80 w 161"/>
                  <a:gd name="T49" fmla="*/ 161 h 161"/>
                  <a:gd name="T50" fmla="*/ 95 w 161"/>
                  <a:gd name="T51" fmla="*/ 159 h 161"/>
                  <a:gd name="T52" fmla="*/ 110 w 161"/>
                  <a:gd name="T53" fmla="*/ 155 h 161"/>
                  <a:gd name="T54" fmla="*/ 116 w 161"/>
                  <a:gd name="T55" fmla="*/ 151 h 161"/>
                  <a:gd name="T56" fmla="*/ 124 w 161"/>
                  <a:gd name="T57" fmla="*/ 146 h 161"/>
                  <a:gd name="T58" fmla="*/ 136 w 161"/>
                  <a:gd name="T59" fmla="*/ 137 h 161"/>
                  <a:gd name="T60" fmla="*/ 146 w 161"/>
                  <a:gd name="T61" fmla="*/ 124 h 161"/>
                  <a:gd name="T62" fmla="*/ 150 w 161"/>
                  <a:gd name="T63" fmla="*/ 117 h 161"/>
                  <a:gd name="T64" fmla="*/ 154 w 161"/>
                  <a:gd name="T65" fmla="*/ 110 h 161"/>
                  <a:gd name="T66" fmla="*/ 158 w 161"/>
                  <a:gd name="T67" fmla="*/ 96 h 161"/>
                  <a:gd name="T68" fmla="*/ 161 w 161"/>
                  <a:gd name="T69" fmla="*/ 81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1" h="161">
                    <a:moveTo>
                      <a:pt x="161" y="81"/>
                    </a:moveTo>
                    <a:lnTo>
                      <a:pt x="158" y="64"/>
                    </a:lnTo>
                    <a:lnTo>
                      <a:pt x="154" y="49"/>
                    </a:lnTo>
                    <a:lnTo>
                      <a:pt x="146" y="35"/>
                    </a:lnTo>
                    <a:lnTo>
                      <a:pt x="136" y="24"/>
                    </a:lnTo>
                    <a:lnTo>
                      <a:pt x="124" y="13"/>
                    </a:lnTo>
                    <a:lnTo>
                      <a:pt x="110" y="6"/>
                    </a:lnTo>
                    <a:lnTo>
                      <a:pt x="95" y="1"/>
                    </a:lnTo>
                    <a:lnTo>
                      <a:pt x="80" y="0"/>
                    </a:lnTo>
                    <a:lnTo>
                      <a:pt x="63" y="1"/>
                    </a:lnTo>
                    <a:lnTo>
                      <a:pt x="48" y="6"/>
                    </a:lnTo>
                    <a:lnTo>
                      <a:pt x="35" y="13"/>
                    </a:lnTo>
                    <a:lnTo>
                      <a:pt x="23" y="24"/>
                    </a:lnTo>
                    <a:lnTo>
                      <a:pt x="12" y="35"/>
                    </a:lnTo>
                    <a:lnTo>
                      <a:pt x="5" y="49"/>
                    </a:lnTo>
                    <a:lnTo>
                      <a:pt x="1" y="64"/>
                    </a:lnTo>
                    <a:lnTo>
                      <a:pt x="0" y="81"/>
                    </a:lnTo>
                    <a:lnTo>
                      <a:pt x="1" y="96"/>
                    </a:lnTo>
                    <a:lnTo>
                      <a:pt x="5" y="110"/>
                    </a:lnTo>
                    <a:lnTo>
                      <a:pt x="12" y="124"/>
                    </a:lnTo>
                    <a:lnTo>
                      <a:pt x="23" y="137"/>
                    </a:lnTo>
                    <a:lnTo>
                      <a:pt x="35" y="146"/>
                    </a:lnTo>
                    <a:lnTo>
                      <a:pt x="48" y="155"/>
                    </a:lnTo>
                    <a:lnTo>
                      <a:pt x="63" y="159"/>
                    </a:lnTo>
                    <a:lnTo>
                      <a:pt x="80" y="161"/>
                    </a:lnTo>
                    <a:lnTo>
                      <a:pt x="95" y="159"/>
                    </a:lnTo>
                    <a:lnTo>
                      <a:pt x="110" y="155"/>
                    </a:lnTo>
                    <a:lnTo>
                      <a:pt x="116" y="151"/>
                    </a:lnTo>
                    <a:lnTo>
                      <a:pt x="124" y="146"/>
                    </a:lnTo>
                    <a:lnTo>
                      <a:pt x="136" y="137"/>
                    </a:lnTo>
                    <a:lnTo>
                      <a:pt x="146" y="124"/>
                    </a:lnTo>
                    <a:lnTo>
                      <a:pt x="150" y="117"/>
                    </a:lnTo>
                    <a:lnTo>
                      <a:pt x="154" y="110"/>
                    </a:lnTo>
                    <a:lnTo>
                      <a:pt x="158" y="96"/>
                    </a:lnTo>
                    <a:lnTo>
                      <a:pt x="161" y="81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85" name="Freeform 96">
                <a:extLst>
                  <a:ext uri="{FF2B5EF4-FFF2-40B4-BE49-F238E27FC236}">
                    <a16:creationId xmlns:a16="http://schemas.microsoft.com/office/drawing/2014/main" id="{711CEE9E-870B-C90E-EDC5-8961D3F3F2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07438" y="2946400"/>
                <a:ext cx="50800" cy="50800"/>
              </a:xfrm>
              <a:custGeom>
                <a:avLst/>
                <a:gdLst>
                  <a:gd name="T0" fmla="*/ 161 w 161"/>
                  <a:gd name="T1" fmla="*/ 80 h 161"/>
                  <a:gd name="T2" fmla="*/ 159 w 161"/>
                  <a:gd name="T3" fmla="*/ 63 h 161"/>
                  <a:gd name="T4" fmla="*/ 155 w 161"/>
                  <a:gd name="T5" fmla="*/ 48 h 161"/>
                  <a:gd name="T6" fmla="*/ 146 w 161"/>
                  <a:gd name="T7" fmla="*/ 35 h 161"/>
                  <a:gd name="T8" fmla="*/ 137 w 161"/>
                  <a:gd name="T9" fmla="*/ 23 h 161"/>
                  <a:gd name="T10" fmla="*/ 124 w 161"/>
                  <a:gd name="T11" fmla="*/ 12 h 161"/>
                  <a:gd name="T12" fmla="*/ 110 w 161"/>
                  <a:gd name="T13" fmla="*/ 5 h 161"/>
                  <a:gd name="T14" fmla="*/ 95 w 161"/>
                  <a:gd name="T15" fmla="*/ 1 h 161"/>
                  <a:gd name="T16" fmla="*/ 81 w 161"/>
                  <a:gd name="T17" fmla="*/ 0 h 161"/>
                  <a:gd name="T18" fmla="*/ 64 w 161"/>
                  <a:gd name="T19" fmla="*/ 1 h 161"/>
                  <a:gd name="T20" fmla="*/ 49 w 161"/>
                  <a:gd name="T21" fmla="*/ 5 h 161"/>
                  <a:gd name="T22" fmla="*/ 35 w 161"/>
                  <a:gd name="T23" fmla="*/ 12 h 161"/>
                  <a:gd name="T24" fmla="*/ 24 w 161"/>
                  <a:gd name="T25" fmla="*/ 23 h 161"/>
                  <a:gd name="T26" fmla="*/ 13 w 161"/>
                  <a:gd name="T27" fmla="*/ 35 h 161"/>
                  <a:gd name="T28" fmla="*/ 6 w 161"/>
                  <a:gd name="T29" fmla="*/ 48 h 161"/>
                  <a:gd name="T30" fmla="*/ 1 w 161"/>
                  <a:gd name="T31" fmla="*/ 63 h 161"/>
                  <a:gd name="T32" fmla="*/ 0 w 161"/>
                  <a:gd name="T33" fmla="*/ 80 h 161"/>
                  <a:gd name="T34" fmla="*/ 1 w 161"/>
                  <a:gd name="T35" fmla="*/ 95 h 161"/>
                  <a:gd name="T36" fmla="*/ 6 w 161"/>
                  <a:gd name="T37" fmla="*/ 110 h 161"/>
                  <a:gd name="T38" fmla="*/ 13 w 161"/>
                  <a:gd name="T39" fmla="*/ 123 h 161"/>
                  <a:gd name="T40" fmla="*/ 24 w 161"/>
                  <a:gd name="T41" fmla="*/ 136 h 161"/>
                  <a:gd name="T42" fmla="*/ 35 w 161"/>
                  <a:gd name="T43" fmla="*/ 146 h 161"/>
                  <a:gd name="T44" fmla="*/ 49 w 161"/>
                  <a:gd name="T45" fmla="*/ 154 h 161"/>
                  <a:gd name="T46" fmla="*/ 64 w 161"/>
                  <a:gd name="T47" fmla="*/ 158 h 161"/>
                  <a:gd name="T48" fmla="*/ 81 w 161"/>
                  <a:gd name="T49" fmla="*/ 161 h 161"/>
                  <a:gd name="T50" fmla="*/ 95 w 161"/>
                  <a:gd name="T51" fmla="*/ 158 h 161"/>
                  <a:gd name="T52" fmla="*/ 110 w 161"/>
                  <a:gd name="T53" fmla="*/ 154 h 161"/>
                  <a:gd name="T54" fmla="*/ 117 w 161"/>
                  <a:gd name="T55" fmla="*/ 150 h 161"/>
                  <a:gd name="T56" fmla="*/ 124 w 161"/>
                  <a:gd name="T57" fmla="*/ 146 h 161"/>
                  <a:gd name="T58" fmla="*/ 137 w 161"/>
                  <a:gd name="T59" fmla="*/ 136 h 161"/>
                  <a:gd name="T60" fmla="*/ 146 w 161"/>
                  <a:gd name="T61" fmla="*/ 123 h 161"/>
                  <a:gd name="T62" fmla="*/ 150 w 161"/>
                  <a:gd name="T63" fmla="*/ 116 h 161"/>
                  <a:gd name="T64" fmla="*/ 155 w 161"/>
                  <a:gd name="T65" fmla="*/ 110 h 161"/>
                  <a:gd name="T66" fmla="*/ 159 w 161"/>
                  <a:gd name="T67" fmla="*/ 95 h 161"/>
                  <a:gd name="T68" fmla="*/ 161 w 161"/>
                  <a:gd name="T69" fmla="*/ 8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1" h="161">
                    <a:moveTo>
                      <a:pt x="161" y="80"/>
                    </a:moveTo>
                    <a:lnTo>
                      <a:pt x="159" y="63"/>
                    </a:lnTo>
                    <a:lnTo>
                      <a:pt x="155" y="48"/>
                    </a:lnTo>
                    <a:lnTo>
                      <a:pt x="146" y="35"/>
                    </a:lnTo>
                    <a:lnTo>
                      <a:pt x="137" y="23"/>
                    </a:lnTo>
                    <a:lnTo>
                      <a:pt x="124" y="12"/>
                    </a:lnTo>
                    <a:lnTo>
                      <a:pt x="110" y="5"/>
                    </a:lnTo>
                    <a:lnTo>
                      <a:pt x="95" y="1"/>
                    </a:lnTo>
                    <a:lnTo>
                      <a:pt x="81" y="0"/>
                    </a:lnTo>
                    <a:lnTo>
                      <a:pt x="64" y="1"/>
                    </a:lnTo>
                    <a:lnTo>
                      <a:pt x="49" y="5"/>
                    </a:lnTo>
                    <a:lnTo>
                      <a:pt x="35" y="12"/>
                    </a:lnTo>
                    <a:lnTo>
                      <a:pt x="24" y="23"/>
                    </a:lnTo>
                    <a:lnTo>
                      <a:pt x="13" y="35"/>
                    </a:lnTo>
                    <a:lnTo>
                      <a:pt x="6" y="48"/>
                    </a:lnTo>
                    <a:lnTo>
                      <a:pt x="1" y="63"/>
                    </a:lnTo>
                    <a:lnTo>
                      <a:pt x="0" y="80"/>
                    </a:lnTo>
                    <a:lnTo>
                      <a:pt x="1" y="95"/>
                    </a:lnTo>
                    <a:lnTo>
                      <a:pt x="6" y="110"/>
                    </a:lnTo>
                    <a:lnTo>
                      <a:pt x="13" y="123"/>
                    </a:lnTo>
                    <a:lnTo>
                      <a:pt x="24" y="136"/>
                    </a:lnTo>
                    <a:lnTo>
                      <a:pt x="35" y="146"/>
                    </a:lnTo>
                    <a:lnTo>
                      <a:pt x="49" y="154"/>
                    </a:lnTo>
                    <a:lnTo>
                      <a:pt x="64" y="158"/>
                    </a:lnTo>
                    <a:lnTo>
                      <a:pt x="81" y="161"/>
                    </a:lnTo>
                    <a:lnTo>
                      <a:pt x="95" y="158"/>
                    </a:lnTo>
                    <a:lnTo>
                      <a:pt x="110" y="154"/>
                    </a:lnTo>
                    <a:lnTo>
                      <a:pt x="117" y="150"/>
                    </a:lnTo>
                    <a:lnTo>
                      <a:pt x="124" y="146"/>
                    </a:lnTo>
                    <a:lnTo>
                      <a:pt x="137" y="136"/>
                    </a:lnTo>
                    <a:lnTo>
                      <a:pt x="146" y="123"/>
                    </a:lnTo>
                    <a:lnTo>
                      <a:pt x="150" y="116"/>
                    </a:lnTo>
                    <a:lnTo>
                      <a:pt x="155" y="110"/>
                    </a:lnTo>
                    <a:lnTo>
                      <a:pt x="159" y="95"/>
                    </a:lnTo>
                    <a:lnTo>
                      <a:pt x="161" y="80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86" name="Freeform 97">
                <a:extLst>
                  <a:ext uri="{FF2B5EF4-FFF2-40B4-BE49-F238E27FC236}">
                    <a16:creationId xmlns:a16="http://schemas.microsoft.com/office/drawing/2014/main" id="{B2E68FDB-CC10-BDEE-8B1A-EE6257BAB5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18513" y="2890838"/>
                <a:ext cx="50800" cy="50800"/>
              </a:xfrm>
              <a:custGeom>
                <a:avLst/>
                <a:gdLst>
                  <a:gd name="T0" fmla="*/ 161 w 161"/>
                  <a:gd name="T1" fmla="*/ 80 h 161"/>
                  <a:gd name="T2" fmla="*/ 159 w 161"/>
                  <a:gd name="T3" fmla="*/ 63 h 161"/>
                  <a:gd name="T4" fmla="*/ 155 w 161"/>
                  <a:gd name="T5" fmla="*/ 49 h 161"/>
                  <a:gd name="T6" fmla="*/ 146 w 161"/>
                  <a:gd name="T7" fmla="*/ 35 h 161"/>
                  <a:gd name="T8" fmla="*/ 137 w 161"/>
                  <a:gd name="T9" fmla="*/ 23 h 161"/>
                  <a:gd name="T10" fmla="*/ 124 w 161"/>
                  <a:gd name="T11" fmla="*/ 13 h 161"/>
                  <a:gd name="T12" fmla="*/ 110 w 161"/>
                  <a:gd name="T13" fmla="*/ 5 h 161"/>
                  <a:gd name="T14" fmla="*/ 96 w 161"/>
                  <a:gd name="T15" fmla="*/ 1 h 161"/>
                  <a:gd name="T16" fmla="*/ 81 w 161"/>
                  <a:gd name="T17" fmla="*/ 0 h 161"/>
                  <a:gd name="T18" fmla="*/ 64 w 161"/>
                  <a:gd name="T19" fmla="*/ 1 h 161"/>
                  <a:gd name="T20" fmla="*/ 49 w 161"/>
                  <a:gd name="T21" fmla="*/ 5 h 161"/>
                  <a:gd name="T22" fmla="*/ 35 w 161"/>
                  <a:gd name="T23" fmla="*/ 13 h 161"/>
                  <a:gd name="T24" fmla="*/ 24 w 161"/>
                  <a:gd name="T25" fmla="*/ 23 h 161"/>
                  <a:gd name="T26" fmla="*/ 13 w 161"/>
                  <a:gd name="T27" fmla="*/ 35 h 161"/>
                  <a:gd name="T28" fmla="*/ 6 w 161"/>
                  <a:gd name="T29" fmla="*/ 49 h 161"/>
                  <a:gd name="T30" fmla="*/ 1 w 161"/>
                  <a:gd name="T31" fmla="*/ 63 h 161"/>
                  <a:gd name="T32" fmla="*/ 0 w 161"/>
                  <a:gd name="T33" fmla="*/ 80 h 161"/>
                  <a:gd name="T34" fmla="*/ 1 w 161"/>
                  <a:gd name="T35" fmla="*/ 95 h 161"/>
                  <a:gd name="T36" fmla="*/ 6 w 161"/>
                  <a:gd name="T37" fmla="*/ 110 h 161"/>
                  <a:gd name="T38" fmla="*/ 13 w 161"/>
                  <a:gd name="T39" fmla="*/ 124 h 161"/>
                  <a:gd name="T40" fmla="*/ 24 w 161"/>
                  <a:gd name="T41" fmla="*/ 136 h 161"/>
                  <a:gd name="T42" fmla="*/ 35 w 161"/>
                  <a:gd name="T43" fmla="*/ 146 h 161"/>
                  <a:gd name="T44" fmla="*/ 49 w 161"/>
                  <a:gd name="T45" fmla="*/ 154 h 161"/>
                  <a:gd name="T46" fmla="*/ 64 w 161"/>
                  <a:gd name="T47" fmla="*/ 159 h 161"/>
                  <a:gd name="T48" fmla="*/ 81 w 161"/>
                  <a:gd name="T49" fmla="*/ 161 h 161"/>
                  <a:gd name="T50" fmla="*/ 96 w 161"/>
                  <a:gd name="T51" fmla="*/ 159 h 161"/>
                  <a:gd name="T52" fmla="*/ 110 w 161"/>
                  <a:gd name="T53" fmla="*/ 154 h 161"/>
                  <a:gd name="T54" fmla="*/ 117 w 161"/>
                  <a:gd name="T55" fmla="*/ 150 h 161"/>
                  <a:gd name="T56" fmla="*/ 124 w 161"/>
                  <a:gd name="T57" fmla="*/ 146 h 161"/>
                  <a:gd name="T58" fmla="*/ 137 w 161"/>
                  <a:gd name="T59" fmla="*/ 136 h 161"/>
                  <a:gd name="T60" fmla="*/ 146 w 161"/>
                  <a:gd name="T61" fmla="*/ 124 h 161"/>
                  <a:gd name="T62" fmla="*/ 151 w 161"/>
                  <a:gd name="T63" fmla="*/ 116 h 161"/>
                  <a:gd name="T64" fmla="*/ 155 w 161"/>
                  <a:gd name="T65" fmla="*/ 110 h 161"/>
                  <a:gd name="T66" fmla="*/ 159 w 161"/>
                  <a:gd name="T67" fmla="*/ 95 h 161"/>
                  <a:gd name="T68" fmla="*/ 161 w 161"/>
                  <a:gd name="T69" fmla="*/ 8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1" h="161">
                    <a:moveTo>
                      <a:pt x="161" y="80"/>
                    </a:moveTo>
                    <a:lnTo>
                      <a:pt x="159" y="63"/>
                    </a:lnTo>
                    <a:lnTo>
                      <a:pt x="155" y="49"/>
                    </a:lnTo>
                    <a:lnTo>
                      <a:pt x="146" y="35"/>
                    </a:lnTo>
                    <a:lnTo>
                      <a:pt x="137" y="23"/>
                    </a:lnTo>
                    <a:lnTo>
                      <a:pt x="124" y="13"/>
                    </a:lnTo>
                    <a:lnTo>
                      <a:pt x="110" y="5"/>
                    </a:lnTo>
                    <a:lnTo>
                      <a:pt x="96" y="1"/>
                    </a:lnTo>
                    <a:lnTo>
                      <a:pt x="81" y="0"/>
                    </a:lnTo>
                    <a:lnTo>
                      <a:pt x="64" y="1"/>
                    </a:lnTo>
                    <a:lnTo>
                      <a:pt x="49" y="5"/>
                    </a:lnTo>
                    <a:lnTo>
                      <a:pt x="35" y="13"/>
                    </a:lnTo>
                    <a:lnTo>
                      <a:pt x="24" y="23"/>
                    </a:lnTo>
                    <a:lnTo>
                      <a:pt x="13" y="35"/>
                    </a:lnTo>
                    <a:lnTo>
                      <a:pt x="6" y="49"/>
                    </a:lnTo>
                    <a:lnTo>
                      <a:pt x="1" y="63"/>
                    </a:lnTo>
                    <a:lnTo>
                      <a:pt x="0" y="80"/>
                    </a:lnTo>
                    <a:lnTo>
                      <a:pt x="1" y="95"/>
                    </a:lnTo>
                    <a:lnTo>
                      <a:pt x="6" y="110"/>
                    </a:lnTo>
                    <a:lnTo>
                      <a:pt x="13" y="124"/>
                    </a:lnTo>
                    <a:lnTo>
                      <a:pt x="24" y="136"/>
                    </a:lnTo>
                    <a:lnTo>
                      <a:pt x="35" y="146"/>
                    </a:lnTo>
                    <a:lnTo>
                      <a:pt x="49" y="154"/>
                    </a:lnTo>
                    <a:lnTo>
                      <a:pt x="64" y="159"/>
                    </a:lnTo>
                    <a:lnTo>
                      <a:pt x="81" y="161"/>
                    </a:lnTo>
                    <a:lnTo>
                      <a:pt x="96" y="159"/>
                    </a:lnTo>
                    <a:lnTo>
                      <a:pt x="110" y="154"/>
                    </a:lnTo>
                    <a:lnTo>
                      <a:pt x="117" y="150"/>
                    </a:lnTo>
                    <a:lnTo>
                      <a:pt x="124" y="146"/>
                    </a:lnTo>
                    <a:lnTo>
                      <a:pt x="137" y="136"/>
                    </a:lnTo>
                    <a:lnTo>
                      <a:pt x="146" y="124"/>
                    </a:lnTo>
                    <a:lnTo>
                      <a:pt x="151" y="116"/>
                    </a:lnTo>
                    <a:lnTo>
                      <a:pt x="155" y="110"/>
                    </a:lnTo>
                    <a:lnTo>
                      <a:pt x="159" y="95"/>
                    </a:lnTo>
                    <a:lnTo>
                      <a:pt x="161" y="80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87" name="Freeform 98">
                <a:extLst>
                  <a:ext uri="{FF2B5EF4-FFF2-40B4-BE49-F238E27FC236}">
                    <a16:creationId xmlns:a16="http://schemas.microsoft.com/office/drawing/2014/main" id="{4AD413D6-972C-8470-CB89-BE1F5F7928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91450" y="2843213"/>
                <a:ext cx="50800" cy="50800"/>
              </a:xfrm>
              <a:custGeom>
                <a:avLst/>
                <a:gdLst>
                  <a:gd name="T0" fmla="*/ 161 w 161"/>
                  <a:gd name="T1" fmla="*/ 80 h 161"/>
                  <a:gd name="T2" fmla="*/ 158 w 161"/>
                  <a:gd name="T3" fmla="*/ 63 h 161"/>
                  <a:gd name="T4" fmla="*/ 154 w 161"/>
                  <a:gd name="T5" fmla="*/ 48 h 161"/>
                  <a:gd name="T6" fmla="*/ 146 w 161"/>
                  <a:gd name="T7" fmla="*/ 35 h 161"/>
                  <a:gd name="T8" fmla="*/ 136 w 161"/>
                  <a:gd name="T9" fmla="*/ 23 h 161"/>
                  <a:gd name="T10" fmla="*/ 124 w 161"/>
                  <a:gd name="T11" fmla="*/ 12 h 161"/>
                  <a:gd name="T12" fmla="*/ 110 w 161"/>
                  <a:gd name="T13" fmla="*/ 5 h 161"/>
                  <a:gd name="T14" fmla="*/ 95 w 161"/>
                  <a:gd name="T15" fmla="*/ 1 h 161"/>
                  <a:gd name="T16" fmla="*/ 80 w 161"/>
                  <a:gd name="T17" fmla="*/ 0 h 161"/>
                  <a:gd name="T18" fmla="*/ 63 w 161"/>
                  <a:gd name="T19" fmla="*/ 1 h 161"/>
                  <a:gd name="T20" fmla="*/ 48 w 161"/>
                  <a:gd name="T21" fmla="*/ 5 h 161"/>
                  <a:gd name="T22" fmla="*/ 35 w 161"/>
                  <a:gd name="T23" fmla="*/ 12 h 161"/>
                  <a:gd name="T24" fmla="*/ 23 w 161"/>
                  <a:gd name="T25" fmla="*/ 23 h 161"/>
                  <a:gd name="T26" fmla="*/ 12 w 161"/>
                  <a:gd name="T27" fmla="*/ 35 h 161"/>
                  <a:gd name="T28" fmla="*/ 5 w 161"/>
                  <a:gd name="T29" fmla="*/ 48 h 161"/>
                  <a:gd name="T30" fmla="*/ 1 w 161"/>
                  <a:gd name="T31" fmla="*/ 63 h 161"/>
                  <a:gd name="T32" fmla="*/ 0 w 161"/>
                  <a:gd name="T33" fmla="*/ 80 h 161"/>
                  <a:gd name="T34" fmla="*/ 1 w 161"/>
                  <a:gd name="T35" fmla="*/ 95 h 161"/>
                  <a:gd name="T36" fmla="*/ 5 w 161"/>
                  <a:gd name="T37" fmla="*/ 110 h 161"/>
                  <a:gd name="T38" fmla="*/ 12 w 161"/>
                  <a:gd name="T39" fmla="*/ 124 h 161"/>
                  <a:gd name="T40" fmla="*/ 23 w 161"/>
                  <a:gd name="T41" fmla="*/ 136 h 161"/>
                  <a:gd name="T42" fmla="*/ 35 w 161"/>
                  <a:gd name="T43" fmla="*/ 146 h 161"/>
                  <a:gd name="T44" fmla="*/ 48 w 161"/>
                  <a:gd name="T45" fmla="*/ 154 h 161"/>
                  <a:gd name="T46" fmla="*/ 63 w 161"/>
                  <a:gd name="T47" fmla="*/ 158 h 161"/>
                  <a:gd name="T48" fmla="*/ 80 w 161"/>
                  <a:gd name="T49" fmla="*/ 161 h 161"/>
                  <a:gd name="T50" fmla="*/ 95 w 161"/>
                  <a:gd name="T51" fmla="*/ 158 h 161"/>
                  <a:gd name="T52" fmla="*/ 110 w 161"/>
                  <a:gd name="T53" fmla="*/ 154 h 161"/>
                  <a:gd name="T54" fmla="*/ 116 w 161"/>
                  <a:gd name="T55" fmla="*/ 150 h 161"/>
                  <a:gd name="T56" fmla="*/ 124 w 161"/>
                  <a:gd name="T57" fmla="*/ 146 h 161"/>
                  <a:gd name="T58" fmla="*/ 136 w 161"/>
                  <a:gd name="T59" fmla="*/ 136 h 161"/>
                  <a:gd name="T60" fmla="*/ 146 w 161"/>
                  <a:gd name="T61" fmla="*/ 124 h 161"/>
                  <a:gd name="T62" fmla="*/ 150 w 161"/>
                  <a:gd name="T63" fmla="*/ 116 h 161"/>
                  <a:gd name="T64" fmla="*/ 154 w 161"/>
                  <a:gd name="T65" fmla="*/ 110 h 161"/>
                  <a:gd name="T66" fmla="*/ 158 w 161"/>
                  <a:gd name="T67" fmla="*/ 95 h 161"/>
                  <a:gd name="T68" fmla="*/ 161 w 161"/>
                  <a:gd name="T69" fmla="*/ 8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1" h="161">
                    <a:moveTo>
                      <a:pt x="161" y="80"/>
                    </a:moveTo>
                    <a:lnTo>
                      <a:pt x="158" y="63"/>
                    </a:lnTo>
                    <a:lnTo>
                      <a:pt x="154" y="48"/>
                    </a:lnTo>
                    <a:lnTo>
                      <a:pt x="146" y="35"/>
                    </a:lnTo>
                    <a:lnTo>
                      <a:pt x="136" y="23"/>
                    </a:lnTo>
                    <a:lnTo>
                      <a:pt x="124" y="12"/>
                    </a:lnTo>
                    <a:lnTo>
                      <a:pt x="110" y="5"/>
                    </a:lnTo>
                    <a:lnTo>
                      <a:pt x="95" y="1"/>
                    </a:lnTo>
                    <a:lnTo>
                      <a:pt x="80" y="0"/>
                    </a:lnTo>
                    <a:lnTo>
                      <a:pt x="63" y="1"/>
                    </a:lnTo>
                    <a:lnTo>
                      <a:pt x="48" y="5"/>
                    </a:lnTo>
                    <a:lnTo>
                      <a:pt x="35" y="12"/>
                    </a:lnTo>
                    <a:lnTo>
                      <a:pt x="23" y="23"/>
                    </a:lnTo>
                    <a:lnTo>
                      <a:pt x="12" y="35"/>
                    </a:lnTo>
                    <a:lnTo>
                      <a:pt x="5" y="48"/>
                    </a:lnTo>
                    <a:lnTo>
                      <a:pt x="1" y="63"/>
                    </a:lnTo>
                    <a:lnTo>
                      <a:pt x="0" y="80"/>
                    </a:lnTo>
                    <a:lnTo>
                      <a:pt x="1" y="95"/>
                    </a:lnTo>
                    <a:lnTo>
                      <a:pt x="5" y="110"/>
                    </a:lnTo>
                    <a:lnTo>
                      <a:pt x="12" y="124"/>
                    </a:lnTo>
                    <a:lnTo>
                      <a:pt x="23" y="136"/>
                    </a:lnTo>
                    <a:lnTo>
                      <a:pt x="35" y="146"/>
                    </a:lnTo>
                    <a:lnTo>
                      <a:pt x="48" y="154"/>
                    </a:lnTo>
                    <a:lnTo>
                      <a:pt x="63" y="158"/>
                    </a:lnTo>
                    <a:lnTo>
                      <a:pt x="80" y="161"/>
                    </a:lnTo>
                    <a:lnTo>
                      <a:pt x="95" y="158"/>
                    </a:lnTo>
                    <a:lnTo>
                      <a:pt x="110" y="154"/>
                    </a:lnTo>
                    <a:lnTo>
                      <a:pt x="116" y="150"/>
                    </a:lnTo>
                    <a:lnTo>
                      <a:pt x="124" y="146"/>
                    </a:lnTo>
                    <a:lnTo>
                      <a:pt x="136" y="136"/>
                    </a:lnTo>
                    <a:lnTo>
                      <a:pt x="146" y="124"/>
                    </a:lnTo>
                    <a:lnTo>
                      <a:pt x="150" y="116"/>
                    </a:lnTo>
                    <a:lnTo>
                      <a:pt x="154" y="110"/>
                    </a:lnTo>
                    <a:lnTo>
                      <a:pt x="158" y="95"/>
                    </a:lnTo>
                    <a:lnTo>
                      <a:pt x="161" y="80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88" name="Freeform 99">
                <a:extLst>
                  <a:ext uri="{FF2B5EF4-FFF2-40B4-BE49-F238E27FC236}">
                    <a16:creationId xmlns:a16="http://schemas.microsoft.com/office/drawing/2014/main" id="{4CC66DA1-584E-A1E1-C727-FAB989667A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56525" y="2817813"/>
                <a:ext cx="52388" cy="50800"/>
              </a:xfrm>
              <a:custGeom>
                <a:avLst/>
                <a:gdLst>
                  <a:gd name="T0" fmla="*/ 161 w 161"/>
                  <a:gd name="T1" fmla="*/ 81 h 161"/>
                  <a:gd name="T2" fmla="*/ 159 w 161"/>
                  <a:gd name="T3" fmla="*/ 64 h 161"/>
                  <a:gd name="T4" fmla="*/ 154 w 161"/>
                  <a:gd name="T5" fmla="*/ 49 h 161"/>
                  <a:gd name="T6" fmla="*/ 146 w 161"/>
                  <a:gd name="T7" fmla="*/ 35 h 161"/>
                  <a:gd name="T8" fmla="*/ 136 w 161"/>
                  <a:gd name="T9" fmla="*/ 23 h 161"/>
                  <a:gd name="T10" fmla="*/ 124 w 161"/>
                  <a:gd name="T11" fmla="*/ 13 h 161"/>
                  <a:gd name="T12" fmla="*/ 110 w 161"/>
                  <a:gd name="T13" fmla="*/ 5 h 161"/>
                  <a:gd name="T14" fmla="*/ 95 w 161"/>
                  <a:gd name="T15" fmla="*/ 1 h 161"/>
                  <a:gd name="T16" fmla="*/ 80 w 161"/>
                  <a:gd name="T17" fmla="*/ 0 h 161"/>
                  <a:gd name="T18" fmla="*/ 63 w 161"/>
                  <a:gd name="T19" fmla="*/ 1 h 161"/>
                  <a:gd name="T20" fmla="*/ 49 w 161"/>
                  <a:gd name="T21" fmla="*/ 5 h 161"/>
                  <a:gd name="T22" fmla="*/ 35 w 161"/>
                  <a:gd name="T23" fmla="*/ 13 h 161"/>
                  <a:gd name="T24" fmla="*/ 23 w 161"/>
                  <a:gd name="T25" fmla="*/ 23 h 161"/>
                  <a:gd name="T26" fmla="*/ 13 w 161"/>
                  <a:gd name="T27" fmla="*/ 35 h 161"/>
                  <a:gd name="T28" fmla="*/ 5 w 161"/>
                  <a:gd name="T29" fmla="*/ 49 h 161"/>
                  <a:gd name="T30" fmla="*/ 1 w 161"/>
                  <a:gd name="T31" fmla="*/ 64 h 161"/>
                  <a:gd name="T32" fmla="*/ 0 w 161"/>
                  <a:gd name="T33" fmla="*/ 81 h 161"/>
                  <a:gd name="T34" fmla="*/ 1 w 161"/>
                  <a:gd name="T35" fmla="*/ 95 h 161"/>
                  <a:gd name="T36" fmla="*/ 5 w 161"/>
                  <a:gd name="T37" fmla="*/ 110 h 161"/>
                  <a:gd name="T38" fmla="*/ 13 w 161"/>
                  <a:gd name="T39" fmla="*/ 124 h 161"/>
                  <a:gd name="T40" fmla="*/ 23 w 161"/>
                  <a:gd name="T41" fmla="*/ 137 h 161"/>
                  <a:gd name="T42" fmla="*/ 35 w 161"/>
                  <a:gd name="T43" fmla="*/ 146 h 161"/>
                  <a:gd name="T44" fmla="*/ 49 w 161"/>
                  <a:gd name="T45" fmla="*/ 155 h 161"/>
                  <a:gd name="T46" fmla="*/ 63 w 161"/>
                  <a:gd name="T47" fmla="*/ 159 h 161"/>
                  <a:gd name="T48" fmla="*/ 80 w 161"/>
                  <a:gd name="T49" fmla="*/ 161 h 161"/>
                  <a:gd name="T50" fmla="*/ 95 w 161"/>
                  <a:gd name="T51" fmla="*/ 159 h 161"/>
                  <a:gd name="T52" fmla="*/ 110 w 161"/>
                  <a:gd name="T53" fmla="*/ 155 h 161"/>
                  <a:gd name="T54" fmla="*/ 116 w 161"/>
                  <a:gd name="T55" fmla="*/ 150 h 161"/>
                  <a:gd name="T56" fmla="*/ 124 w 161"/>
                  <a:gd name="T57" fmla="*/ 146 h 161"/>
                  <a:gd name="T58" fmla="*/ 136 w 161"/>
                  <a:gd name="T59" fmla="*/ 137 h 161"/>
                  <a:gd name="T60" fmla="*/ 146 w 161"/>
                  <a:gd name="T61" fmla="*/ 124 h 161"/>
                  <a:gd name="T62" fmla="*/ 150 w 161"/>
                  <a:gd name="T63" fmla="*/ 117 h 161"/>
                  <a:gd name="T64" fmla="*/ 154 w 161"/>
                  <a:gd name="T65" fmla="*/ 110 h 161"/>
                  <a:gd name="T66" fmla="*/ 159 w 161"/>
                  <a:gd name="T67" fmla="*/ 95 h 161"/>
                  <a:gd name="T68" fmla="*/ 161 w 161"/>
                  <a:gd name="T69" fmla="*/ 81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1" h="161">
                    <a:moveTo>
                      <a:pt x="161" y="81"/>
                    </a:moveTo>
                    <a:lnTo>
                      <a:pt x="159" y="64"/>
                    </a:lnTo>
                    <a:lnTo>
                      <a:pt x="154" y="49"/>
                    </a:lnTo>
                    <a:lnTo>
                      <a:pt x="146" y="35"/>
                    </a:lnTo>
                    <a:lnTo>
                      <a:pt x="136" y="23"/>
                    </a:lnTo>
                    <a:lnTo>
                      <a:pt x="124" y="13"/>
                    </a:lnTo>
                    <a:lnTo>
                      <a:pt x="110" y="5"/>
                    </a:lnTo>
                    <a:lnTo>
                      <a:pt x="95" y="1"/>
                    </a:lnTo>
                    <a:lnTo>
                      <a:pt x="80" y="0"/>
                    </a:lnTo>
                    <a:lnTo>
                      <a:pt x="63" y="1"/>
                    </a:lnTo>
                    <a:lnTo>
                      <a:pt x="49" y="5"/>
                    </a:lnTo>
                    <a:lnTo>
                      <a:pt x="35" y="13"/>
                    </a:lnTo>
                    <a:lnTo>
                      <a:pt x="23" y="23"/>
                    </a:lnTo>
                    <a:lnTo>
                      <a:pt x="13" y="35"/>
                    </a:lnTo>
                    <a:lnTo>
                      <a:pt x="5" y="49"/>
                    </a:lnTo>
                    <a:lnTo>
                      <a:pt x="1" y="64"/>
                    </a:lnTo>
                    <a:lnTo>
                      <a:pt x="0" y="81"/>
                    </a:lnTo>
                    <a:lnTo>
                      <a:pt x="1" y="95"/>
                    </a:lnTo>
                    <a:lnTo>
                      <a:pt x="5" y="110"/>
                    </a:lnTo>
                    <a:lnTo>
                      <a:pt x="13" y="124"/>
                    </a:lnTo>
                    <a:lnTo>
                      <a:pt x="23" y="137"/>
                    </a:lnTo>
                    <a:lnTo>
                      <a:pt x="35" y="146"/>
                    </a:lnTo>
                    <a:lnTo>
                      <a:pt x="49" y="155"/>
                    </a:lnTo>
                    <a:lnTo>
                      <a:pt x="63" y="159"/>
                    </a:lnTo>
                    <a:lnTo>
                      <a:pt x="80" y="161"/>
                    </a:lnTo>
                    <a:lnTo>
                      <a:pt x="95" y="159"/>
                    </a:lnTo>
                    <a:lnTo>
                      <a:pt x="110" y="155"/>
                    </a:lnTo>
                    <a:lnTo>
                      <a:pt x="116" y="150"/>
                    </a:lnTo>
                    <a:lnTo>
                      <a:pt x="124" y="146"/>
                    </a:lnTo>
                    <a:lnTo>
                      <a:pt x="136" y="137"/>
                    </a:lnTo>
                    <a:lnTo>
                      <a:pt x="146" y="124"/>
                    </a:lnTo>
                    <a:lnTo>
                      <a:pt x="150" y="117"/>
                    </a:lnTo>
                    <a:lnTo>
                      <a:pt x="154" y="110"/>
                    </a:lnTo>
                    <a:lnTo>
                      <a:pt x="159" y="95"/>
                    </a:lnTo>
                    <a:lnTo>
                      <a:pt x="161" y="81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89" name="Freeform 100">
                <a:extLst>
                  <a:ext uri="{FF2B5EF4-FFF2-40B4-BE49-F238E27FC236}">
                    <a16:creationId xmlns:a16="http://schemas.microsoft.com/office/drawing/2014/main" id="{B9A97B91-38FD-FB2D-3F68-7E50C090ED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26363" y="2792413"/>
                <a:ext cx="50800" cy="50800"/>
              </a:xfrm>
              <a:custGeom>
                <a:avLst/>
                <a:gdLst>
                  <a:gd name="T0" fmla="*/ 160 w 160"/>
                  <a:gd name="T1" fmla="*/ 80 h 161"/>
                  <a:gd name="T2" fmla="*/ 158 w 160"/>
                  <a:gd name="T3" fmla="*/ 63 h 161"/>
                  <a:gd name="T4" fmla="*/ 154 w 160"/>
                  <a:gd name="T5" fmla="*/ 48 h 161"/>
                  <a:gd name="T6" fmla="*/ 146 w 160"/>
                  <a:gd name="T7" fmla="*/ 35 h 161"/>
                  <a:gd name="T8" fmla="*/ 136 w 160"/>
                  <a:gd name="T9" fmla="*/ 23 h 161"/>
                  <a:gd name="T10" fmla="*/ 123 w 160"/>
                  <a:gd name="T11" fmla="*/ 13 h 161"/>
                  <a:gd name="T12" fmla="*/ 110 w 160"/>
                  <a:gd name="T13" fmla="*/ 5 h 161"/>
                  <a:gd name="T14" fmla="*/ 95 w 160"/>
                  <a:gd name="T15" fmla="*/ 1 h 161"/>
                  <a:gd name="T16" fmla="*/ 80 w 160"/>
                  <a:gd name="T17" fmla="*/ 0 h 161"/>
                  <a:gd name="T18" fmla="*/ 63 w 160"/>
                  <a:gd name="T19" fmla="*/ 1 h 161"/>
                  <a:gd name="T20" fmla="*/ 48 w 160"/>
                  <a:gd name="T21" fmla="*/ 5 h 161"/>
                  <a:gd name="T22" fmla="*/ 34 w 160"/>
                  <a:gd name="T23" fmla="*/ 13 h 161"/>
                  <a:gd name="T24" fmla="*/ 23 w 160"/>
                  <a:gd name="T25" fmla="*/ 23 h 161"/>
                  <a:gd name="T26" fmla="*/ 12 w 160"/>
                  <a:gd name="T27" fmla="*/ 35 h 161"/>
                  <a:gd name="T28" fmla="*/ 5 w 160"/>
                  <a:gd name="T29" fmla="*/ 48 h 161"/>
                  <a:gd name="T30" fmla="*/ 1 w 160"/>
                  <a:gd name="T31" fmla="*/ 63 h 161"/>
                  <a:gd name="T32" fmla="*/ 0 w 160"/>
                  <a:gd name="T33" fmla="*/ 80 h 161"/>
                  <a:gd name="T34" fmla="*/ 1 w 160"/>
                  <a:gd name="T35" fmla="*/ 95 h 161"/>
                  <a:gd name="T36" fmla="*/ 5 w 160"/>
                  <a:gd name="T37" fmla="*/ 110 h 161"/>
                  <a:gd name="T38" fmla="*/ 12 w 160"/>
                  <a:gd name="T39" fmla="*/ 124 h 161"/>
                  <a:gd name="T40" fmla="*/ 23 w 160"/>
                  <a:gd name="T41" fmla="*/ 136 h 161"/>
                  <a:gd name="T42" fmla="*/ 34 w 160"/>
                  <a:gd name="T43" fmla="*/ 146 h 161"/>
                  <a:gd name="T44" fmla="*/ 48 w 160"/>
                  <a:gd name="T45" fmla="*/ 154 h 161"/>
                  <a:gd name="T46" fmla="*/ 63 w 160"/>
                  <a:gd name="T47" fmla="*/ 159 h 161"/>
                  <a:gd name="T48" fmla="*/ 80 w 160"/>
                  <a:gd name="T49" fmla="*/ 161 h 161"/>
                  <a:gd name="T50" fmla="*/ 95 w 160"/>
                  <a:gd name="T51" fmla="*/ 159 h 161"/>
                  <a:gd name="T52" fmla="*/ 110 w 160"/>
                  <a:gd name="T53" fmla="*/ 154 h 161"/>
                  <a:gd name="T54" fmla="*/ 116 w 160"/>
                  <a:gd name="T55" fmla="*/ 150 h 161"/>
                  <a:gd name="T56" fmla="*/ 123 w 160"/>
                  <a:gd name="T57" fmla="*/ 146 h 161"/>
                  <a:gd name="T58" fmla="*/ 136 w 160"/>
                  <a:gd name="T59" fmla="*/ 136 h 161"/>
                  <a:gd name="T60" fmla="*/ 146 w 160"/>
                  <a:gd name="T61" fmla="*/ 124 h 161"/>
                  <a:gd name="T62" fmla="*/ 150 w 160"/>
                  <a:gd name="T63" fmla="*/ 116 h 161"/>
                  <a:gd name="T64" fmla="*/ 154 w 160"/>
                  <a:gd name="T65" fmla="*/ 110 h 161"/>
                  <a:gd name="T66" fmla="*/ 158 w 160"/>
                  <a:gd name="T67" fmla="*/ 95 h 161"/>
                  <a:gd name="T68" fmla="*/ 160 w 160"/>
                  <a:gd name="T69" fmla="*/ 8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0" h="161">
                    <a:moveTo>
                      <a:pt x="160" y="80"/>
                    </a:moveTo>
                    <a:lnTo>
                      <a:pt x="158" y="63"/>
                    </a:lnTo>
                    <a:lnTo>
                      <a:pt x="154" y="48"/>
                    </a:lnTo>
                    <a:lnTo>
                      <a:pt x="146" y="35"/>
                    </a:lnTo>
                    <a:lnTo>
                      <a:pt x="136" y="23"/>
                    </a:lnTo>
                    <a:lnTo>
                      <a:pt x="123" y="13"/>
                    </a:lnTo>
                    <a:lnTo>
                      <a:pt x="110" y="5"/>
                    </a:lnTo>
                    <a:lnTo>
                      <a:pt x="95" y="1"/>
                    </a:lnTo>
                    <a:lnTo>
                      <a:pt x="80" y="0"/>
                    </a:lnTo>
                    <a:lnTo>
                      <a:pt x="63" y="1"/>
                    </a:lnTo>
                    <a:lnTo>
                      <a:pt x="48" y="5"/>
                    </a:lnTo>
                    <a:lnTo>
                      <a:pt x="34" y="13"/>
                    </a:lnTo>
                    <a:lnTo>
                      <a:pt x="23" y="23"/>
                    </a:lnTo>
                    <a:lnTo>
                      <a:pt x="12" y="35"/>
                    </a:lnTo>
                    <a:lnTo>
                      <a:pt x="5" y="48"/>
                    </a:lnTo>
                    <a:lnTo>
                      <a:pt x="1" y="63"/>
                    </a:lnTo>
                    <a:lnTo>
                      <a:pt x="0" y="80"/>
                    </a:lnTo>
                    <a:lnTo>
                      <a:pt x="1" y="95"/>
                    </a:lnTo>
                    <a:lnTo>
                      <a:pt x="5" y="110"/>
                    </a:lnTo>
                    <a:lnTo>
                      <a:pt x="12" y="124"/>
                    </a:lnTo>
                    <a:lnTo>
                      <a:pt x="23" y="136"/>
                    </a:lnTo>
                    <a:lnTo>
                      <a:pt x="34" y="146"/>
                    </a:lnTo>
                    <a:lnTo>
                      <a:pt x="48" y="154"/>
                    </a:lnTo>
                    <a:lnTo>
                      <a:pt x="63" y="159"/>
                    </a:lnTo>
                    <a:lnTo>
                      <a:pt x="80" y="161"/>
                    </a:lnTo>
                    <a:lnTo>
                      <a:pt x="95" y="159"/>
                    </a:lnTo>
                    <a:lnTo>
                      <a:pt x="110" y="154"/>
                    </a:lnTo>
                    <a:lnTo>
                      <a:pt x="116" y="150"/>
                    </a:lnTo>
                    <a:lnTo>
                      <a:pt x="123" y="146"/>
                    </a:lnTo>
                    <a:lnTo>
                      <a:pt x="136" y="136"/>
                    </a:lnTo>
                    <a:lnTo>
                      <a:pt x="146" y="124"/>
                    </a:lnTo>
                    <a:lnTo>
                      <a:pt x="150" y="116"/>
                    </a:lnTo>
                    <a:lnTo>
                      <a:pt x="154" y="110"/>
                    </a:lnTo>
                    <a:lnTo>
                      <a:pt x="158" y="95"/>
                    </a:lnTo>
                    <a:lnTo>
                      <a:pt x="160" y="80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90" name="Freeform 101">
                <a:extLst>
                  <a:ext uri="{FF2B5EF4-FFF2-40B4-BE49-F238E27FC236}">
                    <a16:creationId xmlns:a16="http://schemas.microsoft.com/office/drawing/2014/main" id="{4CFB780B-D660-8819-28F7-AB65D376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00963" y="2773363"/>
                <a:ext cx="50800" cy="50800"/>
              </a:xfrm>
              <a:custGeom>
                <a:avLst/>
                <a:gdLst>
                  <a:gd name="T0" fmla="*/ 161 w 161"/>
                  <a:gd name="T1" fmla="*/ 80 h 160"/>
                  <a:gd name="T2" fmla="*/ 159 w 161"/>
                  <a:gd name="T3" fmla="*/ 63 h 160"/>
                  <a:gd name="T4" fmla="*/ 155 w 161"/>
                  <a:gd name="T5" fmla="*/ 48 h 160"/>
                  <a:gd name="T6" fmla="*/ 146 w 161"/>
                  <a:gd name="T7" fmla="*/ 34 h 160"/>
                  <a:gd name="T8" fmla="*/ 137 w 161"/>
                  <a:gd name="T9" fmla="*/ 23 h 160"/>
                  <a:gd name="T10" fmla="*/ 124 w 161"/>
                  <a:gd name="T11" fmla="*/ 12 h 160"/>
                  <a:gd name="T12" fmla="*/ 110 w 161"/>
                  <a:gd name="T13" fmla="*/ 5 h 160"/>
                  <a:gd name="T14" fmla="*/ 96 w 161"/>
                  <a:gd name="T15" fmla="*/ 1 h 160"/>
                  <a:gd name="T16" fmla="*/ 81 w 161"/>
                  <a:gd name="T17" fmla="*/ 0 h 160"/>
                  <a:gd name="T18" fmla="*/ 64 w 161"/>
                  <a:gd name="T19" fmla="*/ 1 h 160"/>
                  <a:gd name="T20" fmla="*/ 49 w 161"/>
                  <a:gd name="T21" fmla="*/ 5 h 160"/>
                  <a:gd name="T22" fmla="*/ 35 w 161"/>
                  <a:gd name="T23" fmla="*/ 12 h 160"/>
                  <a:gd name="T24" fmla="*/ 24 w 161"/>
                  <a:gd name="T25" fmla="*/ 23 h 160"/>
                  <a:gd name="T26" fmla="*/ 13 w 161"/>
                  <a:gd name="T27" fmla="*/ 34 h 160"/>
                  <a:gd name="T28" fmla="*/ 6 w 161"/>
                  <a:gd name="T29" fmla="*/ 48 h 160"/>
                  <a:gd name="T30" fmla="*/ 1 w 161"/>
                  <a:gd name="T31" fmla="*/ 63 h 160"/>
                  <a:gd name="T32" fmla="*/ 0 w 161"/>
                  <a:gd name="T33" fmla="*/ 80 h 160"/>
                  <a:gd name="T34" fmla="*/ 1 w 161"/>
                  <a:gd name="T35" fmla="*/ 95 h 160"/>
                  <a:gd name="T36" fmla="*/ 6 w 161"/>
                  <a:gd name="T37" fmla="*/ 110 h 160"/>
                  <a:gd name="T38" fmla="*/ 13 w 161"/>
                  <a:gd name="T39" fmla="*/ 123 h 160"/>
                  <a:gd name="T40" fmla="*/ 24 w 161"/>
                  <a:gd name="T41" fmla="*/ 136 h 160"/>
                  <a:gd name="T42" fmla="*/ 35 w 161"/>
                  <a:gd name="T43" fmla="*/ 146 h 160"/>
                  <a:gd name="T44" fmla="*/ 49 w 161"/>
                  <a:gd name="T45" fmla="*/ 154 h 160"/>
                  <a:gd name="T46" fmla="*/ 64 w 161"/>
                  <a:gd name="T47" fmla="*/ 158 h 160"/>
                  <a:gd name="T48" fmla="*/ 81 w 161"/>
                  <a:gd name="T49" fmla="*/ 160 h 160"/>
                  <a:gd name="T50" fmla="*/ 96 w 161"/>
                  <a:gd name="T51" fmla="*/ 158 h 160"/>
                  <a:gd name="T52" fmla="*/ 110 w 161"/>
                  <a:gd name="T53" fmla="*/ 154 h 160"/>
                  <a:gd name="T54" fmla="*/ 117 w 161"/>
                  <a:gd name="T55" fmla="*/ 150 h 160"/>
                  <a:gd name="T56" fmla="*/ 124 w 161"/>
                  <a:gd name="T57" fmla="*/ 146 h 160"/>
                  <a:gd name="T58" fmla="*/ 137 w 161"/>
                  <a:gd name="T59" fmla="*/ 136 h 160"/>
                  <a:gd name="T60" fmla="*/ 146 w 161"/>
                  <a:gd name="T61" fmla="*/ 123 h 160"/>
                  <a:gd name="T62" fmla="*/ 151 w 161"/>
                  <a:gd name="T63" fmla="*/ 116 h 160"/>
                  <a:gd name="T64" fmla="*/ 155 w 161"/>
                  <a:gd name="T65" fmla="*/ 110 h 160"/>
                  <a:gd name="T66" fmla="*/ 159 w 161"/>
                  <a:gd name="T67" fmla="*/ 95 h 160"/>
                  <a:gd name="T68" fmla="*/ 161 w 161"/>
                  <a:gd name="T69" fmla="*/ 8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1" h="160">
                    <a:moveTo>
                      <a:pt x="161" y="80"/>
                    </a:moveTo>
                    <a:lnTo>
                      <a:pt x="159" y="63"/>
                    </a:lnTo>
                    <a:lnTo>
                      <a:pt x="155" y="48"/>
                    </a:lnTo>
                    <a:lnTo>
                      <a:pt x="146" y="34"/>
                    </a:lnTo>
                    <a:lnTo>
                      <a:pt x="137" y="23"/>
                    </a:lnTo>
                    <a:lnTo>
                      <a:pt x="124" y="12"/>
                    </a:lnTo>
                    <a:lnTo>
                      <a:pt x="110" y="5"/>
                    </a:lnTo>
                    <a:lnTo>
                      <a:pt x="96" y="1"/>
                    </a:lnTo>
                    <a:lnTo>
                      <a:pt x="81" y="0"/>
                    </a:lnTo>
                    <a:lnTo>
                      <a:pt x="64" y="1"/>
                    </a:lnTo>
                    <a:lnTo>
                      <a:pt x="49" y="5"/>
                    </a:lnTo>
                    <a:lnTo>
                      <a:pt x="35" y="12"/>
                    </a:lnTo>
                    <a:lnTo>
                      <a:pt x="24" y="23"/>
                    </a:lnTo>
                    <a:lnTo>
                      <a:pt x="13" y="34"/>
                    </a:lnTo>
                    <a:lnTo>
                      <a:pt x="6" y="48"/>
                    </a:lnTo>
                    <a:lnTo>
                      <a:pt x="1" y="63"/>
                    </a:lnTo>
                    <a:lnTo>
                      <a:pt x="0" y="80"/>
                    </a:lnTo>
                    <a:lnTo>
                      <a:pt x="1" y="95"/>
                    </a:lnTo>
                    <a:lnTo>
                      <a:pt x="6" y="110"/>
                    </a:lnTo>
                    <a:lnTo>
                      <a:pt x="13" y="123"/>
                    </a:lnTo>
                    <a:lnTo>
                      <a:pt x="24" y="136"/>
                    </a:lnTo>
                    <a:lnTo>
                      <a:pt x="35" y="146"/>
                    </a:lnTo>
                    <a:lnTo>
                      <a:pt x="49" y="154"/>
                    </a:lnTo>
                    <a:lnTo>
                      <a:pt x="64" y="158"/>
                    </a:lnTo>
                    <a:lnTo>
                      <a:pt x="81" y="160"/>
                    </a:lnTo>
                    <a:lnTo>
                      <a:pt x="96" y="158"/>
                    </a:lnTo>
                    <a:lnTo>
                      <a:pt x="110" y="154"/>
                    </a:lnTo>
                    <a:lnTo>
                      <a:pt x="117" y="150"/>
                    </a:lnTo>
                    <a:lnTo>
                      <a:pt x="124" y="146"/>
                    </a:lnTo>
                    <a:lnTo>
                      <a:pt x="137" y="136"/>
                    </a:lnTo>
                    <a:lnTo>
                      <a:pt x="146" y="123"/>
                    </a:lnTo>
                    <a:lnTo>
                      <a:pt x="151" y="116"/>
                    </a:lnTo>
                    <a:lnTo>
                      <a:pt x="155" y="110"/>
                    </a:lnTo>
                    <a:lnTo>
                      <a:pt x="159" y="95"/>
                    </a:lnTo>
                    <a:lnTo>
                      <a:pt x="161" y="80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91" name="Freeform 102">
                <a:extLst>
                  <a:ext uri="{FF2B5EF4-FFF2-40B4-BE49-F238E27FC236}">
                    <a16:creationId xmlns:a16="http://schemas.microsoft.com/office/drawing/2014/main" id="{ECEB816D-18EA-532C-6A2F-C7A6BBA881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13650" y="2771775"/>
                <a:ext cx="52388" cy="52388"/>
              </a:xfrm>
              <a:custGeom>
                <a:avLst/>
                <a:gdLst>
                  <a:gd name="T0" fmla="*/ 161 w 161"/>
                  <a:gd name="T1" fmla="*/ 81 h 161"/>
                  <a:gd name="T2" fmla="*/ 159 w 161"/>
                  <a:gd name="T3" fmla="*/ 64 h 161"/>
                  <a:gd name="T4" fmla="*/ 155 w 161"/>
                  <a:gd name="T5" fmla="*/ 49 h 161"/>
                  <a:gd name="T6" fmla="*/ 146 w 161"/>
                  <a:gd name="T7" fmla="*/ 35 h 161"/>
                  <a:gd name="T8" fmla="*/ 137 w 161"/>
                  <a:gd name="T9" fmla="*/ 24 h 161"/>
                  <a:gd name="T10" fmla="*/ 124 w 161"/>
                  <a:gd name="T11" fmla="*/ 13 h 161"/>
                  <a:gd name="T12" fmla="*/ 110 w 161"/>
                  <a:gd name="T13" fmla="*/ 6 h 161"/>
                  <a:gd name="T14" fmla="*/ 96 w 161"/>
                  <a:gd name="T15" fmla="*/ 1 h 161"/>
                  <a:gd name="T16" fmla="*/ 81 w 161"/>
                  <a:gd name="T17" fmla="*/ 0 h 161"/>
                  <a:gd name="T18" fmla="*/ 64 w 161"/>
                  <a:gd name="T19" fmla="*/ 1 h 161"/>
                  <a:gd name="T20" fmla="*/ 49 w 161"/>
                  <a:gd name="T21" fmla="*/ 6 h 161"/>
                  <a:gd name="T22" fmla="*/ 35 w 161"/>
                  <a:gd name="T23" fmla="*/ 13 h 161"/>
                  <a:gd name="T24" fmla="*/ 24 w 161"/>
                  <a:gd name="T25" fmla="*/ 24 h 161"/>
                  <a:gd name="T26" fmla="*/ 13 w 161"/>
                  <a:gd name="T27" fmla="*/ 35 h 161"/>
                  <a:gd name="T28" fmla="*/ 6 w 161"/>
                  <a:gd name="T29" fmla="*/ 49 h 161"/>
                  <a:gd name="T30" fmla="*/ 1 w 161"/>
                  <a:gd name="T31" fmla="*/ 64 h 161"/>
                  <a:gd name="T32" fmla="*/ 0 w 161"/>
                  <a:gd name="T33" fmla="*/ 81 h 161"/>
                  <a:gd name="T34" fmla="*/ 1 w 161"/>
                  <a:gd name="T35" fmla="*/ 96 h 161"/>
                  <a:gd name="T36" fmla="*/ 6 w 161"/>
                  <a:gd name="T37" fmla="*/ 110 h 161"/>
                  <a:gd name="T38" fmla="*/ 13 w 161"/>
                  <a:gd name="T39" fmla="*/ 124 h 161"/>
                  <a:gd name="T40" fmla="*/ 24 w 161"/>
                  <a:gd name="T41" fmla="*/ 137 h 161"/>
                  <a:gd name="T42" fmla="*/ 35 w 161"/>
                  <a:gd name="T43" fmla="*/ 146 h 161"/>
                  <a:gd name="T44" fmla="*/ 49 w 161"/>
                  <a:gd name="T45" fmla="*/ 155 h 161"/>
                  <a:gd name="T46" fmla="*/ 64 w 161"/>
                  <a:gd name="T47" fmla="*/ 159 h 161"/>
                  <a:gd name="T48" fmla="*/ 81 w 161"/>
                  <a:gd name="T49" fmla="*/ 161 h 161"/>
                  <a:gd name="T50" fmla="*/ 96 w 161"/>
                  <a:gd name="T51" fmla="*/ 159 h 161"/>
                  <a:gd name="T52" fmla="*/ 110 w 161"/>
                  <a:gd name="T53" fmla="*/ 155 h 161"/>
                  <a:gd name="T54" fmla="*/ 117 w 161"/>
                  <a:gd name="T55" fmla="*/ 151 h 161"/>
                  <a:gd name="T56" fmla="*/ 124 w 161"/>
                  <a:gd name="T57" fmla="*/ 146 h 161"/>
                  <a:gd name="T58" fmla="*/ 137 w 161"/>
                  <a:gd name="T59" fmla="*/ 137 h 161"/>
                  <a:gd name="T60" fmla="*/ 146 w 161"/>
                  <a:gd name="T61" fmla="*/ 124 h 161"/>
                  <a:gd name="T62" fmla="*/ 151 w 161"/>
                  <a:gd name="T63" fmla="*/ 117 h 161"/>
                  <a:gd name="T64" fmla="*/ 155 w 161"/>
                  <a:gd name="T65" fmla="*/ 110 h 161"/>
                  <a:gd name="T66" fmla="*/ 159 w 161"/>
                  <a:gd name="T67" fmla="*/ 96 h 161"/>
                  <a:gd name="T68" fmla="*/ 161 w 161"/>
                  <a:gd name="T69" fmla="*/ 81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1" h="161">
                    <a:moveTo>
                      <a:pt x="161" y="81"/>
                    </a:moveTo>
                    <a:lnTo>
                      <a:pt x="159" y="64"/>
                    </a:lnTo>
                    <a:lnTo>
                      <a:pt x="155" y="49"/>
                    </a:lnTo>
                    <a:lnTo>
                      <a:pt x="146" y="35"/>
                    </a:lnTo>
                    <a:lnTo>
                      <a:pt x="137" y="24"/>
                    </a:lnTo>
                    <a:lnTo>
                      <a:pt x="124" y="13"/>
                    </a:lnTo>
                    <a:lnTo>
                      <a:pt x="110" y="6"/>
                    </a:lnTo>
                    <a:lnTo>
                      <a:pt x="96" y="1"/>
                    </a:lnTo>
                    <a:lnTo>
                      <a:pt x="81" y="0"/>
                    </a:lnTo>
                    <a:lnTo>
                      <a:pt x="64" y="1"/>
                    </a:lnTo>
                    <a:lnTo>
                      <a:pt x="49" y="6"/>
                    </a:lnTo>
                    <a:lnTo>
                      <a:pt x="35" y="13"/>
                    </a:lnTo>
                    <a:lnTo>
                      <a:pt x="24" y="24"/>
                    </a:lnTo>
                    <a:lnTo>
                      <a:pt x="13" y="35"/>
                    </a:lnTo>
                    <a:lnTo>
                      <a:pt x="6" y="49"/>
                    </a:lnTo>
                    <a:lnTo>
                      <a:pt x="1" y="64"/>
                    </a:lnTo>
                    <a:lnTo>
                      <a:pt x="0" y="81"/>
                    </a:lnTo>
                    <a:lnTo>
                      <a:pt x="1" y="96"/>
                    </a:lnTo>
                    <a:lnTo>
                      <a:pt x="6" y="110"/>
                    </a:lnTo>
                    <a:lnTo>
                      <a:pt x="13" y="124"/>
                    </a:lnTo>
                    <a:lnTo>
                      <a:pt x="24" y="137"/>
                    </a:lnTo>
                    <a:lnTo>
                      <a:pt x="35" y="146"/>
                    </a:lnTo>
                    <a:lnTo>
                      <a:pt x="49" y="155"/>
                    </a:lnTo>
                    <a:lnTo>
                      <a:pt x="64" y="159"/>
                    </a:lnTo>
                    <a:lnTo>
                      <a:pt x="81" y="161"/>
                    </a:lnTo>
                    <a:lnTo>
                      <a:pt x="96" y="159"/>
                    </a:lnTo>
                    <a:lnTo>
                      <a:pt x="110" y="155"/>
                    </a:lnTo>
                    <a:lnTo>
                      <a:pt x="117" y="151"/>
                    </a:lnTo>
                    <a:lnTo>
                      <a:pt x="124" y="146"/>
                    </a:lnTo>
                    <a:lnTo>
                      <a:pt x="137" y="137"/>
                    </a:lnTo>
                    <a:lnTo>
                      <a:pt x="146" y="124"/>
                    </a:lnTo>
                    <a:lnTo>
                      <a:pt x="151" y="117"/>
                    </a:lnTo>
                    <a:lnTo>
                      <a:pt x="155" y="110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92" name="Freeform 103">
                <a:extLst>
                  <a:ext uri="{FF2B5EF4-FFF2-40B4-BE49-F238E27FC236}">
                    <a16:creationId xmlns:a16="http://schemas.microsoft.com/office/drawing/2014/main" id="{E95BB076-1DCE-2C22-BD8C-FDF0B254CE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37450" y="2776538"/>
                <a:ext cx="52388" cy="50800"/>
              </a:xfrm>
              <a:custGeom>
                <a:avLst/>
                <a:gdLst>
                  <a:gd name="T0" fmla="*/ 161 w 161"/>
                  <a:gd name="T1" fmla="*/ 80 h 161"/>
                  <a:gd name="T2" fmla="*/ 159 w 161"/>
                  <a:gd name="T3" fmla="*/ 64 h 161"/>
                  <a:gd name="T4" fmla="*/ 155 w 161"/>
                  <a:gd name="T5" fmla="*/ 49 h 161"/>
                  <a:gd name="T6" fmla="*/ 146 w 161"/>
                  <a:gd name="T7" fmla="*/ 35 h 161"/>
                  <a:gd name="T8" fmla="*/ 137 w 161"/>
                  <a:gd name="T9" fmla="*/ 23 h 161"/>
                  <a:gd name="T10" fmla="*/ 124 w 161"/>
                  <a:gd name="T11" fmla="*/ 13 h 161"/>
                  <a:gd name="T12" fmla="*/ 110 w 161"/>
                  <a:gd name="T13" fmla="*/ 5 h 161"/>
                  <a:gd name="T14" fmla="*/ 95 w 161"/>
                  <a:gd name="T15" fmla="*/ 1 h 161"/>
                  <a:gd name="T16" fmla="*/ 81 w 161"/>
                  <a:gd name="T17" fmla="*/ 0 h 161"/>
                  <a:gd name="T18" fmla="*/ 64 w 161"/>
                  <a:gd name="T19" fmla="*/ 1 h 161"/>
                  <a:gd name="T20" fmla="*/ 49 w 161"/>
                  <a:gd name="T21" fmla="*/ 5 h 161"/>
                  <a:gd name="T22" fmla="*/ 35 w 161"/>
                  <a:gd name="T23" fmla="*/ 13 h 161"/>
                  <a:gd name="T24" fmla="*/ 23 w 161"/>
                  <a:gd name="T25" fmla="*/ 23 h 161"/>
                  <a:gd name="T26" fmla="*/ 13 w 161"/>
                  <a:gd name="T27" fmla="*/ 35 h 161"/>
                  <a:gd name="T28" fmla="*/ 5 w 161"/>
                  <a:gd name="T29" fmla="*/ 49 h 161"/>
                  <a:gd name="T30" fmla="*/ 1 w 161"/>
                  <a:gd name="T31" fmla="*/ 64 h 161"/>
                  <a:gd name="T32" fmla="*/ 0 w 161"/>
                  <a:gd name="T33" fmla="*/ 80 h 161"/>
                  <a:gd name="T34" fmla="*/ 1 w 161"/>
                  <a:gd name="T35" fmla="*/ 95 h 161"/>
                  <a:gd name="T36" fmla="*/ 5 w 161"/>
                  <a:gd name="T37" fmla="*/ 110 h 161"/>
                  <a:gd name="T38" fmla="*/ 13 w 161"/>
                  <a:gd name="T39" fmla="*/ 124 h 161"/>
                  <a:gd name="T40" fmla="*/ 23 w 161"/>
                  <a:gd name="T41" fmla="*/ 137 h 161"/>
                  <a:gd name="T42" fmla="*/ 35 w 161"/>
                  <a:gd name="T43" fmla="*/ 146 h 161"/>
                  <a:gd name="T44" fmla="*/ 49 w 161"/>
                  <a:gd name="T45" fmla="*/ 155 h 161"/>
                  <a:gd name="T46" fmla="*/ 64 w 161"/>
                  <a:gd name="T47" fmla="*/ 159 h 161"/>
                  <a:gd name="T48" fmla="*/ 81 w 161"/>
                  <a:gd name="T49" fmla="*/ 161 h 161"/>
                  <a:gd name="T50" fmla="*/ 95 w 161"/>
                  <a:gd name="T51" fmla="*/ 159 h 161"/>
                  <a:gd name="T52" fmla="*/ 110 w 161"/>
                  <a:gd name="T53" fmla="*/ 155 h 161"/>
                  <a:gd name="T54" fmla="*/ 117 w 161"/>
                  <a:gd name="T55" fmla="*/ 150 h 161"/>
                  <a:gd name="T56" fmla="*/ 124 w 161"/>
                  <a:gd name="T57" fmla="*/ 146 h 161"/>
                  <a:gd name="T58" fmla="*/ 137 w 161"/>
                  <a:gd name="T59" fmla="*/ 137 h 161"/>
                  <a:gd name="T60" fmla="*/ 146 w 161"/>
                  <a:gd name="T61" fmla="*/ 124 h 161"/>
                  <a:gd name="T62" fmla="*/ 150 w 161"/>
                  <a:gd name="T63" fmla="*/ 116 h 161"/>
                  <a:gd name="T64" fmla="*/ 155 w 161"/>
                  <a:gd name="T65" fmla="*/ 110 h 161"/>
                  <a:gd name="T66" fmla="*/ 159 w 161"/>
                  <a:gd name="T67" fmla="*/ 95 h 161"/>
                  <a:gd name="T68" fmla="*/ 161 w 161"/>
                  <a:gd name="T69" fmla="*/ 8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1" h="161">
                    <a:moveTo>
                      <a:pt x="161" y="80"/>
                    </a:moveTo>
                    <a:lnTo>
                      <a:pt x="159" y="64"/>
                    </a:lnTo>
                    <a:lnTo>
                      <a:pt x="155" y="49"/>
                    </a:lnTo>
                    <a:lnTo>
                      <a:pt x="146" y="35"/>
                    </a:lnTo>
                    <a:lnTo>
                      <a:pt x="137" y="23"/>
                    </a:lnTo>
                    <a:lnTo>
                      <a:pt x="124" y="13"/>
                    </a:lnTo>
                    <a:lnTo>
                      <a:pt x="110" y="5"/>
                    </a:lnTo>
                    <a:lnTo>
                      <a:pt x="95" y="1"/>
                    </a:lnTo>
                    <a:lnTo>
                      <a:pt x="81" y="0"/>
                    </a:lnTo>
                    <a:lnTo>
                      <a:pt x="64" y="1"/>
                    </a:lnTo>
                    <a:lnTo>
                      <a:pt x="49" y="5"/>
                    </a:lnTo>
                    <a:lnTo>
                      <a:pt x="35" y="13"/>
                    </a:lnTo>
                    <a:lnTo>
                      <a:pt x="23" y="23"/>
                    </a:lnTo>
                    <a:lnTo>
                      <a:pt x="13" y="35"/>
                    </a:lnTo>
                    <a:lnTo>
                      <a:pt x="5" y="49"/>
                    </a:lnTo>
                    <a:lnTo>
                      <a:pt x="1" y="64"/>
                    </a:lnTo>
                    <a:lnTo>
                      <a:pt x="0" y="80"/>
                    </a:lnTo>
                    <a:lnTo>
                      <a:pt x="1" y="95"/>
                    </a:lnTo>
                    <a:lnTo>
                      <a:pt x="5" y="110"/>
                    </a:lnTo>
                    <a:lnTo>
                      <a:pt x="13" y="124"/>
                    </a:lnTo>
                    <a:lnTo>
                      <a:pt x="23" y="137"/>
                    </a:lnTo>
                    <a:lnTo>
                      <a:pt x="35" y="146"/>
                    </a:lnTo>
                    <a:lnTo>
                      <a:pt x="49" y="155"/>
                    </a:lnTo>
                    <a:lnTo>
                      <a:pt x="64" y="159"/>
                    </a:lnTo>
                    <a:lnTo>
                      <a:pt x="81" y="161"/>
                    </a:lnTo>
                    <a:lnTo>
                      <a:pt x="95" y="159"/>
                    </a:lnTo>
                    <a:lnTo>
                      <a:pt x="110" y="155"/>
                    </a:lnTo>
                    <a:lnTo>
                      <a:pt x="117" y="150"/>
                    </a:lnTo>
                    <a:lnTo>
                      <a:pt x="124" y="146"/>
                    </a:lnTo>
                    <a:lnTo>
                      <a:pt x="137" y="137"/>
                    </a:lnTo>
                    <a:lnTo>
                      <a:pt x="146" y="124"/>
                    </a:lnTo>
                    <a:lnTo>
                      <a:pt x="150" y="116"/>
                    </a:lnTo>
                    <a:lnTo>
                      <a:pt x="155" y="110"/>
                    </a:lnTo>
                    <a:lnTo>
                      <a:pt x="159" y="95"/>
                    </a:lnTo>
                    <a:lnTo>
                      <a:pt x="161" y="80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93" name="Freeform 104">
                <a:extLst>
                  <a:ext uri="{FF2B5EF4-FFF2-40B4-BE49-F238E27FC236}">
                    <a16:creationId xmlns:a16="http://schemas.microsoft.com/office/drawing/2014/main" id="{C0CF788F-E3D4-1354-8E83-7455EC0116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61250" y="2781300"/>
                <a:ext cx="52388" cy="50800"/>
              </a:xfrm>
              <a:custGeom>
                <a:avLst/>
                <a:gdLst>
                  <a:gd name="T0" fmla="*/ 161 w 161"/>
                  <a:gd name="T1" fmla="*/ 80 h 161"/>
                  <a:gd name="T2" fmla="*/ 159 w 161"/>
                  <a:gd name="T3" fmla="*/ 63 h 161"/>
                  <a:gd name="T4" fmla="*/ 154 w 161"/>
                  <a:gd name="T5" fmla="*/ 48 h 161"/>
                  <a:gd name="T6" fmla="*/ 146 w 161"/>
                  <a:gd name="T7" fmla="*/ 35 h 161"/>
                  <a:gd name="T8" fmla="*/ 136 w 161"/>
                  <a:gd name="T9" fmla="*/ 23 h 161"/>
                  <a:gd name="T10" fmla="*/ 124 w 161"/>
                  <a:gd name="T11" fmla="*/ 12 h 161"/>
                  <a:gd name="T12" fmla="*/ 110 w 161"/>
                  <a:gd name="T13" fmla="*/ 5 h 161"/>
                  <a:gd name="T14" fmla="*/ 95 w 161"/>
                  <a:gd name="T15" fmla="*/ 1 h 161"/>
                  <a:gd name="T16" fmla="*/ 80 w 161"/>
                  <a:gd name="T17" fmla="*/ 0 h 161"/>
                  <a:gd name="T18" fmla="*/ 63 w 161"/>
                  <a:gd name="T19" fmla="*/ 1 h 161"/>
                  <a:gd name="T20" fmla="*/ 49 w 161"/>
                  <a:gd name="T21" fmla="*/ 5 h 161"/>
                  <a:gd name="T22" fmla="*/ 35 w 161"/>
                  <a:gd name="T23" fmla="*/ 12 h 161"/>
                  <a:gd name="T24" fmla="*/ 23 w 161"/>
                  <a:gd name="T25" fmla="*/ 23 h 161"/>
                  <a:gd name="T26" fmla="*/ 13 w 161"/>
                  <a:gd name="T27" fmla="*/ 35 h 161"/>
                  <a:gd name="T28" fmla="*/ 5 w 161"/>
                  <a:gd name="T29" fmla="*/ 48 h 161"/>
                  <a:gd name="T30" fmla="*/ 1 w 161"/>
                  <a:gd name="T31" fmla="*/ 63 h 161"/>
                  <a:gd name="T32" fmla="*/ 0 w 161"/>
                  <a:gd name="T33" fmla="*/ 80 h 161"/>
                  <a:gd name="T34" fmla="*/ 1 w 161"/>
                  <a:gd name="T35" fmla="*/ 95 h 161"/>
                  <a:gd name="T36" fmla="*/ 5 w 161"/>
                  <a:gd name="T37" fmla="*/ 110 h 161"/>
                  <a:gd name="T38" fmla="*/ 13 w 161"/>
                  <a:gd name="T39" fmla="*/ 124 h 161"/>
                  <a:gd name="T40" fmla="*/ 23 w 161"/>
                  <a:gd name="T41" fmla="*/ 136 h 161"/>
                  <a:gd name="T42" fmla="*/ 35 w 161"/>
                  <a:gd name="T43" fmla="*/ 146 h 161"/>
                  <a:gd name="T44" fmla="*/ 49 w 161"/>
                  <a:gd name="T45" fmla="*/ 154 h 161"/>
                  <a:gd name="T46" fmla="*/ 63 w 161"/>
                  <a:gd name="T47" fmla="*/ 158 h 161"/>
                  <a:gd name="T48" fmla="*/ 80 w 161"/>
                  <a:gd name="T49" fmla="*/ 161 h 161"/>
                  <a:gd name="T50" fmla="*/ 95 w 161"/>
                  <a:gd name="T51" fmla="*/ 158 h 161"/>
                  <a:gd name="T52" fmla="*/ 110 w 161"/>
                  <a:gd name="T53" fmla="*/ 154 h 161"/>
                  <a:gd name="T54" fmla="*/ 116 w 161"/>
                  <a:gd name="T55" fmla="*/ 150 h 161"/>
                  <a:gd name="T56" fmla="*/ 124 w 161"/>
                  <a:gd name="T57" fmla="*/ 146 h 161"/>
                  <a:gd name="T58" fmla="*/ 136 w 161"/>
                  <a:gd name="T59" fmla="*/ 136 h 161"/>
                  <a:gd name="T60" fmla="*/ 146 w 161"/>
                  <a:gd name="T61" fmla="*/ 124 h 161"/>
                  <a:gd name="T62" fmla="*/ 150 w 161"/>
                  <a:gd name="T63" fmla="*/ 116 h 161"/>
                  <a:gd name="T64" fmla="*/ 154 w 161"/>
                  <a:gd name="T65" fmla="*/ 110 h 161"/>
                  <a:gd name="T66" fmla="*/ 159 w 161"/>
                  <a:gd name="T67" fmla="*/ 95 h 161"/>
                  <a:gd name="T68" fmla="*/ 161 w 161"/>
                  <a:gd name="T69" fmla="*/ 8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1" h="161">
                    <a:moveTo>
                      <a:pt x="161" y="80"/>
                    </a:moveTo>
                    <a:lnTo>
                      <a:pt x="159" y="63"/>
                    </a:lnTo>
                    <a:lnTo>
                      <a:pt x="154" y="48"/>
                    </a:lnTo>
                    <a:lnTo>
                      <a:pt x="146" y="35"/>
                    </a:lnTo>
                    <a:lnTo>
                      <a:pt x="136" y="23"/>
                    </a:lnTo>
                    <a:lnTo>
                      <a:pt x="124" y="12"/>
                    </a:lnTo>
                    <a:lnTo>
                      <a:pt x="110" y="5"/>
                    </a:lnTo>
                    <a:lnTo>
                      <a:pt x="95" y="1"/>
                    </a:lnTo>
                    <a:lnTo>
                      <a:pt x="80" y="0"/>
                    </a:lnTo>
                    <a:lnTo>
                      <a:pt x="63" y="1"/>
                    </a:lnTo>
                    <a:lnTo>
                      <a:pt x="49" y="5"/>
                    </a:lnTo>
                    <a:lnTo>
                      <a:pt x="35" y="12"/>
                    </a:lnTo>
                    <a:lnTo>
                      <a:pt x="23" y="23"/>
                    </a:lnTo>
                    <a:lnTo>
                      <a:pt x="13" y="35"/>
                    </a:lnTo>
                    <a:lnTo>
                      <a:pt x="5" y="48"/>
                    </a:lnTo>
                    <a:lnTo>
                      <a:pt x="1" y="63"/>
                    </a:lnTo>
                    <a:lnTo>
                      <a:pt x="0" y="80"/>
                    </a:lnTo>
                    <a:lnTo>
                      <a:pt x="1" y="95"/>
                    </a:lnTo>
                    <a:lnTo>
                      <a:pt x="5" y="110"/>
                    </a:lnTo>
                    <a:lnTo>
                      <a:pt x="13" y="124"/>
                    </a:lnTo>
                    <a:lnTo>
                      <a:pt x="23" y="136"/>
                    </a:lnTo>
                    <a:lnTo>
                      <a:pt x="35" y="146"/>
                    </a:lnTo>
                    <a:lnTo>
                      <a:pt x="49" y="154"/>
                    </a:lnTo>
                    <a:lnTo>
                      <a:pt x="63" y="158"/>
                    </a:lnTo>
                    <a:lnTo>
                      <a:pt x="80" y="161"/>
                    </a:lnTo>
                    <a:lnTo>
                      <a:pt x="95" y="158"/>
                    </a:lnTo>
                    <a:lnTo>
                      <a:pt x="110" y="154"/>
                    </a:lnTo>
                    <a:lnTo>
                      <a:pt x="116" y="150"/>
                    </a:lnTo>
                    <a:lnTo>
                      <a:pt x="124" y="146"/>
                    </a:lnTo>
                    <a:lnTo>
                      <a:pt x="136" y="136"/>
                    </a:lnTo>
                    <a:lnTo>
                      <a:pt x="146" y="124"/>
                    </a:lnTo>
                    <a:lnTo>
                      <a:pt x="150" y="116"/>
                    </a:lnTo>
                    <a:lnTo>
                      <a:pt x="154" y="110"/>
                    </a:lnTo>
                    <a:lnTo>
                      <a:pt x="159" y="95"/>
                    </a:lnTo>
                    <a:lnTo>
                      <a:pt x="161" y="80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94" name="Freeform 105">
                <a:extLst>
                  <a:ext uri="{FF2B5EF4-FFF2-40B4-BE49-F238E27FC236}">
                    <a16:creationId xmlns:a16="http://schemas.microsoft.com/office/drawing/2014/main" id="{18170317-59B3-8843-E371-444CC19788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99338" y="2798763"/>
                <a:ext cx="50800" cy="50800"/>
              </a:xfrm>
              <a:custGeom>
                <a:avLst/>
                <a:gdLst>
                  <a:gd name="T0" fmla="*/ 161 w 161"/>
                  <a:gd name="T1" fmla="*/ 80 h 161"/>
                  <a:gd name="T2" fmla="*/ 159 w 161"/>
                  <a:gd name="T3" fmla="*/ 63 h 161"/>
                  <a:gd name="T4" fmla="*/ 155 w 161"/>
                  <a:gd name="T5" fmla="*/ 48 h 161"/>
                  <a:gd name="T6" fmla="*/ 146 w 161"/>
                  <a:gd name="T7" fmla="*/ 35 h 161"/>
                  <a:gd name="T8" fmla="*/ 137 w 161"/>
                  <a:gd name="T9" fmla="*/ 23 h 161"/>
                  <a:gd name="T10" fmla="*/ 124 w 161"/>
                  <a:gd name="T11" fmla="*/ 12 h 161"/>
                  <a:gd name="T12" fmla="*/ 110 w 161"/>
                  <a:gd name="T13" fmla="*/ 5 h 161"/>
                  <a:gd name="T14" fmla="*/ 95 w 161"/>
                  <a:gd name="T15" fmla="*/ 1 h 161"/>
                  <a:gd name="T16" fmla="*/ 80 w 161"/>
                  <a:gd name="T17" fmla="*/ 0 h 161"/>
                  <a:gd name="T18" fmla="*/ 64 w 161"/>
                  <a:gd name="T19" fmla="*/ 1 h 161"/>
                  <a:gd name="T20" fmla="*/ 49 w 161"/>
                  <a:gd name="T21" fmla="*/ 5 h 161"/>
                  <a:gd name="T22" fmla="*/ 35 w 161"/>
                  <a:gd name="T23" fmla="*/ 12 h 161"/>
                  <a:gd name="T24" fmla="*/ 23 w 161"/>
                  <a:gd name="T25" fmla="*/ 23 h 161"/>
                  <a:gd name="T26" fmla="*/ 13 w 161"/>
                  <a:gd name="T27" fmla="*/ 35 h 161"/>
                  <a:gd name="T28" fmla="*/ 5 w 161"/>
                  <a:gd name="T29" fmla="*/ 48 h 161"/>
                  <a:gd name="T30" fmla="*/ 1 w 161"/>
                  <a:gd name="T31" fmla="*/ 63 h 161"/>
                  <a:gd name="T32" fmla="*/ 0 w 161"/>
                  <a:gd name="T33" fmla="*/ 80 h 161"/>
                  <a:gd name="T34" fmla="*/ 1 w 161"/>
                  <a:gd name="T35" fmla="*/ 95 h 161"/>
                  <a:gd name="T36" fmla="*/ 5 w 161"/>
                  <a:gd name="T37" fmla="*/ 110 h 161"/>
                  <a:gd name="T38" fmla="*/ 13 w 161"/>
                  <a:gd name="T39" fmla="*/ 124 h 161"/>
                  <a:gd name="T40" fmla="*/ 23 w 161"/>
                  <a:gd name="T41" fmla="*/ 136 h 161"/>
                  <a:gd name="T42" fmla="*/ 35 w 161"/>
                  <a:gd name="T43" fmla="*/ 146 h 161"/>
                  <a:gd name="T44" fmla="*/ 49 w 161"/>
                  <a:gd name="T45" fmla="*/ 154 h 161"/>
                  <a:gd name="T46" fmla="*/ 64 w 161"/>
                  <a:gd name="T47" fmla="*/ 159 h 161"/>
                  <a:gd name="T48" fmla="*/ 80 w 161"/>
                  <a:gd name="T49" fmla="*/ 161 h 161"/>
                  <a:gd name="T50" fmla="*/ 95 w 161"/>
                  <a:gd name="T51" fmla="*/ 159 h 161"/>
                  <a:gd name="T52" fmla="*/ 110 w 161"/>
                  <a:gd name="T53" fmla="*/ 154 h 161"/>
                  <a:gd name="T54" fmla="*/ 116 w 161"/>
                  <a:gd name="T55" fmla="*/ 150 h 161"/>
                  <a:gd name="T56" fmla="*/ 124 w 161"/>
                  <a:gd name="T57" fmla="*/ 146 h 161"/>
                  <a:gd name="T58" fmla="*/ 137 w 161"/>
                  <a:gd name="T59" fmla="*/ 136 h 161"/>
                  <a:gd name="T60" fmla="*/ 146 w 161"/>
                  <a:gd name="T61" fmla="*/ 124 h 161"/>
                  <a:gd name="T62" fmla="*/ 150 w 161"/>
                  <a:gd name="T63" fmla="*/ 116 h 161"/>
                  <a:gd name="T64" fmla="*/ 155 w 161"/>
                  <a:gd name="T65" fmla="*/ 110 h 161"/>
                  <a:gd name="T66" fmla="*/ 159 w 161"/>
                  <a:gd name="T67" fmla="*/ 95 h 161"/>
                  <a:gd name="T68" fmla="*/ 161 w 161"/>
                  <a:gd name="T69" fmla="*/ 8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1" h="161">
                    <a:moveTo>
                      <a:pt x="161" y="80"/>
                    </a:moveTo>
                    <a:lnTo>
                      <a:pt x="159" y="63"/>
                    </a:lnTo>
                    <a:lnTo>
                      <a:pt x="155" y="48"/>
                    </a:lnTo>
                    <a:lnTo>
                      <a:pt x="146" y="35"/>
                    </a:lnTo>
                    <a:lnTo>
                      <a:pt x="137" y="23"/>
                    </a:lnTo>
                    <a:lnTo>
                      <a:pt x="124" y="12"/>
                    </a:lnTo>
                    <a:lnTo>
                      <a:pt x="110" y="5"/>
                    </a:lnTo>
                    <a:lnTo>
                      <a:pt x="95" y="1"/>
                    </a:lnTo>
                    <a:lnTo>
                      <a:pt x="80" y="0"/>
                    </a:lnTo>
                    <a:lnTo>
                      <a:pt x="64" y="1"/>
                    </a:lnTo>
                    <a:lnTo>
                      <a:pt x="49" y="5"/>
                    </a:lnTo>
                    <a:lnTo>
                      <a:pt x="35" y="12"/>
                    </a:lnTo>
                    <a:lnTo>
                      <a:pt x="23" y="23"/>
                    </a:lnTo>
                    <a:lnTo>
                      <a:pt x="13" y="35"/>
                    </a:lnTo>
                    <a:lnTo>
                      <a:pt x="5" y="48"/>
                    </a:lnTo>
                    <a:lnTo>
                      <a:pt x="1" y="63"/>
                    </a:lnTo>
                    <a:lnTo>
                      <a:pt x="0" y="80"/>
                    </a:lnTo>
                    <a:lnTo>
                      <a:pt x="1" y="95"/>
                    </a:lnTo>
                    <a:lnTo>
                      <a:pt x="5" y="110"/>
                    </a:lnTo>
                    <a:lnTo>
                      <a:pt x="13" y="124"/>
                    </a:lnTo>
                    <a:lnTo>
                      <a:pt x="23" y="136"/>
                    </a:lnTo>
                    <a:lnTo>
                      <a:pt x="35" y="146"/>
                    </a:lnTo>
                    <a:lnTo>
                      <a:pt x="49" y="154"/>
                    </a:lnTo>
                    <a:lnTo>
                      <a:pt x="64" y="159"/>
                    </a:lnTo>
                    <a:lnTo>
                      <a:pt x="80" y="161"/>
                    </a:lnTo>
                    <a:lnTo>
                      <a:pt x="95" y="159"/>
                    </a:lnTo>
                    <a:lnTo>
                      <a:pt x="110" y="154"/>
                    </a:lnTo>
                    <a:lnTo>
                      <a:pt x="116" y="150"/>
                    </a:lnTo>
                    <a:lnTo>
                      <a:pt x="124" y="146"/>
                    </a:lnTo>
                    <a:lnTo>
                      <a:pt x="137" y="136"/>
                    </a:lnTo>
                    <a:lnTo>
                      <a:pt x="146" y="124"/>
                    </a:lnTo>
                    <a:lnTo>
                      <a:pt x="150" y="116"/>
                    </a:lnTo>
                    <a:lnTo>
                      <a:pt x="155" y="110"/>
                    </a:lnTo>
                    <a:lnTo>
                      <a:pt x="159" y="95"/>
                    </a:lnTo>
                    <a:lnTo>
                      <a:pt x="161" y="80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95" name="Freeform 106">
                <a:extLst>
                  <a:ext uri="{FF2B5EF4-FFF2-40B4-BE49-F238E27FC236}">
                    <a16:creationId xmlns:a16="http://schemas.microsoft.com/office/drawing/2014/main" id="{C52EDCE1-AA16-E5F8-BFE3-C7C34A4ADA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21550" y="2805113"/>
                <a:ext cx="50800" cy="50800"/>
              </a:xfrm>
              <a:custGeom>
                <a:avLst/>
                <a:gdLst>
                  <a:gd name="T0" fmla="*/ 161 w 161"/>
                  <a:gd name="T1" fmla="*/ 80 h 161"/>
                  <a:gd name="T2" fmla="*/ 158 w 161"/>
                  <a:gd name="T3" fmla="*/ 63 h 161"/>
                  <a:gd name="T4" fmla="*/ 154 w 161"/>
                  <a:gd name="T5" fmla="*/ 49 h 161"/>
                  <a:gd name="T6" fmla="*/ 146 w 161"/>
                  <a:gd name="T7" fmla="*/ 35 h 161"/>
                  <a:gd name="T8" fmla="*/ 136 w 161"/>
                  <a:gd name="T9" fmla="*/ 23 h 161"/>
                  <a:gd name="T10" fmla="*/ 124 w 161"/>
                  <a:gd name="T11" fmla="*/ 13 h 161"/>
                  <a:gd name="T12" fmla="*/ 110 w 161"/>
                  <a:gd name="T13" fmla="*/ 5 h 161"/>
                  <a:gd name="T14" fmla="*/ 95 w 161"/>
                  <a:gd name="T15" fmla="*/ 1 h 161"/>
                  <a:gd name="T16" fmla="*/ 80 w 161"/>
                  <a:gd name="T17" fmla="*/ 0 h 161"/>
                  <a:gd name="T18" fmla="*/ 63 w 161"/>
                  <a:gd name="T19" fmla="*/ 1 h 161"/>
                  <a:gd name="T20" fmla="*/ 48 w 161"/>
                  <a:gd name="T21" fmla="*/ 5 h 161"/>
                  <a:gd name="T22" fmla="*/ 35 w 161"/>
                  <a:gd name="T23" fmla="*/ 13 h 161"/>
                  <a:gd name="T24" fmla="*/ 23 w 161"/>
                  <a:gd name="T25" fmla="*/ 23 h 161"/>
                  <a:gd name="T26" fmla="*/ 12 w 161"/>
                  <a:gd name="T27" fmla="*/ 35 h 161"/>
                  <a:gd name="T28" fmla="*/ 5 w 161"/>
                  <a:gd name="T29" fmla="*/ 49 h 161"/>
                  <a:gd name="T30" fmla="*/ 1 w 161"/>
                  <a:gd name="T31" fmla="*/ 63 h 161"/>
                  <a:gd name="T32" fmla="*/ 0 w 161"/>
                  <a:gd name="T33" fmla="*/ 80 h 161"/>
                  <a:gd name="T34" fmla="*/ 1 w 161"/>
                  <a:gd name="T35" fmla="*/ 95 h 161"/>
                  <a:gd name="T36" fmla="*/ 5 w 161"/>
                  <a:gd name="T37" fmla="*/ 110 h 161"/>
                  <a:gd name="T38" fmla="*/ 12 w 161"/>
                  <a:gd name="T39" fmla="*/ 124 h 161"/>
                  <a:gd name="T40" fmla="*/ 23 w 161"/>
                  <a:gd name="T41" fmla="*/ 136 h 161"/>
                  <a:gd name="T42" fmla="*/ 35 w 161"/>
                  <a:gd name="T43" fmla="*/ 146 h 161"/>
                  <a:gd name="T44" fmla="*/ 48 w 161"/>
                  <a:gd name="T45" fmla="*/ 154 h 161"/>
                  <a:gd name="T46" fmla="*/ 63 w 161"/>
                  <a:gd name="T47" fmla="*/ 159 h 161"/>
                  <a:gd name="T48" fmla="*/ 80 w 161"/>
                  <a:gd name="T49" fmla="*/ 161 h 161"/>
                  <a:gd name="T50" fmla="*/ 95 w 161"/>
                  <a:gd name="T51" fmla="*/ 159 h 161"/>
                  <a:gd name="T52" fmla="*/ 110 w 161"/>
                  <a:gd name="T53" fmla="*/ 154 h 161"/>
                  <a:gd name="T54" fmla="*/ 116 w 161"/>
                  <a:gd name="T55" fmla="*/ 150 h 161"/>
                  <a:gd name="T56" fmla="*/ 124 w 161"/>
                  <a:gd name="T57" fmla="*/ 146 h 161"/>
                  <a:gd name="T58" fmla="*/ 136 w 161"/>
                  <a:gd name="T59" fmla="*/ 136 h 161"/>
                  <a:gd name="T60" fmla="*/ 146 w 161"/>
                  <a:gd name="T61" fmla="*/ 124 h 161"/>
                  <a:gd name="T62" fmla="*/ 150 w 161"/>
                  <a:gd name="T63" fmla="*/ 116 h 161"/>
                  <a:gd name="T64" fmla="*/ 154 w 161"/>
                  <a:gd name="T65" fmla="*/ 110 h 161"/>
                  <a:gd name="T66" fmla="*/ 158 w 161"/>
                  <a:gd name="T67" fmla="*/ 95 h 161"/>
                  <a:gd name="T68" fmla="*/ 161 w 161"/>
                  <a:gd name="T69" fmla="*/ 8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1" h="161">
                    <a:moveTo>
                      <a:pt x="161" y="80"/>
                    </a:moveTo>
                    <a:lnTo>
                      <a:pt x="158" y="63"/>
                    </a:lnTo>
                    <a:lnTo>
                      <a:pt x="154" y="49"/>
                    </a:lnTo>
                    <a:lnTo>
                      <a:pt x="146" y="35"/>
                    </a:lnTo>
                    <a:lnTo>
                      <a:pt x="136" y="23"/>
                    </a:lnTo>
                    <a:lnTo>
                      <a:pt x="124" y="13"/>
                    </a:lnTo>
                    <a:lnTo>
                      <a:pt x="110" y="5"/>
                    </a:lnTo>
                    <a:lnTo>
                      <a:pt x="95" y="1"/>
                    </a:lnTo>
                    <a:lnTo>
                      <a:pt x="80" y="0"/>
                    </a:lnTo>
                    <a:lnTo>
                      <a:pt x="63" y="1"/>
                    </a:lnTo>
                    <a:lnTo>
                      <a:pt x="48" y="5"/>
                    </a:lnTo>
                    <a:lnTo>
                      <a:pt x="35" y="13"/>
                    </a:lnTo>
                    <a:lnTo>
                      <a:pt x="23" y="23"/>
                    </a:lnTo>
                    <a:lnTo>
                      <a:pt x="12" y="35"/>
                    </a:lnTo>
                    <a:lnTo>
                      <a:pt x="5" y="49"/>
                    </a:lnTo>
                    <a:lnTo>
                      <a:pt x="1" y="63"/>
                    </a:lnTo>
                    <a:lnTo>
                      <a:pt x="0" y="80"/>
                    </a:lnTo>
                    <a:lnTo>
                      <a:pt x="1" y="95"/>
                    </a:lnTo>
                    <a:lnTo>
                      <a:pt x="5" y="110"/>
                    </a:lnTo>
                    <a:lnTo>
                      <a:pt x="12" y="124"/>
                    </a:lnTo>
                    <a:lnTo>
                      <a:pt x="23" y="136"/>
                    </a:lnTo>
                    <a:lnTo>
                      <a:pt x="35" y="146"/>
                    </a:lnTo>
                    <a:lnTo>
                      <a:pt x="48" y="154"/>
                    </a:lnTo>
                    <a:lnTo>
                      <a:pt x="63" y="159"/>
                    </a:lnTo>
                    <a:lnTo>
                      <a:pt x="80" y="161"/>
                    </a:lnTo>
                    <a:lnTo>
                      <a:pt x="95" y="159"/>
                    </a:lnTo>
                    <a:lnTo>
                      <a:pt x="110" y="154"/>
                    </a:lnTo>
                    <a:lnTo>
                      <a:pt x="116" y="150"/>
                    </a:lnTo>
                    <a:lnTo>
                      <a:pt x="124" y="146"/>
                    </a:lnTo>
                    <a:lnTo>
                      <a:pt x="136" y="136"/>
                    </a:lnTo>
                    <a:lnTo>
                      <a:pt x="146" y="124"/>
                    </a:lnTo>
                    <a:lnTo>
                      <a:pt x="150" y="116"/>
                    </a:lnTo>
                    <a:lnTo>
                      <a:pt x="154" y="110"/>
                    </a:lnTo>
                    <a:lnTo>
                      <a:pt x="158" y="95"/>
                    </a:lnTo>
                    <a:lnTo>
                      <a:pt x="161" y="80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96" name="Freeform 107">
                <a:extLst>
                  <a:ext uri="{FF2B5EF4-FFF2-40B4-BE49-F238E27FC236}">
                    <a16:creationId xmlns:a16="http://schemas.microsoft.com/office/drawing/2014/main" id="{BF7B0F81-74DC-ABF7-5527-1B79088096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0113" y="2801938"/>
                <a:ext cx="52388" cy="50800"/>
              </a:xfrm>
              <a:custGeom>
                <a:avLst/>
                <a:gdLst>
                  <a:gd name="T0" fmla="*/ 161 w 161"/>
                  <a:gd name="T1" fmla="*/ 81 h 161"/>
                  <a:gd name="T2" fmla="*/ 159 w 161"/>
                  <a:gd name="T3" fmla="*/ 64 h 161"/>
                  <a:gd name="T4" fmla="*/ 155 w 161"/>
                  <a:gd name="T5" fmla="*/ 49 h 161"/>
                  <a:gd name="T6" fmla="*/ 146 w 161"/>
                  <a:gd name="T7" fmla="*/ 35 h 161"/>
                  <a:gd name="T8" fmla="*/ 137 w 161"/>
                  <a:gd name="T9" fmla="*/ 24 h 161"/>
                  <a:gd name="T10" fmla="*/ 124 w 161"/>
                  <a:gd name="T11" fmla="*/ 13 h 161"/>
                  <a:gd name="T12" fmla="*/ 110 w 161"/>
                  <a:gd name="T13" fmla="*/ 6 h 161"/>
                  <a:gd name="T14" fmla="*/ 96 w 161"/>
                  <a:gd name="T15" fmla="*/ 2 h 161"/>
                  <a:gd name="T16" fmla="*/ 81 w 161"/>
                  <a:gd name="T17" fmla="*/ 0 h 161"/>
                  <a:gd name="T18" fmla="*/ 64 w 161"/>
                  <a:gd name="T19" fmla="*/ 2 h 161"/>
                  <a:gd name="T20" fmla="*/ 49 w 161"/>
                  <a:gd name="T21" fmla="*/ 6 h 161"/>
                  <a:gd name="T22" fmla="*/ 35 w 161"/>
                  <a:gd name="T23" fmla="*/ 13 h 161"/>
                  <a:gd name="T24" fmla="*/ 24 w 161"/>
                  <a:gd name="T25" fmla="*/ 24 h 161"/>
                  <a:gd name="T26" fmla="*/ 13 w 161"/>
                  <a:gd name="T27" fmla="*/ 35 h 161"/>
                  <a:gd name="T28" fmla="*/ 6 w 161"/>
                  <a:gd name="T29" fmla="*/ 49 h 161"/>
                  <a:gd name="T30" fmla="*/ 2 w 161"/>
                  <a:gd name="T31" fmla="*/ 64 h 161"/>
                  <a:gd name="T32" fmla="*/ 0 w 161"/>
                  <a:gd name="T33" fmla="*/ 81 h 161"/>
                  <a:gd name="T34" fmla="*/ 2 w 161"/>
                  <a:gd name="T35" fmla="*/ 96 h 161"/>
                  <a:gd name="T36" fmla="*/ 6 w 161"/>
                  <a:gd name="T37" fmla="*/ 111 h 161"/>
                  <a:gd name="T38" fmla="*/ 13 w 161"/>
                  <a:gd name="T39" fmla="*/ 124 h 161"/>
                  <a:gd name="T40" fmla="*/ 24 w 161"/>
                  <a:gd name="T41" fmla="*/ 137 h 161"/>
                  <a:gd name="T42" fmla="*/ 35 w 161"/>
                  <a:gd name="T43" fmla="*/ 147 h 161"/>
                  <a:gd name="T44" fmla="*/ 49 w 161"/>
                  <a:gd name="T45" fmla="*/ 155 h 161"/>
                  <a:gd name="T46" fmla="*/ 64 w 161"/>
                  <a:gd name="T47" fmla="*/ 159 h 161"/>
                  <a:gd name="T48" fmla="*/ 81 w 161"/>
                  <a:gd name="T49" fmla="*/ 161 h 161"/>
                  <a:gd name="T50" fmla="*/ 96 w 161"/>
                  <a:gd name="T51" fmla="*/ 159 h 161"/>
                  <a:gd name="T52" fmla="*/ 110 w 161"/>
                  <a:gd name="T53" fmla="*/ 155 h 161"/>
                  <a:gd name="T54" fmla="*/ 117 w 161"/>
                  <a:gd name="T55" fmla="*/ 151 h 161"/>
                  <a:gd name="T56" fmla="*/ 124 w 161"/>
                  <a:gd name="T57" fmla="*/ 147 h 161"/>
                  <a:gd name="T58" fmla="*/ 137 w 161"/>
                  <a:gd name="T59" fmla="*/ 137 h 161"/>
                  <a:gd name="T60" fmla="*/ 146 w 161"/>
                  <a:gd name="T61" fmla="*/ 124 h 161"/>
                  <a:gd name="T62" fmla="*/ 151 w 161"/>
                  <a:gd name="T63" fmla="*/ 117 h 161"/>
                  <a:gd name="T64" fmla="*/ 155 w 161"/>
                  <a:gd name="T65" fmla="*/ 111 h 161"/>
                  <a:gd name="T66" fmla="*/ 159 w 161"/>
                  <a:gd name="T67" fmla="*/ 96 h 161"/>
                  <a:gd name="T68" fmla="*/ 161 w 161"/>
                  <a:gd name="T69" fmla="*/ 81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1" h="161">
                    <a:moveTo>
                      <a:pt x="161" y="81"/>
                    </a:moveTo>
                    <a:lnTo>
                      <a:pt x="159" y="64"/>
                    </a:lnTo>
                    <a:lnTo>
                      <a:pt x="155" y="49"/>
                    </a:lnTo>
                    <a:lnTo>
                      <a:pt x="146" y="35"/>
                    </a:lnTo>
                    <a:lnTo>
                      <a:pt x="137" y="24"/>
                    </a:lnTo>
                    <a:lnTo>
                      <a:pt x="124" y="13"/>
                    </a:lnTo>
                    <a:lnTo>
                      <a:pt x="110" y="6"/>
                    </a:lnTo>
                    <a:lnTo>
                      <a:pt x="96" y="2"/>
                    </a:lnTo>
                    <a:lnTo>
                      <a:pt x="81" y="0"/>
                    </a:lnTo>
                    <a:lnTo>
                      <a:pt x="64" y="2"/>
                    </a:lnTo>
                    <a:lnTo>
                      <a:pt x="49" y="6"/>
                    </a:lnTo>
                    <a:lnTo>
                      <a:pt x="35" y="13"/>
                    </a:lnTo>
                    <a:lnTo>
                      <a:pt x="24" y="24"/>
                    </a:lnTo>
                    <a:lnTo>
                      <a:pt x="13" y="35"/>
                    </a:lnTo>
                    <a:lnTo>
                      <a:pt x="6" y="49"/>
                    </a:lnTo>
                    <a:lnTo>
                      <a:pt x="2" y="64"/>
                    </a:lnTo>
                    <a:lnTo>
                      <a:pt x="0" y="81"/>
                    </a:lnTo>
                    <a:lnTo>
                      <a:pt x="2" y="96"/>
                    </a:lnTo>
                    <a:lnTo>
                      <a:pt x="6" y="111"/>
                    </a:lnTo>
                    <a:lnTo>
                      <a:pt x="13" y="124"/>
                    </a:lnTo>
                    <a:lnTo>
                      <a:pt x="24" y="137"/>
                    </a:lnTo>
                    <a:lnTo>
                      <a:pt x="35" y="147"/>
                    </a:lnTo>
                    <a:lnTo>
                      <a:pt x="49" y="155"/>
                    </a:lnTo>
                    <a:lnTo>
                      <a:pt x="64" y="159"/>
                    </a:lnTo>
                    <a:lnTo>
                      <a:pt x="81" y="161"/>
                    </a:lnTo>
                    <a:lnTo>
                      <a:pt x="96" y="159"/>
                    </a:lnTo>
                    <a:lnTo>
                      <a:pt x="110" y="155"/>
                    </a:lnTo>
                    <a:lnTo>
                      <a:pt x="117" y="151"/>
                    </a:lnTo>
                    <a:lnTo>
                      <a:pt x="124" y="147"/>
                    </a:lnTo>
                    <a:lnTo>
                      <a:pt x="137" y="137"/>
                    </a:lnTo>
                    <a:lnTo>
                      <a:pt x="146" y="124"/>
                    </a:lnTo>
                    <a:lnTo>
                      <a:pt x="151" y="117"/>
                    </a:lnTo>
                    <a:lnTo>
                      <a:pt x="155" y="111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97" name="Freeform 108">
                <a:extLst>
                  <a:ext uri="{FF2B5EF4-FFF2-40B4-BE49-F238E27FC236}">
                    <a16:creationId xmlns:a16="http://schemas.microsoft.com/office/drawing/2014/main" id="{5F3E24B8-FA12-F34F-2100-70B09580F3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0263" y="2798763"/>
                <a:ext cx="50800" cy="52388"/>
              </a:xfrm>
              <a:custGeom>
                <a:avLst/>
                <a:gdLst>
                  <a:gd name="T0" fmla="*/ 161 w 161"/>
                  <a:gd name="T1" fmla="*/ 80 h 161"/>
                  <a:gd name="T2" fmla="*/ 159 w 161"/>
                  <a:gd name="T3" fmla="*/ 63 h 161"/>
                  <a:gd name="T4" fmla="*/ 155 w 161"/>
                  <a:gd name="T5" fmla="*/ 49 h 161"/>
                  <a:gd name="T6" fmla="*/ 146 w 161"/>
                  <a:gd name="T7" fmla="*/ 35 h 161"/>
                  <a:gd name="T8" fmla="*/ 137 w 161"/>
                  <a:gd name="T9" fmla="*/ 23 h 161"/>
                  <a:gd name="T10" fmla="*/ 124 w 161"/>
                  <a:gd name="T11" fmla="*/ 13 h 161"/>
                  <a:gd name="T12" fmla="*/ 110 w 161"/>
                  <a:gd name="T13" fmla="*/ 5 h 161"/>
                  <a:gd name="T14" fmla="*/ 95 w 161"/>
                  <a:gd name="T15" fmla="*/ 1 h 161"/>
                  <a:gd name="T16" fmla="*/ 81 w 161"/>
                  <a:gd name="T17" fmla="*/ 0 h 161"/>
                  <a:gd name="T18" fmla="*/ 64 w 161"/>
                  <a:gd name="T19" fmla="*/ 1 h 161"/>
                  <a:gd name="T20" fmla="*/ 49 w 161"/>
                  <a:gd name="T21" fmla="*/ 5 h 161"/>
                  <a:gd name="T22" fmla="*/ 35 w 161"/>
                  <a:gd name="T23" fmla="*/ 13 h 161"/>
                  <a:gd name="T24" fmla="*/ 23 w 161"/>
                  <a:gd name="T25" fmla="*/ 23 h 161"/>
                  <a:gd name="T26" fmla="*/ 13 w 161"/>
                  <a:gd name="T27" fmla="*/ 35 h 161"/>
                  <a:gd name="T28" fmla="*/ 5 w 161"/>
                  <a:gd name="T29" fmla="*/ 49 h 161"/>
                  <a:gd name="T30" fmla="*/ 1 w 161"/>
                  <a:gd name="T31" fmla="*/ 63 h 161"/>
                  <a:gd name="T32" fmla="*/ 0 w 161"/>
                  <a:gd name="T33" fmla="*/ 80 h 161"/>
                  <a:gd name="T34" fmla="*/ 1 w 161"/>
                  <a:gd name="T35" fmla="*/ 95 h 161"/>
                  <a:gd name="T36" fmla="*/ 5 w 161"/>
                  <a:gd name="T37" fmla="*/ 110 h 161"/>
                  <a:gd name="T38" fmla="*/ 13 w 161"/>
                  <a:gd name="T39" fmla="*/ 124 h 161"/>
                  <a:gd name="T40" fmla="*/ 23 w 161"/>
                  <a:gd name="T41" fmla="*/ 137 h 161"/>
                  <a:gd name="T42" fmla="*/ 35 w 161"/>
                  <a:gd name="T43" fmla="*/ 146 h 161"/>
                  <a:gd name="T44" fmla="*/ 49 w 161"/>
                  <a:gd name="T45" fmla="*/ 155 h 161"/>
                  <a:gd name="T46" fmla="*/ 64 w 161"/>
                  <a:gd name="T47" fmla="*/ 159 h 161"/>
                  <a:gd name="T48" fmla="*/ 81 w 161"/>
                  <a:gd name="T49" fmla="*/ 161 h 161"/>
                  <a:gd name="T50" fmla="*/ 95 w 161"/>
                  <a:gd name="T51" fmla="*/ 159 h 161"/>
                  <a:gd name="T52" fmla="*/ 110 w 161"/>
                  <a:gd name="T53" fmla="*/ 155 h 161"/>
                  <a:gd name="T54" fmla="*/ 117 w 161"/>
                  <a:gd name="T55" fmla="*/ 150 h 161"/>
                  <a:gd name="T56" fmla="*/ 124 w 161"/>
                  <a:gd name="T57" fmla="*/ 146 h 161"/>
                  <a:gd name="T58" fmla="*/ 137 w 161"/>
                  <a:gd name="T59" fmla="*/ 137 h 161"/>
                  <a:gd name="T60" fmla="*/ 146 w 161"/>
                  <a:gd name="T61" fmla="*/ 124 h 161"/>
                  <a:gd name="T62" fmla="*/ 150 w 161"/>
                  <a:gd name="T63" fmla="*/ 116 h 161"/>
                  <a:gd name="T64" fmla="*/ 155 w 161"/>
                  <a:gd name="T65" fmla="*/ 110 h 161"/>
                  <a:gd name="T66" fmla="*/ 159 w 161"/>
                  <a:gd name="T67" fmla="*/ 95 h 161"/>
                  <a:gd name="T68" fmla="*/ 161 w 161"/>
                  <a:gd name="T69" fmla="*/ 8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1" h="161">
                    <a:moveTo>
                      <a:pt x="161" y="80"/>
                    </a:moveTo>
                    <a:lnTo>
                      <a:pt x="159" y="63"/>
                    </a:lnTo>
                    <a:lnTo>
                      <a:pt x="155" y="49"/>
                    </a:lnTo>
                    <a:lnTo>
                      <a:pt x="146" y="35"/>
                    </a:lnTo>
                    <a:lnTo>
                      <a:pt x="137" y="23"/>
                    </a:lnTo>
                    <a:lnTo>
                      <a:pt x="124" y="13"/>
                    </a:lnTo>
                    <a:lnTo>
                      <a:pt x="110" y="5"/>
                    </a:lnTo>
                    <a:lnTo>
                      <a:pt x="95" y="1"/>
                    </a:lnTo>
                    <a:lnTo>
                      <a:pt x="81" y="0"/>
                    </a:lnTo>
                    <a:lnTo>
                      <a:pt x="64" y="1"/>
                    </a:lnTo>
                    <a:lnTo>
                      <a:pt x="49" y="5"/>
                    </a:lnTo>
                    <a:lnTo>
                      <a:pt x="35" y="13"/>
                    </a:lnTo>
                    <a:lnTo>
                      <a:pt x="23" y="23"/>
                    </a:lnTo>
                    <a:lnTo>
                      <a:pt x="13" y="35"/>
                    </a:lnTo>
                    <a:lnTo>
                      <a:pt x="5" y="49"/>
                    </a:lnTo>
                    <a:lnTo>
                      <a:pt x="1" y="63"/>
                    </a:lnTo>
                    <a:lnTo>
                      <a:pt x="0" y="80"/>
                    </a:lnTo>
                    <a:lnTo>
                      <a:pt x="1" y="95"/>
                    </a:lnTo>
                    <a:lnTo>
                      <a:pt x="5" y="110"/>
                    </a:lnTo>
                    <a:lnTo>
                      <a:pt x="13" y="124"/>
                    </a:lnTo>
                    <a:lnTo>
                      <a:pt x="23" y="137"/>
                    </a:lnTo>
                    <a:lnTo>
                      <a:pt x="35" y="146"/>
                    </a:lnTo>
                    <a:lnTo>
                      <a:pt x="49" y="155"/>
                    </a:lnTo>
                    <a:lnTo>
                      <a:pt x="64" y="159"/>
                    </a:lnTo>
                    <a:lnTo>
                      <a:pt x="81" y="161"/>
                    </a:lnTo>
                    <a:lnTo>
                      <a:pt x="95" y="159"/>
                    </a:lnTo>
                    <a:lnTo>
                      <a:pt x="110" y="155"/>
                    </a:lnTo>
                    <a:lnTo>
                      <a:pt x="117" y="150"/>
                    </a:lnTo>
                    <a:lnTo>
                      <a:pt x="124" y="146"/>
                    </a:lnTo>
                    <a:lnTo>
                      <a:pt x="137" y="137"/>
                    </a:lnTo>
                    <a:lnTo>
                      <a:pt x="146" y="124"/>
                    </a:lnTo>
                    <a:lnTo>
                      <a:pt x="150" y="116"/>
                    </a:lnTo>
                    <a:lnTo>
                      <a:pt x="155" y="110"/>
                    </a:lnTo>
                    <a:lnTo>
                      <a:pt x="159" y="95"/>
                    </a:lnTo>
                    <a:lnTo>
                      <a:pt x="161" y="80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98" name="Freeform 109">
                <a:extLst>
                  <a:ext uri="{FF2B5EF4-FFF2-40B4-BE49-F238E27FC236}">
                    <a16:creationId xmlns:a16="http://schemas.microsoft.com/office/drawing/2014/main" id="{D00D190E-FEFF-3B10-4E66-FD21E6B66E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1688" y="2820988"/>
                <a:ext cx="50800" cy="50800"/>
              </a:xfrm>
              <a:custGeom>
                <a:avLst/>
                <a:gdLst>
                  <a:gd name="T0" fmla="*/ 161 w 161"/>
                  <a:gd name="T1" fmla="*/ 80 h 161"/>
                  <a:gd name="T2" fmla="*/ 159 w 161"/>
                  <a:gd name="T3" fmla="*/ 63 h 161"/>
                  <a:gd name="T4" fmla="*/ 155 w 161"/>
                  <a:gd name="T5" fmla="*/ 48 h 161"/>
                  <a:gd name="T6" fmla="*/ 146 w 161"/>
                  <a:gd name="T7" fmla="*/ 35 h 161"/>
                  <a:gd name="T8" fmla="*/ 137 w 161"/>
                  <a:gd name="T9" fmla="*/ 23 h 161"/>
                  <a:gd name="T10" fmla="*/ 124 w 161"/>
                  <a:gd name="T11" fmla="*/ 12 h 161"/>
                  <a:gd name="T12" fmla="*/ 110 w 161"/>
                  <a:gd name="T13" fmla="*/ 5 h 161"/>
                  <a:gd name="T14" fmla="*/ 96 w 161"/>
                  <a:gd name="T15" fmla="*/ 1 h 161"/>
                  <a:gd name="T16" fmla="*/ 81 w 161"/>
                  <a:gd name="T17" fmla="*/ 0 h 161"/>
                  <a:gd name="T18" fmla="*/ 64 w 161"/>
                  <a:gd name="T19" fmla="*/ 1 h 161"/>
                  <a:gd name="T20" fmla="*/ 49 w 161"/>
                  <a:gd name="T21" fmla="*/ 5 h 161"/>
                  <a:gd name="T22" fmla="*/ 35 w 161"/>
                  <a:gd name="T23" fmla="*/ 12 h 161"/>
                  <a:gd name="T24" fmla="*/ 24 w 161"/>
                  <a:gd name="T25" fmla="*/ 23 h 161"/>
                  <a:gd name="T26" fmla="*/ 13 w 161"/>
                  <a:gd name="T27" fmla="*/ 35 h 161"/>
                  <a:gd name="T28" fmla="*/ 6 w 161"/>
                  <a:gd name="T29" fmla="*/ 48 h 161"/>
                  <a:gd name="T30" fmla="*/ 1 w 161"/>
                  <a:gd name="T31" fmla="*/ 63 h 161"/>
                  <a:gd name="T32" fmla="*/ 0 w 161"/>
                  <a:gd name="T33" fmla="*/ 80 h 161"/>
                  <a:gd name="T34" fmla="*/ 1 w 161"/>
                  <a:gd name="T35" fmla="*/ 95 h 161"/>
                  <a:gd name="T36" fmla="*/ 6 w 161"/>
                  <a:gd name="T37" fmla="*/ 110 h 161"/>
                  <a:gd name="T38" fmla="*/ 13 w 161"/>
                  <a:gd name="T39" fmla="*/ 124 h 161"/>
                  <a:gd name="T40" fmla="*/ 24 w 161"/>
                  <a:gd name="T41" fmla="*/ 136 h 161"/>
                  <a:gd name="T42" fmla="*/ 35 w 161"/>
                  <a:gd name="T43" fmla="*/ 146 h 161"/>
                  <a:gd name="T44" fmla="*/ 49 w 161"/>
                  <a:gd name="T45" fmla="*/ 154 h 161"/>
                  <a:gd name="T46" fmla="*/ 64 w 161"/>
                  <a:gd name="T47" fmla="*/ 159 h 161"/>
                  <a:gd name="T48" fmla="*/ 81 w 161"/>
                  <a:gd name="T49" fmla="*/ 161 h 161"/>
                  <a:gd name="T50" fmla="*/ 96 w 161"/>
                  <a:gd name="T51" fmla="*/ 159 h 161"/>
                  <a:gd name="T52" fmla="*/ 110 w 161"/>
                  <a:gd name="T53" fmla="*/ 154 h 161"/>
                  <a:gd name="T54" fmla="*/ 117 w 161"/>
                  <a:gd name="T55" fmla="*/ 150 h 161"/>
                  <a:gd name="T56" fmla="*/ 124 w 161"/>
                  <a:gd name="T57" fmla="*/ 146 h 161"/>
                  <a:gd name="T58" fmla="*/ 137 w 161"/>
                  <a:gd name="T59" fmla="*/ 136 h 161"/>
                  <a:gd name="T60" fmla="*/ 146 w 161"/>
                  <a:gd name="T61" fmla="*/ 124 h 161"/>
                  <a:gd name="T62" fmla="*/ 151 w 161"/>
                  <a:gd name="T63" fmla="*/ 116 h 161"/>
                  <a:gd name="T64" fmla="*/ 155 w 161"/>
                  <a:gd name="T65" fmla="*/ 110 h 161"/>
                  <a:gd name="T66" fmla="*/ 159 w 161"/>
                  <a:gd name="T67" fmla="*/ 95 h 161"/>
                  <a:gd name="T68" fmla="*/ 161 w 161"/>
                  <a:gd name="T69" fmla="*/ 8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1" h="161">
                    <a:moveTo>
                      <a:pt x="161" y="80"/>
                    </a:moveTo>
                    <a:lnTo>
                      <a:pt x="159" y="63"/>
                    </a:lnTo>
                    <a:lnTo>
                      <a:pt x="155" y="48"/>
                    </a:lnTo>
                    <a:lnTo>
                      <a:pt x="146" y="35"/>
                    </a:lnTo>
                    <a:lnTo>
                      <a:pt x="137" y="23"/>
                    </a:lnTo>
                    <a:lnTo>
                      <a:pt x="124" y="12"/>
                    </a:lnTo>
                    <a:lnTo>
                      <a:pt x="110" y="5"/>
                    </a:lnTo>
                    <a:lnTo>
                      <a:pt x="96" y="1"/>
                    </a:lnTo>
                    <a:lnTo>
                      <a:pt x="81" y="0"/>
                    </a:lnTo>
                    <a:lnTo>
                      <a:pt x="64" y="1"/>
                    </a:lnTo>
                    <a:lnTo>
                      <a:pt x="49" y="5"/>
                    </a:lnTo>
                    <a:lnTo>
                      <a:pt x="35" y="12"/>
                    </a:lnTo>
                    <a:lnTo>
                      <a:pt x="24" y="23"/>
                    </a:lnTo>
                    <a:lnTo>
                      <a:pt x="13" y="35"/>
                    </a:lnTo>
                    <a:lnTo>
                      <a:pt x="6" y="48"/>
                    </a:lnTo>
                    <a:lnTo>
                      <a:pt x="1" y="63"/>
                    </a:lnTo>
                    <a:lnTo>
                      <a:pt x="0" y="80"/>
                    </a:lnTo>
                    <a:lnTo>
                      <a:pt x="1" y="95"/>
                    </a:lnTo>
                    <a:lnTo>
                      <a:pt x="6" y="110"/>
                    </a:lnTo>
                    <a:lnTo>
                      <a:pt x="13" y="124"/>
                    </a:lnTo>
                    <a:lnTo>
                      <a:pt x="24" y="136"/>
                    </a:lnTo>
                    <a:lnTo>
                      <a:pt x="35" y="146"/>
                    </a:lnTo>
                    <a:lnTo>
                      <a:pt x="49" y="154"/>
                    </a:lnTo>
                    <a:lnTo>
                      <a:pt x="64" y="159"/>
                    </a:lnTo>
                    <a:lnTo>
                      <a:pt x="81" y="161"/>
                    </a:lnTo>
                    <a:lnTo>
                      <a:pt x="96" y="159"/>
                    </a:lnTo>
                    <a:lnTo>
                      <a:pt x="110" y="154"/>
                    </a:lnTo>
                    <a:lnTo>
                      <a:pt x="117" y="150"/>
                    </a:lnTo>
                    <a:lnTo>
                      <a:pt x="124" y="146"/>
                    </a:lnTo>
                    <a:lnTo>
                      <a:pt x="137" y="136"/>
                    </a:lnTo>
                    <a:lnTo>
                      <a:pt x="146" y="124"/>
                    </a:lnTo>
                    <a:lnTo>
                      <a:pt x="151" y="116"/>
                    </a:lnTo>
                    <a:lnTo>
                      <a:pt x="155" y="110"/>
                    </a:lnTo>
                    <a:lnTo>
                      <a:pt x="159" y="95"/>
                    </a:lnTo>
                    <a:lnTo>
                      <a:pt x="161" y="80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99" name="Freeform 110">
                <a:extLst>
                  <a:ext uri="{FF2B5EF4-FFF2-40B4-BE49-F238E27FC236}">
                    <a16:creationId xmlns:a16="http://schemas.microsoft.com/office/drawing/2014/main" id="{545160D9-64CE-B0EC-8864-1C1DB3014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4538" y="2816225"/>
                <a:ext cx="50800" cy="50800"/>
              </a:xfrm>
              <a:custGeom>
                <a:avLst/>
                <a:gdLst>
                  <a:gd name="T0" fmla="*/ 161 w 161"/>
                  <a:gd name="T1" fmla="*/ 80 h 161"/>
                  <a:gd name="T2" fmla="*/ 159 w 161"/>
                  <a:gd name="T3" fmla="*/ 63 h 161"/>
                  <a:gd name="T4" fmla="*/ 155 w 161"/>
                  <a:gd name="T5" fmla="*/ 49 h 161"/>
                  <a:gd name="T6" fmla="*/ 146 w 161"/>
                  <a:gd name="T7" fmla="*/ 35 h 161"/>
                  <a:gd name="T8" fmla="*/ 137 w 161"/>
                  <a:gd name="T9" fmla="*/ 23 h 161"/>
                  <a:gd name="T10" fmla="*/ 124 w 161"/>
                  <a:gd name="T11" fmla="*/ 13 h 161"/>
                  <a:gd name="T12" fmla="*/ 110 w 161"/>
                  <a:gd name="T13" fmla="*/ 5 h 161"/>
                  <a:gd name="T14" fmla="*/ 96 w 161"/>
                  <a:gd name="T15" fmla="*/ 1 h 161"/>
                  <a:gd name="T16" fmla="*/ 81 w 161"/>
                  <a:gd name="T17" fmla="*/ 0 h 161"/>
                  <a:gd name="T18" fmla="*/ 64 w 161"/>
                  <a:gd name="T19" fmla="*/ 1 h 161"/>
                  <a:gd name="T20" fmla="*/ 49 w 161"/>
                  <a:gd name="T21" fmla="*/ 5 h 161"/>
                  <a:gd name="T22" fmla="*/ 35 w 161"/>
                  <a:gd name="T23" fmla="*/ 13 h 161"/>
                  <a:gd name="T24" fmla="*/ 24 w 161"/>
                  <a:gd name="T25" fmla="*/ 23 h 161"/>
                  <a:gd name="T26" fmla="*/ 13 w 161"/>
                  <a:gd name="T27" fmla="*/ 35 h 161"/>
                  <a:gd name="T28" fmla="*/ 6 w 161"/>
                  <a:gd name="T29" fmla="*/ 49 h 161"/>
                  <a:gd name="T30" fmla="*/ 1 w 161"/>
                  <a:gd name="T31" fmla="*/ 63 h 161"/>
                  <a:gd name="T32" fmla="*/ 0 w 161"/>
                  <a:gd name="T33" fmla="*/ 80 h 161"/>
                  <a:gd name="T34" fmla="*/ 1 w 161"/>
                  <a:gd name="T35" fmla="*/ 95 h 161"/>
                  <a:gd name="T36" fmla="*/ 6 w 161"/>
                  <a:gd name="T37" fmla="*/ 110 h 161"/>
                  <a:gd name="T38" fmla="*/ 13 w 161"/>
                  <a:gd name="T39" fmla="*/ 124 h 161"/>
                  <a:gd name="T40" fmla="*/ 24 w 161"/>
                  <a:gd name="T41" fmla="*/ 137 h 161"/>
                  <a:gd name="T42" fmla="*/ 35 w 161"/>
                  <a:gd name="T43" fmla="*/ 146 h 161"/>
                  <a:gd name="T44" fmla="*/ 49 w 161"/>
                  <a:gd name="T45" fmla="*/ 155 h 161"/>
                  <a:gd name="T46" fmla="*/ 64 w 161"/>
                  <a:gd name="T47" fmla="*/ 159 h 161"/>
                  <a:gd name="T48" fmla="*/ 81 w 161"/>
                  <a:gd name="T49" fmla="*/ 161 h 161"/>
                  <a:gd name="T50" fmla="*/ 96 w 161"/>
                  <a:gd name="T51" fmla="*/ 159 h 161"/>
                  <a:gd name="T52" fmla="*/ 110 w 161"/>
                  <a:gd name="T53" fmla="*/ 155 h 161"/>
                  <a:gd name="T54" fmla="*/ 117 w 161"/>
                  <a:gd name="T55" fmla="*/ 150 h 161"/>
                  <a:gd name="T56" fmla="*/ 124 w 161"/>
                  <a:gd name="T57" fmla="*/ 146 h 161"/>
                  <a:gd name="T58" fmla="*/ 137 w 161"/>
                  <a:gd name="T59" fmla="*/ 137 h 161"/>
                  <a:gd name="T60" fmla="*/ 146 w 161"/>
                  <a:gd name="T61" fmla="*/ 124 h 161"/>
                  <a:gd name="T62" fmla="*/ 151 w 161"/>
                  <a:gd name="T63" fmla="*/ 116 h 161"/>
                  <a:gd name="T64" fmla="*/ 155 w 161"/>
                  <a:gd name="T65" fmla="*/ 110 h 161"/>
                  <a:gd name="T66" fmla="*/ 159 w 161"/>
                  <a:gd name="T67" fmla="*/ 95 h 161"/>
                  <a:gd name="T68" fmla="*/ 161 w 161"/>
                  <a:gd name="T69" fmla="*/ 8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1" h="161">
                    <a:moveTo>
                      <a:pt x="161" y="80"/>
                    </a:moveTo>
                    <a:lnTo>
                      <a:pt x="159" y="63"/>
                    </a:lnTo>
                    <a:lnTo>
                      <a:pt x="155" y="49"/>
                    </a:lnTo>
                    <a:lnTo>
                      <a:pt x="146" y="35"/>
                    </a:lnTo>
                    <a:lnTo>
                      <a:pt x="137" y="23"/>
                    </a:lnTo>
                    <a:lnTo>
                      <a:pt x="124" y="13"/>
                    </a:lnTo>
                    <a:lnTo>
                      <a:pt x="110" y="5"/>
                    </a:lnTo>
                    <a:lnTo>
                      <a:pt x="96" y="1"/>
                    </a:lnTo>
                    <a:lnTo>
                      <a:pt x="81" y="0"/>
                    </a:lnTo>
                    <a:lnTo>
                      <a:pt x="64" y="1"/>
                    </a:lnTo>
                    <a:lnTo>
                      <a:pt x="49" y="5"/>
                    </a:lnTo>
                    <a:lnTo>
                      <a:pt x="35" y="13"/>
                    </a:lnTo>
                    <a:lnTo>
                      <a:pt x="24" y="23"/>
                    </a:lnTo>
                    <a:lnTo>
                      <a:pt x="13" y="35"/>
                    </a:lnTo>
                    <a:lnTo>
                      <a:pt x="6" y="49"/>
                    </a:lnTo>
                    <a:lnTo>
                      <a:pt x="1" y="63"/>
                    </a:lnTo>
                    <a:lnTo>
                      <a:pt x="0" y="80"/>
                    </a:lnTo>
                    <a:lnTo>
                      <a:pt x="1" y="95"/>
                    </a:lnTo>
                    <a:lnTo>
                      <a:pt x="6" y="110"/>
                    </a:lnTo>
                    <a:lnTo>
                      <a:pt x="13" y="124"/>
                    </a:lnTo>
                    <a:lnTo>
                      <a:pt x="24" y="137"/>
                    </a:lnTo>
                    <a:lnTo>
                      <a:pt x="35" y="146"/>
                    </a:lnTo>
                    <a:lnTo>
                      <a:pt x="49" y="155"/>
                    </a:lnTo>
                    <a:lnTo>
                      <a:pt x="64" y="159"/>
                    </a:lnTo>
                    <a:lnTo>
                      <a:pt x="81" y="161"/>
                    </a:lnTo>
                    <a:lnTo>
                      <a:pt x="96" y="159"/>
                    </a:lnTo>
                    <a:lnTo>
                      <a:pt x="110" y="155"/>
                    </a:lnTo>
                    <a:lnTo>
                      <a:pt x="117" y="150"/>
                    </a:lnTo>
                    <a:lnTo>
                      <a:pt x="124" y="146"/>
                    </a:lnTo>
                    <a:lnTo>
                      <a:pt x="137" y="137"/>
                    </a:lnTo>
                    <a:lnTo>
                      <a:pt x="146" y="124"/>
                    </a:lnTo>
                    <a:lnTo>
                      <a:pt x="151" y="116"/>
                    </a:lnTo>
                    <a:lnTo>
                      <a:pt x="155" y="110"/>
                    </a:lnTo>
                    <a:lnTo>
                      <a:pt x="159" y="95"/>
                    </a:lnTo>
                    <a:lnTo>
                      <a:pt x="161" y="80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100" name="Freeform 111">
                <a:extLst>
                  <a:ext uri="{FF2B5EF4-FFF2-40B4-BE49-F238E27FC236}">
                    <a16:creationId xmlns:a16="http://schemas.microsoft.com/office/drawing/2014/main" id="{1641A598-38AD-22DD-4273-81B5128C2C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9925" y="2843213"/>
                <a:ext cx="50800" cy="50800"/>
              </a:xfrm>
              <a:custGeom>
                <a:avLst/>
                <a:gdLst>
                  <a:gd name="T0" fmla="*/ 161 w 161"/>
                  <a:gd name="T1" fmla="*/ 80 h 161"/>
                  <a:gd name="T2" fmla="*/ 159 w 161"/>
                  <a:gd name="T3" fmla="*/ 63 h 161"/>
                  <a:gd name="T4" fmla="*/ 155 w 161"/>
                  <a:gd name="T5" fmla="*/ 48 h 161"/>
                  <a:gd name="T6" fmla="*/ 147 w 161"/>
                  <a:gd name="T7" fmla="*/ 35 h 161"/>
                  <a:gd name="T8" fmla="*/ 137 w 161"/>
                  <a:gd name="T9" fmla="*/ 23 h 161"/>
                  <a:gd name="T10" fmla="*/ 124 w 161"/>
                  <a:gd name="T11" fmla="*/ 12 h 161"/>
                  <a:gd name="T12" fmla="*/ 111 w 161"/>
                  <a:gd name="T13" fmla="*/ 5 h 161"/>
                  <a:gd name="T14" fmla="*/ 96 w 161"/>
                  <a:gd name="T15" fmla="*/ 1 h 161"/>
                  <a:gd name="T16" fmla="*/ 81 w 161"/>
                  <a:gd name="T17" fmla="*/ 0 h 161"/>
                  <a:gd name="T18" fmla="*/ 64 w 161"/>
                  <a:gd name="T19" fmla="*/ 1 h 161"/>
                  <a:gd name="T20" fmla="*/ 49 w 161"/>
                  <a:gd name="T21" fmla="*/ 5 h 161"/>
                  <a:gd name="T22" fmla="*/ 35 w 161"/>
                  <a:gd name="T23" fmla="*/ 12 h 161"/>
                  <a:gd name="T24" fmla="*/ 24 w 161"/>
                  <a:gd name="T25" fmla="*/ 23 h 161"/>
                  <a:gd name="T26" fmla="*/ 13 w 161"/>
                  <a:gd name="T27" fmla="*/ 35 h 161"/>
                  <a:gd name="T28" fmla="*/ 6 w 161"/>
                  <a:gd name="T29" fmla="*/ 48 h 161"/>
                  <a:gd name="T30" fmla="*/ 2 w 161"/>
                  <a:gd name="T31" fmla="*/ 63 h 161"/>
                  <a:gd name="T32" fmla="*/ 0 w 161"/>
                  <a:gd name="T33" fmla="*/ 80 h 161"/>
                  <a:gd name="T34" fmla="*/ 2 w 161"/>
                  <a:gd name="T35" fmla="*/ 95 h 161"/>
                  <a:gd name="T36" fmla="*/ 6 w 161"/>
                  <a:gd name="T37" fmla="*/ 110 h 161"/>
                  <a:gd name="T38" fmla="*/ 13 w 161"/>
                  <a:gd name="T39" fmla="*/ 124 h 161"/>
                  <a:gd name="T40" fmla="*/ 24 w 161"/>
                  <a:gd name="T41" fmla="*/ 136 h 161"/>
                  <a:gd name="T42" fmla="*/ 35 w 161"/>
                  <a:gd name="T43" fmla="*/ 146 h 161"/>
                  <a:gd name="T44" fmla="*/ 49 w 161"/>
                  <a:gd name="T45" fmla="*/ 154 h 161"/>
                  <a:gd name="T46" fmla="*/ 64 w 161"/>
                  <a:gd name="T47" fmla="*/ 158 h 161"/>
                  <a:gd name="T48" fmla="*/ 81 w 161"/>
                  <a:gd name="T49" fmla="*/ 161 h 161"/>
                  <a:gd name="T50" fmla="*/ 96 w 161"/>
                  <a:gd name="T51" fmla="*/ 158 h 161"/>
                  <a:gd name="T52" fmla="*/ 111 w 161"/>
                  <a:gd name="T53" fmla="*/ 154 h 161"/>
                  <a:gd name="T54" fmla="*/ 117 w 161"/>
                  <a:gd name="T55" fmla="*/ 150 h 161"/>
                  <a:gd name="T56" fmla="*/ 124 w 161"/>
                  <a:gd name="T57" fmla="*/ 146 h 161"/>
                  <a:gd name="T58" fmla="*/ 137 w 161"/>
                  <a:gd name="T59" fmla="*/ 136 h 161"/>
                  <a:gd name="T60" fmla="*/ 147 w 161"/>
                  <a:gd name="T61" fmla="*/ 124 h 161"/>
                  <a:gd name="T62" fmla="*/ 151 w 161"/>
                  <a:gd name="T63" fmla="*/ 116 h 161"/>
                  <a:gd name="T64" fmla="*/ 155 w 161"/>
                  <a:gd name="T65" fmla="*/ 110 h 161"/>
                  <a:gd name="T66" fmla="*/ 159 w 161"/>
                  <a:gd name="T67" fmla="*/ 95 h 161"/>
                  <a:gd name="T68" fmla="*/ 161 w 161"/>
                  <a:gd name="T69" fmla="*/ 8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1" h="161">
                    <a:moveTo>
                      <a:pt x="161" y="80"/>
                    </a:moveTo>
                    <a:lnTo>
                      <a:pt x="159" y="63"/>
                    </a:lnTo>
                    <a:lnTo>
                      <a:pt x="155" y="48"/>
                    </a:lnTo>
                    <a:lnTo>
                      <a:pt x="147" y="35"/>
                    </a:lnTo>
                    <a:lnTo>
                      <a:pt x="137" y="23"/>
                    </a:lnTo>
                    <a:lnTo>
                      <a:pt x="124" y="12"/>
                    </a:lnTo>
                    <a:lnTo>
                      <a:pt x="111" y="5"/>
                    </a:lnTo>
                    <a:lnTo>
                      <a:pt x="96" y="1"/>
                    </a:lnTo>
                    <a:lnTo>
                      <a:pt x="81" y="0"/>
                    </a:lnTo>
                    <a:lnTo>
                      <a:pt x="64" y="1"/>
                    </a:lnTo>
                    <a:lnTo>
                      <a:pt x="49" y="5"/>
                    </a:lnTo>
                    <a:lnTo>
                      <a:pt x="35" y="12"/>
                    </a:lnTo>
                    <a:lnTo>
                      <a:pt x="24" y="23"/>
                    </a:lnTo>
                    <a:lnTo>
                      <a:pt x="13" y="35"/>
                    </a:lnTo>
                    <a:lnTo>
                      <a:pt x="6" y="48"/>
                    </a:lnTo>
                    <a:lnTo>
                      <a:pt x="2" y="63"/>
                    </a:lnTo>
                    <a:lnTo>
                      <a:pt x="0" y="80"/>
                    </a:lnTo>
                    <a:lnTo>
                      <a:pt x="2" y="95"/>
                    </a:lnTo>
                    <a:lnTo>
                      <a:pt x="6" y="110"/>
                    </a:lnTo>
                    <a:lnTo>
                      <a:pt x="13" y="124"/>
                    </a:lnTo>
                    <a:lnTo>
                      <a:pt x="24" y="136"/>
                    </a:lnTo>
                    <a:lnTo>
                      <a:pt x="35" y="146"/>
                    </a:lnTo>
                    <a:lnTo>
                      <a:pt x="49" y="154"/>
                    </a:lnTo>
                    <a:lnTo>
                      <a:pt x="64" y="158"/>
                    </a:lnTo>
                    <a:lnTo>
                      <a:pt x="81" y="161"/>
                    </a:lnTo>
                    <a:lnTo>
                      <a:pt x="96" y="158"/>
                    </a:lnTo>
                    <a:lnTo>
                      <a:pt x="111" y="154"/>
                    </a:lnTo>
                    <a:lnTo>
                      <a:pt x="117" y="150"/>
                    </a:lnTo>
                    <a:lnTo>
                      <a:pt x="124" y="146"/>
                    </a:lnTo>
                    <a:lnTo>
                      <a:pt x="137" y="136"/>
                    </a:lnTo>
                    <a:lnTo>
                      <a:pt x="147" y="124"/>
                    </a:lnTo>
                    <a:lnTo>
                      <a:pt x="151" y="116"/>
                    </a:lnTo>
                    <a:lnTo>
                      <a:pt x="155" y="110"/>
                    </a:lnTo>
                    <a:lnTo>
                      <a:pt x="159" y="95"/>
                    </a:lnTo>
                    <a:lnTo>
                      <a:pt x="161" y="80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101" name="Freeform 112">
                <a:extLst>
                  <a:ext uri="{FF2B5EF4-FFF2-40B4-BE49-F238E27FC236}">
                    <a16:creationId xmlns:a16="http://schemas.microsoft.com/office/drawing/2014/main" id="{06C4548E-1640-B5B7-F5E2-EBF5EE2B60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4838" y="2855913"/>
                <a:ext cx="50800" cy="50800"/>
              </a:xfrm>
              <a:custGeom>
                <a:avLst/>
                <a:gdLst>
                  <a:gd name="T0" fmla="*/ 161 w 161"/>
                  <a:gd name="T1" fmla="*/ 80 h 161"/>
                  <a:gd name="T2" fmla="*/ 159 w 161"/>
                  <a:gd name="T3" fmla="*/ 63 h 161"/>
                  <a:gd name="T4" fmla="*/ 155 w 161"/>
                  <a:gd name="T5" fmla="*/ 48 h 161"/>
                  <a:gd name="T6" fmla="*/ 146 w 161"/>
                  <a:gd name="T7" fmla="*/ 35 h 161"/>
                  <a:gd name="T8" fmla="*/ 137 w 161"/>
                  <a:gd name="T9" fmla="*/ 23 h 161"/>
                  <a:gd name="T10" fmla="*/ 124 w 161"/>
                  <a:gd name="T11" fmla="*/ 12 h 161"/>
                  <a:gd name="T12" fmla="*/ 110 w 161"/>
                  <a:gd name="T13" fmla="*/ 5 h 161"/>
                  <a:gd name="T14" fmla="*/ 95 w 161"/>
                  <a:gd name="T15" fmla="*/ 1 h 161"/>
                  <a:gd name="T16" fmla="*/ 81 w 161"/>
                  <a:gd name="T17" fmla="*/ 0 h 161"/>
                  <a:gd name="T18" fmla="*/ 64 w 161"/>
                  <a:gd name="T19" fmla="*/ 1 h 161"/>
                  <a:gd name="T20" fmla="*/ 49 w 161"/>
                  <a:gd name="T21" fmla="*/ 5 h 161"/>
                  <a:gd name="T22" fmla="*/ 35 w 161"/>
                  <a:gd name="T23" fmla="*/ 12 h 161"/>
                  <a:gd name="T24" fmla="*/ 23 w 161"/>
                  <a:gd name="T25" fmla="*/ 23 h 161"/>
                  <a:gd name="T26" fmla="*/ 13 w 161"/>
                  <a:gd name="T27" fmla="*/ 35 h 161"/>
                  <a:gd name="T28" fmla="*/ 5 w 161"/>
                  <a:gd name="T29" fmla="*/ 48 h 161"/>
                  <a:gd name="T30" fmla="*/ 1 w 161"/>
                  <a:gd name="T31" fmla="*/ 63 h 161"/>
                  <a:gd name="T32" fmla="*/ 0 w 161"/>
                  <a:gd name="T33" fmla="*/ 80 h 161"/>
                  <a:gd name="T34" fmla="*/ 1 w 161"/>
                  <a:gd name="T35" fmla="*/ 95 h 161"/>
                  <a:gd name="T36" fmla="*/ 5 w 161"/>
                  <a:gd name="T37" fmla="*/ 110 h 161"/>
                  <a:gd name="T38" fmla="*/ 13 w 161"/>
                  <a:gd name="T39" fmla="*/ 124 h 161"/>
                  <a:gd name="T40" fmla="*/ 23 w 161"/>
                  <a:gd name="T41" fmla="*/ 136 h 161"/>
                  <a:gd name="T42" fmla="*/ 35 w 161"/>
                  <a:gd name="T43" fmla="*/ 146 h 161"/>
                  <a:gd name="T44" fmla="*/ 49 w 161"/>
                  <a:gd name="T45" fmla="*/ 154 h 161"/>
                  <a:gd name="T46" fmla="*/ 64 w 161"/>
                  <a:gd name="T47" fmla="*/ 159 h 161"/>
                  <a:gd name="T48" fmla="*/ 81 w 161"/>
                  <a:gd name="T49" fmla="*/ 161 h 161"/>
                  <a:gd name="T50" fmla="*/ 95 w 161"/>
                  <a:gd name="T51" fmla="*/ 159 h 161"/>
                  <a:gd name="T52" fmla="*/ 110 w 161"/>
                  <a:gd name="T53" fmla="*/ 154 h 161"/>
                  <a:gd name="T54" fmla="*/ 117 w 161"/>
                  <a:gd name="T55" fmla="*/ 150 h 161"/>
                  <a:gd name="T56" fmla="*/ 124 w 161"/>
                  <a:gd name="T57" fmla="*/ 146 h 161"/>
                  <a:gd name="T58" fmla="*/ 137 w 161"/>
                  <a:gd name="T59" fmla="*/ 136 h 161"/>
                  <a:gd name="T60" fmla="*/ 146 w 161"/>
                  <a:gd name="T61" fmla="*/ 124 h 161"/>
                  <a:gd name="T62" fmla="*/ 150 w 161"/>
                  <a:gd name="T63" fmla="*/ 116 h 161"/>
                  <a:gd name="T64" fmla="*/ 155 w 161"/>
                  <a:gd name="T65" fmla="*/ 110 h 161"/>
                  <a:gd name="T66" fmla="*/ 159 w 161"/>
                  <a:gd name="T67" fmla="*/ 95 h 161"/>
                  <a:gd name="T68" fmla="*/ 161 w 161"/>
                  <a:gd name="T69" fmla="*/ 8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1" h="161">
                    <a:moveTo>
                      <a:pt x="161" y="80"/>
                    </a:moveTo>
                    <a:lnTo>
                      <a:pt x="159" y="63"/>
                    </a:lnTo>
                    <a:lnTo>
                      <a:pt x="155" y="48"/>
                    </a:lnTo>
                    <a:lnTo>
                      <a:pt x="146" y="35"/>
                    </a:lnTo>
                    <a:lnTo>
                      <a:pt x="137" y="23"/>
                    </a:lnTo>
                    <a:lnTo>
                      <a:pt x="124" y="12"/>
                    </a:lnTo>
                    <a:lnTo>
                      <a:pt x="110" y="5"/>
                    </a:lnTo>
                    <a:lnTo>
                      <a:pt x="95" y="1"/>
                    </a:lnTo>
                    <a:lnTo>
                      <a:pt x="81" y="0"/>
                    </a:lnTo>
                    <a:lnTo>
                      <a:pt x="64" y="1"/>
                    </a:lnTo>
                    <a:lnTo>
                      <a:pt x="49" y="5"/>
                    </a:lnTo>
                    <a:lnTo>
                      <a:pt x="35" y="12"/>
                    </a:lnTo>
                    <a:lnTo>
                      <a:pt x="23" y="23"/>
                    </a:lnTo>
                    <a:lnTo>
                      <a:pt x="13" y="35"/>
                    </a:lnTo>
                    <a:lnTo>
                      <a:pt x="5" y="48"/>
                    </a:lnTo>
                    <a:lnTo>
                      <a:pt x="1" y="63"/>
                    </a:lnTo>
                    <a:lnTo>
                      <a:pt x="0" y="80"/>
                    </a:lnTo>
                    <a:lnTo>
                      <a:pt x="1" y="95"/>
                    </a:lnTo>
                    <a:lnTo>
                      <a:pt x="5" y="110"/>
                    </a:lnTo>
                    <a:lnTo>
                      <a:pt x="13" y="124"/>
                    </a:lnTo>
                    <a:lnTo>
                      <a:pt x="23" y="136"/>
                    </a:lnTo>
                    <a:lnTo>
                      <a:pt x="35" y="146"/>
                    </a:lnTo>
                    <a:lnTo>
                      <a:pt x="49" y="154"/>
                    </a:lnTo>
                    <a:lnTo>
                      <a:pt x="64" y="159"/>
                    </a:lnTo>
                    <a:lnTo>
                      <a:pt x="81" y="161"/>
                    </a:lnTo>
                    <a:lnTo>
                      <a:pt x="95" y="159"/>
                    </a:lnTo>
                    <a:lnTo>
                      <a:pt x="110" y="154"/>
                    </a:lnTo>
                    <a:lnTo>
                      <a:pt x="117" y="150"/>
                    </a:lnTo>
                    <a:lnTo>
                      <a:pt x="124" y="146"/>
                    </a:lnTo>
                    <a:lnTo>
                      <a:pt x="137" y="136"/>
                    </a:lnTo>
                    <a:lnTo>
                      <a:pt x="146" y="124"/>
                    </a:lnTo>
                    <a:lnTo>
                      <a:pt x="150" y="116"/>
                    </a:lnTo>
                    <a:lnTo>
                      <a:pt x="155" y="110"/>
                    </a:lnTo>
                    <a:lnTo>
                      <a:pt x="159" y="95"/>
                    </a:lnTo>
                    <a:lnTo>
                      <a:pt x="161" y="80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102" name="Freeform 113">
                <a:extLst>
                  <a:ext uri="{FF2B5EF4-FFF2-40B4-BE49-F238E27FC236}">
                    <a16:creationId xmlns:a16="http://schemas.microsoft.com/office/drawing/2014/main" id="{356D36CA-AA8B-443F-DD79-384F46EBCF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3725" y="2913063"/>
                <a:ext cx="50800" cy="50800"/>
              </a:xfrm>
              <a:custGeom>
                <a:avLst/>
                <a:gdLst>
                  <a:gd name="T0" fmla="*/ 161 w 161"/>
                  <a:gd name="T1" fmla="*/ 80 h 161"/>
                  <a:gd name="T2" fmla="*/ 159 w 161"/>
                  <a:gd name="T3" fmla="*/ 63 h 161"/>
                  <a:gd name="T4" fmla="*/ 155 w 161"/>
                  <a:gd name="T5" fmla="*/ 49 h 161"/>
                  <a:gd name="T6" fmla="*/ 146 w 161"/>
                  <a:gd name="T7" fmla="*/ 35 h 161"/>
                  <a:gd name="T8" fmla="*/ 137 w 161"/>
                  <a:gd name="T9" fmla="*/ 23 h 161"/>
                  <a:gd name="T10" fmla="*/ 124 w 161"/>
                  <a:gd name="T11" fmla="*/ 13 h 161"/>
                  <a:gd name="T12" fmla="*/ 110 w 161"/>
                  <a:gd name="T13" fmla="*/ 5 h 161"/>
                  <a:gd name="T14" fmla="*/ 96 w 161"/>
                  <a:gd name="T15" fmla="*/ 1 h 161"/>
                  <a:gd name="T16" fmla="*/ 81 w 161"/>
                  <a:gd name="T17" fmla="*/ 0 h 161"/>
                  <a:gd name="T18" fmla="*/ 64 w 161"/>
                  <a:gd name="T19" fmla="*/ 1 h 161"/>
                  <a:gd name="T20" fmla="*/ 49 w 161"/>
                  <a:gd name="T21" fmla="*/ 5 h 161"/>
                  <a:gd name="T22" fmla="*/ 35 w 161"/>
                  <a:gd name="T23" fmla="*/ 13 h 161"/>
                  <a:gd name="T24" fmla="*/ 24 w 161"/>
                  <a:gd name="T25" fmla="*/ 23 h 161"/>
                  <a:gd name="T26" fmla="*/ 13 w 161"/>
                  <a:gd name="T27" fmla="*/ 35 h 161"/>
                  <a:gd name="T28" fmla="*/ 6 w 161"/>
                  <a:gd name="T29" fmla="*/ 49 h 161"/>
                  <a:gd name="T30" fmla="*/ 1 w 161"/>
                  <a:gd name="T31" fmla="*/ 63 h 161"/>
                  <a:gd name="T32" fmla="*/ 0 w 161"/>
                  <a:gd name="T33" fmla="*/ 80 h 161"/>
                  <a:gd name="T34" fmla="*/ 1 w 161"/>
                  <a:gd name="T35" fmla="*/ 95 h 161"/>
                  <a:gd name="T36" fmla="*/ 6 w 161"/>
                  <a:gd name="T37" fmla="*/ 110 h 161"/>
                  <a:gd name="T38" fmla="*/ 13 w 161"/>
                  <a:gd name="T39" fmla="*/ 124 h 161"/>
                  <a:gd name="T40" fmla="*/ 24 w 161"/>
                  <a:gd name="T41" fmla="*/ 136 h 161"/>
                  <a:gd name="T42" fmla="*/ 35 w 161"/>
                  <a:gd name="T43" fmla="*/ 146 h 161"/>
                  <a:gd name="T44" fmla="*/ 49 w 161"/>
                  <a:gd name="T45" fmla="*/ 154 h 161"/>
                  <a:gd name="T46" fmla="*/ 64 w 161"/>
                  <a:gd name="T47" fmla="*/ 159 h 161"/>
                  <a:gd name="T48" fmla="*/ 81 w 161"/>
                  <a:gd name="T49" fmla="*/ 161 h 161"/>
                  <a:gd name="T50" fmla="*/ 96 w 161"/>
                  <a:gd name="T51" fmla="*/ 159 h 161"/>
                  <a:gd name="T52" fmla="*/ 110 w 161"/>
                  <a:gd name="T53" fmla="*/ 154 h 161"/>
                  <a:gd name="T54" fmla="*/ 117 w 161"/>
                  <a:gd name="T55" fmla="*/ 150 h 161"/>
                  <a:gd name="T56" fmla="*/ 124 w 161"/>
                  <a:gd name="T57" fmla="*/ 146 h 161"/>
                  <a:gd name="T58" fmla="*/ 137 w 161"/>
                  <a:gd name="T59" fmla="*/ 136 h 161"/>
                  <a:gd name="T60" fmla="*/ 146 w 161"/>
                  <a:gd name="T61" fmla="*/ 124 h 161"/>
                  <a:gd name="T62" fmla="*/ 151 w 161"/>
                  <a:gd name="T63" fmla="*/ 116 h 161"/>
                  <a:gd name="T64" fmla="*/ 155 w 161"/>
                  <a:gd name="T65" fmla="*/ 110 h 161"/>
                  <a:gd name="T66" fmla="*/ 159 w 161"/>
                  <a:gd name="T67" fmla="*/ 95 h 161"/>
                  <a:gd name="T68" fmla="*/ 161 w 161"/>
                  <a:gd name="T69" fmla="*/ 8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1" h="161">
                    <a:moveTo>
                      <a:pt x="161" y="80"/>
                    </a:moveTo>
                    <a:lnTo>
                      <a:pt x="159" y="63"/>
                    </a:lnTo>
                    <a:lnTo>
                      <a:pt x="155" y="49"/>
                    </a:lnTo>
                    <a:lnTo>
                      <a:pt x="146" y="35"/>
                    </a:lnTo>
                    <a:lnTo>
                      <a:pt x="137" y="23"/>
                    </a:lnTo>
                    <a:lnTo>
                      <a:pt x="124" y="13"/>
                    </a:lnTo>
                    <a:lnTo>
                      <a:pt x="110" y="5"/>
                    </a:lnTo>
                    <a:lnTo>
                      <a:pt x="96" y="1"/>
                    </a:lnTo>
                    <a:lnTo>
                      <a:pt x="81" y="0"/>
                    </a:lnTo>
                    <a:lnTo>
                      <a:pt x="64" y="1"/>
                    </a:lnTo>
                    <a:lnTo>
                      <a:pt x="49" y="5"/>
                    </a:lnTo>
                    <a:lnTo>
                      <a:pt x="35" y="13"/>
                    </a:lnTo>
                    <a:lnTo>
                      <a:pt x="24" y="23"/>
                    </a:lnTo>
                    <a:lnTo>
                      <a:pt x="13" y="35"/>
                    </a:lnTo>
                    <a:lnTo>
                      <a:pt x="6" y="49"/>
                    </a:lnTo>
                    <a:lnTo>
                      <a:pt x="1" y="63"/>
                    </a:lnTo>
                    <a:lnTo>
                      <a:pt x="0" y="80"/>
                    </a:lnTo>
                    <a:lnTo>
                      <a:pt x="1" y="95"/>
                    </a:lnTo>
                    <a:lnTo>
                      <a:pt x="6" y="110"/>
                    </a:lnTo>
                    <a:lnTo>
                      <a:pt x="13" y="124"/>
                    </a:lnTo>
                    <a:lnTo>
                      <a:pt x="24" y="136"/>
                    </a:lnTo>
                    <a:lnTo>
                      <a:pt x="35" y="146"/>
                    </a:lnTo>
                    <a:lnTo>
                      <a:pt x="49" y="154"/>
                    </a:lnTo>
                    <a:lnTo>
                      <a:pt x="64" y="159"/>
                    </a:lnTo>
                    <a:lnTo>
                      <a:pt x="81" y="161"/>
                    </a:lnTo>
                    <a:lnTo>
                      <a:pt x="96" y="159"/>
                    </a:lnTo>
                    <a:lnTo>
                      <a:pt x="110" y="154"/>
                    </a:lnTo>
                    <a:lnTo>
                      <a:pt x="117" y="150"/>
                    </a:lnTo>
                    <a:lnTo>
                      <a:pt x="124" y="146"/>
                    </a:lnTo>
                    <a:lnTo>
                      <a:pt x="137" y="136"/>
                    </a:lnTo>
                    <a:lnTo>
                      <a:pt x="146" y="124"/>
                    </a:lnTo>
                    <a:lnTo>
                      <a:pt x="151" y="116"/>
                    </a:lnTo>
                    <a:lnTo>
                      <a:pt x="155" y="110"/>
                    </a:lnTo>
                    <a:lnTo>
                      <a:pt x="159" y="95"/>
                    </a:lnTo>
                    <a:lnTo>
                      <a:pt x="161" y="80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103" name="Freeform 114">
                <a:extLst>
                  <a:ext uri="{FF2B5EF4-FFF2-40B4-BE49-F238E27FC236}">
                    <a16:creationId xmlns:a16="http://schemas.microsoft.com/office/drawing/2014/main" id="{F3FC0638-F111-023C-4DD8-9CBE3712E0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86575" y="2890838"/>
                <a:ext cx="50800" cy="50800"/>
              </a:xfrm>
              <a:custGeom>
                <a:avLst/>
                <a:gdLst>
                  <a:gd name="T0" fmla="*/ 161 w 161"/>
                  <a:gd name="T1" fmla="*/ 80 h 161"/>
                  <a:gd name="T2" fmla="*/ 159 w 161"/>
                  <a:gd name="T3" fmla="*/ 63 h 161"/>
                  <a:gd name="T4" fmla="*/ 155 w 161"/>
                  <a:gd name="T5" fmla="*/ 49 h 161"/>
                  <a:gd name="T6" fmla="*/ 146 w 161"/>
                  <a:gd name="T7" fmla="*/ 35 h 161"/>
                  <a:gd name="T8" fmla="*/ 137 w 161"/>
                  <a:gd name="T9" fmla="*/ 23 h 161"/>
                  <a:gd name="T10" fmla="*/ 124 w 161"/>
                  <a:gd name="T11" fmla="*/ 13 h 161"/>
                  <a:gd name="T12" fmla="*/ 110 w 161"/>
                  <a:gd name="T13" fmla="*/ 5 h 161"/>
                  <a:gd name="T14" fmla="*/ 96 w 161"/>
                  <a:gd name="T15" fmla="*/ 1 h 161"/>
                  <a:gd name="T16" fmla="*/ 81 w 161"/>
                  <a:gd name="T17" fmla="*/ 0 h 161"/>
                  <a:gd name="T18" fmla="*/ 64 w 161"/>
                  <a:gd name="T19" fmla="*/ 1 h 161"/>
                  <a:gd name="T20" fmla="*/ 49 w 161"/>
                  <a:gd name="T21" fmla="*/ 5 h 161"/>
                  <a:gd name="T22" fmla="*/ 35 w 161"/>
                  <a:gd name="T23" fmla="*/ 13 h 161"/>
                  <a:gd name="T24" fmla="*/ 24 w 161"/>
                  <a:gd name="T25" fmla="*/ 23 h 161"/>
                  <a:gd name="T26" fmla="*/ 13 w 161"/>
                  <a:gd name="T27" fmla="*/ 35 h 161"/>
                  <a:gd name="T28" fmla="*/ 6 w 161"/>
                  <a:gd name="T29" fmla="*/ 49 h 161"/>
                  <a:gd name="T30" fmla="*/ 1 w 161"/>
                  <a:gd name="T31" fmla="*/ 63 h 161"/>
                  <a:gd name="T32" fmla="*/ 0 w 161"/>
                  <a:gd name="T33" fmla="*/ 80 h 161"/>
                  <a:gd name="T34" fmla="*/ 1 w 161"/>
                  <a:gd name="T35" fmla="*/ 95 h 161"/>
                  <a:gd name="T36" fmla="*/ 6 w 161"/>
                  <a:gd name="T37" fmla="*/ 110 h 161"/>
                  <a:gd name="T38" fmla="*/ 13 w 161"/>
                  <a:gd name="T39" fmla="*/ 124 h 161"/>
                  <a:gd name="T40" fmla="*/ 24 w 161"/>
                  <a:gd name="T41" fmla="*/ 136 h 161"/>
                  <a:gd name="T42" fmla="*/ 35 w 161"/>
                  <a:gd name="T43" fmla="*/ 146 h 161"/>
                  <a:gd name="T44" fmla="*/ 49 w 161"/>
                  <a:gd name="T45" fmla="*/ 154 h 161"/>
                  <a:gd name="T46" fmla="*/ 64 w 161"/>
                  <a:gd name="T47" fmla="*/ 159 h 161"/>
                  <a:gd name="T48" fmla="*/ 81 w 161"/>
                  <a:gd name="T49" fmla="*/ 161 h 161"/>
                  <a:gd name="T50" fmla="*/ 96 w 161"/>
                  <a:gd name="T51" fmla="*/ 159 h 161"/>
                  <a:gd name="T52" fmla="*/ 110 w 161"/>
                  <a:gd name="T53" fmla="*/ 154 h 161"/>
                  <a:gd name="T54" fmla="*/ 117 w 161"/>
                  <a:gd name="T55" fmla="*/ 150 h 161"/>
                  <a:gd name="T56" fmla="*/ 124 w 161"/>
                  <a:gd name="T57" fmla="*/ 146 h 161"/>
                  <a:gd name="T58" fmla="*/ 137 w 161"/>
                  <a:gd name="T59" fmla="*/ 136 h 161"/>
                  <a:gd name="T60" fmla="*/ 146 w 161"/>
                  <a:gd name="T61" fmla="*/ 124 h 161"/>
                  <a:gd name="T62" fmla="*/ 151 w 161"/>
                  <a:gd name="T63" fmla="*/ 116 h 161"/>
                  <a:gd name="T64" fmla="*/ 155 w 161"/>
                  <a:gd name="T65" fmla="*/ 110 h 161"/>
                  <a:gd name="T66" fmla="*/ 159 w 161"/>
                  <a:gd name="T67" fmla="*/ 95 h 161"/>
                  <a:gd name="T68" fmla="*/ 161 w 161"/>
                  <a:gd name="T69" fmla="*/ 8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1" h="161">
                    <a:moveTo>
                      <a:pt x="161" y="80"/>
                    </a:moveTo>
                    <a:lnTo>
                      <a:pt x="159" y="63"/>
                    </a:lnTo>
                    <a:lnTo>
                      <a:pt x="155" y="49"/>
                    </a:lnTo>
                    <a:lnTo>
                      <a:pt x="146" y="35"/>
                    </a:lnTo>
                    <a:lnTo>
                      <a:pt x="137" y="23"/>
                    </a:lnTo>
                    <a:lnTo>
                      <a:pt x="124" y="13"/>
                    </a:lnTo>
                    <a:lnTo>
                      <a:pt x="110" y="5"/>
                    </a:lnTo>
                    <a:lnTo>
                      <a:pt x="96" y="1"/>
                    </a:lnTo>
                    <a:lnTo>
                      <a:pt x="81" y="0"/>
                    </a:lnTo>
                    <a:lnTo>
                      <a:pt x="64" y="1"/>
                    </a:lnTo>
                    <a:lnTo>
                      <a:pt x="49" y="5"/>
                    </a:lnTo>
                    <a:lnTo>
                      <a:pt x="35" y="13"/>
                    </a:lnTo>
                    <a:lnTo>
                      <a:pt x="24" y="23"/>
                    </a:lnTo>
                    <a:lnTo>
                      <a:pt x="13" y="35"/>
                    </a:lnTo>
                    <a:lnTo>
                      <a:pt x="6" y="49"/>
                    </a:lnTo>
                    <a:lnTo>
                      <a:pt x="1" y="63"/>
                    </a:lnTo>
                    <a:lnTo>
                      <a:pt x="0" y="80"/>
                    </a:lnTo>
                    <a:lnTo>
                      <a:pt x="1" y="95"/>
                    </a:lnTo>
                    <a:lnTo>
                      <a:pt x="6" y="110"/>
                    </a:lnTo>
                    <a:lnTo>
                      <a:pt x="13" y="124"/>
                    </a:lnTo>
                    <a:lnTo>
                      <a:pt x="24" y="136"/>
                    </a:lnTo>
                    <a:lnTo>
                      <a:pt x="35" y="146"/>
                    </a:lnTo>
                    <a:lnTo>
                      <a:pt x="49" y="154"/>
                    </a:lnTo>
                    <a:lnTo>
                      <a:pt x="64" y="159"/>
                    </a:lnTo>
                    <a:lnTo>
                      <a:pt x="81" y="161"/>
                    </a:lnTo>
                    <a:lnTo>
                      <a:pt x="96" y="159"/>
                    </a:lnTo>
                    <a:lnTo>
                      <a:pt x="110" y="154"/>
                    </a:lnTo>
                    <a:lnTo>
                      <a:pt x="117" y="150"/>
                    </a:lnTo>
                    <a:lnTo>
                      <a:pt x="124" y="146"/>
                    </a:lnTo>
                    <a:lnTo>
                      <a:pt x="137" y="136"/>
                    </a:lnTo>
                    <a:lnTo>
                      <a:pt x="146" y="124"/>
                    </a:lnTo>
                    <a:lnTo>
                      <a:pt x="151" y="116"/>
                    </a:lnTo>
                    <a:lnTo>
                      <a:pt x="155" y="110"/>
                    </a:lnTo>
                    <a:lnTo>
                      <a:pt x="159" y="95"/>
                    </a:lnTo>
                    <a:lnTo>
                      <a:pt x="161" y="80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104" name="Freeform 115">
                <a:extLst>
                  <a:ext uri="{FF2B5EF4-FFF2-40B4-BE49-F238E27FC236}">
                    <a16:creationId xmlns:a16="http://schemas.microsoft.com/office/drawing/2014/main" id="{DB7EECE3-478E-9590-BB02-CAA9A4000D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5463" y="2973388"/>
                <a:ext cx="50800" cy="50800"/>
              </a:xfrm>
              <a:custGeom>
                <a:avLst/>
                <a:gdLst>
                  <a:gd name="T0" fmla="*/ 160 w 160"/>
                  <a:gd name="T1" fmla="*/ 81 h 161"/>
                  <a:gd name="T2" fmla="*/ 158 w 160"/>
                  <a:gd name="T3" fmla="*/ 64 h 161"/>
                  <a:gd name="T4" fmla="*/ 154 w 160"/>
                  <a:gd name="T5" fmla="*/ 49 h 161"/>
                  <a:gd name="T6" fmla="*/ 146 w 160"/>
                  <a:gd name="T7" fmla="*/ 35 h 161"/>
                  <a:gd name="T8" fmla="*/ 136 w 160"/>
                  <a:gd name="T9" fmla="*/ 24 h 161"/>
                  <a:gd name="T10" fmla="*/ 123 w 160"/>
                  <a:gd name="T11" fmla="*/ 13 h 161"/>
                  <a:gd name="T12" fmla="*/ 110 w 160"/>
                  <a:gd name="T13" fmla="*/ 6 h 161"/>
                  <a:gd name="T14" fmla="*/ 95 w 160"/>
                  <a:gd name="T15" fmla="*/ 1 h 161"/>
                  <a:gd name="T16" fmla="*/ 80 w 160"/>
                  <a:gd name="T17" fmla="*/ 0 h 161"/>
                  <a:gd name="T18" fmla="*/ 63 w 160"/>
                  <a:gd name="T19" fmla="*/ 1 h 161"/>
                  <a:gd name="T20" fmla="*/ 48 w 160"/>
                  <a:gd name="T21" fmla="*/ 6 h 161"/>
                  <a:gd name="T22" fmla="*/ 34 w 160"/>
                  <a:gd name="T23" fmla="*/ 13 h 161"/>
                  <a:gd name="T24" fmla="*/ 23 w 160"/>
                  <a:gd name="T25" fmla="*/ 24 h 161"/>
                  <a:gd name="T26" fmla="*/ 12 w 160"/>
                  <a:gd name="T27" fmla="*/ 35 h 161"/>
                  <a:gd name="T28" fmla="*/ 5 w 160"/>
                  <a:gd name="T29" fmla="*/ 49 h 161"/>
                  <a:gd name="T30" fmla="*/ 1 w 160"/>
                  <a:gd name="T31" fmla="*/ 64 h 161"/>
                  <a:gd name="T32" fmla="*/ 0 w 160"/>
                  <a:gd name="T33" fmla="*/ 81 h 161"/>
                  <a:gd name="T34" fmla="*/ 1 w 160"/>
                  <a:gd name="T35" fmla="*/ 96 h 161"/>
                  <a:gd name="T36" fmla="*/ 5 w 160"/>
                  <a:gd name="T37" fmla="*/ 110 h 161"/>
                  <a:gd name="T38" fmla="*/ 12 w 160"/>
                  <a:gd name="T39" fmla="*/ 124 h 161"/>
                  <a:gd name="T40" fmla="*/ 23 w 160"/>
                  <a:gd name="T41" fmla="*/ 137 h 161"/>
                  <a:gd name="T42" fmla="*/ 34 w 160"/>
                  <a:gd name="T43" fmla="*/ 146 h 161"/>
                  <a:gd name="T44" fmla="*/ 48 w 160"/>
                  <a:gd name="T45" fmla="*/ 155 h 161"/>
                  <a:gd name="T46" fmla="*/ 63 w 160"/>
                  <a:gd name="T47" fmla="*/ 159 h 161"/>
                  <a:gd name="T48" fmla="*/ 80 w 160"/>
                  <a:gd name="T49" fmla="*/ 161 h 161"/>
                  <a:gd name="T50" fmla="*/ 95 w 160"/>
                  <a:gd name="T51" fmla="*/ 159 h 161"/>
                  <a:gd name="T52" fmla="*/ 110 w 160"/>
                  <a:gd name="T53" fmla="*/ 155 h 161"/>
                  <a:gd name="T54" fmla="*/ 116 w 160"/>
                  <a:gd name="T55" fmla="*/ 151 h 161"/>
                  <a:gd name="T56" fmla="*/ 123 w 160"/>
                  <a:gd name="T57" fmla="*/ 146 h 161"/>
                  <a:gd name="T58" fmla="*/ 136 w 160"/>
                  <a:gd name="T59" fmla="*/ 137 h 161"/>
                  <a:gd name="T60" fmla="*/ 146 w 160"/>
                  <a:gd name="T61" fmla="*/ 124 h 161"/>
                  <a:gd name="T62" fmla="*/ 150 w 160"/>
                  <a:gd name="T63" fmla="*/ 117 h 161"/>
                  <a:gd name="T64" fmla="*/ 154 w 160"/>
                  <a:gd name="T65" fmla="*/ 110 h 161"/>
                  <a:gd name="T66" fmla="*/ 158 w 160"/>
                  <a:gd name="T67" fmla="*/ 96 h 161"/>
                  <a:gd name="T68" fmla="*/ 160 w 160"/>
                  <a:gd name="T69" fmla="*/ 81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0" h="161">
                    <a:moveTo>
                      <a:pt x="160" y="81"/>
                    </a:moveTo>
                    <a:lnTo>
                      <a:pt x="158" y="64"/>
                    </a:lnTo>
                    <a:lnTo>
                      <a:pt x="154" y="49"/>
                    </a:lnTo>
                    <a:lnTo>
                      <a:pt x="146" y="35"/>
                    </a:lnTo>
                    <a:lnTo>
                      <a:pt x="136" y="24"/>
                    </a:lnTo>
                    <a:lnTo>
                      <a:pt x="123" y="13"/>
                    </a:lnTo>
                    <a:lnTo>
                      <a:pt x="110" y="6"/>
                    </a:lnTo>
                    <a:lnTo>
                      <a:pt x="95" y="1"/>
                    </a:lnTo>
                    <a:lnTo>
                      <a:pt x="80" y="0"/>
                    </a:lnTo>
                    <a:lnTo>
                      <a:pt x="63" y="1"/>
                    </a:lnTo>
                    <a:lnTo>
                      <a:pt x="48" y="6"/>
                    </a:lnTo>
                    <a:lnTo>
                      <a:pt x="34" y="13"/>
                    </a:lnTo>
                    <a:lnTo>
                      <a:pt x="23" y="24"/>
                    </a:lnTo>
                    <a:lnTo>
                      <a:pt x="12" y="35"/>
                    </a:lnTo>
                    <a:lnTo>
                      <a:pt x="5" y="49"/>
                    </a:lnTo>
                    <a:lnTo>
                      <a:pt x="1" y="64"/>
                    </a:lnTo>
                    <a:lnTo>
                      <a:pt x="0" y="81"/>
                    </a:lnTo>
                    <a:lnTo>
                      <a:pt x="1" y="96"/>
                    </a:lnTo>
                    <a:lnTo>
                      <a:pt x="5" y="110"/>
                    </a:lnTo>
                    <a:lnTo>
                      <a:pt x="12" y="124"/>
                    </a:lnTo>
                    <a:lnTo>
                      <a:pt x="23" y="137"/>
                    </a:lnTo>
                    <a:lnTo>
                      <a:pt x="34" y="146"/>
                    </a:lnTo>
                    <a:lnTo>
                      <a:pt x="48" y="155"/>
                    </a:lnTo>
                    <a:lnTo>
                      <a:pt x="63" y="159"/>
                    </a:lnTo>
                    <a:lnTo>
                      <a:pt x="80" y="161"/>
                    </a:lnTo>
                    <a:lnTo>
                      <a:pt x="95" y="159"/>
                    </a:lnTo>
                    <a:lnTo>
                      <a:pt x="110" y="155"/>
                    </a:lnTo>
                    <a:lnTo>
                      <a:pt x="116" y="151"/>
                    </a:lnTo>
                    <a:lnTo>
                      <a:pt x="123" y="146"/>
                    </a:lnTo>
                    <a:lnTo>
                      <a:pt x="136" y="137"/>
                    </a:lnTo>
                    <a:lnTo>
                      <a:pt x="146" y="124"/>
                    </a:lnTo>
                    <a:lnTo>
                      <a:pt x="150" y="117"/>
                    </a:lnTo>
                    <a:lnTo>
                      <a:pt x="154" y="110"/>
                    </a:lnTo>
                    <a:lnTo>
                      <a:pt x="158" y="96"/>
                    </a:lnTo>
                    <a:lnTo>
                      <a:pt x="160" y="81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105" name="Freeform 116">
                <a:extLst>
                  <a:ext uri="{FF2B5EF4-FFF2-40B4-BE49-F238E27FC236}">
                    <a16:creationId xmlns:a16="http://schemas.microsoft.com/office/drawing/2014/main" id="{D2407AD3-0D6F-C866-DF5E-CAAAD27305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2438" y="2952750"/>
                <a:ext cx="52388" cy="50800"/>
              </a:xfrm>
              <a:custGeom>
                <a:avLst/>
                <a:gdLst>
                  <a:gd name="T0" fmla="*/ 161 w 161"/>
                  <a:gd name="T1" fmla="*/ 80 h 161"/>
                  <a:gd name="T2" fmla="*/ 159 w 161"/>
                  <a:gd name="T3" fmla="*/ 63 h 161"/>
                  <a:gd name="T4" fmla="*/ 155 w 161"/>
                  <a:gd name="T5" fmla="*/ 48 h 161"/>
                  <a:gd name="T6" fmla="*/ 146 w 161"/>
                  <a:gd name="T7" fmla="*/ 35 h 161"/>
                  <a:gd name="T8" fmla="*/ 137 w 161"/>
                  <a:gd name="T9" fmla="*/ 23 h 161"/>
                  <a:gd name="T10" fmla="*/ 124 w 161"/>
                  <a:gd name="T11" fmla="*/ 13 h 161"/>
                  <a:gd name="T12" fmla="*/ 110 w 161"/>
                  <a:gd name="T13" fmla="*/ 5 h 161"/>
                  <a:gd name="T14" fmla="*/ 95 w 161"/>
                  <a:gd name="T15" fmla="*/ 1 h 161"/>
                  <a:gd name="T16" fmla="*/ 80 w 161"/>
                  <a:gd name="T17" fmla="*/ 0 h 161"/>
                  <a:gd name="T18" fmla="*/ 64 w 161"/>
                  <a:gd name="T19" fmla="*/ 1 h 161"/>
                  <a:gd name="T20" fmla="*/ 49 w 161"/>
                  <a:gd name="T21" fmla="*/ 5 h 161"/>
                  <a:gd name="T22" fmla="*/ 35 w 161"/>
                  <a:gd name="T23" fmla="*/ 13 h 161"/>
                  <a:gd name="T24" fmla="*/ 23 w 161"/>
                  <a:gd name="T25" fmla="*/ 23 h 161"/>
                  <a:gd name="T26" fmla="*/ 13 w 161"/>
                  <a:gd name="T27" fmla="*/ 35 h 161"/>
                  <a:gd name="T28" fmla="*/ 5 w 161"/>
                  <a:gd name="T29" fmla="*/ 48 h 161"/>
                  <a:gd name="T30" fmla="*/ 1 w 161"/>
                  <a:gd name="T31" fmla="*/ 63 h 161"/>
                  <a:gd name="T32" fmla="*/ 0 w 161"/>
                  <a:gd name="T33" fmla="*/ 80 h 161"/>
                  <a:gd name="T34" fmla="*/ 1 w 161"/>
                  <a:gd name="T35" fmla="*/ 95 h 161"/>
                  <a:gd name="T36" fmla="*/ 5 w 161"/>
                  <a:gd name="T37" fmla="*/ 110 h 161"/>
                  <a:gd name="T38" fmla="*/ 13 w 161"/>
                  <a:gd name="T39" fmla="*/ 124 h 161"/>
                  <a:gd name="T40" fmla="*/ 23 w 161"/>
                  <a:gd name="T41" fmla="*/ 136 h 161"/>
                  <a:gd name="T42" fmla="*/ 35 w 161"/>
                  <a:gd name="T43" fmla="*/ 146 h 161"/>
                  <a:gd name="T44" fmla="*/ 49 w 161"/>
                  <a:gd name="T45" fmla="*/ 154 h 161"/>
                  <a:gd name="T46" fmla="*/ 64 w 161"/>
                  <a:gd name="T47" fmla="*/ 159 h 161"/>
                  <a:gd name="T48" fmla="*/ 80 w 161"/>
                  <a:gd name="T49" fmla="*/ 161 h 161"/>
                  <a:gd name="T50" fmla="*/ 95 w 161"/>
                  <a:gd name="T51" fmla="*/ 159 h 161"/>
                  <a:gd name="T52" fmla="*/ 110 w 161"/>
                  <a:gd name="T53" fmla="*/ 154 h 161"/>
                  <a:gd name="T54" fmla="*/ 116 w 161"/>
                  <a:gd name="T55" fmla="*/ 150 h 161"/>
                  <a:gd name="T56" fmla="*/ 124 w 161"/>
                  <a:gd name="T57" fmla="*/ 146 h 161"/>
                  <a:gd name="T58" fmla="*/ 137 w 161"/>
                  <a:gd name="T59" fmla="*/ 136 h 161"/>
                  <a:gd name="T60" fmla="*/ 146 w 161"/>
                  <a:gd name="T61" fmla="*/ 124 h 161"/>
                  <a:gd name="T62" fmla="*/ 150 w 161"/>
                  <a:gd name="T63" fmla="*/ 116 h 161"/>
                  <a:gd name="T64" fmla="*/ 155 w 161"/>
                  <a:gd name="T65" fmla="*/ 110 h 161"/>
                  <a:gd name="T66" fmla="*/ 159 w 161"/>
                  <a:gd name="T67" fmla="*/ 95 h 161"/>
                  <a:gd name="T68" fmla="*/ 161 w 161"/>
                  <a:gd name="T69" fmla="*/ 8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1" h="161">
                    <a:moveTo>
                      <a:pt x="161" y="80"/>
                    </a:moveTo>
                    <a:lnTo>
                      <a:pt x="159" y="63"/>
                    </a:lnTo>
                    <a:lnTo>
                      <a:pt x="155" y="48"/>
                    </a:lnTo>
                    <a:lnTo>
                      <a:pt x="146" y="35"/>
                    </a:lnTo>
                    <a:lnTo>
                      <a:pt x="137" y="23"/>
                    </a:lnTo>
                    <a:lnTo>
                      <a:pt x="124" y="13"/>
                    </a:lnTo>
                    <a:lnTo>
                      <a:pt x="110" y="5"/>
                    </a:lnTo>
                    <a:lnTo>
                      <a:pt x="95" y="1"/>
                    </a:lnTo>
                    <a:lnTo>
                      <a:pt x="80" y="0"/>
                    </a:lnTo>
                    <a:lnTo>
                      <a:pt x="64" y="1"/>
                    </a:lnTo>
                    <a:lnTo>
                      <a:pt x="49" y="5"/>
                    </a:lnTo>
                    <a:lnTo>
                      <a:pt x="35" y="13"/>
                    </a:lnTo>
                    <a:lnTo>
                      <a:pt x="23" y="23"/>
                    </a:lnTo>
                    <a:lnTo>
                      <a:pt x="13" y="35"/>
                    </a:lnTo>
                    <a:lnTo>
                      <a:pt x="5" y="48"/>
                    </a:lnTo>
                    <a:lnTo>
                      <a:pt x="1" y="63"/>
                    </a:lnTo>
                    <a:lnTo>
                      <a:pt x="0" y="80"/>
                    </a:lnTo>
                    <a:lnTo>
                      <a:pt x="1" y="95"/>
                    </a:lnTo>
                    <a:lnTo>
                      <a:pt x="5" y="110"/>
                    </a:lnTo>
                    <a:lnTo>
                      <a:pt x="13" y="124"/>
                    </a:lnTo>
                    <a:lnTo>
                      <a:pt x="23" y="136"/>
                    </a:lnTo>
                    <a:lnTo>
                      <a:pt x="35" y="146"/>
                    </a:lnTo>
                    <a:lnTo>
                      <a:pt x="49" y="154"/>
                    </a:lnTo>
                    <a:lnTo>
                      <a:pt x="64" y="159"/>
                    </a:lnTo>
                    <a:lnTo>
                      <a:pt x="80" y="161"/>
                    </a:lnTo>
                    <a:lnTo>
                      <a:pt x="95" y="159"/>
                    </a:lnTo>
                    <a:lnTo>
                      <a:pt x="110" y="154"/>
                    </a:lnTo>
                    <a:lnTo>
                      <a:pt x="116" y="150"/>
                    </a:lnTo>
                    <a:lnTo>
                      <a:pt x="124" y="146"/>
                    </a:lnTo>
                    <a:lnTo>
                      <a:pt x="137" y="136"/>
                    </a:lnTo>
                    <a:lnTo>
                      <a:pt x="146" y="124"/>
                    </a:lnTo>
                    <a:lnTo>
                      <a:pt x="150" y="116"/>
                    </a:lnTo>
                    <a:lnTo>
                      <a:pt x="155" y="110"/>
                    </a:lnTo>
                    <a:lnTo>
                      <a:pt x="159" y="95"/>
                    </a:lnTo>
                    <a:lnTo>
                      <a:pt x="161" y="80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106" name="Freeform 117">
                <a:extLst>
                  <a:ext uri="{FF2B5EF4-FFF2-40B4-BE49-F238E27FC236}">
                    <a16:creationId xmlns:a16="http://schemas.microsoft.com/office/drawing/2014/main" id="{67823C2D-7BD7-E644-4ECB-3B699A85F0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40525" y="3033713"/>
                <a:ext cx="50800" cy="50800"/>
              </a:xfrm>
              <a:custGeom>
                <a:avLst/>
                <a:gdLst>
                  <a:gd name="T0" fmla="*/ 161 w 161"/>
                  <a:gd name="T1" fmla="*/ 80 h 161"/>
                  <a:gd name="T2" fmla="*/ 159 w 161"/>
                  <a:gd name="T3" fmla="*/ 63 h 161"/>
                  <a:gd name="T4" fmla="*/ 155 w 161"/>
                  <a:gd name="T5" fmla="*/ 49 h 161"/>
                  <a:gd name="T6" fmla="*/ 146 w 161"/>
                  <a:gd name="T7" fmla="*/ 35 h 161"/>
                  <a:gd name="T8" fmla="*/ 137 w 161"/>
                  <a:gd name="T9" fmla="*/ 23 h 161"/>
                  <a:gd name="T10" fmla="*/ 124 w 161"/>
                  <a:gd name="T11" fmla="*/ 13 h 161"/>
                  <a:gd name="T12" fmla="*/ 110 w 161"/>
                  <a:gd name="T13" fmla="*/ 5 h 161"/>
                  <a:gd name="T14" fmla="*/ 95 w 161"/>
                  <a:gd name="T15" fmla="*/ 1 h 161"/>
                  <a:gd name="T16" fmla="*/ 81 w 161"/>
                  <a:gd name="T17" fmla="*/ 0 h 161"/>
                  <a:gd name="T18" fmla="*/ 64 w 161"/>
                  <a:gd name="T19" fmla="*/ 1 h 161"/>
                  <a:gd name="T20" fmla="*/ 49 w 161"/>
                  <a:gd name="T21" fmla="*/ 5 h 161"/>
                  <a:gd name="T22" fmla="*/ 35 w 161"/>
                  <a:gd name="T23" fmla="*/ 13 h 161"/>
                  <a:gd name="T24" fmla="*/ 24 w 161"/>
                  <a:gd name="T25" fmla="*/ 23 h 161"/>
                  <a:gd name="T26" fmla="*/ 13 w 161"/>
                  <a:gd name="T27" fmla="*/ 35 h 161"/>
                  <a:gd name="T28" fmla="*/ 6 w 161"/>
                  <a:gd name="T29" fmla="*/ 49 h 161"/>
                  <a:gd name="T30" fmla="*/ 1 w 161"/>
                  <a:gd name="T31" fmla="*/ 63 h 161"/>
                  <a:gd name="T32" fmla="*/ 0 w 161"/>
                  <a:gd name="T33" fmla="*/ 80 h 161"/>
                  <a:gd name="T34" fmla="*/ 1 w 161"/>
                  <a:gd name="T35" fmla="*/ 95 h 161"/>
                  <a:gd name="T36" fmla="*/ 6 w 161"/>
                  <a:gd name="T37" fmla="*/ 110 h 161"/>
                  <a:gd name="T38" fmla="*/ 13 w 161"/>
                  <a:gd name="T39" fmla="*/ 124 h 161"/>
                  <a:gd name="T40" fmla="*/ 24 w 161"/>
                  <a:gd name="T41" fmla="*/ 136 h 161"/>
                  <a:gd name="T42" fmla="*/ 35 w 161"/>
                  <a:gd name="T43" fmla="*/ 146 h 161"/>
                  <a:gd name="T44" fmla="*/ 49 w 161"/>
                  <a:gd name="T45" fmla="*/ 154 h 161"/>
                  <a:gd name="T46" fmla="*/ 64 w 161"/>
                  <a:gd name="T47" fmla="*/ 159 h 161"/>
                  <a:gd name="T48" fmla="*/ 81 w 161"/>
                  <a:gd name="T49" fmla="*/ 161 h 161"/>
                  <a:gd name="T50" fmla="*/ 95 w 161"/>
                  <a:gd name="T51" fmla="*/ 159 h 161"/>
                  <a:gd name="T52" fmla="*/ 110 w 161"/>
                  <a:gd name="T53" fmla="*/ 154 h 161"/>
                  <a:gd name="T54" fmla="*/ 117 w 161"/>
                  <a:gd name="T55" fmla="*/ 150 h 161"/>
                  <a:gd name="T56" fmla="*/ 124 w 161"/>
                  <a:gd name="T57" fmla="*/ 146 h 161"/>
                  <a:gd name="T58" fmla="*/ 137 w 161"/>
                  <a:gd name="T59" fmla="*/ 136 h 161"/>
                  <a:gd name="T60" fmla="*/ 146 w 161"/>
                  <a:gd name="T61" fmla="*/ 124 h 161"/>
                  <a:gd name="T62" fmla="*/ 150 w 161"/>
                  <a:gd name="T63" fmla="*/ 116 h 161"/>
                  <a:gd name="T64" fmla="*/ 155 w 161"/>
                  <a:gd name="T65" fmla="*/ 110 h 161"/>
                  <a:gd name="T66" fmla="*/ 159 w 161"/>
                  <a:gd name="T67" fmla="*/ 95 h 161"/>
                  <a:gd name="T68" fmla="*/ 161 w 161"/>
                  <a:gd name="T69" fmla="*/ 8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1" h="161">
                    <a:moveTo>
                      <a:pt x="161" y="80"/>
                    </a:moveTo>
                    <a:lnTo>
                      <a:pt x="159" y="63"/>
                    </a:lnTo>
                    <a:lnTo>
                      <a:pt x="155" y="49"/>
                    </a:lnTo>
                    <a:lnTo>
                      <a:pt x="146" y="35"/>
                    </a:lnTo>
                    <a:lnTo>
                      <a:pt x="137" y="23"/>
                    </a:lnTo>
                    <a:lnTo>
                      <a:pt x="124" y="13"/>
                    </a:lnTo>
                    <a:lnTo>
                      <a:pt x="110" y="5"/>
                    </a:lnTo>
                    <a:lnTo>
                      <a:pt x="95" y="1"/>
                    </a:lnTo>
                    <a:lnTo>
                      <a:pt x="81" y="0"/>
                    </a:lnTo>
                    <a:lnTo>
                      <a:pt x="64" y="1"/>
                    </a:lnTo>
                    <a:lnTo>
                      <a:pt x="49" y="5"/>
                    </a:lnTo>
                    <a:lnTo>
                      <a:pt x="35" y="13"/>
                    </a:lnTo>
                    <a:lnTo>
                      <a:pt x="24" y="23"/>
                    </a:lnTo>
                    <a:lnTo>
                      <a:pt x="13" y="35"/>
                    </a:lnTo>
                    <a:lnTo>
                      <a:pt x="6" y="49"/>
                    </a:lnTo>
                    <a:lnTo>
                      <a:pt x="1" y="63"/>
                    </a:lnTo>
                    <a:lnTo>
                      <a:pt x="0" y="80"/>
                    </a:lnTo>
                    <a:lnTo>
                      <a:pt x="1" y="95"/>
                    </a:lnTo>
                    <a:lnTo>
                      <a:pt x="6" y="110"/>
                    </a:lnTo>
                    <a:lnTo>
                      <a:pt x="13" y="124"/>
                    </a:lnTo>
                    <a:lnTo>
                      <a:pt x="24" y="136"/>
                    </a:lnTo>
                    <a:lnTo>
                      <a:pt x="35" y="146"/>
                    </a:lnTo>
                    <a:lnTo>
                      <a:pt x="49" y="154"/>
                    </a:lnTo>
                    <a:lnTo>
                      <a:pt x="64" y="159"/>
                    </a:lnTo>
                    <a:lnTo>
                      <a:pt x="81" y="161"/>
                    </a:lnTo>
                    <a:lnTo>
                      <a:pt x="95" y="159"/>
                    </a:lnTo>
                    <a:lnTo>
                      <a:pt x="110" y="154"/>
                    </a:lnTo>
                    <a:lnTo>
                      <a:pt x="117" y="150"/>
                    </a:lnTo>
                    <a:lnTo>
                      <a:pt x="124" y="146"/>
                    </a:lnTo>
                    <a:lnTo>
                      <a:pt x="137" y="136"/>
                    </a:lnTo>
                    <a:lnTo>
                      <a:pt x="146" y="124"/>
                    </a:lnTo>
                    <a:lnTo>
                      <a:pt x="150" y="116"/>
                    </a:lnTo>
                    <a:lnTo>
                      <a:pt x="155" y="110"/>
                    </a:lnTo>
                    <a:lnTo>
                      <a:pt x="159" y="95"/>
                    </a:lnTo>
                    <a:lnTo>
                      <a:pt x="161" y="80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107" name="Freeform 118">
                <a:extLst>
                  <a:ext uri="{FF2B5EF4-FFF2-40B4-BE49-F238E27FC236}">
                    <a16:creationId xmlns:a16="http://schemas.microsoft.com/office/drawing/2014/main" id="{2BA0374D-51F6-C18F-7393-5166DF66CE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2588" y="3113088"/>
                <a:ext cx="50800" cy="50800"/>
              </a:xfrm>
              <a:custGeom>
                <a:avLst/>
                <a:gdLst>
                  <a:gd name="T0" fmla="*/ 161 w 161"/>
                  <a:gd name="T1" fmla="*/ 80 h 161"/>
                  <a:gd name="T2" fmla="*/ 159 w 161"/>
                  <a:gd name="T3" fmla="*/ 63 h 161"/>
                  <a:gd name="T4" fmla="*/ 154 w 161"/>
                  <a:gd name="T5" fmla="*/ 48 h 161"/>
                  <a:gd name="T6" fmla="*/ 146 w 161"/>
                  <a:gd name="T7" fmla="*/ 35 h 161"/>
                  <a:gd name="T8" fmla="*/ 136 w 161"/>
                  <a:gd name="T9" fmla="*/ 23 h 161"/>
                  <a:gd name="T10" fmla="*/ 124 w 161"/>
                  <a:gd name="T11" fmla="*/ 13 h 161"/>
                  <a:gd name="T12" fmla="*/ 110 w 161"/>
                  <a:gd name="T13" fmla="*/ 5 h 161"/>
                  <a:gd name="T14" fmla="*/ 95 w 161"/>
                  <a:gd name="T15" fmla="*/ 1 h 161"/>
                  <a:gd name="T16" fmla="*/ 80 w 161"/>
                  <a:gd name="T17" fmla="*/ 0 h 161"/>
                  <a:gd name="T18" fmla="*/ 63 w 161"/>
                  <a:gd name="T19" fmla="*/ 1 h 161"/>
                  <a:gd name="T20" fmla="*/ 49 w 161"/>
                  <a:gd name="T21" fmla="*/ 5 h 161"/>
                  <a:gd name="T22" fmla="*/ 35 w 161"/>
                  <a:gd name="T23" fmla="*/ 13 h 161"/>
                  <a:gd name="T24" fmla="*/ 23 w 161"/>
                  <a:gd name="T25" fmla="*/ 23 h 161"/>
                  <a:gd name="T26" fmla="*/ 13 w 161"/>
                  <a:gd name="T27" fmla="*/ 35 h 161"/>
                  <a:gd name="T28" fmla="*/ 5 w 161"/>
                  <a:gd name="T29" fmla="*/ 48 h 161"/>
                  <a:gd name="T30" fmla="*/ 1 w 161"/>
                  <a:gd name="T31" fmla="*/ 63 h 161"/>
                  <a:gd name="T32" fmla="*/ 0 w 161"/>
                  <a:gd name="T33" fmla="*/ 80 h 161"/>
                  <a:gd name="T34" fmla="*/ 1 w 161"/>
                  <a:gd name="T35" fmla="*/ 95 h 161"/>
                  <a:gd name="T36" fmla="*/ 5 w 161"/>
                  <a:gd name="T37" fmla="*/ 110 h 161"/>
                  <a:gd name="T38" fmla="*/ 13 w 161"/>
                  <a:gd name="T39" fmla="*/ 124 h 161"/>
                  <a:gd name="T40" fmla="*/ 23 w 161"/>
                  <a:gd name="T41" fmla="*/ 136 h 161"/>
                  <a:gd name="T42" fmla="*/ 35 w 161"/>
                  <a:gd name="T43" fmla="*/ 146 h 161"/>
                  <a:gd name="T44" fmla="*/ 49 w 161"/>
                  <a:gd name="T45" fmla="*/ 154 h 161"/>
                  <a:gd name="T46" fmla="*/ 63 w 161"/>
                  <a:gd name="T47" fmla="*/ 159 h 161"/>
                  <a:gd name="T48" fmla="*/ 80 w 161"/>
                  <a:gd name="T49" fmla="*/ 161 h 161"/>
                  <a:gd name="T50" fmla="*/ 95 w 161"/>
                  <a:gd name="T51" fmla="*/ 159 h 161"/>
                  <a:gd name="T52" fmla="*/ 110 w 161"/>
                  <a:gd name="T53" fmla="*/ 154 h 161"/>
                  <a:gd name="T54" fmla="*/ 116 w 161"/>
                  <a:gd name="T55" fmla="*/ 150 h 161"/>
                  <a:gd name="T56" fmla="*/ 124 w 161"/>
                  <a:gd name="T57" fmla="*/ 146 h 161"/>
                  <a:gd name="T58" fmla="*/ 136 w 161"/>
                  <a:gd name="T59" fmla="*/ 136 h 161"/>
                  <a:gd name="T60" fmla="*/ 146 w 161"/>
                  <a:gd name="T61" fmla="*/ 124 h 161"/>
                  <a:gd name="T62" fmla="*/ 150 w 161"/>
                  <a:gd name="T63" fmla="*/ 116 h 161"/>
                  <a:gd name="T64" fmla="*/ 154 w 161"/>
                  <a:gd name="T65" fmla="*/ 110 h 161"/>
                  <a:gd name="T66" fmla="*/ 159 w 161"/>
                  <a:gd name="T67" fmla="*/ 95 h 161"/>
                  <a:gd name="T68" fmla="*/ 161 w 161"/>
                  <a:gd name="T69" fmla="*/ 8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1" h="161">
                    <a:moveTo>
                      <a:pt x="161" y="80"/>
                    </a:moveTo>
                    <a:lnTo>
                      <a:pt x="159" y="63"/>
                    </a:lnTo>
                    <a:lnTo>
                      <a:pt x="154" y="48"/>
                    </a:lnTo>
                    <a:lnTo>
                      <a:pt x="146" y="35"/>
                    </a:lnTo>
                    <a:lnTo>
                      <a:pt x="136" y="23"/>
                    </a:lnTo>
                    <a:lnTo>
                      <a:pt x="124" y="13"/>
                    </a:lnTo>
                    <a:lnTo>
                      <a:pt x="110" y="5"/>
                    </a:lnTo>
                    <a:lnTo>
                      <a:pt x="95" y="1"/>
                    </a:lnTo>
                    <a:lnTo>
                      <a:pt x="80" y="0"/>
                    </a:lnTo>
                    <a:lnTo>
                      <a:pt x="63" y="1"/>
                    </a:lnTo>
                    <a:lnTo>
                      <a:pt x="49" y="5"/>
                    </a:lnTo>
                    <a:lnTo>
                      <a:pt x="35" y="13"/>
                    </a:lnTo>
                    <a:lnTo>
                      <a:pt x="23" y="23"/>
                    </a:lnTo>
                    <a:lnTo>
                      <a:pt x="13" y="35"/>
                    </a:lnTo>
                    <a:lnTo>
                      <a:pt x="5" y="48"/>
                    </a:lnTo>
                    <a:lnTo>
                      <a:pt x="1" y="63"/>
                    </a:lnTo>
                    <a:lnTo>
                      <a:pt x="0" y="80"/>
                    </a:lnTo>
                    <a:lnTo>
                      <a:pt x="1" y="95"/>
                    </a:lnTo>
                    <a:lnTo>
                      <a:pt x="5" y="110"/>
                    </a:lnTo>
                    <a:lnTo>
                      <a:pt x="13" y="124"/>
                    </a:lnTo>
                    <a:lnTo>
                      <a:pt x="23" y="136"/>
                    </a:lnTo>
                    <a:lnTo>
                      <a:pt x="35" y="146"/>
                    </a:lnTo>
                    <a:lnTo>
                      <a:pt x="49" y="154"/>
                    </a:lnTo>
                    <a:lnTo>
                      <a:pt x="63" y="159"/>
                    </a:lnTo>
                    <a:lnTo>
                      <a:pt x="80" y="161"/>
                    </a:lnTo>
                    <a:lnTo>
                      <a:pt x="95" y="159"/>
                    </a:lnTo>
                    <a:lnTo>
                      <a:pt x="110" y="154"/>
                    </a:lnTo>
                    <a:lnTo>
                      <a:pt x="116" y="150"/>
                    </a:lnTo>
                    <a:lnTo>
                      <a:pt x="124" y="146"/>
                    </a:lnTo>
                    <a:lnTo>
                      <a:pt x="136" y="136"/>
                    </a:lnTo>
                    <a:lnTo>
                      <a:pt x="146" y="124"/>
                    </a:lnTo>
                    <a:lnTo>
                      <a:pt x="150" y="116"/>
                    </a:lnTo>
                    <a:lnTo>
                      <a:pt x="154" y="110"/>
                    </a:lnTo>
                    <a:lnTo>
                      <a:pt x="159" y="95"/>
                    </a:lnTo>
                    <a:lnTo>
                      <a:pt x="161" y="80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108" name="Freeform 119">
                <a:extLst>
                  <a:ext uri="{FF2B5EF4-FFF2-40B4-BE49-F238E27FC236}">
                    <a16:creationId xmlns:a16="http://schemas.microsoft.com/office/drawing/2014/main" id="{56E263CE-243C-D0F1-8FCA-8C3E288E2A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1000" y="3275013"/>
                <a:ext cx="50800" cy="50800"/>
              </a:xfrm>
              <a:custGeom>
                <a:avLst/>
                <a:gdLst>
                  <a:gd name="T0" fmla="*/ 160 w 160"/>
                  <a:gd name="T1" fmla="*/ 81 h 161"/>
                  <a:gd name="T2" fmla="*/ 158 w 160"/>
                  <a:gd name="T3" fmla="*/ 64 h 161"/>
                  <a:gd name="T4" fmla="*/ 154 w 160"/>
                  <a:gd name="T5" fmla="*/ 49 h 161"/>
                  <a:gd name="T6" fmla="*/ 146 w 160"/>
                  <a:gd name="T7" fmla="*/ 35 h 161"/>
                  <a:gd name="T8" fmla="*/ 136 w 160"/>
                  <a:gd name="T9" fmla="*/ 23 h 161"/>
                  <a:gd name="T10" fmla="*/ 123 w 160"/>
                  <a:gd name="T11" fmla="*/ 13 h 161"/>
                  <a:gd name="T12" fmla="*/ 110 w 160"/>
                  <a:gd name="T13" fmla="*/ 5 h 161"/>
                  <a:gd name="T14" fmla="*/ 95 w 160"/>
                  <a:gd name="T15" fmla="*/ 1 h 161"/>
                  <a:gd name="T16" fmla="*/ 80 w 160"/>
                  <a:gd name="T17" fmla="*/ 0 h 161"/>
                  <a:gd name="T18" fmla="*/ 63 w 160"/>
                  <a:gd name="T19" fmla="*/ 1 h 161"/>
                  <a:gd name="T20" fmla="*/ 48 w 160"/>
                  <a:gd name="T21" fmla="*/ 5 h 161"/>
                  <a:gd name="T22" fmla="*/ 35 w 160"/>
                  <a:gd name="T23" fmla="*/ 13 h 161"/>
                  <a:gd name="T24" fmla="*/ 23 w 160"/>
                  <a:gd name="T25" fmla="*/ 23 h 161"/>
                  <a:gd name="T26" fmla="*/ 12 w 160"/>
                  <a:gd name="T27" fmla="*/ 35 h 161"/>
                  <a:gd name="T28" fmla="*/ 5 w 160"/>
                  <a:gd name="T29" fmla="*/ 49 h 161"/>
                  <a:gd name="T30" fmla="*/ 1 w 160"/>
                  <a:gd name="T31" fmla="*/ 64 h 161"/>
                  <a:gd name="T32" fmla="*/ 0 w 160"/>
                  <a:gd name="T33" fmla="*/ 81 h 161"/>
                  <a:gd name="T34" fmla="*/ 1 w 160"/>
                  <a:gd name="T35" fmla="*/ 95 h 161"/>
                  <a:gd name="T36" fmla="*/ 5 w 160"/>
                  <a:gd name="T37" fmla="*/ 110 h 161"/>
                  <a:gd name="T38" fmla="*/ 12 w 160"/>
                  <a:gd name="T39" fmla="*/ 124 h 161"/>
                  <a:gd name="T40" fmla="*/ 23 w 160"/>
                  <a:gd name="T41" fmla="*/ 137 h 161"/>
                  <a:gd name="T42" fmla="*/ 35 w 160"/>
                  <a:gd name="T43" fmla="*/ 146 h 161"/>
                  <a:gd name="T44" fmla="*/ 48 w 160"/>
                  <a:gd name="T45" fmla="*/ 155 h 161"/>
                  <a:gd name="T46" fmla="*/ 63 w 160"/>
                  <a:gd name="T47" fmla="*/ 159 h 161"/>
                  <a:gd name="T48" fmla="*/ 80 w 160"/>
                  <a:gd name="T49" fmla="*/ 161 h 161"/>
                  <a:gd name="T50" fmla="*/ 95 w 160"/>
                  <a:gd name="T51" fmla="*/ 159 h 161"/>
                  <a:gd name="T52" fmla="*/ 110 w 160"/>
                  <a:gd name="T53" fmla="*/ 155 h 161"/>
                  <a:gd name="T54" fmla="*/ 116 w 160"/>
                  <a:gd name="T55" fmla="*/ 150 h 161"/>
                  <a:gd name="T56" fmla="*/ 123 w 160"/>
                  <a:gd name="T57" fmla="*/ 146 h 161"/>
                  <a:gd name="T58" fmla="*/ 136 w 160"/>
                  <a:gd name="T59" fmla="*/ 137 h 161"/>
                  <a:gd name="T60" fmla="*/ 146 w 160"/>
                  <a:gd name="T61" fmla="*/ 124 h 161"/>
                  <a:gd name="T62" fmla="*/ 150 w 160"/>
                  <a:gd name="T63" fmla="*/ 117 h 161"/>
                  <a:gd name="T64" fmla="*/ 154 w 160"/>
                  <a:gd name="T65" fmla="*/ 110 h 161"/>
                  <a:gd name="T66" fmla="*/ 158 w 160"/>
                  <a:gd name="T67" fmla="*/ 95 h 161"/>
                  <a:gd name="T68" fmla="*/ 160 w 160"/>
                  <a:gd name="T69" fmla="*/ 81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0" h="161">
                    <a:moveTo>
                      <a:pt x="160" y="81"/>
                    </a:moveTo>
                    <a:lnTo>
                      <a:pt x="158" y="64"/>
                    </a:lnTo>
                    <a:lnTo>
                      <a:pt x="154" y="49"/>
                    </a:lnTo>
                    <a:lnTo>
                      <a:pt x="146" y="35"/>
                    </a:lnTo>
                    <a:lnTo>
                      <a:pt x="136" y="23"/>
                    </a:lnTo>
                    <a:lnTo>
                      <a:pt x="123" y="13"/>
                    </a:lnTo>
                    <a:lnTo>
                      <a:pt x="110" y="5"/>
                    </a:lnTo>
                    <a:lnTo>
                      <a:pt x="95" y="1"/>
                    </a:lnTo>
                    <a:lnTo>
                      <a:pt x="80" y="0"/>
                    </a:lnTo>
                    <a:lnTo>
                      <a:pt x="63" y="1"/>
                    </a:lnTo>
                    <a:lnTo>
                      <a:pt x="48" y="5"/>
                    </a:lnTo>
                    <a:lnTo>
                      <a:pt x="35" y="13"/>
                    </a:lnTo>
                    <a:lnTo>
                      <a:pt x="23" y="23"/>
                    </a:lnTo>
                    <a:lnTo>
                      <a:pt x="12" y="35"/>
                    </a:lnTo>
                    <a:lnTo>
                      <a:pt x="5" y="49"/>
                    </a:lnTo>
                    <a:lnTo>
                      <a:pt x="1" y="64"/>
                    </a:lnTo>
                    <a:lnTo>
                      <a:pt x="0" y="81"/>
                    </a:lnTo>
                    <a:lnTo>
                      <a:pt x="1" y="95"/>
                    </a:lnTo>
                    <a:lnTo>
                      <a:pt x="5" y="110"/>
                    </a:lnTo>
                    <a:lnTo>
                      <a:pt x="12" y="124"/>
                    </a:lnTo>
                    <a:lnTo>
                      <a:pt x="23" y="137"/>
                    </a:lnTo>
                    <a:lnTo>
                      <a:pt x="35" y="146"/>
                    </a:lnTo>
                    <a:lnTo>
                      <a:pt x="48" y="155"/>
                    </a:lnTo>
                    <a:lnTo>
                      <a:pt x="63" y="159"/>
                    </a:lnTo>
                    <a:lnTo>
                      <a:pt x="80" y="161"/>
                    </a:lnTo>
                    <a:lnTo>
                      <a:pt x="95" y="159"/>
                    </a:lnTo>
                    <a:lnTo>
                      <a:pt x="110" y="155"/>
                    </a:lnTo>
                    <a:lnTo>
                      <a:pt x="116" y="150"/>
                    </a:lnTo>
                    <a:lnTo>
                      <a:pt x="123" y="146"/>
                    </a:lnTo>
                    <a:lnTo>
                      <a:pt x="136" y="137"/>
                    </a:lnTo>
                    <a:lnTo>
                      <a:pt x="146" y="124"/>
                    </a:lnTo>
                    <a:lnTo>
                      <a:pt x="150" y="117"/>
                    </a:lnTo>
                    <a:lnTo>
                      <a:pt x="154" y="110"/>
                    </a:lnTo>
                    <a:lnTo>
                      <a:pt x="158" y="95"/>
                    </a:lnTo>
                    <a:lnTo>
                      <a:pt x="160" y="81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109" name="Freeform 120">
                <a:extLst>
                  <a:ext uri="{FF2B5EF4-FFF2-40B4-BE49-F238E27FC236}">
                    <a16:creationId xmlns:a16="http://schemas.microsoft.com/office/drawing/2014/main" id="{664464BD-865F-D0F4-4BAB-E2B77A560A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25100" y="2589213"/>
                <a:ext cx="50800" cy="50800"/>
              </a:xfrm>
              <a:custGeom>
                <a:avLst/>
                <a:gdLst>
                  <a:gd name="T0" fmla="*/ 136 w 161"/>
                  <a:gd name="T1" fmla="*/ 24 h 161"/>
                  <a:gd name="T2" fmla="*/ 124 w 161"/>
                  <a:gd name="T3" fmla="*/ 13 h 161"/>
                  <a:gd name="T4" fmla="*/ 110 w 161"/>
                  <a:gd name="T5" fmla="*/ 6 h 161"/>
                  <a:gd name="T6" fmla="*/ 95 w 161"/>
                  <a:gd name="T7" fmla="*/ 1 h 161"/>
                  <a:gd name="T8" fmla="*/ 80 w 161"/>
                  <a:gd name="T9" fmla="*/ 0 h 161"/>
                  <a:gd name="T10" fmla="*/ 63 w 161"/>
                  <a:gd name="T11" fmla="*/ 1 h 161"/>
                  <a:gd name="T12" fmla="*/ 49 w 161"/>
                  <a:gd name="T13" fmla="*/ 6 h 161"/>
                  <a:gd name="T14" fmla="*/ 35 w 161"/>
                  <a:gd name="T15" fmla="*/ 13 h 161"/>
                  <a:gd name="T16" fmla="*/ 23 w 161"/>
                  <a:gd name="T17" fmla="*/ 24 h 161"/>
                  <a:gd name="T18" fmla="*/ 13 w 161"/>
                  <a:gd name="T19" fmla="*/ 35 h 161"/>
                  <a:gd name="T20" fmla="*/ 5 w 161"/>
                  <a:gd name="T21" fmla="*/ 49 h 161"/>
                  <a:gd name="T22" fmla="*/ 1 w 161"/>
                  <a:gd name="T23" fmla="*/ 64 h 161"/>
                  <a:gd name="T24" fmla="*/ 0 w 161"/>
                  <a:gd name="T25" fmla="*/ 81 h 161"/>
                  <a:gd name="T26" fmla="*/ 1 w 161"/>
                  <a:gd name="T27" fmla="*/ 96 h 161"/>
                  <a:gd name="T28" fmla="*/ 5 w 161"/>
                  <a:gd name="T29" fmla="*/ 110 h 161"/>
                  <a:gd name="T30" fmla="*/ 13 w 161"/>
                  <a:gd name="T31" fmla="*/ 124 h 161"/>
                  <a:gd name="T32" fmla="*/ 23 w 161"/>
                  <a:gd name="T33" fmla="*/ 137 h 161"/>
                  <a:gd name="T34" fmla="*/ 35 w 161"/>
                  <a:gd name="T35" fmla="*/ 146 h 161"/>
                  <a:gd name="T36" fmla="*/ 49 w 161"/>
                  <a:gd name="T37" fmla="*/ 155 h 161"/>
                  <a:gd name="T38" fmla="*/ 63 w 161"/>
                  <a:gd name="T39" fmla="*/ 159 h 161"/>
                  <a:gd name="T40" fmla="*/ 80 w 161"/>
                  <a:gd name="T41" fmla="*/ 161 h 161"/>
                  <a:gd name="T42" fmla="*/ 95 w 161"/>
                  <a:gd name="T43" fmla="*/ 159 h 161"/>
                  <a:gd name="T44" fmla="*/ 110 w 161"/>
                  <a:gd name="T45" fmla="*/ 155 h 161"/>
                  <a:gd name="T46" fmla="*/ 116 w 161"/>
                  <a:gd name="T47" fmla="*/ 151 h 161"/>
                  <a:gd name="T48" fmla="*/ 124 w 161"/>
                  <a:gd name="T49" fmla="*/ 146 h 161"/>
                  <a:gd name="T50" fmla="*/ 136 w 161"/>
                  <a:gd name="T51" fmla="*/ 137 h 161"/>
                  <a:gd name="T52" fmla="*/ 146 w 161"/>
                  <a:gd name="T53" fmla="*/ 124 h 161"/>
                  <a:gd name="T54" fmla="*/ 150 w 161"/>
                  <a:gd name="T55" fmla="*/ 117 h 161"/>
                  <a:gd name="T56" fmla="*/ 154 w 161"/>
                  <a:gd name="T57" fmla="*/ 110 h 161"/>
                  <a:gd name="T58" fmla="*/ 159 w 161"/>
                  <a:gd name="T59" fmla="*/ 96 h 161"/>
                  <a:gd name="T60" fmla="*/ 161 w 161"/>
                  <a:gd name="T61" fmla="*/ 81 h 161"/>
                  <a:gd name="T62" fmla="*/ 159 w 161"/>
                  <a:gd name="T63" fmla="*/ 64 h 161"/>
                  <a:gd name="T64" fmla="*/ 154 w 161"/>
                  <a:gd name="T65" fmla="*/ 49 h 161"/>
                  <a:gd name="T66" fmla="*/ 146 w 161"/>
                  <a:gd name="T67" fmla="*/ 35 h 161"/>
                  <a:gd name="T68" fmla="*/ 136 w 161"/>
                  <a:gd name="T69" fmla="*/ 24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1" h="161">
                    <a:moveTo>
                      <a:pt x="136" y="24"/>
                    </a:moveTo>
                    <a:lnTo>
                      <a:pt x="124" y="13"/>
                    </a:lnTo>
                    <a:lnTo>
                      <a:pt x="110" y="6"/>
                    </a:lnTo>
                    <a:lnTo>
                      <a:pt x="95" y="1"/>
                    </a:lnTo>
                    <a:lnTo>
                      <a:pt x="80" y="0"/>
                    </a:lnTo>
                    <a:lnTo>
                      <a:pt x="63" y="1"/>
                    </a:lnTo>
                    <a:lnTo>
                      <a:pt x="49" y="6"/>
                    </a:lnTo>
                    <a:lnTo>
                      <a:pt x="35" y="13"/>
                    </a:lnTo>
                    <a:lnTo>
                      <a:pt x="23" y="24"/>
                    </a:lnTo>
                    <a:lnTo>
                      <a:pt x="13" y="35"/>
                    </a:lnTo>
                    <a:lnTo>
                      <a:pt x="5" y="49"/>
                    </a:lnTo>
                    <a:lnTo>
                      <a:pt x="1" y="64"/>
                    </a:lnTo>
                    <a:lnTo>
                      <a:pt x="0" y="81"/>
                    </a:lnTo>
                    <a:lnTo>
                      <a:pt x="1" y="96"/>
                    </a:lnTo>
                    <a:lnTo>
                      <a:pt x="5" y="110"/>
                    </a:lnTo>
                    <a:lnTo>
                      <a:pt x="13" y="124"/>
                    </a:lnTo>
                    <a:lnTo>
                      <a:pt x="23" y="137"/>
                    </a:lnTo>
                    <a:lnTo>
                      <a:pt x="35" y="146"/>
                    </a:lnTo>
                    <a:lnTo>
                      <a:pt x="49" y="155"/>
                    </a:lnTo>
                    <a:lnTo>
                      <a:pt x="63" y="159"/>
                    </a:lnTo>
                    <a:lnTo>
                      <a:pt x="80" y="161"/>
                    </a:lnTo>
                    <a:lnTo>
                      <a:pt x="95" y="159"/>
                    </a:lnTo>
                    <a:lnTo>
                      <a:pt x="110" y="155"/>
                    </a:lnTo>
                    <a:lnTo>
                      <a:pt x="116" y="151"/>
                    </a:lnTo>
                    <a:lnTo>
                      <a:pt x="124" y="146"/>
                    </a:lnTo>
                    <a:lnTo>
                      <a:pt x="136" y="137"/>
                    </a:lnTo>
                    <a:lnTo>
                      <a:pt x="146" y="124"/>
                    </a:lnTo>
                    <a:lnTo>
                      <a:pt x="150" y="117"/>
                    </a:lnTo>
                    <a:lnTo>
                      <a:pt x="154" y="110"/>
                    </a:lnTo>
                    <a:lnTo>
                      <a:pt x="159" y="96"/>
                    </a:lnTo>
                    <a:lnTo>
                      <a:pt x="161" y="81"/>
                    </a:lnTo>
                    <a:lnTo>
                      <a:pt x="159" y="64"/>
                    </a:lnTo>
                    <a:lnTo>
                      <a:pt x="154" y="49"/>
                    </a:lnTo>
                    <a:lnTo>
                      <a:pt x="146" y="35"/>
                    </a:lnTo>
                    <a:lnTo>
                      <a:pt x="136" y="24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110" name="Freeform 121">
                <a:extLst>
                  <a:ext uri="{FF2B5EF4-FFF2-40B4-BE49-F238E27FC236}">
                    <a16:creationId xmlns:a16="http://schemas.microsoft.com/office/drawing/2014/main" id="{37785A97-A58D-E6B0-1443-5DB7C249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25100" y="2835275"/>
                <a:ext cx="52388" cy="50800"/>
              </a:xfrm>
              <a:custGeom>
                <a:avLst/>
                <a:gdLst>
                  <a:gd name="T0" fmla="*/ 161 w 161"/>
                  <a:gd name="T1" fmla="*/ 81 h 161"/>
                  <a:gd name="T2" fmla="*/ 159 w 161"/>
                  <a:gd name="T3" fmla="*/ 64 h 161"/>
                  <a:gd name="T4" fmla="*/ 155 w 161"/>
                  <a:gd name="T5" fmla="*/ 49 h 161"/>
                  <a:gd name="T6" fmla="*/ 146 w 161"/>
                  <a:gd name="T7" fmla="*/ 35 h 161"/>
                  <a:gd name="T8" fmla="*/ 137 w 161"/>
                  <a:gd name="T9" fmla="*/ 23 h 161"/>
                  <a:gd name="T10" fmla="*/ 124 w 161"/>
                  <a:gd name="T11" fmla="*/ 13 h 161"/>
                  <a:gd name="T12" fmla="*/ 110 w 161"/>
                  <a:gd name="T13" fmla="*/ 5 h 161"/>
                  <a:gd name="T14" fmla="*/ 95 w 161"/>
                  <a:gd name="T15" fmla="*/ 1 h 161"/>
                  <a:gd name="T16" fmla="*/ 80 w 161"/>
                  <a:gd name="T17" fmla="*/ 0 h 161"/>
                  <a:gd name="T18" fmla="*/ 64 w 161"/>
                  <a:gd name="T19" fmla="*/ 1 h 161"/>
                  <a:gd name="T20" fmla="*/ 49 w 161"/>
                  <a:gd name="T21" fmla="*/ 5 h 161"/>
                  <a:gd name="T22" fmla="*/ 35 w 161"/>
                  <a:gd name="T23" fmla="*/ 13 h 161"/>
                  <a:gd name="T24" fmla="*/ 23 w 161"/>
                  <a:gd name="T25" fmla="*/ 23 h 161"/>
                  <a:gd name="T26" fmla="*/ 13 w 161"/>
                  <a:gd name="T27" fmla="*/ 35 h 161"/>
                  <a:gd name="T28" fmla="*/ 5 w 161"/>
                  <a:gd name="T29" fmla="*/ 49 h 161"/>
                  <a:gd name="T30" fmla="*/ 1 w 161"/>
                  <a:gd name="T31" fmla="*/ 64 h 161"/>
                  <a:gd name="T32" fmla="*/ 0 w 161"/>
                  <a:gd name="T33" fmla="*/ 81 h 161"/>
                  <a:gd name="T34" fmla="*/ 1 w 161"/>
                  <a:gd name="T35" fmla="*/ 95 h 161"/>
                  <a:gd name="T36" fmla="*/ 5 w 161"/>
                  <a:gd name="T37" fmla="*/ 110 h 161"/>
                  <a:gd name="T38" fmla="*/ 13 w 161"/>
                  <a:gd name="T39" fmla="*/ 124 h 161"/>
                  <a:gd name="T40" fmla="*/ 23 w 161"/>
                  <a:gd name="T41" fmla="*/ 137 h 161"/>
                  <a:gd name="T42" fmla="*/ 35 w 161"/>
                  <a:gd name="T43" fmla="*/ 146 h 161"/>
                  <a:gd name="T44" fmla="*/ 49 w 161"/>
                  <a:gd name="T45" fmla="*/ 155 h 161"/>
                  <a:gd name="T46" fmla="*/ 64 w 161"/>
                  <a:gd name="T47" fmla="*/ 159 h 161"/>
                  <a:gd name="T48" fmla="*/ 80 w 161"/>
                  <a:gd name="T49" fmla="*/ 161 h 161"/>
                  <a:gd name="T50" fmla="*/ 95 w 161"/>
                  <a:gd name="T51" fmla="*/ 159 h 161"/>
                  <a:gd name="T52" fmla="*/ 110 w 161"/>
                  <a:gd name="T53" fmla="*/ 155 h 161"/>
                  <a:gd name="T54" fmla="*/ 116 w 161"/>
                  <a:gd name="T55" fmla="*/ 150 h 161"/>
                  <a:gd name="T56" fmla="*/ 124 w 161"/>
                  <a:gd name="T57" fmla="*/ 146 h 161"/>
                  <a:gd name="T58" fmla="*/ 137 w 161"/>
                  <a:gd name="T59" fmla="*/ 137 h 161"/>
                  <a:gd name="T60" fmla="*/ 146 w 161"/>
                  <a:gd name="T61" fmla="*/ 124 h 161"/>
                  <a:gd name="T62" fmla="*/ 150 w 161"/>
                  <a:gd name="T63" fmla="*/ 117 h 161"/>
                  <a:gd name="T64" fmla="*/ 155 w 161"/>
                  <a:gd name="T65" fmla="*/ 110 h 161"/>
                  <a:gd name="T66" fmla="*/ 159 w 161"/>
                  <a:gd name="T67" fmla="*/ 95 h 161"/>
                  <a:gd name="T68" fmla="*/ 161 w 161"/>
                  <a:gd name="T69" fmla="*/ 81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1" h="161">
                    <a:moveTo>
                      <a:pt x="161" y="81"/>
                    </a:moveTo>
                    <a:lnTo>
                      <a:pt x="159" y="64"/>
                    </a:lnTo>
                    <a:lnTo>
                      <a:pt x="155" y="49"/>
                    </a:lnTo>
                    <a:lnTo>
                      <a:pt x="146" y="35"/>
                    </a:lnTo>
                    <a:lnTo>
                      <a:pt x="137" y="23"/>
                    </a:lnTo>
                    <a:lnTo>
                      <a:pt x="124" y="13"/>
                    </a:lnTo>
                    <a:lnTo>
                      <a:pt x="110" y="5"/>
                    </a:lnTo>
                    <a:lnTo>
                      <a:pt x="95" y="1"/>
                    </a:lnTo>
                    <a:lnTo>
                      <a:pt x="80" y="0"/>
                    </a:lnTo>
                    <a:lnTo>
                      <a:pt x="64" y="1"/>
                    </a:lnTo>
                    <a:lnTo>
                      <a:pt x="49" y="5"/>
                    </a:lnTo>
                    <a:lnTo>
                      <a:pt x="35" y="13"/>
                    </a:lnTo>
                    <a:lnTo>
                      <a:pt x="23" y="23"/>
                    </a:lnTo>
                    <a:lnTo>
                      <a:pt x="13" y="35"/>
                    </a:lnTo>
                    <a:lnTo>
                      <a:pt x="5" y="49"/>
                    </a:lnTo>
                    <a:lnTo>
                      <a:pt x="1" y="64"/>
                    </a:lnTo>
                    <a:lnTo>
                      <a:pt x="0" y="81"/>
                    </a:lnTo>
                    <a:lnTo>
                      <a:pt x="1" y="95"/>
                    </a:lnTo>
                    <a:lnTo>
                      <a:pt x="5" y="110"/>
                    </a:lnTo>
                    <a:lnTo>
                      <a:pt x="13" y="124"/>
                    </a:lnTo>
                    <a:lnTo>
                      <a:pt x="23" y="137"/>
                    </a:lnTo>
                    <a:lnTo>
                      <a:pt x="35" y="146"/>
                    </a:lnTo>
                    <a:lnTo>
                      <a:pt x="49" y="155"/>
                    </a:lnTo>
                    <a:lnTo>
                      <a:pt x="64" y="159"/>
                    </a:lnTo>
                    <a:lnTo>
                      <a:pt x="80" y="161"/>
                    </a:lnTo>
                    <a:lnTo>
                      <a:pt x="95" y="159"/>
                    </a:lnTo>
                    <a:lnTo>
                      <a:pt x="110" y="155"/>
                    </a:lnTo>
                    <a:lnTo>
                      <a:pt x="116" y="150"/>
                    </a:lnTo>
                    <a:lnTo>
                      <a:pt x="124" y="146"/>
                    </a:lnTo>
                    <a:lnTo>
                      <a:pt x="137" y="137"/>
                    </a:lnTo>
                    <a:lnTo>
                      <a:pt x="146" y="124"/>
                    </a:lnTo>
                    <a:lnTo>
                      <a:pt x="150" y="117"/>
                    </a:lnTo>
                    <a:lnTo>
                      <a:pt x="155" y="110"/>
                    </a:lnTo>
                    <a:lnTo>
                      <a:pt x="159" y="95"/>
                    </a:lnTo>
                    <a:lnTo>
                      <a:pt x="161" y="81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2112" name="ZoneTexte 2111">
              <a:extLst>
                <a:ext uri="{FF2B5EF4-FFF2-40B4-BE49-F238E27FC236}">
                  <a16:creationId xmlns:a16="http://schemas.microsoft.com/office/drawing/2014/main" id="{6DC6CB08-660C-DE10-2E7B-52FD1EBB54AA}"/>
                </a:ext>
              </a:extLst>
            </p:cNvPr>
            <p:cNvSpPr txBox="1"/>
            <p:nvPr/>
          </p:nvSpPr>
          <p:spPr>
            <a:xfrm>
              <a:off x="6635326" y="5028523"/>
              <a:ext cx="25038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1</a:t>
              </a:r>
            </a:p>
          </p:txBody>
        </p:sp>
        <p:sp>
          <p:nvSpPr>
            <p:cNvPr id="2113" name="ZoneTexte 2112">
              <a:extLst>
                <a:ext uri="{FF2B5EF4-FFF2-40B4-BE49-F238E27FC236}">
                  <a16:creationId xmlns:a16="http://schemas.microsoft.com/office/drawing/2014/main" id="{72B5CE45-922B-E3E3-9075-5FE2334C5B4E}"/>
                </a:ext>
              </a:extLst>
            </p:cNvPr>
            <p:cNvSpPr txBox="1"/>
            <p:nvPr/>
          </p:nvSpPr>
          <p:spPr>
            <a:xfrm>
              <a:off x="6135837" y="4789227"/>
              <a:ext cx="54534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00" dirty="0"/>
                <a:t>0.0001</a:t>
              </a:r>
            </a:p>
          </p:txBody>
        </p:sp>
        <p:sp>
          <p:nvSpPr>
            <p:cNvPr id="2114" name="ZoneTexte 2113">
              <a:extLst>
                <a:ext uri="{FF2B5EF4-FFF2-40B4-BE49-F238E27FC236}">
                  <a16:creationId xmlns:a16="http://schemas.microsoft.com/office/drawing/2014/main" id="{D5A45FBF-C43B-FC07-09A3-D41C6A92A1B8}"/>
                </a:ext>
              </a:extLst>
            </p:cNvPr>
            <p:cNvSpPr txBox="1"/>
            <p:nvPr/>
          </p:nvSpPr>
          <p:spPr>
            <a:xfrm>
              <a:off x="9178078" y="5409988"/>
              <a:ext cx="4271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b="1" dirty="0"/>
                <a:t>Day</a:t>
              </a:r>
            </a:p>
          </p:txBody>
        </p:sp>
        <p:sp>
          <p:nvSpPr>
            <p:cNvPr id="2115" name="ZoneTexte 2114">
              <a:extLst>
                <a:ext uri="{FF2B5EF4-FFF2-40B4-BE49-F238E27FC236}">
                  <a16:creationId xmlns:a16="http://schemas.microsoft.com/office/drawing/2014/main" id="{32DF4150-5E12-9830-6EC8-5188D4B94716}"/>
                </a:ext>
              </a:extLst>
            </p:cNvPr>
            <p:cNvSpPr txBox="1"/>
            <p:nvPr/>
          </p:nvSpPr>
          <p:spPr>
            <a:xfrm rot="16200000">
              <a:off x="4847611" y="3493657"/>
              <a:ext cx="25257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b="1" dirty="0"/>
                <a:t>Mean plasma concentration (µg/</a:t>
              </a:r>
              <a:r>
                <a:rPr lang="fr-FR" sz="1200" b="1" dirty="0" err="1"/>
                <a:t>mL</a:t>
              </a:r>
              <a:r>
                <a:rPr lang="fr-FR" sz="1200" b="1" dirty="0"/>
                <a:t>)</a:t>
              </a:r>
            </a:p>
          </p:txBody>
        </p:sp>
        <p:sp>
          <p:nvSpPr>
            <p:cNvPr id="2116" name="ZoneTexte 2115">
              <a:extLst>
                <a:ext uri="{FF2B5EF4-FFF2-40B4-BE49-F238E27FC236}">
                  <a16:creationId xmlns:a16="http://schemas.microsoft.com/office/drawing/2014/main" id="{5E4C4133-9547-F34B-8E36-DF6F71533C87}"/>
                </a:ext>
              </a:extLst>
            </p:cNvPr>
            <p:cNvSpPr txBox="1"/>
            <p:nvPr/>
          </p:nvSpPr>
          <p:spPr>
            <a:xfrm>
              <a:off x="6710257" y="5028523"/>
              <a:ext cx="25038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2</a:t>
              </a:r>
            </a:p>
          </p:txBody>
        </p:sp>
        <p:sp>
          <p:nvSpPr>
            <p:cNvPr id="2118" name="ZoneTexte 2117">
              <a:extLst>
                <a:ext uri="{FF2B5EF4-FFF2-40B4-BE49-F238E27FC236}">
                  <a16:creationId xmlns:a16="http://schemas.microsoft.com/office/drawing/2014/main" id="{30050DD4-B74D-2D2B-7A91-9386A9793E66}"/>
                </a:ext>
              </a:extLst>
            </p:cNvPr>
            <p:cNvSpPr txBox="1"/>
            <p:nvPr/>
          </p:nvSpPr>
          <p:spPr>
            <a:xfrm>
              <a:off x="6860119" y="5028523"/>
              <a:ext cx="25038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4</a:t>
              </a:r>
            </a:p>
          </p:txBody>
        </p:sp>
        <p:sp>
          <p:nvSpPr>
            <p:cNvPr id="2120" name="ZoneTexte 2119">
              <a:extLst>
                <a:ext uri="{FF2B5EF4-FFF2-40B4-BE49-F238E27FC236}">
                  <a16:creationId xmlns:a16="http://schemas.microsoft.com/office/drawing/2014/main" id="{A455FF3A-AAE6-1B77-12E8-383C2AB226AC}"/>
                </a:ext>
              </a:extLst>
            </p:cNvPr>
            <p:cNvSpPr txBox="1"/>
            <p:nvPr/>
          </p:nvSpPr>
          <p:spPr>
            <a:xfrm>
              <a:off x="7009981" y="5028523"/>
              <a:ext cx="25038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6</a:t>
              </a:r>
            </a:p>
          </p:txBody>
        </p:sp>
        <p:sp>
          <p:nvSpPr>
            <p:cNvPr id="2121" name="ZoneTexte 2120">
              <a:extLst>
                <a:ext uri="{FF2B5EF4-FFF2-40B4-BE49-F238E27FC236}">
                  <a16:creationId xmlns:a16="http://schemas.microsoft.com/office/drawing/2014/main" id="{D170A211-E829-B500-C675-4761E1A8788C}"/>
                </a:ext>
              </a:extLst>
            </p:cNvPr>
            <p:cNvSpPr txBox="1"/>
            <p:nvPr/>
          </p:nvSpPr>
          <p:spPr>
            <a:xfrm>
              <a:off x="7084912" y="5028523"/>
              <a:ext cx="25038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7</a:t>
              </a:r>
            </a:p>
          </p:txBody>
        </p:sp>
        <p:sp>
          <p:nvSpPr>
            <p:cNvPr id="2123" name="ZoneTexte 2122">
              <a:extLst>
                <a:ext uri="{FF2B5EF4-FFF2-40B4-BE49-F238E27FC236}">
                  <a16:creationId xmlns:a16="http://schemas.microsoft.com/office/drawing/2014/main" id="{79EF49E7-861A-920B-56B1-440A631EA67F}"/>
                </a:ext>
              </a:extLst>
            </p:cNvPr>
            <p:cNvSpPr txBox="1"/>
            <p:nvPr/>
          </p:nvSpPr>
          <p:spPr>
            <a:xfrm>
              <a:off x="6201561" y="4438405"/>
              <a:ext cx="47961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00" dirty="0"/>
                <a:t>0.001</a:t>
              </a:r>
            </a:p>
          </p:txBody>
        </p:sp>
        <p:sp>
          <p:nvSpPr>
            <p:cNvPr id="2124" name="ZoneTexte 2123">
              <a:extLst>
                <a:ext uri="{FF2B5EF4-FFF2-40B4-BE49-F238E27FC236}">
                  <a16:creationId xmlns:a16="http://schemas.microsoft.com/office/drawing/2014/main" id="{1DCDB3EC-A3A5-5BC6-BE59-CA9FFC980873}"/>
                </a:ext>
              </a:extLst>
            </p:cNvPr>
            <p:cNvSpPr txBox="1"/>
            <p:nvPr/>
          </p:nvSpPr>
          <p:spPr>
            <a:xfrm>
              <a:off x="6267283" y="4087582"/>
              <a:ext cx="4138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00" dirty="0"/>
                <a:t>0.01</a:t>
              </a:r>
            </a:p>
          </p:txBody>
        </p:sp>
        <p:sp>
          <p:nvSpPr>
            <p:cNvPr id="2125" name="ZoneTexte 2124">
              <a:extLst>
                <a:ext uri="{FF2B5EF4-FFF2-40B4-BE49-F238E27FC236}">
                  <a16:creationId xmlns:a16="http://schemas.microsoft.com/office/drawing/2014/main" id="{A7F2A962-77EB-A672-8F91-4F91DE16E81A}"/>
                </a:ext>
              </a:extLst>
            </p:cNvPr>
            <p:cNvSpPr txBox="1"/>
            <p:nvPr/>
          </p:nvSpPr>
          <p:spPr>
            <a:xfrm>
              <a:off x="6333006" y="3736759"/>
              <a:ext cx="34817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00" dirty="0"/>
                <a:t>0.1</a:t>
              </a:r>
            </a:p>
          </p:txBody>
        </p:sp>
        <p:sp>
          <p:nvSpPr>
            <p:cNvPr id="2126" name="ZoneTexte 2125">
              <a:extLst>
                <a:ext uri="{FF2B5EF4-FFF2-40B4-BE49-F238E27FC236}">
                  <a16:creationId xmlns:a16="http://schemas.microsoft.com/office/drawing/2014/main" id="{74FE6BBB-2289-2903-142D-0A1DAD768805}"/>
                </a:ext>
              </a:extLst>
            </p:cNvPr>
            <p:cNvSpPr txBox="1"/>
            <p:nvPr/>
          </p:nvSpPr>
          <p:spPr>
            <a:xfrm>
              <a:off x="6430790" y="3385936"/>
              <a:ext cx="25038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00" dirty="0"/>
                <a:t>1</a:t>
              </a:r>
            </a:p>
          </p:txBody>
        </p:sp>
        <p:sp>
          <p:nvSpPr>
            <p:cNvPr id="2127" name="ZoneTexte 2126">
              <a:extLst>
                <a:ext uri="{FF2B5EF4-FFF2-40B4-BE49-F238E27FC236}">
                  <a16:creationId xmlns:a16="http://schemas.microsoft.com/office/drawing/2014/main" id="{42674766-13AB-6F85-2315-4035C53C30EB}"/>
                </a:ext>
              </a:extLst>
            </p:cNvPr>
            <p:cNvSpPr txBox="1"/>
            <p:nvPr/>
          </p:nvSpPr>
          <p:spPr>
            <a:xfrm>
              <a:off x="6365067" y="3035113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00" dirty="0"/>
                <a:t>10</a:t>
              </a:r>
            </a:p>
          </p:txBody>
        </p:sp>
        <p:sp>
          <p:nvSpPr>
            <p:cNvPr id="2128" name="ZoneTexte 2127">
              <a:extLst>
                <a:ext uri="{FF2B5EF4-FFF2-40B4-BE49-F238E27FC236}">
                  <a16:creationId xmlns:a16="http://schemas.microsoft.com/office/drawing/2014/main" id="{291F4512-F62C-75A0-42BA-F7ADC866B259}"/>
                </a:ext>
              </a:extLst>
            </p:cNvPr>
            <p:cNvSpPr txBox="1"/>
            <p:nvPr/>
          </p:nvSpPr>
          <p:spPr>
            <a:xfrm>
              <a:off x="6299343" y="2684290"/>
              <a:ext cx="38183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00" dirty="0"/>
                <a:t>100</a:t>
              </a:r>
            </a:p>
          </p:txBody>
        </p:sp>
        <p:sp>
          <p:nvSpPr>
            <p:cNvPr id="2129" name="ZoneTexte 2128">
              <a:extLst>
                <a:ext uri="{FF2B5EF4-FFF2-40B4-BE49-F238E27FC236}">
                  <a16:creationId xmlns:a16="http://schemas.microsoft.com/office/drawing/2014/main" id="{9F47B05D-DA90-92E6-0A62-FBD4E4BBE504}"/>
                </a:ext>
              </a:extLst>
            </p:cNvPr>
            <p:cNvSpPr txBox="1"/>
            <p:nvPr/>
          </p:nvSpPr>
          <p:spPr>
            <a:xfrm>
              <a:off x="6233620" y="2333467"/>
              <a:ext cx="44755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00" dirty="0"/>
                <a:t>1000</a:t>
              </a:r>
            </a:p>
          </p:txBody>
        </p:sp>
        <p:sp>
          <p:nvSpPr>
            <p:cNvPr id="2130" name="ZoneTexte 2129">
              <a:extLst>
                <a:ext uri="{FF2B5EF4-FFF2-40B4-BE49-F238E27FC236}">
                  <a16:creationId xmlns:a16="http://schemas.microsoft.com/office/drawing/2014/main" id="{5BA263D5-C664-9522-78A1-4FFC033EC111}"/>
                </a:ext>
              </a:extLst>
            </p:cNvPr>
            <p:cNvSpPr txBox="1"/>
            <p:nvPr/>
          </p:nvSpPr>
          <p:spPr>
            <a:xfrm>
              <a:off x="7159843" y="5028523"/>
              <a:ext cx="25038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8</a:t>
              </a:r>
            </a:p>
          </p:txBody>
        </p:sp>
        <p:sp>
          <p:nvSpPr>
            <p:cNvPr id="2131" name="ZoneTexte 2130">
              <a:extLst>
                <a:ext uri="{FF2B5EF4-FFF2-40B4-BE49-F238E27FC236}">
                  <a16:creationId xmlns:a16="http://schemas.microsoft.com/office/drawing/2014/main" id="{2EE121C2-FA14-8D5C-7899-77E6F4D3F267}"/>
                </a:ext>
              </a:extLst>
            </p:cNvPr>
            <p:cNvSpPr txBox="1"/>
            <p:nvPr/>
          </p:nvSpPr>
          <p:spPr>
            <a:xfrm>
              <a:off x="6935050" y="5028523"/>
              <a:ext cx="25038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5</a:t>
              </a:r>
            </a:p>
          </p:txBody>
        </p:sp>
        <p:sp>
          <p:nvSpPr>
            <p:cNvPr id="2132" name="ZoneTexte 2131">
              <a:extLst>
                <a:ext uri="{FF2B5EF4-FFF2-40B4-BE49-F238E27FC236}">
                  <a16:creationId xmlns:a16="http://schemas.microsoft.com/office/drawing/2014/main" id="{17CA761C-C952-9F74-97ED-375BBB89D3AE}"/>
                </a:ext>
              </a:extLst>
            </p:cNvPr>
            <p:cNvSpPr txBox="1"/>
            <p:nvPr/>
          </p:nvSpPr>
          <p:spPr>
            <a:xfrm>
              <a:off x="6785188" y="5028523"/>
              <a:ext cx="25038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3</a:t>
              </a:r>
            </a:p>
          </p:txBody>
        </p:sp>
        <p:sp>
          <p:nvSpPr>
            <p:cNvPr id="2133" name="ZoneTexte 2132">
              <a:extLst>
                <a:ext uri="{FF2B5EF4-FFF2-40B4-BE49-F238E27FC236}">
                  <a16:creationId xmlns:a16="http://schemas.microsoft.com/office/drawing/2014/main" id="{236B120B-6BCF-AF88-FA30-1D0DAC1BF42F}"/>
                </a:ext>
              </a:extLst>
            </p:cNvPr>
            <p:cNvSpPr txBox="1"/>
            <p:nvPr/>
          </p:nvSpPr>
          <p:spPr>
            <a:xfrm>
              <a:off x="7582838" y="5028523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14</a:t>
              </a:r>
            </a:p>
          </p:txBody>
        </p:sp>
        <p:sp>
          <p:nvSpPr>
            <p:cNvPr id="2134" name="ZoneTexte 2133">
              <a:extLst>
                <a:ext uri="{FF2B5EF4-FFF2-40B4-BE49-F238E27FC236}">
                  <a16:creationId xmlns:a16="http://schemas.microsoft.com/office/drawing/2014/main" id="{D7C9018F-9814-44A9-BAC9-1D99B8AB88B4}"/>
                </a:ext>
              </a:extLst>
            </p:cNvPr>
            <p:cNvSpPr txBox="1"/>
            <p:nvPr/>
          </p:nvSpPr>
          <p:spPr>
            <a:xfrm>
              <a:off x="8242994" y="5028523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24</a:t>
              </a:r>
            </a:p>
          </p:txBody>
        </p:sp>
        <p:sp>
          <p:nvSpPr>
            <p:cNvPr id="2135" name="ZoneTexte 2134">
              <a:extLst>
                <a:ext uri="{FF2B5EF4-FFF2-40B4-BE49-F238E27FC236}">
                  <a16:creationId xmlns:a16="http://schemas.microsoft.com/office/drawing/2014/main" id="{14802595-9B8D-8112-9614-9D485E7D7F97}"/>
                </a:ext>
              </a:extLst>
            </p:cNvPr>
            <p:cNvSpPr txBox="1"/>
            <p:nvPr/>
          </p:nvSpPr>
          <p:spPr>
            <a:xfrm>
              <a:off x="8566844" y="5028523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26</a:t>
              </a:r>
            </a:p>
          </p:txBody>
        </p:sp>
        <p:sp>
          <p:nvSpPr>
            <p:cNvPr id="2136" name="ZoneTexte 2135">
              <a:extLst>
                <a:ext uri="{FF2B5EF4-FFF2-40B4-BE49-F238E27FC236}">
                  <a16:creationId xmlns:a16="http://schemas.microsoft.com/office/drawing/2014/main" id="{79F31539-85B1-7AD6-B1BA-5DBD82ED5914}"/>
                </a:ext>
              </a:extLst>
            </p:cNvPr>
            <p:cNvSpPr txBox="1"/>
            <p:nvPr/>
          </p:nvSpPr>
          <p:spPr>
            <a:xfrm>
              <a:off x="8865294" y="5028523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32</a:t>
              </a:r>
            </a:p>
          </p:txBody>
        </p:sp>
        <p:sp>
          <p:nvSpPr>
            <p:cNvPr id="2137" name="ZoneTexte 2136">
              <a:extLst>
                <a:ext uri="{FF2B5EF4-FFF2-40B4-BE49-F238E27FC236}">
                  <a16:creationId xmlns:a16="http://schemas.microsoft.com/office/drawing/2014/main" id="{79BB0C4C-D30A-5150-660A-C571ACEB28BC}"/>
                </a:ext>
              </a:extLst>
            </p:cNvPr>
            <p:cNvSpPr txBox="1"/>
            <p:nvPr/>
          </p:nvSpPr>
          <p:spPr>
            <a:xfrm>
              <a:off x="9161081" y="5028523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36</a:t>
              </a:r>
            </a:p>
          </p:txBody>
        </p:sp>
        <p:sp>
          <p:nvSpPr>
            <p:cNvPr id="2138" name="ZoneTexte 2137">
              <a:extLst>
                <a:ext uri="{FF2B5EF4-FFF2-40B4-BE49-F238E27FC236}">
                  <a16:creationId xmlns:a16="http://schemas.microsoft.com/office/drawing/2014/main" id="{987BCC6E-26D5-086D-F512-619D844D2AC2}"/>
                </a:ext>
              </a:extLst>
            </p:cNvPr>
            <p:cNvSpPr txBox="1"/>
            <p:nvPr/>
          </p:nvSpPr>
          <p:spPr>
            <a:xfrm>
              <a:off x="9464242" y="5028523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40</a:t>
              </a:r>
            </a:p>
          </p:txBody>
        </p:sp>
        <p:sp>
          <p:nvSpPr>
            <p:cNvPr id="2139" name="ZoneTexte 2138">
              <a:extLst>
                <a:ext uri="{FF2B5EF4-FFF2-40B4-BE49-F238E27FC236}">
                  <a16:creationId xmlns:a16="http://schemas.microsoft.com/office/drawing/2014/main" id="{1AA41F21-A9D0-05E8-5C43-23A46C79A401}"/>
                </a:ext>
              </a:extLst>
            </p:cNvPr>
            <p:cNvSpPr txBox="1"/>
            <p:nvPr/>
          </p:nvSpPr>
          <p:spPr>
            <a:xfrm>
              <a:off x="9833106" y="5028523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45</a:t>
              </a:r>
            </a:p>
          </p:txBody>
        </p:sp>
        <p:sp>
          <p:nvSpPr>
            <p:cNvPr id="2140" name="ZoneTexte 2139">
              <a:extLst>
                <a:ext uri="{FF2B5EF4-FFF2-40B4-BE49-F238E27FC236}">
                  <a16:creationId xmlns:a16="http://schemas.microsoft.com/office/drawing/2014/main" id="{78012C17-EAE5-0963-0F92-5D577FBA93C9}"/>
                </a:ext>
              </a:extLst>
            </p:cNvPr>
            <p:cNvSpPr txBox="1"/>
            <p:nvPr/>
          </p:nvSpPr>
          <p:spPr>
            <a:xfrm>
              <a:off x="10190876" y="5028523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50</a:t>
              </a:r>
            </a:p>
          </p:txBody>
        </p:sp>
        <p:sp>
          <p:nvSpPr>
            <p:cNvPr id="2141" name="ZoneTexte 2140">
              <a:extLst>
                <a:ext uri="{FF2B5EF4-FFF2-40B4-BE49-F238E27FC236}">
                  <a16:creationId xmlns:a16="http://schemas.microsoft.com/office/drawing/2014/main" id="{5071FA5D-E22E-84B4-D490-D3E921FA4DF7}"/>
                </a:ext>
              </a:extLst>
            </p:cNvPr>
            <p:cNvSpPr txBox="1"/>
            <p:nvPr/>
          </p:nvSpPr>
          <p:spPr>
            <a:xfrm>
              <a:off x="10928481" y="5028523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60</a:t>
              </a:r>
            </a:p>
          </p:txBody>
        </p:sp>
        <p:sp>
          <p:nvSpPr>
            <p:cNvPr id="2142" name="ZoneTexte 2141">
              <a:extLst>
                <a:ext uri="{FF2B5EF4-FFF2-40B4-BE49-F238E27FC236}">
                  <a16:creationId xmlns:a16="http://schemas.microsoft.com/office/drawing/2014/main" id="{ABDAA526-A0DD-90D2-EC13-A05AAF891507}"/>
                </a:ext>
              </a:extLst>
            </p:cNvPr>
            <p:cNvSpPr txBox="1"/>
            <p:nvPr/>
          </p:nvSpPr>
          <p:spPr>
            <a:xfrm>
              <a:off x="11655453" y="5028523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70</a:t>
              </a:r>
            </a:p>
          </p:txBody>
        </p:sp>
        <p:sp>
          <p:nvSpPr>
            <p:cNvPr id="2143" name="ZoneTexte 2142">
              <a:extLst>
                <a:ext uri="{FF2B5EF4-FFF2-40B4-BE49-F238E27FC236}">
                  <a16:creationId xmlns:a16="http://schemas.microsoft.com/office/drawing/2014/main" id="{4E43D7B8-6EE8-C4A6-6771-20E76E7036A8}"/>
                </a:ext>
              </a:extLst>
            </p:cNvPr>
            <p:cNvSpPr txBox="1"/>
            <p:nvPr/>
          </p:nvSpPr>
          <p:spPr>
            <a:xfrm>
              <a:off x="10369343" y="2473113"/>
              <a:ext cx="14558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/>
                <a:t>450 mg </a:t>
              </a:r>
              <a:r>
                <a:rPr lang="fr-FR" sz="1200" b="1" dirty="0" err="1"/>
                <a:t>daily</a:t>
              </a:r>
              <a:r>
                <a:rPr lang="fr-FR" sz="1200" b="1" dirty="0"/>
                <a:t> (N = 6)</a:t>
              </a:r>
            </a:p>
          </p:txBody>
        </p:sp>
        <p:sp>
          <p:nvSpPr>
            <p:cNvPr id="2144" name="ZoneTexte 2143">
              <a:extLst>
                <a:ext uri="{FF2B5EF4-FFF2-40B4-BE49-F238E27FC236}">
                  <a16:creationId xmlns:a16="http://schemas.microsoft.com/office/drawing/2014/main" id="{FFEA2732-4470-8AF2-8EE7-61D24F554BCC}"/>
                </a:ext>
              </a:extLst>
            </p:cNvPr>
            <p:cNvSpPr txBox="1"/>
            <p:nvPr/>
          </p:nvSpPr>
          <p:spPr>
            <a:xfrm>
              <a:off x="10369343" y="2716515"/>
              <a:ext cx="14558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/>
                <a:t>900 mg </a:t>
              </a:r>
              <a:r>
                <a:rPr lang="fr-FR" sz="1200" b="1" dirty="0" err="1"/>
                <a:t>daily</a:t>
              </a:r>
              <a:r>
                <a:rPr lang="fr-FR" sz="1200" b="1" dirty="0"/>
                <a:t> (N = 6)</a:t>
              </a:r>
            </a:p>
          </p:txBody>
        </p:sp>
      </p:grpSp>
      <p:graphicFrame>
        <p:nvGraphicFramePr>
          <p:cNvPr id="2145" name="Tableau 2144">
            <a:extLst>
              <a:ext uri="{FF2B5EF4-FFF2-40B4-BE49-F238E27FC236}">
                <a16:creationId xmlns:a16="http://schemas.microsoft.com/office/drawing/2014/main" id="{0522FCD4-8365-F07B-9A32-811F832777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604389"/>
              </p:ext>
            </p:extLst>
          </p:nvPr>
        </p:nvGraphicFramePr>
        <p:xfrm>
          <a:off x="6906954" y="3797618"/>
          <a:ext cx="5163126" cy="11582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860521">
                  <a:extLst>
                    <a:ext uri="{9D8B030D-6E8A-4147-A177-3AD203B41FA5}">
                      <a16:colId xmlns:a16="http://schemas.microsoft.com/office/drawing/2014/main" val="1341865746"/>
                    </a:ext>
                  </a:extLst>
                </a:gridCol>
                <a:gridCol w="860521">
                  <a:extLst>
                    <a:ext uri="{9D8B030D-6E8A-4147-A177-3AD203B41FA5}">
                      <a16:colId xmlns:a16="http://schemas.microsoft.com/office/drawing/2014/main" val="3381914673"/>
                    </a:ext>
                  </a:extLst>
                </a:gridCol>
                <a:gridCol w="940596">
                  <a:extLst>
                    <a:ext uri="{9D8B030D-6E8A-4147-A177-3AD203B41FA5}">
                      <a16:colId xmlns:a16="http://schemas.microsoft.com/office/drawing/2014/main" val="3649027250"/>
                    </a:ext>
                  </a:extLst>
                </a:gridCol>
                <a:gridCol w="780446">
                  <a:extLst>
                    <a:ext uri="{9D8B030D-6E8A-4147-A177-3AD203B41FA5}">
                      <a16:colId xmlns:a16="http://schemas.microsoft.com/office/drawing/2014/main" val="1496290101"/>
                    </a:ext>
                  </a:extLst>
                </a:gridCol>
                <a:gridCol w="731827">
                  <a:extLst>
                    <a:ext uri="{9D8B030D-6E8A-4147-A177-3AD203B41FA5}">
                      <a16:colId xmlns:a16="http://schemas.microsoft.com/office/drawing/2014/main" val="2427040191"/>
                    </a:ext>
                  </a:extLst>
                </a:gridCol>
                <a:gridCol w="989215">
                  <a:extLst>
                    <a:ext uri="{9D8B030D-6E8A-4147-A177-3AD203B41FA5}">
                      <a16:colId xmlns:a16="http://schemas.microsoft.com/office/drawing/2014/main" val="3579014135"/>
                    </a:ext>
                  </a:extLst>
                </a:gridCol>
              </a:tblGrid>
              <a:tr h="229046">
                <a:tc gridSpan="3"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C</a:t>
                      </a:r>
                      <a:r>
                        <a:rPr lang="fr-FR" sz="1200" baseline="-25000" dirty="0"/>
                        <a:t>max</a:t>
                      </a:r>
                      <a:r>
                        <a:rPr lang="fr-FR" sz="1200" dirty="0"/>
                        <a:t>, µg/</a:t>
                      </a:r>
                      <a:r>
                        <a:rPr lang="fr-FR" sz="1200" dirty="0" err="1"/>
                        <a:t>mL</a:t>
                      </a:r>
                      <a:r>
                        <a:rPr lang="fr-FR" sz="1200" dirty="0"/>
                        <a:t>, GLSM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FR" sz="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FR" sz="800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err="1"/>
                        <a:t>AUC</a:t>
                      </a:r>
                      <a:r>
                        <a:rPr lang="fr-FR" sz="1200" baseline="-25000" dirty="0" err="1"/>
                        <a:t>tau</a:t>
                      </a:r>
                      <a:r>
                        <a:rPr lang="fr-FR" sz="1200" dirty="0"/>
                        <a:t>, </a:t>
                      </a:r>
                      <a:r>
                        <a:rPr lang="fr-FR" sz="1200" dirty="0" err="1"/>
                        <a:t>hr</a:t>
                      </a:r>
                      <a:r>
                        <a:rPr lang="fr-FR" sz="1200" dirty="0"/>
                        <a:t>*µg/</a:t>
                      </a:r>
                      <a:r>
                        <a:rPr lang="fr-FR" sz="1200" dirty="0" err="1"/>
                        <a:t>mL</a:t>
                      </a:r>
                      <a:r>
                        <a:rPr lang="fr-FR" sz="1200" dirty="0"/>
                        <a:t>, GLSM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FR" sz="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FR" sz="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4556191"/>
                  </a:ext>
                </a:extLst>
              </a:tr>
              <a:tr h="330845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Day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Day 7 </a:t>
                      </a:r>
                      <a:br>
                        <a:rPr lang="fr-FR" sz="1000" dirty="0"/>
                      </a:br>
                      <a:r>
                        <a:rPr lang="fr-FR" sz="1000" dirty="0"/>
                        <a:t>or 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Accumulation ratio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Day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Day 7 </a:t>
                      </a:r>
                      <a:br>
                        <a:rPr lang="fr-FR" sz="1000" dirty="0"/>
                      </a:br>
                      <a:r>
                        <a:rPr lang="fr-FR" sz="1000" dirty="0"/>
                        <a:t>or 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Accumulation ratio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4019119"/>
                  </a:ext>
                </a:extLst>
              </a:tr>
              <a:tr h="203597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15.4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64.0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4.16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258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1350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5,23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4610892"/>
                  </a:ext>
                </a:extLst>
              </a:tr>
              <a:tr h="203597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23.9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125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5.25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419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2730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6,52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5655151"/>
                  </a:ext>
                </a:extLst>
              </a:tr>
            </a:tbl>
          </a:graphicData>
        </a:graphic>
      </p:graphicFrame>
      <p:sp>
        <p:nvSpPr>
          <p:cNvPr id="3" name="TextBox 30">
            <a:extLst>
              <a:ext uri="{FF2B5EF4-FFF2-40B4-BE49-F238E27FC236}">
                <a16:creationId xmlns:a16="http://schemas.microsoft.com/office/drawing/2014/main" id="{3912C0A1-AF35-C2C2-FEC5-327CD060FA69}"/>
              </a:ext>
            </a:extLst>
          </p:cNvPr>
          <p:cNvSpPr txBox="1"/>
          <p:nvPr/>
        </p:nvSpPr>
        <p:spPr>
          <a:xfrm>
            <a:off x="7981950" y="6090018"/>
            <a:ext cx="4210050" cy="674031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kern="0" dirty="0" err="1">
                <a:solidFill>
                  <a:srgbClr val="0070C0"/>
                </a:solidFill>
                <a:latin typeface="+mj-lt"/>
                <a:cs typeface="Arial" pitchFamily="34" charset="0"/>
              </a:rPr>
              <a:t>Fichtenbaum</a:t>
            </a:r>
            <a:r>
              <a:rPr lang="en-US" sz="1400" i="1" kern="0" dirty="0">
                <a:solidFill>
                  <a:srgbClr val="0070C0"/>
                </a:solidFill>
                <a:latin typeface="+mj-lt"/>
                <a:cs typeface="Arial" pitchFamily="34" charset="0"/>
              </a:rPr>
              <a:t> CJ et al/ CROI 2024, </a:t>
            </a:r>
            <a:r>
              <a:rPr lang="en-US" sz="1400" i="1" kern="0" dirty="0" err="1">
                <a:solidFill>
                  <a:srgbClr val="0070C0"/>
                </a:solidFill>
                <a:latin typeface="+mj-lt"/>
                <a:cs typeface="Arial" pitchFamily="34" charset="0"/>
              </a:rPr>
              <a:t>abstr</a:t>
            </a:r>
            <a:r>
              <a:rPr lang="en-US" sz="1400" i="1" kern="0" dirty="0">
                <a:solidFill>
                  <a:srgbClr val="0070C0"/>
                </a:solidFill>
                <a:latin typeface="+mj-lt"/>
                <a:cs typeface="Arial" pitchFamily="34" charset="0"/>
              </a:rPr>
              <a:t>. 116;</a:t>
            </a:r>
            <a:br>
              <a:rPr lang="en-US" sz="1400" i="1" kern="0" dirty="0">
                <a:solidFill>
                  <a:srgbClr val="0070C0"/>
                </a:solidFill>
                <a:latin typeface="+mj-lt"/>
                <a:cs typeface="Arial" pitchFamily="34" charset="0"/>
              </a:rPr>
            </a:br>
            <a:r>
              <a:rPr lang="en-US" sz="1400" i="1" kern="0" dirty="0">
                <a:solidFill>
                  <a:srgbClr val="0070C0"/>
                </a:solidFill>
                <a:latin typeface="+mj-lt"/>
                <a:cs typeface="Arial" pitchFamily="34" charset="0"/>
              </a:rPr>
              <a:t>Shaik N et al, AIDS 2024 (Munich), </a:t>
            </a:r>
            <a:r>
              <a:rPr lang="en-US" sz="1400" i="1" kern="0" dirty="0" err="1">
                <a:solidFill>
                  <a:srgbClr val="0070C0"/>
                </a:solidFill>
                <a:latin typeface="+mj-lt"/>
                <a:cs typeface="Arial" pitchFamily="34" charset="0"/>
              </a:rPr>
              <a:t>abstr</a:t>
            </a:r>
            <a:r>
              <a:rPr lang="en-US" sz="1400" i="1" kern="0" dirty="0">
                <a:solidFill>
                  <a:srgbClr val="0070C0"/>
                </a:solidFill>
                <a:latin typeface="+mj-lt"/>
                <a:cs typeface="Arial" pitchFamily="34" charset="0"/>
              </a:rPr>
              <a:t>. WEPEB117;</a:t>
            </a:r>
          </a:p>
          <a:p>
            <a:pPr algn="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kern="0" dirty="0">
                <a:solidFill>
                  <a:srgbClr val="0070C0"/>
                </a:solidFill>
                <a:latin typeface="+mj-lt"/>
                <a:cs typeface="Arial" pitchFamily="34" charset="0"/>
              </a:rPr>
              <a:t>Zhang H, ID week 2024, </a:t>
            </a:r>
            <a:r>
              <a:rPr lang="en-US" sz="1400" i="1" kern="0" dirty="0" err="1">
                <a:solidFill>
                  <a:srgbClr val="0070C0"/>
                </a:solidFill>
                <a:latin typeface="+mj-lt"/>
                <a:cs typeface="Arial" pitchFamily="34" charset="0"/>
              </a:rPr>
              <a:t>abstr</a:t>
            </a:r>
            <a:r>
              <a:rPr lang="en-US" sz="1400" i="1" kern="0" dirty="0">
                <a:solidFill>
                  <a:srgbClr val="0070C0"/>
                </a:solidFill>
                <a:latin typeface="+mj-lt"/>
                <a:cs typeface="Arial" pitchFamily="34" charset="0"/>
              </a:rPr>
              <a:t>. 154</a:t>
            </a:r>
          </a:p>
        </p:txBody>
      </p:sp>
    </p:spTree>
    <p:extLst>
      <p:ext uri="{BB962C8B-B14F-4D97-AF65-F5344CB8AC3E}">
        <p14:creationId xmlns:p14="http://schemas.microsoft.com/office/powerpoint/2010/main" val="1694806938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82501F9B-3636-79D1-F1C9-7FC976F88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0926" y="6460185"/>
            <a:ext cx="228107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Leone P, CROI 2025, Abs. </a:t>
            </a:r>
            <a:r>
              <a:rPr lang="fr-FR" sz="1400" i="1" dirty="0">
                <a:solidFill>
                  <a:srgbClr val="0070C0"/>
                </a:solidFill>
                <a:latin typeface="Calibri"/>
              </a:rPr>
              <a:t>2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</a:t>
            </a:r>
          </a:p>
        </p:txBody>
      </p:sp>
      <p:sp>
        <p:nvSpPr>
          <p:cNvPr id="4" name="Text Box 11">
            <a:extLst>
              <a:ext uri="{FF2B5EF4-FFF2-40B4-BE49-F238E27FC236}">
                <a16:creationId xmlns:a16="http://schemas.microsoft.com/office/drawing/2014/main" id="{E9C4AFA8-7DA6-AF20-FD26-F3BE0D788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503" y="1491539"/>
            <a:ext cx="3005219" cy="1683483"/>
          </a:xfrm>
          <a:prstGeom prst="roundRect">
            <a:avLst>
              <a:gd name="adj" fmla="val 5348"/>
            </a:avLst>
          </a:prstGeom>
          <a:ln w="19050">
            <a:solidFill>
              <a:srgbClr val="0070C0"/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rIns="36000">
            <a:prstTxWarp prst="textNoShape">
              <a:avLst/>
            </a:prstTxWarp>
            <a:no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pitchFamily="-65" charset="-128"/>
                <a:cs typeface="ＭＳ Ｐゴシック" pitchFamily="-65" charset="-128"/>
              </a:rPr>
              <a:t>18-70 years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pitchFamily="-65" charset="-128"/>
                <a:cs typeface="ＭＳ Ｐゴシック" pitchFamily="-65" charset="-128"/>
              </a:rPr>
              <a:t>HIV RNA &lt; 50 c/mL ≥ 12 months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noProof="0" dirty="0">
                <a:solidFill>
                  <a:schemeClr val="tx1"/>
                </a:solidFill>
                <a:ea typeface="ＭＳ Ｐゴシック" pitchFamily="-65" charset="-128"/>
                <a:cs typeface="ＭＳ Ｐゴシック" pitchFamily="-65" charset="-128"/>
              </a:rPr>
              <a:t>No prior VF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ＭＳ Ｐゴシック" pitchFamily="-65" charset="-128"/>
              <a:cs typeface="ＭＳ Ｐゴシック" pitchFamily="-65" charset="-128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pitchFamily="-65" charset="-128"/>
                <a:cs typeface="ＭＳ Ｐゴシック" pitchFamily="-65" charset="-128"/>
              </a:rPr>
              <a:t>On stable oral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pitchFamily="-65" charset="-128"/>
                <a:cs typeface="ＭＳ Ｐゴシック" pitchFamily="-65" charset="-128"/>
              </a:rPr>
              <a:t>cART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pitchFamily="-65" charset="-128"/>
                <a:cs typeface="ＭＳ Ｐゴシック" pitchFamily="-65" charset="-128"/>
              </a:rPr>
              <a:t> ≥ 6 months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pitchFamily="-65" charset="-128"/>
                <a:cs typeface="ＭＳ Ｐゴシック" pitchFamily="-65" charset="-128"/>
              </a:rPr>
              <a:t>CD4 ≥ 350/mm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pitchFamily="-65" charset="-128"/>
                <a:cs typeface="ＭＳ Ｐゴシック" pitchFamily="-65" charset="-128"/>
              </a:rPr>
              <a:t>3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pitchFamily="-65" charset="-128"/>
                <a:cs typeface="ＭＳ Ｐゴシック" pitchFamily="-65" charset="-128"/>
              </a:rPr>
              <a:t>No HBV infection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noProof="0" dirty="0">
                <a:solidFill>
                  <a:schemeClr val="tx1"/>
                </a:solidFill>
                <a:ea typeface="ＭＳ Ｐゴシック" pitchFamily="-65" charset="-128"/>
                <a:cs typeface="ＭＳ Ｐゴシック" pitchFamily="-65" charset="-128"/>
              </a:rPr>
              <a:t>Susceptible to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pitchFamily="-65" charset="-128"/>
                <a:cs typeface="ＭＳ Ｐゴシック" pitchFamily="-65" charset="-128"/>
              </a:rPr>
              <a:t> N6LS (IC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pitchFamily="-65" charset="-128"/>
                <a:cs typeface="ＭＳ Ｐゴシック" pitchFamily="-65" charset="-128"/>
              </a:rPr>
              <a:t>90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pitchFamily="-65" charset="-128"/>
                <a:cs typeface="ＭＳ Ｐゴシック" pitchFamily="-65" charset="-128"/>
              </a:rPr>
              <a:t> ≤ 2 µg/mL)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AED4316-9141-D25D-4ADE-87F3EE5B5DFA}"/>
              </a:ext>
            </a:extLst>
          </p:cNvPr>
          <p:cNvSpPr txBox="1"/>
          <p:nvPr/>
        </p:nvSpPr>
        <p:spPr>
          <a:xfrm>
            <a:off x="8217333" y="2291009"/>
            <a:ext cx="34506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noProof="0" dirty="0"/>
              <a:t>Primary endpoint: HIV RNA ≥ 50 c/mL ay M6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8D04DA2-9A4D-B84E-B92A-448B18F5F261}"/>
              </a:ext>
            </a:extLst>
          </p:cNvPr>
          <p:cNvSpPr txBox="1"/>
          <p:nvPr/>
        </p:nvSpPr>
        <p:spPr>
          <a:xfrm>
            <a:off x="2839728" y="3464423"/>
            <a:ext cx="1539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noProof="0" dirty="0">
                <a:solidFill>
                  <a:srgbClr val="0070C0"/>
                </a:solidFill>
              </a:rPr>
              <a:t>M6 outcome</a:t>
            </a:r>
          </a:p>
        </p:txBody>
      </p:sp>
      <p:sp>
        <p:nvSpPr>
          <p:cNvPr id="10" name="Espace réservé du contenu 5">
            <a:extLst>
              <a:ext uri="{FF2B5EF4-FFF2-40B4-BE49-F238E27FC236}">
                <a16:creationId xmlns:a16="http://schemas.microsoft.com/office/drawing/2014/main" id="{AF46D1B0-856A-7274-6300-D943650ACB0C}"/>
              </a:ext>
            </a:extLst>
          </p:cNvPr>
          <p:cNvSpPr txBox="1">
            <a:spLocks/>
          </p:cNvSpPr>
          <p:nvPr/>
        </p:nvSpPr>
        <p:spPr>
          <a:xfrm>
            <a:off x="6035718" y="4068387"/>
            <a:ext cx="6144681" cy="2124501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noProof="0" dirty="0"/>
              <a:t>Confirmed virologic failure (HIV RNA ≥ 200 c/mL x 2), N = 4</a:t>
            </a:r>
          </a:p>
          <a:p>
            <a:pPr lvl="1"/>
            <a:r>
              <a:rPr lang="en-US" sz="1600" noProof="0" dirty="0"/>
              <a:t>2 in N6LS IV group: both had emergence of phenotypic resistance to N6LS and no INSTI RAMs</a:t>
            </a:r>
          </a:p>
          <a:p>
            <a:pPr lvl="1"/>
            <a:r>
              <a:rPr lang="en-US" sz="1600" noProof="0" dirty="0"/>
              <a:t>2 in N6LS SC group: neither had diminished susceptibility to N6LS and 1 had an emergent INSTI RAM (Q148R)</a:t>
            </a:r>
          </a:p>
          <a:p>
            <a:r>
              <a:rPr lang="en-US" sz="1900" noProof="0" dirty="0"/>
              <a:t>Better tolerance of IV than SC administration: further development with IV</a:t>
            </a:r>
          </a:p>
          <a:p>
            <a:pPr marL="342900" lvl="1" indent="0">
              <a:buNone/>
            </a:pPr>
            <a:endParaRPr lang="en-US" sz="1600" noProof="0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93A7C5FC-E5A7-87EC-76A1-89861A983FC1}"/>
              </a:ext>
            </a:extLst>
          </p:cNvPr>
          <p:cNvSpPr/>
          <p:nvPr/>
        </p:nvSpPr>
        <p:spPr>
          <a:xfrm>
            <a:off x="4723218" y="1380565"/>
            <a:ext cx="3424517" cy="493059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/>
              <a:t>N6LS 60 mg/kg IV Q4M </a:t>
            </a:r>
            <a:br>
              <a:rPr lang="en-US" sz="1400" b="1" noProof="0" dirty="0"/>
            </a:br>
            <a:r>
              <a:rPr lang="en-US" sz="1400" b="1" noProof="0" dirty="0"/>
              <a:t>+ CAB 400 mg IM QM </a:t>
            </a:r>
            <a:r>
              <a:rPr lang="en-US" sz="1400" noProof="0" dirty="0"/>
              <a:t>(N = 50)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306249B2-D416-1597-A191-F786BC86A9CD}"/>
              </a:ext>
            </a:extLst>
          </p:cNvPr>
          <p:cNvSpPr/>
          <p:nvPr/>
        </p:nvSpPr>
        <p:spPr>
          <a:xfrm>
            <a:off x="4723218" y="1963271"/>
            <a:ext cx="3424517" cy="493059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/>
              <a:t>N6LS 3 000 mg + rHuPH20 SC Q4M </a:t>
            </a:r>
            <a:br>
              <a:rPr lang="en-US" sz="1400" b="1" noProof="0" dirty="0"/>
            </a:br>
            <a:r>
              <a:rPr lang="en-US" sz="1400" b="1" noProof="0" dirty="0"/>
              <a:t>+ CAB 400 mg IM QM </a:t>
            </a:r>
            <a:r>
              <a:rPr lang="en-US" sz="1400" noProof="0" dirty="0"/>
              <a:t>(N = 49)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B308B25-EE12-ADE9-8A62-670866428478}"/>
              </a:ext>
            </a:extLst>
          </p:cNvPr>
          <p:cNvSpPr/>
          <p:nvPr/>
        </p:nvSpPr>
        <p:spPr>
          <a:xfrm>
            <a:off x="4723218" y="2571891"/>
            <a:ext cx="3424517" cy="493059"/>
          </a:xfrm>
          <a:prstGeom prst="round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/>
              <a:t>Oral SOC ART </a:t>
            </a:r>
            <a:r>
              <a:rPr lang="en-US" sz="1400" noProof="0" dirty="0"/>
              <a:t>(N = 26)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1E8924AF-CDE4-CB82-64E2-DB688E5A28A8}"/>
              </a:ext>
            </a:extLst>
          </p:cNvPr>
          <p:cNvGrpSpPr/>
          <p:nvPr/>
        </p:nvGrpSpPr>
        <p:grpSpPr>
          <a:xfrm>
            <a:off x="4753098" y="3175022"/>
            <a:ext cx="3415557" cy="138931"/>
            <a:chOff x="4431551" y="3175022"/>
            <a:chExt cx="3415557" cy="138931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3272B83B-C808-95D5-C2DA-62B570AB647D}"/>
                </a:ext>
              </a:extLst>
            </p:cNvPr>
            <p:cNvCxnSpPr>
              <a:cxnSpLocks/>
            </p:cNvCxnSpPr>
            <p:nvPr/>
          </p:nvCxnSpPr>
          <p:spPr>
            <a:xfrm>
              <a:off x="4431551" y="3175022"/>
              <a:ext cx="3415557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4B1995FC-211B-B039-E692-D84CABC67A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31551" y="3175022"/>
              <a:ext cx="0" cy="138931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2A8F75FD-D520-E362-1DE9-119B5BA491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86186" y="3175022"/>
              <a:ext cx="0" cy="138931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E2688673-8F02-55CE-1663-791EF1C139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46798" y="3175022"/>
              <a:ext cx="0" cy="138931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3A0D9799-39CB-D17C-6BB8-8670959AC6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7108" y="3175022"/>
              <a:ext cx="0" cy="138931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5C3020F6-ACE8-95B0-BA3E-DB9E95DC14A3}"/>
              </a:ext>
            </a:extLst>
          </p:cNvPr>
          <p:cNvSpPr txBox="1"/>
          <p:nvPr/>
        </p:nvSpPr>
        <p:spPr>
          <a:xfrm>
            <a:off x="4480703" y="3266145"/>
            <a:ext cx="5328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noProof="0" dirty="0"/>
              <a:t>Day 1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B33FF95-66A8-2A0B-4FAB-04A4EE45EEC3}"/>
              </a:ext>
            </a:extLst>
          </p:cNvPr>
          <p:cNvSpPr txBox="1"/>
          <p:nvPr/>
        </p:nvSpPr>
        <p:spPr>
          <a:xfrm>
            <a:off x="5220355" y="3266145"/>
            <a:ext cx="7747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noProof="0" dirty="0"/>
              <a:t>6 months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647D490C-AEA1-A835-A005-83112976F4E0}"/>
              </a:ext>
            </a:extLst>
          </p:cNvPr>
          <p:cNvSpPr txBox="1"/>
          <p:nvPr/>
        </p:nvSpPr>
        <p:spPr>
          <a:xfrm>
            <a:off x="6035718" y="3266145"/>
            <a:ext cx="8533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noProof="0" dirty="0"/>
              <a:t>12 months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4DB2F65-EA18-442D-DA32-4E14406D028F}"/>
              </a:ext>
            </a:extLst>
          </p:cNvPr>
          <p:cNvSpPr txBox="1"/>
          <p:nvPr/>
        </p:nvSpPr>
        <p:spPr>
          <a:xfrm>
            <a:off x="7738456" y="3266145"/>
            <a:ext cx="8533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noProof="0" dirty="0"/>
              <a:t>24 months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AC5AECAB-04E7-BFF7-378C-F8E9F3F94006}"/>
              </a:ext>
            </a:extLst>
          </p:cNvPr>
          <p:cNvSpPr txBox="1"/>
          <p:nvPr/>
        </p:nvSpPr>
        <p:spPr>
          <a:xfrm>
            <a:off x="3526842" y="1963271"/>
            <a:ext cx="1186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noProof="0" dirty="0"/>
              <a:t>Randomization </a:t>
            </a:r>
          </a:p>
          <a:p>
            <a:pPr algn="ctr"/>
            <a:r>
              <a:rPr lang="en-US" sz="1200" b="1" noProof="0" dirty="0"/>
              <a:t>2:2:1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C2D99168-9774-1491-BDAD-F8D4C2F006D5}"/>
              </a:ext>
            </a:extLst>
          </p:cNvPr>
          <p:cNvGrpSpPr/>
          <p:nvPr/>
        </p:nvGrpSpPr>
        <p:grpSpPr>
          <a:xfrm>
            <a:off x="870858" y="3869333"/>
            <a:ext cx="5124261" cy="2600554"/>
            <a:chOff x="870858" y="3869333"/>
            <a:chExt cx="6418216" cy="2600554"/>
          </a:xfrm>
        </p:grpSpPr>
        <p:graphicFrame>
          <p:nvGraphicFramePr>
            <p:cNvPr id="35" name="Graphique 34">
              <a:extLst>
                <a:ext uri="{FF2B5EF4-FFF2-40B4-BE49-F238E27FC236}">
                  <a16:creationId xmlns:a16="http://schemas.microsoft.com/office/drawing/2014/main" id="{093712DA-A181-BC04-60FC-B3BA014FC0EE}"/>
                </a:ext>
              </a:extLst>
            </p:cNvPr>
            <p:cNvGraphicFramePr/>
            <p:nvPr/>
          </p:nvGraphicFramePr>
          <p:xfrm>
            <a:off x="870858" y="3869333"/>
            <a:ext cx="6418216" cy="245309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85DD7E9A-2CEE-499F-102E-AC366B250BEB}"/>
                </a:ext>
              </a:extLst>
            </p:cNvPr>
            <p:cNvSpPr txBox="1"/>
            <p:nvPr/>
          </p:nvSpPr>
          <p:spPr>
            <a:xfrm>
              <a:off x="1312028" y="6192888"/>
              <a:ext cx="19479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noProof="0" dirty="0"/>
                <a:t>HIV-1 RNA </a:t>
              </a:r>
              <a:r>
                <a:rPr lang="en-US" sz="1200" b="1" u="sng" noProof="0" dirty="0"/>
                <a:t>&gt;</a:t>
              </a:r>
              <a:r>
                <a:rPr lang="en-US" sz="1200" b="1" noProof="0" dirty="0"/>
                <a:t> 50 c/mL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B451AC2-A80A-A18C-9B77-E083EA851775}"/>
                </a:ext>
              </a:extLst>
            </p:cNvPr>
            <p:cNvSpPr txBox="1"/>
            <p:nvPr/>
          </p:nvSpPr>
          <p:spPr>
            <a:xfrm>
              <a:off x="5600494" y="588425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noProof="0" dirty="0"/>
                <a:t>0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51D4C29D-17F9-89E3-1FBA-A34BA7DF1B9B}"/>
                </a:ext>
              </a:extLst>
            </p:cNvPr>
            <p:cNvSpPr txBox="1"/>
            <p:nvPr/>
          </p:nvSpPr>
          <p:spPr>
            <a:xfrm>
              <a:off x="3261915" y="6192888"/>
              <a:ext cx="19479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noProof="0" dirty="0"/>
                <a:t>HIV-1 RNA &lt; 50 c/mL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A5E9A76B-8F92-78EC-4ED1-3445E4A484C2}"/>
                </a:ext>
              </a:extLst>
            </p:cNvPr>
            <p:cNvSpPr txBox="1"/>
            <p:nvPr/>
          </p:nvSpPr>
          <p:spPr>
            <a:xfrm>
              <a:off x="5379376" y="6192888"/>
              <a:ext cx="15886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noProof="0" dirty="0"/>
                <a:t>No virologic data</a:t>
              </a:r>
            </a:p>
          </p:txBody>
        </p:sp>
      </p:grpSp>
      <p:sp>
        <p:nvSpPr>
          <p:cNvPr id="38" name="ZoneTexte 37">
            <a:extLst>
              <a:ext uri="{FF2B5EF4-FFF2-40B4-BE49-F238E27FC236}">
                <a16:creationId xmlns:a16="http://schemas.microsoft.com/office/drawing/2014/main" id="{A0818FA8-62A3-EFE4-FFDF-1B51E006AE65}"/>
              </a:ext>
            </a:extLst>
          </p:cNvPr>
          <p:cNvSpPr txBox="1"/>
          <p:nvPr/>
        </p:nvSpPr>
        <p:spPr>
          <a:xfrm flipH="1" flipV="1">
            <a:off x="976095" y="3622691"/>
            <a:ext cx="460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noProof="0" dirty="0"/>
              <a:t>%</a:t>
            </a:r>
          </a:p>
        </p:txBody>
      </p:sp>
      <p:sp>
        <p:nvSpPr>
          <p:cNvPr id="18" name="Titre 17">
            <a:extLst>
              <a:ext uri="{FF2B5EF4-FFF2-40B4-BE49-F238E27FC236}">
                <a16:creationId xmlns:a16="http://schemas.microsoft.com/office/drawing/2014/main" id="{BDFA1A70-3306-A3F1-BB63-F09663F62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0"/>
            <a:ext cx="10083799" cy="1491539"/>
          </a:xfrm>
        </p:spPr>
        <p:txBody>
          <a:bodyPr/>
          <a:lstStyle/>
          <a:p>
            <a:r>
              <a:rPr lang="en-US" dirty="0"/>
              <a:t>CAB IM + 1 </a:t>
            </a:r>
            <a:r>
              <a:rPr lang="en-US" dirty="0" err="1"/>
              <a:t>bNAb</a:t>
            </a:r>
            <a:r>
              <a:rPr lang="en-US" dirty="0"/>
              <a:t> (N6LS) for maintenance: EMBRACE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3842317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or: Elbow 42">
            <a:extLst>
              <a:ext uri="{FF2B5EF4-FFF2-40B4-BE49-F238E27FC236}">
                <a16:creationId xmlns:a16="http://schemas.microsoft.com/office/drawing/2014/main" id="{CE63FDB6-5415-143E-5484-50DE6784FDC4}"/>
              </a:ext>
            </a:extLst>
          </p:cNvPr>
          <p:cNvCxnSpPr>
            <a:cxnSpLocks/>
            <a:stCxn id="20" idx="3"/>
            <a:endCxn id="6" idx="1"/>
          </p:cNvCxnSpPr>
          <p:nvPr/>
        </p:nvCxnSpPr>
        <p:spPr>
          <a:xfrm flipV="1">
            <a:off x="3894535" y="2207092"/>
            <a:ext cx="1165437" cy="494604"/>
          </a:xfrm>
          <a:prstGeom prst="bentConnector3">
            <a:avLst>
              <a:gd name="adj1" fmla="val 50000"/>
            </a:avLst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 49">
            <a:extLst>
              <a:ext uri="{FF2B5EF4-FFF2-40B4-BE49-F238E27FC236}">
                <a16:creationId xmlns:a16="http://schemas.microsoft.com/office/drawing/2014/main" id="{BC3688E2-B40F-BEA9-B22E-DA6E1CEF01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4248013"/>
              </p:ext>
            </p:extLst>
          </p:nvPr>
        </p:nvGraphicFramePr>
        <p:xfrm>
          <a:off x="5059972" y="1982535"/>
          <a:ext cx="6143839" cy="449115"/>
        </p:xfrm>
        <a:graphic>
          <a:graphicData uri="http://schemas.openxmlformats.org/drawingml/2006/table">
            <a:tbl>
              <a:tblPr firstRow="1" bandRow="1">
                <a:effectLst/>
              </a:tblPr>
              <a:tblGrid>
                <a:gridCol w="61438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9115">
                <a:tc>
                  <a:txBody>
                    <a:bodyPr/>
                    <a:lstStyle>
                      <a:lvl1pPr marL="0" algn="l" defTabSz="913798" rtl="0" eaLnBrk="1" latinLnBrk="0" hangingPunct="1">
                        <a:defRPr sz="1865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6897" algn="l" defTabSz="913798" rtl="0" eaLnBrk="1" latinLnBrk="0" hangingPunct="1">
                        <a:defRPr sz="1865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3798" algn="l" defTabSz="913798" rtl="0" eaLnBrk="1" latinLnBrk="0" hangingPunct="1">
                        <a:defRPr sz="1865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0695" algn="l" defTabSz="913798" rtl="0" eaLnBrk="1" latinLnBrk="0" hangingPunct="1">
                        <a:defRPr sz="1865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7594" algn="l" defTabSz="913798" rtl="0" eaLnBrk="1" latinLnBrk="0" hangingPunct="1">
                        <a:defRPr sz="1865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4494" algn="l" defTabSz="913798" rtl="0" eaLnBrk="1" latinLnBrk="0" hangingPunct="1">
                        <a:defRPr sz="1865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1391" algn="l" defTabSz="913798" rtl="0" eaLnBrk="1" latinLnBrk="0" hangingPunct="1">
                        <a:defRPr sz="1865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198289" algn="l" defTabSz="913798" rtl="0" eaLnBrk="1" latinLnBrk="0" hangingPunct="1">
                        <a:defRPr sz="1865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5187" algn="l" defTabSz="913798" rtl="0" eaLnBrk="1" latinLnBrk="0" hangingPunct="1">
                        <a:defRPr sz="1865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379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+mn-lt"/>
                        </a:rPr>
                        <a:t>LEN SC 927 mg + 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 pitchFamily="34" charset="-128"/>
                          <a:cs typeface="+mn-cs"/>
                        </a:rPr>
                        <a:t>TAB IV 2550 mg  + ZAB IV 2550 mg  Q6M , N = 53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ＭＳ Ｐゴシック" pitchFamily="34" charset="-128"/>
                        <a:cs typeface="+mn-cs"/>
                      </a:endParaRPr>
                    </a:p>
                  </a:txBody>
                  <a:tcPr marL="122486" marR="122486" marT="61243" marB="6124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50">
            <a:extLst>
              <a:ext uri="{FF2B5EF4-FFF2-40B4-BE49-F238E27FC236}">
                <a16:creationId xmlns:a16="http://schemas.microsoft.com/office/drawing/2014/main" id="{66C658DB-3844-4C6A-05E6-5A3B32DCC7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018093"/>
              </p:ext>
            </p:extLst>
          </p:nvPr>
        </p:nvGraphicFramePr>
        <p:xfrm>
          <a:off x="5059974" y="2801390"/>
          <a:ext cx="5451353" cy="449115"/>
        </p:xfrm>
        <a:graphic>
          <a:graphicData uri="http://schemas.openxmlformats.org/drawingml/2006/table">
            <a:tbl>
              <a:tblPr firstRow="1" bandRow="1">
                <a:effectLst/>
              </a:tblPr>
              <a:tblGrid>
                <a:gridCol w="5451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9115">
                <a:tc>
                  <a:txBody>
                    <a:bodyPr/>
                    <a:lstStyle>
                      <a:lvl1pPr marL="0" algn="l" defTabSz="913798" rtl="0" eaLnBrk="1" latinLnBrk="0" hangingPunct="1">
                        <a:defRPr sz="1865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6897" algn="l" defTabSz="913798" rtl="0" eaLnBrk="1" latinLnBrk="0" hangingPunct="1">
                        <a:defRPr sz="1865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3798" algn="l" defTabSz="913798" rtl="0" eaLnBrk="1" latinLnBrk="0" hangingPunct="1">
                        <a:defRPr sz="1865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0695" algn="l" defTabSz="913798" rtl="0" eaLnBrk="1" latinLnBrk="0" hangingPunct="1">
                        <a:defRPr sz="1865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7594" algn="l" defTabSz="913798" rtl="0" eaLnBrk="1" latinLnBrk="0" hangingPunct="1">
                        <a:defRPr sz="1865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4494" algn="l" defTabSz="913798" rtl="0" eaLnBrk="1" latinLnBrk="0" hangingPunct="1">
                        <a:defRPr sz="1865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1391" algn="l" defTabSz="913798" rtl="0" eaLnBrk="1" latinLnBrk="0" hangingPunct="1">
                        <a:defRPr sz="1865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198289" algn="l" defTabSz="913798" rtl="0" eaLnBrk="1" latinLnBrk="0" hangingPunct="1">
                        <a:defRPr sz="1865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5187" algn="l" defTabSz="913798" rtl="0" eaLnBrk="1" latinLnBrk="0" hangingPunct="1">
                        <a:defRPr sz="1865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379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noProof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Oral </a:t>
                      </a:r>
                      <a:r>
                        <a:rPr lang="fr-FR" sz="1600" b="1" noProof="0" dirty="0" err="1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baseline</a:t>
                      </a:r>
                      <a:r>
                        <a:rPr lang="fr-FR" sz="1600" b="1" noProof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 regimen, N = 27</a:t>
                      </a:r>
                      <a:endParaRPr lang="fr-FR" sz="1600" b="0" noProof="0" dirty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marL="122486" marR="122486" marT="61243" marB="6124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DE952711-9D15-F009-A20C-4D01CBB0920F}"/>
              </a:ext>
            </a:extLst>
          </p:cNvPr>
          <p:cNvCxnSpPr>
            <a:cxnSpLocks/>
          </p:cNvCxnSpPr>
          <p:nvPr/>
        </p:nvCxnSpPr>
        <p:spPr bwMode="auto">
          <a:xfrm>
            <a:off x="5084914" y="3506839"/>
            <a:ext cx="618307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DC2A287-FF6F-DBDE-CB84-EEAA7FFB98A5}"/>
              </a:ext>
            </a:extLst>
          </p:cNvPr>
          <p:cNvCxnSpPr>
            <a:cxnSpLocks/>
          </p:cNvCxnSpPr>
          <p:nvPr/>
        </p:nvCxnSpPr>
        <p:spPr bwMode="auto">
          <a:xfrm>
            <a:off x="7887104" y="3503303"/>
            <a:ext cx="0" cy="14472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F8BB0159-F905-8E8B-B801-F54B57F37ADB}"/>
              </a:ext>
            </a:extLst>
          </p:cNvPr>
          <p:cNvCxnSpPr>
            <a:cxnSpLocks/>
          </p:cNvCxnSpPr>
          <p:nvPr/>
        </p:nvCxnSpPr>
        <p:spPr bwMode="auto">
          <a:xfrm>
            <a:off x="5083365" y="3503303"/>
            <a:ext cx="0" cy="15599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2E4EC68D-CA3C-5B10-9B63-FD0D2F09ED13}"/>
              </a:ext>
            </a:extLst>
          </p:cNvPr>
          <p:cNvSpPr txBox="1"/>
          <p:nvPr/>
        </p:nvSpPr>
        <p:spPr>
          <a:xfrm>
            <a:off x="7644089" y="3695545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0" dirty="0">
                <a:latin typeface="Aptos" panose="020B0004020202020204" pitchFamily="34" charset="0"/>
              </a:rPr>
              <a:t>W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+mn-cs"/>
              </a:rPr>
              <a:t>26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C4BBB19-80CE-A771-2024-B9EC40259D0C}"/>
              </a:ext>
            </a:extLst>
          </p:cNvPr>
          <p:cNvSpPr txBox="1"/>
          <p:nvPr/>
        </p:nvSpPr>
        <p:spPr>
          <a:xfrm>
            <a:off x="4880866" y="3695545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0" dirty="0">
                <a:latin typeface="Aptos" panose="020B0004020202020204" pitchFamily="34" charset="0"/>
              </a:rPr>
              <a:t>D</a:t>
            </a:r>
            <a:r>
              <a:rPr lang="en-US" sz="1200" noProof="0" dirty="0">
                <a:latin typeface="Aptos" panose="020B0004020202020204" pitchFamily="34" charset="0"/>
                <a:cs typeface="+mn-cs"/>
              </a:rPr>
              <a:t>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ptos" panose="020B0004020202020204" pitchFamily="34" charset="0"/>
              <a:cs typeface="+mn-cs"/>
            </a:endParaRPr>
          </a:p>
        </p:txBody>
      </p:sp>
      <p:sp>
        <p:nvSpPr>
          <p:cNvPr id="13" name="Triangle isocèle 50">
            <a:extLst>
              <a:ext uri="{FF2B5EF4-FFF2-40B4-BE49-F238E27FC236}">
                <a16:creationId xmlns:a16="http://schemas.microsoft.com/office/drawing/2014/main" id="{6830F2E2-C419-018C-AD56-5E8B6271DF8E}"/>
              </a:ext>
            </a:extLst>
          </p:cNvPr>
          <p:cNvSpPr/>
          <p:nvPr/>
        </p:nvSpPr>
        <p:spPr bwMode="auto">
          <a:xfrm>
            <a:off x="7755998" y="3313975"/>
            <a:ext cx="265890" cy="146700"/>
          </a:xfrm>
          <a:prstGeom prst="triangle">
            <a:avLst/>
          </a:prstGeom>
          <a:solidFill>
            <a:srgbClr val="00B0F0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ptos" panose="020B0004020202020204" pitchFamily="34" charset="0"/>
              <a:cs typeface="+mn-cs"/>
            </a:endParaRPr>
          </a:p>
        </p:txBody>
      </p:sp>
      <p:cxnSp>
        <p:nvCxnSpPr>
          <p:cNvPr id="14" name="Connecteur : en angle 12">
            <a:extLst>
              <a:ext uri="{FF2B5EF4-FFF2-40B4-BE49-F238E27FC236}">
                <a16:creationId xmlns:a16="http://schemas.microsoft.com/office/drawing/2014/main" id="{63548864-8100-8A9F-423D-9C6A7EDE1D99}"/>
              </a:ext>
            </a:extLst>
          </p:cNvPr>
          <p:cNvCxnSpPr>
            <a:cxnSpLocks/>
            <a:stCxn id="20" idx="3"/>
            <a:endCxn id="7" idx="1"/>
          </p:cNvCxnSpPr>
          <p:nvPr/>
        </p:nvCxnSpPr>
        <p:spPr bwMode="auto">
          <a:xfrm>
            <a:off x="3894535" y="2701696"/>
            <a:ext cx="1165439" cy="324251"/>
          </a:xfrm>
          <a:prstGeom prst="bentConnector3">
            <a:avLst/>
          </a:prstGeom>
          <a:solidFill>
            <a:schemeClr val="accent1"/>
          </a:solidFill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1724240E-EB0C-04AF-8BB9-5BDE5EBC03DB}"/>
              </a:ext>
            </a:extLst>
          </p:cNvPr>
          <p:cNvCxnSpPr>
            <a:cxnSpLocks/>
          </p:cNvCxnSpPr>
          <p:nvPr/>
        </p:nvCxnSpPr>
        <p:spPr bwMode="auto">
          <a:xfrm>
            <a:off x="10511327" y="3503303"/>
            <a:ext cx="0" cy="15599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954C6FAE-5326-017A-2A1A-0268E0BD35CB}"/>
              </a:ext>
            </a:extLst>
          </p:cNvPr>
          <p:cNvSpPr txBox="1"/>
          <p:nvPr/>
        </p:nvSpPr>
        <p:spPr>
          <a:xfrm>
            <a:off x="10268312" y="3695545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0" dirty="0">
                <a:latin typeface="Aptos" panose="020B0004020202020204" pitchFamily="34" charset="0"/>
              </a:rPr>
              <a:t>W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+mn-cs"/>
              </a:rPr>
              <a:t>52</a:t>
            </a:r>
          </a:p>
        </p:txBody>
      </p:sp>
      <p:graphicFrame>
        <p:nvGraphicFramePr>
          <p:cNvPr id="18" name="Table 49">
            <a:extLst>
              <a:ext uri="{FF2B5EF4-FFF2-40B4-BE49-F238E27FC236}">
                <a16:creationId xmlns:a16="http://schemas.microsoft.com/office/drawing/2014/main" id="{64F0F069-24EF-EC14-087A-F458B94574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2834540"/>
              </p:ext>
            </p:extLst>
          </p:nvPr>
        </p:nvGraphicFramePr>
        <p:xfrm>
          <a:off x="10528997" y="2801390"/>
          <a:ext cx="674815" cy="449115"/>
        </p:xfrm>
        <a:graphic>
          <a:graphicData uri="http://schemas.openxmlformats.org/drawingml/2006/table">
            <a:tbl>
              <a:tblPr firstRow="1" bandRow="1">
                <a:effectLst/>
              </a:tblPr>
              <a:tblGrid>
                <a:gridCol w="6748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9115">
                <a:tc>
                  <a:txBody>
                    <a:bodyPr/>
                    <a:lstStyle>
                      <a:lvl1pPr marL="0" algn="l" defTabSz="913798" rtl="0" eaLnBrk="1" latinLnBrk="0" hangingPunct="1">
                        <a:defRPr sz="1865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6897" algn="l" defTabSz="913798" rtl="0" eaLnBrk="1" latinLnBrk="0" hangingPunct="1">
                        <a:defRPr sz="1865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3798" algn="l" defTabSz="913798" rtl="0" eaLnBrk="1" latinLnBrk="0" hangingPunct="1">
                        <a:defRPr sz="1865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0695" algn="l" defTabSz="913798" rtl="0" eaLnBrk="1" latinLnBrk="0" hangingPunct="1">
                        <a:defRPr sz="1865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7594" algn="l" defTabSz="913798" rtl="0" eaLnBrk="1" latinLnBrk="0" hangingPunct="1">
                        <a:defRPr sz="1865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4494" algn="l" defTabSz="913798" rtl="0" eaLnBrk="1" latinLnBrk="0" hangingPunct="1">
                        <a:defRPr sz="1865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1391" algn="l" defTabSz="913798" rtl="0" eaLnBrk="1" latinLnBrk="0" hangingPunct="1">
                        <a:defRPr sz="1865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198289" algn="l" defTabSz="913798" rtl="0" eaLnBrk="1" latinLnBrk="0" hangingPunct="1">
                        <a:defRPr sz="1865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5187" algn="l" defTabSz="913798" rtl="0" eaLnBrk="1" latinLnBrk="0" hangingPunct="1">
                        <a:defRPr sz="1865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379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ＭＳ Ｐゴシック" pitchFamily="34" charset="-128"/>
                        <a:cs typeface="+mn-cs"/>
                      </a:endParaRPr>
                    </a:p>
                  </a:txBody>
                  <a:tcPr marL="122486" marR="122486" marT="61243" marB="6124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Ellipse 18">
            <a:extLst>
              <a:ext uri="{FF2B5EF4-FFF2-40B4-BE49-F238E27FC236}">
                <a16:creationId xmlns:a16="http://schemas.microsoft.com/office/drawing/2014/main" id="{CA1BAB27-ADAF-38A2-800B-FB6404A8966B}"/>
              </a:ext>
            </a:extLst>
          </p:cNvPr>
          <p:cNvSpPr/>
          <p:nvPr/>
        </p:nvSpPr>
        <p:spPr>
          <a:xfrm>
            <a:off x="4205204" y="2320958"/>
            <a:ext cx="607119" cy="608366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R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2:1</a:t>
            </a:r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id="{AB222397-D0C9-0BF8-FE69-F4E71BA6F7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316" y="1839241"/>
            <a:ext cx="3005219" cy="1724910"/>
          </a:xfrm>
          <a:prstGeom prst="roundRect">
            <a:avLst>
              <a:gd name="adj" fmla="val 5348"/>
            </a:avLst>
          </a:prstGeom>
          <a:ln w="19050">
            <a:solidFill>
              <a:srgbClr val="0070C0"/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rIns="36000">
            <a:prstTxWarp prst="textNoShape">
              <a:avLst/>
            </a:prstTxWarp>
            <a:no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pitchFamily="-65" charset="-128"/>
                <a:cs typeface="ＭＳ Ｐゴシック" pitchFamily="-65" charset="-128"/>
              </a:rPr>
              <a:t>18-65 years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pitchFamily="-65" charset="-128"/>
                <a:cs typeface="ＭＳ Ｐゴシック" pitchFamily="-65" charset="-128"/>
              </a:rPr>
              <a:t>HIV RNA &lt; 50 c/mL ≥ 12 months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pitchFamily="-65" charset="-128"/>
                <a:cs typeface="ＭＳ Ｐゴシック" pitchFamily="-65" charset="-128"/>
              </a:rPr>
              <a:t>On stable oral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pitchFamily="-65" charset="-128"/>
                <a:cs typeface="ＭＳ Ｐゴシック" pitchFamily="-65" charset="-128"/>
              </a:rPr>
              <a:t>cART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pitchFamily="-65" charset="-128"/>
                <a:cs typeface="ＭＳ Ｐゴシック" pitchFamily="-65" charset="-128"/>
              </a:rPr>
              <a:t> ≥ 12 months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pitchFamily="-65" charset="-128"/>
                <a:cs typeface="ＭＳ Ｐゴシック" pitchFamily="-65" charset="-128"/>
              </a:rPr>
              <a:t>CD4 ≥ 200/mm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pitchFamily="-65" charset="-128"/>
                <a:cs typeface="ＭＳ Ｐゴシック" pitchFamily="-65" charset="-128"/>
              </a:rPr>
              <a:t>3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pitchFamily="-65" charset="-128"/>
                <a:cs typeface="ＭＳ Ｐゴシック" pitchFamily="-65" charset="-128"/>
              </a:rPr>
              <a:t>No HBV infection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noProof="0" dirty="0">
                <a:solidFill>
                  <a:schemeClr val="tx1"/>
                </a:solidFill>
                <a:ea typeface="ＭＳ Ｐゴシック" pitchFamily="-65" charset="-128"/>
                <a:cs typeface="ＭＳ Ｐゴシック" pitchFamily="-65" charset="-128"/>
              </a:rPr>
              <a:t>Highly susceptible to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pitchFamily="-65" charset="-128"/>
                <a:cs typeface="ＭＳ Ｐゴシック" pitchFamily="-65" charset="-128"/>
              </a:rPr>
              <a:t> TAB </a:t>
            </a:r>
            <a:r>
              <a:rPr lang="en-US" sz="1400" b="1" noProof="0" dirty="0">
                <a:solidFill>
                  <a:schemeClr val="tx1"/>
                </a:solidFill>
                <a:ea typeface="ＭＳ Ｐゴシック" pitchFamily="-65" charset="-128"/>
                <a:cs typeface="ＭＳ Ｐゴシック" pitchFamily="-65" charset="-128"/>
              </a:rPr>
              <a:t>AND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pitchFamily="-65" charset="-128"/>
                <a:cs typeface="ＭＳ Ｐゴシック" pitchFamily="-65" charset="-128"/>
              </a:rPr>
              <a:t> ZAB (IC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pitchFamily="-65" charset="-128"/>
                <a:cs typeface="ＭＳ Ｐゴシック" pitchFamily="-65" charset="-128"/>
              </a:rPr>
              <a:t>90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pitchFamily="-65" charset="-128"/>
                <a:cs typeface="ＭＳ Ｐゴシック" pitchFamily="-65" charset="-128"/>
              </a:rPr>
              <a:t> ≤ 2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2" charset="2"/>
                <a:ea typeface="ＭＳ Ｐゴシック" pitchFamily="-65" charset="-128"/>
                <a:cs typeface="ＭＳ Ｐゴシック" pitchFamily="-65" charset="-128"/>
              </a:rPr>
              <a:t>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pitchFamily="-65" charset="-128"/>
                <a:cs typeface="ＭＳ Ｐゴシック" pitchFamily="-65" charset="-128"/>
              </a:rPr>
              <a:t>g/mL)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9F550D5-9839-3A25-5124-287ACB6AEA29}"/>
              </a:ext>
            </a:extLst>
          </p:cNvPr>
          <p:cNvSpPr txBox="1"/>
          <p:nvPr/>
        </p:nvSpPr>
        <p:spPr>
          <a:xfrm>
            <a:off x="4184617" y="3047631"/>
            <a:ext cx="603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Aptos" panose="020B0004020202020204" pitchFamily="34" charset="0"/>
                <a:ea typeface="ＭＳ Ｐゴシック" pitchFamily="34" charset="-128"/>
              </a:rPr>
              <a:t>N</a:t>
            </a:r>
            <a:r>
              <a:rPr lang="en-US" sz="1200" noProof="0" dirty="0">
                <a:latin typeface="Aptos" panose="020B0004020202020204" pitchFamily="34" charset="0"/>
                <a:ea typeface="ＭＳ Ｐゴシック" pitchFamily="34" charset="-128"/>
                <a:cs typeface="+mn-cs"/>
              </a:rPr>
              <a:t> = 80</a:t>
            </a:r>
          </a:p>
        </p:txBody>
      </p:sp>
      <p:graphicFrame>
        <p:nvGraphicFramePr>
          <p:cNvPr id="74" name="Espace réservé du contenu 3">
            <a:extLst>
              <a:ext uri="{FF2B5EF4-FFF2-40B4-BE49-F238E27FC236}">
                <a16:creationId xmlns:a16="http://schemas.microsoft.com/office/drawing/2014/main" id="{5B2AB0BA-4E77-3380-6163-9EABFFF7F2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6228171"/>
              </p:ext>
            </p:extLst>
          </p:nvPr>
        </p:nvGraphicFramePr>
        <p:xfrm>
          <a:off x="4714939" y="4527825"/>
          <a:ext cx="6336237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2900">
                  <a:extLst>
                    <a:ext uri="{9D8B030D-6E8A-4147-A177-3AD203B41FA5}">
                      <a16:colId xmlns:a16="http://schemas.microsoft.com/office/drawing/2014/main" val="436672484"/>
                    </a:ext>
                  </a:extLst>
                </a:gridCol>
                <a:gridCol w="1730566">
                  <a:extLst>
                    <a:ext uri="{9D8B030D-6E8A-4147-A177-3AD203B41FA5}">
                      <a16:colId xmlns:a16="http://schemas.microsoft.com/office/drawing/2014/main" val="484819620"/>
                    </a:ext>
                  </a:extLst>
                </a:gridCol>
                <a:gridCol w="2112771">
                  <a:extLst>
                    <a:ext uri="{9D8B030D-6E8A-4147-A177-3AD203B41FA5}">
                      <a16:colId xmlns:a16="http://schemas.microsoft.com/office/drawing/2014/main" val="80037337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LEN + TAB + ZAB </a:t>
                      </a:r>
                      <a:br>
                        <a:rPr lang="en-US" sz="1600" noProof="0" dirty="0"/>
                      </a:br>
                      <a:r>
                        <a:rPr lang="en-US" sz="1600" noProof="0" dirty="0"/>
                        <a:t>(N = 53)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Oral baseline regimen</a:t>
                      </a:r>
                      <a:br>
                        <a:rPr lang="en-US" sz="1600" noProof="0" dirty="0"/>
                      </a:br>
                      <a:r>
                        <a:rPr lang="en-US" sz="1600" noProof="0" dirty="0"/>
                        <a:t>(N = 27)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709414"/>
                  </a:ext>
                </a:extLst>
              </a:tr>
              <a:tr h="268242">
                <a:tc>
                  <a:txBody>
                    <a:bodyPr/>
                    <a:lstStyle/>
                    <a:p>
                      <a:r>
                        <a:rPr lang="en-US" sz="1600" b="1" u="none" noProof="0" dirty="0">
                          <a:solidFill>
                            <a:schemeClr val="tx1"/>
                          </a:solidFill>
                        </a:rPr>
                        <a:t>HIV RNA </a:t>
                      </a:r>
                      <a:r>
                        <a:rPr lang="en-US" sz="1600" b="1" u="sng" noProof="0" dirty="0">
                          <a:solidFill>
                            <a:schemeClr val="tx1"/>
                          </a:solidFill>
                        </a:rPr>
                        <a:t>&gt;</a:t>
                      </a:r>
                      <a:r>
                        <a:rPr lang="en-US" sz="1600" b="1" u="none" noProof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noProof="0" dirty="0">
                          <a:solidFill>
                            <a:schemeClr val="tx1"/>
                          </a:solidFill>
                        </a:rPr>
                        <a:t>50 c/mL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solidFill>
                            <a:schemeClr val="tx1"/>
                          </a:solidFill>
                        </a:rPr>
                        <a:t>1 (1.9)</a:t>
                      </a:r>
                      <a:endParaRPr lang="fr-FR" sz="1600" dirty="0">
                        <a:solidFill>
                          <a:srgbClr val="00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5473518"/>
                  </a:ext>
                </a:extLst>
              </a:tr>
              <a:tr h="268242">
                <a:tc>
                  <a:txBody>
                    <a:bodyPr/>
                    <a:lstStyle/>
                    <a:p>
                      <a:r>
                        <a:rPr lang="en-US" sz="1600" b="1" noProof="0" dirty="0">
                          <a:solidFill>
                            <a:schemeClr val="tx1"/>
                          </a:solidFill>
                        </a:rPr>
                        <a:t>HIV RNA &lt; 50 c/mL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solidFill>
                            <a:schemeClr val="tx1"/>
                          </a:solidFill>
                        </a:rPr>
                        <a:t>51 (96.2)</a:t>
                      </a:r>
                      <a:endParaRPr lang="fr-FR" sz="1600" dirty="0">
                        <a:solidFill>
                          <a:srgbClr val="00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>
                          <a:solidFill>
                            <a:schemeClr val="tx1"/>
                          </a:solidFill>
                        </a:rPr>
                        <a:t>26 (96.3)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375442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b="1" noProof="0" dirty="0">
                          <a:solidFill>
                            <a:schemeClr val="tx1"/>
                          </a:solidFill>
                        </a:rPr>
                        <a:t>No virological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>
                          <a:solidFill>
                            <a:schemeClr val="tx1"/>
                          </a:solidFill>
                        </a:rPr>
                        <a:t>1 (1.9)</a:t>
                      </a:r>
                      <a:endParaRPr lang="fr-FR" sz="1600" dirty="0">
                        <a:solidFill>
                          <a:srgbClr val="00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>
                          <a:solidFill>
                            <a:schemeClr val="tx1"/>
                          </a:solidFill>
                        </a:rPr>
                        <a:t>1 (3.7)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2208353"/>
                  </a:ext>
                </a:extLst>
              </a:tr>
            </a:tbl>
          </a:graphicData>
        </a:graphic>
      </p:graphicFrame>
      <p:sp>
        <p:nvSpPr>
          <p:cNvPr id="77" name="ZoneTexte 76">
            <a:extLst>
              <a:ext uri="{FF2B5EF4-FFF2-40B4-BE49-F238E27FC236}">
                <a16:creationId xmlns:a16="http://schemas.microsoft.com/office/drawing/2014/main" id="{F53573CB-840F-6EED-BD10-06DA4793550A}"/>
              </a:ext>
            </a:extLst>
          </p:cNvPr>
          <p:cNvSpPr txBox="1"/>
          <p:nvPr/>
        </p:nvSpPr>
        <p:spPr>
          <a:xfrm>
            <a:off x="6199453" y="4086824"/>
            <a:ext cx="33672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noProof="0" dirty="0">
                <a:solidFill>
                  <a:srgbClr val="0070C0"/>
                </a:solidFill>
              </a:rPr>
              <a:t>W26 outcome (FDA Snapshot)</a:t>
            </a:r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0E4E5851-54EC-CC39-BAA2-78C193A98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5400" y="6468498"/>
            <a:ext cx="2566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Ogbuagu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O, CROI 2025, Abs. 151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71886BA-9560-A039-3041-8DDF201FD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9804400" cy="1491539"/>
          </a:xfrm>
        </p:spPr>
        <p:txBody>
          <a:bodyPr/>
          <a:lstStyle/>
          <a:p>
            <a:r>
              <a:rPr lang="en-US" dirty="0"/>
              <a:t>LEN SC + 2 </a:t>
            </a:r>
            <a:r>
              <a:rPr lang="en-US" dirty="0" err="1"/>
              <a:t>bNAbs</a:t>
            </a:r>
            <a:r>
              <a:rPr lang="en-US" dirty="0"/>
              <a:t> IV (TAB + ZAB) for maintenance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3885740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7E3942-96B9-5BFB-75F4-6BA81E03E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A890D8-794A-C47A-F0EB-FC9FBF012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0471"/>
            <a:ext cx="10903839" cy="1481068"/>
          </a:xfrm>
        </p:spPr>
        <p:txBody>
          <a:bodyPr>
            <a:normAutofit/>
          </a:bodyPr>
          <a:lstStyle/>
          <a:p>
            <a:r>
              <a:rPr lang="en-US" noProof="0" dirty="0"/>
              <a:t>LEN + TAB + ZAB as maintenance: 1 case of virological failure at W26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8A32556B-8490-3B4A-CB46-DA83D6495094}"/>
              </a:ext>
            </a:extLst>
          </p:cNvPr>
          <p:cNvGrpSpPr/>
          <p:nvPr/>
        </p:nvGrpSpPr>
        <p:grpSpPr>
          <a:xfrm>
            <a:off x="925208" y="2219217"/>
            <a:ext cx="5795375" cy="546505"/>
            <a:chOff x="925208" y="2219217"/>
            <a:chExt cx="5795375" cy="546505"/>
          </a:xfrm>
        </p:grpSpPr>
        <p:sp>
          <p:nvSpPr>
            <p:cNvPr id="5" name="Line 64">
              <a:extLst>
                <a:ext uri="{FF2B5EF4-FFF2-40B4-BE49-F238E27FC236}">
                  <a16:creationId xmlns:a16="http://schemas.microsoft.com/office/drawing/2014/main" id="{8502D8E6-6266-00F5-0D99-FC84913FAA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88362" y="2590430"/>
              <a:ext cx="254000" cy="0"/>
            </a:xfrm>
            <a:prstGeom prst="line">
              <a:avLst/>
            </a:prstGeom>
            <a:noFill/>
            <a:ln w="25400">
              <a:solidFill>
                <a:srgbClr val="007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6" name="Line 65">
              <a:extLst>
                <a:ext uri="{FF2B5EF4-FFF2-40B4-BE49-F238E27FC236}">
                  <a16:creationId xmlns:a16="http://schemas.microsoft.com/office/drawing/2014/main" id="{0CD68E87-2917-9F9E-6FDC-700817C1E5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88362" y="2358115"/>
              <a:ext cx="254000" cy="0"/>
            </a:xfrm>
            <a:prstGeom prst="line">
              <a:avLst/>
            </a:prstGeom>
            <a:noFill/>
            <a:ln w="25400">
              <a:solidFill>
                <a:srgbClr val="00B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7" name="Line 67">
              <a:extLst>
                <a:ext uri="{FF2B5EF4-FFF2-40B4-BE49-F238E27FC236}">
                  <a16:creationId xmlns:a16="http://schemas.microsoft.com/office/drawing/2014/main" id="{D300BE64-B51E-3D60-5161-F82C1D1CB6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14522" y="2584526"/>
              <a:ext cx="254000" cy="0"/>
            </a:xfrm>
            <a:prstGeom prst="line">
              <a:avLst/>
            </a:prstGeom>
            <a:noFill/>
            <a:ln w="25400">
              <a:solidFill>
                <a:srgbClr val="00B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8" name="Line 69">
              <a:extLst>
                <a:ext uri="{FF2B5EF4-FFF2-40B4-BE49-F238E27FC236}">
                  <a16:creationId xmlns:a16="http://schemas.microsoft.com/office/drawing/2014/main" id="{DD86DF72-A5A0-74E5-0259-949D6F9243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25208" y="2483678"/>
              <a:ext cx="254000" cy="0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9" name="Line 70">
              <a:extLst>
                <a:ext uri="{FF2B5EF4-FFF2-40B4-BE49-F238E27FC236}">
                  <a16:creationId xmlns:a16="http://schemas.microsoft.com/office/drawing/2014/main" id="{055BFE1B-8F9B-0E0E-3582-0E16F43269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14522" y="2352212"/>
              <a:ext cx="254000" cy="0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97535823-A111-76BD-1868-72439D34EB56}"/>
                </a:ext>
              </a:extLst>
            </p:cNvPr>
            <p:cNvSpPr txBox="1"/>
            <p:nvPr/>
          </p:nvSpPr>
          <p:spPr>
            <a:xfrm>
              <a:off x="1189052" y="2352213"/>
              <a:ext cx="9594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HIV-1 RNA</a:t>
              </a:r>
              <a:endParaRPr kumimoji="0" lang="en-US" sz="14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516A92B4-D1E6-64A2-BF5C-AD296EE129CB}"/>
                </a:ext>
              </a:extLst>
            </p:cNvPr>
            <p:cNvSpPr txBox="1"/>
            <p:nvPr/>
          </p:nvSpPr>
          <p:spPr>
            <a:xfrm>
              <a:off x="3352206" y="2226140"/>
              <a:ext cx="15441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TAB concentration</a:t>
              </a:r>
              <a:endParaRPr kumimoji="0" lang="en-US" sz="14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27AC50F7-D6C0-87F9-6A3F-06718FA99BA7}"/>
                </a:ext>
              </a:extLst>
            </p:cNvPr>
            <p:cNvSpPr txBox="1"/>
            <p:nvPr/>
          </p:nvSpPr>
          <p:spPr>
            <a:xfrm>
              <a:off x="3352206" y="2457945"/>
              <a:ext cx="15554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ZAB concentration</a:t>
              </a:r>
              <a:endParaRPr kumimoji="0" lang="en-US" sz="14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72503D7E-77E1-2D3E-7286-26818870B586}"/>
                </a:ext>
              </a:extLst>
            </p:cNvPr>
            <p:cNvSpPr txBox="1"/>
            <p:nvPr/>
          </p:nvSpPr>
          <p:spPr>
            <a:xfrm>
              <a:off x="5178366" y="2451021"/>
              <a:ext cx="14045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Mean (SD) [LEN]</a:t>
              </a:r>
              <a:endParaRPr kumimoji="0" lang="en-US" sz="14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1391068-A570-74FC-DF30-3A377B7318EE}"/>
                </a:ext>
              </a:extLst>
            </p:cNvPr>
            <p:cNvSpPr txBox="1"/>
            <p:nvPr/>
          </p:nvSpPr>
          <p:spPr>
            <a:xfrm>
              <a:off x="5178366" y="2219217"/>
              <a:ext cx="15422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LEN</a:t>
              </a:r>
              <a:r>
                <a:rPr lang="en-US" sz="1400" b="1" dirty="0">
                  <a:cs typeface="Arial" charset="0"/>
                </a:rPr>
                <a:t>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concentration</a:t>
              </a:r>
              <a:endParaRPr kumimoji="0" lang="en-US" sz="14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ea typeface="+mn-ea"/>
                <a:cs typeface="Arial" charset="0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34489EAE-F2AB-B2A4-A909-E50995499BDD}"/>
              </a:ext>
            </a:extLst>
          </p:cNvPr>
          <p:cNvGrpSpPr/>
          <p:nvPr/>
        </p:nvGrpSpPr>
        <p:grpSpPr>
          <a:xfrm>
            <a:off x="797158" y="2890681"/>
            <a:ext cx="6256168" cy="3080743"/>
            <a:chOff x="3065811" y="2588886"/>
            <a:chExt cx="6256168" cy="3080743"/>
          </a:xfrm>
        </p:grpSpPr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880C4FFC-8B72-38C6-FD03-D0B275D0E9F6}"/>
                </a:ext>
              </a:extLst>
            </p:cNvPr>
            <p:cNvGrpSpPr/>
            <p:nvPr/>
          </p:nvGrpSpPr>
          <p:grpSpPr>
            <a:xfrm>
              <a:off x="3416300" y="2685835"/>
              <a:ext cx="5371084" cy="2425988"/>
              <a:chOff x="5995988" y="1790701"/>
              <a:chExt cx="4073525" cy="1839912"/>
            </a:xfrm>
          </p:grpSpPr>
          <p:sp>
            <p:nvSpPr>
              <p:cNvPr id="56" name="Rectangle 7">
                <a:extLst>
                  <a:ext uri="{FF2B5EF4-FFF2-40B4-BE49-F238E27FC236}">
                    <a16:creationId xmlns:a16="http://schemas.microsoft.com/office/drawing/2014/main" id="{E19FF0FB-A170-4146-0C22-65C4A35CF1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75713" y="1804988"/>
                <a:ext cx="1133475" cy="1762125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57" name="Freeform 12">
                <a:extLst>
                  <a:ext uri="{FF2B5EF4-FFF2-40B4-BE49-F238E27FC236}">
                    <a16:creationId xmlns:a16="http://schemas.microsoft.com/office/drawing/2014/main" id="{4097D810-0586-9280-3CE7-F334F8ED3C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4725" y="1790701"/>
                <a:ext cx="3954463" cy="1776413"/>
              </a:xfrm>
              <a:custGeom>
                <a:avLst/>
                <a:gdLst>
                  <a:gd name="T0" fmla="*/ 9963 w 9963"/>
                  <a:gd name="T1" fmla="*/ 4472 h 4472"/>
                  <a:gd name="T2" fmla="*/ 0 w 9963"/>
                  <a:gd name="T3" fmla="*/ 4472 h 4472"/>
                  <a:gd name="T4" fmla="*/ 0 w 9963"/>
                  <a:gd name="T5" fmla="*/ 0 h 4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963" h="4472">
                    <a:moveTo>
                      <a:pt x="9963" y="4472"/>
                    </a:moveTo>
                    <a:lnTo>
                      <a:pt x="0" y="4472"/>
                    </a:lnTo>
                    <a:lnTo>
                      <a:pt x="0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58" name="Line 13">
                <a:extLst>
                  <a:ext uri="{FF2B5EF4-FFF2-40B4-BE49-F238E27FC236}">
                    <a16:creationId xmlns:a16="http://schemas.microsoft.com/office/drawing/2014/main" id="{35DDAF77-026D-8C40-320B-22019D63BA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09188" y="1795463"/>
                <a:ext cx="0" cy="177165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59" name="Line 14">
                <a:extLst>
                  <a:ext uri="{FF2B5EF4-FFF2-40B4-BE49-F238E27FC236}">
                    <a16:creationId xmlns:a16="http://schemas.microsoft.com/office/drawing/2014/main" id="{1019C633-64BF-5185-0410-B62E17B5AC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009188" y="3567113"/>
                <a:ext cx="28575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60" name="Line 15">
                <a:extLst>
                  <a:ext uri="{FF2B5EF4-FFF2-40B4-BE49-F238E27FC236}">
                    <a16:creationId xmlns:a16="http://schemas.microsoft.com/office/drawing/2014/main" id="{7C7DD1AF-A400-C095-0304-01ECB6A292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009188" y="3567113"/>
                <a:ext cx="0" cy="6350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61" name="Line 16">
                <a:extLst>
                  <a:ext uri="{FF2B5EF4-FFF2-40B4-BE49-F238E27FC236}">
                    <a16:creationId xmlns:a16="http://schemas.microsoft.com/office/drawing/2014/main" id="{B3732F08-48FF-F980-A134-A91ADCB061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801225" y="3567113"/>
                <a:ext cx="0" cy="6350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62" name="Line 17">
                <a:extLst>
                  <a:ext uri="{FF2B5EF4-FFF2-40B4-BE49-F238E27FC236}">
                    <a16:creationId xmlns:a16="http://schemas.microsoft.com/office/drawing/2014/main" id="{D522F545-9439-9110-54DB-8C6DE037A3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967788" y="3567113"/>
                <a:ext cx="0" cy="6350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63" name="Line 18">
                <a:extLst>
                  <a:ext uri="{FF2B5EF4-FFF2-40B4-BE49-F238E27FC236}">
                    <a16:creationId xmlns:a16="http://schemas.microsoft.com/office/drawing/2014/main" id="{A76E6FFD-3ADD-7B37-6051-31C82A8278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759825" y="3567113"/>
                <a:ext cx="0" cy="6350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64" name="Line 19">
                <a:extLst>
                  <a:ext uri="{FF2B5EF4-FFF2-40B4-BE49-F238E27FC236}">
                    <a16:creationId xmlns:a16="http://schemas.microsoft.com/office/drawing/2014/main" id="{189C59D5-C57C-1DB3-5DD7-FE82E25762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551863" y="3567113"/>
                <a:ext cx="0" cy="6350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65" name="Line 20">
                <a:extLst>
                  <a:ext uri="{FF2B5EF4-FFF2-40B4-BE49-F238E27FC236}">
                    <a16:creationId xmlns:a16="http://schemas.microsoft.com/office/drawing/2014/main" id="{D27955EB-E97A-3F5F-CA79-A9DC489CF9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593263" y="3567113"/>
                <a:ext cx="0" cy="6350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66" name="Line 21">
                <a:extLst>
                  <a:ext uri="{FF2B5EF4-FFF2-40B4-BE49-F238E27FC236}">
                    <a16:creationId xmlns:a16="http://schemas.microsoft.com/office/drawing/2014/main" id="{B69EBA34-3B14-1836-933C-20D3586E21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385300" y="3567113"/>
                <a:ext cx="0" cy="6350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67" name="Line 22">
                <a:extLst>
                  <a:ext uri="{FF2B5EF4-FFF2-40B4-BE49-F238E27FC236}">
                    <a16:creationId xmlns:a16="http://schemas.microsoft.com/office/drawing/2014/main" id="{FB8B0693-0D20-EF23-73EE-8259E838F8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175750" y="3567113"/>
                <a:ext cx="0" cy="6350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68" name="Line 23">
                <a:extLst>
                  <a:ext uri="{FF2B5EF4-FFF2-40B4-BE49-F238E27FC236}">
                    <a16:creationId xmlns:a16="http://schemas.microsoft.com/office/drawing/2014/main" id="{3CCACEB7-2880-2A10-063A-B5DB1003CF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512050" y="3567113"/>
                <a:ext cx="0" cy="6350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69" name="Line 24">
                <a:extLst>
                  <a:ext uri="{FF2B5EF4-FFF2-40B4-BE49-F238E27FC236}">
                    <a16:creationId xmlns:a16="http://schemas.microsoft.com/office/drawing/2014/main" id="{6823B16A-C3CE-2B1A-300D-61587793F7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304088" y="3567113"/>
                <a:ext cx="0" cy="6350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70" name="Line 25">
                <a:extLst>
                  <a:ext uri="{FF2B5EF4-FFF2-40B4-BE49-F238E27FC236}">
                    <a16:creationId xmlns:a16="http://schemas.microsoft.com/office/drawing/2014/main" id="{27A28520-829C-E2A9-86AF-4FEDE12A5F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096125" y="3567113"/>
                <a:ext cx="0" cy="6350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71" name="Line 26">
                <a:extLst>
                  <a:ext uri="{FF2B5EF4-FFF2-40B4-BE49-F238E27FC236}">
                    <a16:creationId xmlns:a16="http://schemas.microsoft.com/office/drawing/2014/main" id="{C7CD8774-F7A5-82D3-1521-4D8E3D1F5B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135938" y="3567113"/>
                <a:ext cx="0" cy="6350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72" name="Line 27">
                <a:extLst>
                  <a:ext uri="{FF2B5EF4-FFF2-40B4-BE49-F238E27FC236}">
                    <a16:creationId xmlns:a16="http://schemas.microsoft.com/office/drawing/2014/main" id="{D11E692D-06C0-9A47-B2FE-537A52D335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343900" y="3567113"/>
                <a:ext cx="0" cy="6350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73" name="Line 28">
                <a:extLst>
                  <a:ext uri="{FF2B5EF4-FFF2-40B4-BE49-F238E27FC236}">
                    <a16:creationId xmlns:a16="http://schemas.microsoft.com/office/drawing/2014/main" id="{8237CEFD-0809-DE9C-A3CE-C0B209AD58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927975" y="3567113"/>
                <a:ext cx="0" cy="6350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74" name="Line 29">
                <a:extLst>
                  <a:ext uri="{FF2B5EF4-FFF2-40B4-BE49-F238E27FC236}">
                    <a16:creationId xmlns:a16="http://schemas.microsoft.com/office/drawing/2014/main" id="{5EF8C79D-AB55-F8AE-EB47-2813F34223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720013" y="3567113"/>
                <a:ext cx="0" cy="6350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75" name="Line 30">
                <a:extLst>
                  <a:ext uri="{FF2B5EF4-FFF2-40B4-BE49-F238E27FC236}">
                    <a16:creationId xmlns:a16="http://schemas.microsoft.com/office/drawing/2014/main" id="{57C04C43-836A-3CDA-2529-6FCBA7E522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62688" y="3567113"/>
                <a:ext cx="0" cy="6350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76" name="Line 31">
                <a:extLst>
                  <a:ext uri="{FF2B5EF4-FFF2-40B4-BE49-F238E27FC236}">
                    <a16:creationId xmlns:a16="http://schemas.microsoft.com/office/drawing/2014/main" id="{53C1F741-E984-4298-F3AB-59136D651E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054725" y="3567113"/>
                <a:ext cx="0" cy="6350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77" name="Line 32">
                <a:extLst>
                  <a:ext uri="{FF2B5EF4-FFF2-40B4-BE49-F238E27FC236}">
                    <a16:creationId xmlns:a16="http://schemas.microsoft.com/office/drawing/2014/main" id="{157AD053-6276-E3FF-8BD7-57B7E07BED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888163" y="3567113"/>
                <a:ext cx="0" cy="6350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78" name="Line 33">
                <a:extLst>
                  <a:ext uri="{FF2B5EF4-FFF2-40B4-BE49-F238E27FC236}">
                    <a16:creationId xmlns:a16="http://schemas.microsoft.com/office/drawing/2014/main" id="{3CC62D81-B774-E0D0-ECEA-16A885E161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70650" y="3567113"/>
                <a:ext cx="0" cy="6350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79" name="Line 34">
                <a:extLst>
                  <a:ext uri="{FF2B5EF4-FFF2-40B4-BE49-F238E27FC236}">
                    <a16:creationId xmlns:a16="http://schemas.microsoft.com/office/drawing/2014/main" id="{382D8EC8-E501-59E4-B29B-217BFAD66F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78613" y="3567113"/>
                <a:ext cx="0" cy="6350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80" name="Line 55">
                <a:extLst>
                  <a:ext uri="{FF2B5EF4-FFF2-40B4-BE49-F238E27FC236}">
                    <a16:creationId xmlns:a16="http://schemas.microsoft.com/office/drawing/2014/main" id="{3E435283-AD28-0503-679D-3BFABD500D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09188" y="2362201"/>
                <a:ext cx="60325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81" name="Line 56">
                <a:extLst>
                  <a:ext uri="{FF2B5EF4-FFF2-40B4-BE49-F238E27FC236}">
                    <a16:creationId xmlns:a16="http://schemas.microsoft.com/office/drawing/2014/main" id="{D7E8A9BE-801F-2FEF-6D67-E738048212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09188" y="2916238"/>
                <a:ext cx="60325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82" name="Line 57">
                <a:extLst>
                  <a:ext uri="{FF2B5EF4-FFF2-40B4-BE49-F238E27FC236}">
                    <a16:creationId xmlns:a16="http://schemas.microsoft.com/office/drawing/2014/main" id="{6C719AE8-6B9B-942B-239C-3D0E68CB5F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09188" y="3462338"/>
                <a:ext cx="60325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83" name="Line 61">
                <a:extLst>
                  <a:ext uri="{FF2B5EF4-FFF2-40B4-BE49-F238E27FC236}">
                    <a16:creationId xmlns:a16="http://schemas.microsoft.com/office/drawing/2014/main" id="{26F90209-0244-4740-FB1C-D6343CC56D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09188" y="1816101"/>
                <a:ext cx="60325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84" name="Freeform 62">
                <a:extLst>
                  <a:ext uri="{FF2B5EF4-FFF2-40B4-BE49-F238E27FC236}">
                    <a16:creationId xmlns:a16="http://schemas.microsoft.com/office/drawing/2014/main" id="{1FD4A3D0-C073-156B-D311-22FBD752F9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4725" y="1917701"/>
                <a:ext cx="2705100" cy="604838"/>
              </a:xfrm>
              <a:custGeom>
                <a:avLst/>
                <a:gdLst>
                  <a:gd name="T0" fmla="*/ 6816 w 6816"/>
                  <a:gd name="T1" fmla="*/ 1525 h 1525"/>
                  <a:gd name="T2" fmla="*/ 5174 w 6816"/>
                  <a:gd name="T3" fmla="*/ 1246 h 1525"/>
                  <a:gd name="T4" fmla="*/ 3171 w 6816"/>
                  <a:gd name="T5" fmla="*/ 919 h 1525"/>
                  <a:gd name="T6" fmla="*/ 1039 w 6816"/>
                  <a:gd name="T7" fmla="*/ 746 h 1525"/>
                  <a:gd name="T8" fmla="*/ 0 w 6816"/>
                  <a:gd name="T9" fmla="*/ 0 h 1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16" h="1525">
                    <a:moveTo>
                      <a:pt x="6816" y="1525"/>
                    </a:moveTo>
                    <a:lnTo>
                      <a:pt x="5174" y="1246"/>
                    </a:lnTo>
                    <a:lnTo>
                      <a:pt x="3171" y="919"/>
                    </a:lnTo>
                    <a:lnTo>
                      <a:pt x="1039" y="746"/>
                    </a:lnTo>
                    <a:lnTo>
                      <a:pt x="0" y="0"/>
                    </a:lnTo>
                  </a:path>
                </a:pathLst>
              </a:custGeom>
              <a:noFill/>
              <a:ln w="25400">
                <a:solidFill>
                  <a:srgbClr val="007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85" name="Freeform 66">
                <a:extLst>
                  <a:ext uri="{FF2B5EF4-FFF2-40B4-BE49-F238E27FC236}">
                    <a16:creationId xmlns:a16="http://schemas.microsoft.com/office/drawing/2014/main" id="{FE7AE4B5-CD1A-0C17-B9FE-B71FDAF43E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4725" y="1873251"/>
                <a:ext cx="2705100" cy="803275"/>
              </a:xfrm>
              <a:custGeom>
                <a:avLst/>
                <a:gdLst>
                  <a:gd name="T0" fmla="*/ 6816 w 6816"/>
                  <a:gd name="T1" fmla="*/ 2023 h 2023"/>
                  <a:gd name="T2" fmla="*/ 6314 w 6816"/>
                  <a:gd name="T3" fmla="*/ 1840 h 2023"/>
                  <a:gd name="T4" fmla="*/ 3156 w 6816"/>
                  <a:gd name="T5" fmla="*/ 1168 h 2023"/>
                  <a:gd name="T6" fmla="*/ 2119 w 6816"/>
                  <a:gd name="T7" fmla="*/ 1032 h 2023"/>
                  <a:gd name="T8" fmla="*/ 1034 w 6816"/>
                  <a:gd name="T9" fmla="*/ 878 h 2023"/>
                  <a:gd name="T10" fmla="*/ 0 w 6816"/>
                  <a:gd name="T11" fmla="*/ 0 h 20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816" h="2023">
                    <a:moveTo>
                      <a:pt x="6816" y="2023"/>
                    </a:moveTo>
                    <a:lnTo>
                      <a:pt x="6314" y="1840"/>
                    </a:lnTo>
                    <a:lnTo>
                      <a:pt x="3156" y="1168"/>
                    </a:lnTo>
                    <a:lnTo>
                      <a:pt x="2119" y="1032"/>
                    </a:lnTo>
                    <a:lnTo>
                      <a:pt x="1034" y="878"/>
                    </a:lnTo>
                    <a:lnTo>
                      <a:pt x="0" y="0"/>
                    </a:lnTo>
                  </a:path>
                </a:pathLst>
              </a:custGeom>
              <a:noFill/>
              <a:ln w="25400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86" name="Line 71">
                <a:extLst>
                  <a:ext uri="{FF2B5EF4-FFF2-40B4-BE49-F238E27FC236}">
                    <a16:creationId xmlns:a16="http://schemas.microsoft.com/office/drawing/2014/main" id="{AC58566C-FA94-929A-2579-9B9BDCA5A8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95988" y="2392363"/>
                <a:ext cx="58738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87" name="Line 72">
                <a:extLst>
                  <a:ext uri="{FF2B5EF4-FFF2-40B4-BE49-F238E27FC236}">
                    <a16:creationId xmlns:a16="http://schemas.microsoft.com/office/drawing/2014/main" id="{E41E912C-5E5C-7DDB-AA32-9A8111134B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95988" y="2098676"/>
                <a:ext cx="58738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88" name="Line 73">
                <a:extLst>
                  <a:ext uri="{FF2B5EF4-FFF2-40B4-BE49-F238E27FC236}">
                    <a16:creationId xmlns:a16="http://schemas.microsoft.com/office/drawing/2014/main" id="{04251002-1899-6044-1426-67E1F0909B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95988" y="1804988"/>
                <a:ext cx="58738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89" name="Line 74">
                <a:extLst>
                  <a:ext uri="{FF2B5EF4-FFF2-40B4-BE49-F238E27FC236}">
                    <a16:creationId xmlns:a16="http://schemas.microsoft.com/office/drawing/2014/main" id="{E141E359-14D9-EDD3-FC14-06ECB39B3A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95988" y="2979738"/>
                <a:ext cx="58738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90" name="Line 75">
                <a:extLst>
                  <a:ext uri="{FF2B5EF4-FFF2-40B4-BE49-F238E27FC236}">
                    <a16:creationId xmlns:a16="http://schemas.microsoft.com/office/drawing/2014/main" id="{DA5B94D5-37F7-83B1-CCC7-70F0933B1A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95988" y="2686051"/>
                <a:ext cx="58738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91" name="Line 76">
                <a:extLst>
                  <a:ext uri="{FF2B5EF4-FFF2-40B4-BE49-F238E27FC236}">
                    <a16:creationId xmlns:a16="http://schemas.microsoft.com/office/drawing/2014/main" id="{AB4D5F64-C17F-53CF-39B9-2FD74F2538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95988" y="3567113"/>
                <a:ext cx="58738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92" name="Line 77">
                <a:extLst>
                  <a:ext uri="{FF2B5EF4-FFF2-40B4-BE49-F238E27FC236}">
                    <a16:creationId xmlns:a16="http://schemas.microsoft.com/office/drawing/2014/main" id="{5D28867D-A9F5-9884-2515-C5E6E10A50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95988" y="3273426"/>
                <a:ext cx="58738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93" name="Line 86">
                <a:extLst>
                  <a:ext uri="{FF2B5EF4-FFF2-40B4-BE49-F238E27FC236}">
                    <a16:creationId xmlns:a16="http://schemas.microsoft.com/office/drawing/2014/main" id="{68943243-6ED4-9A51-8FF1-6507D4D266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059488" y="3297238"/>
                <a:ext cx="3954463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94" name="Line 87">
                <a:extLst>
                  <a:ext uri="{FF2B5EF4-FFF2-40B4-BE49-F238E27FC236}">
                    <a16:creationId xmlns:a16="http://schemas.microsoft.com/office/drawing/2014/main" id="{F1519C4A-8968-F4EE-F068-9940643A6C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054725" y="3068638"/>
                <a:ext cx="3954463" cy="0"/>
              </a:xfrm>
              <a:prstGeom prst="line">
                <a:avLst/>
              </a:prstGeom>
              <a:noFill/>
              <a:ln w="7938">
                <a:solidFill>
                  <a:srgbClr val="C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95" name="Freeform 91">
                <a:extLst>
                  <a:ext uri="{FF2B5EF4-FFF2-40B4-BE49-F238E27FC236}">
                    <a16:creationId xmlns:a16="http://schemas.microsoft.com/office/drawing/2014/main" id="{A13E7C90-04A3-AE80-FCBD-56BADBE411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4725" y="1966913"/>
                <a:ext cx="3954463" cy="1223963"/>
              </a:xfrm>
              <a:custGeom>
                <a:avLst/>
                <a:gdLst>
                  <a:gd name="T0" fmla="*/ 9963 w 9963"/>
                  <a:gd name="T1" fmla="*/ 2777 h 3085"/>
                  <a:gd name="T2" fmla="*/ 7078 w 9963"/>
                  <a:gd name="T3" fmla="*/ 814 h 3085"/>
                  <a:gd name="T4" fmla="*/ 6816 w 9963"/>
                  <a:gd name="T5" fmla="*/ 1400 h 3085"/>
                  <a:gd name="T6" fmla="*/ 6305 w 9963"/>
                  <a:gd name="T7" fmla="*/ 0 h 3085"/>
                  <a:gd name="T8" fmla="*/ 4198 w 9963"/>
                  <a:gd name="T9" fmla="*/ 2975 h 3085"/>
                  <a:gd name="T10" fmla="*/ 3414 w 9963"/>
                  <a:gd name="T11" fmla="*/ 2173 h 3085"/>
                  <a:gd name="T12" fmla="*/ 2885 w 9963"/>
                  <a:gd name="T13" fmla="*/ 2777 h 3085"/>
                  <a:gd name="T14" fmla="*/ 1063 w 9963"/>
                  <a:gd name="T15" fmla="*/ 2922 h 3085"/>
                  <a:gd name="T16" fmla="*/ 145 w 9963"/>
                  <a:gd name="T17" fmla="*/ 3085 h 3085"/>
                  <a:gd name="T18" fmla="*/ 0 w 9963"/>
                  <a:gd name="T19" fmla="*/ 3085 h 3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63" h="3085">
                    <a:moveTo>
                      <a:pt x="9963" y="2777"/>
                    </a:moveTo>
                    <a:lnTo>
                      <a:pt x="7078" y="814"/>
                    </a:lnTo>
                    <a:lnTo>
                      <a:pt x="6816" y="1400"/>
                    </a:lnTo>
                    <a:lnTo>
                      <a:pt x="6305" y="0"/>
                    </a:lnTo>
                    <a:lnTo>
                      <a:pt x="4198" y="2975"/>
                    </a:lnTo>
                    <a:lnTo>
                      <a:pt x="3414" y="2173"/>
                    </a:lnTo>
                    <a:lnTo>
                      <a:pt x="2885" y="2777"/>
                    </a:lnTo>
                    <a:lnTo>
                      <a:pt x="1063" y="2922"/>
                    </a:lnTo>
                    <a:lnTo>
                      <a:pt x="145" y="3085"/>
                    </a:lnTo>
                    <a:lnTo>
                      <a:pt x="0" y="3085"/>
                    </a:lnTo>
                  </a:path>
                </a:pathLst>
              </a:custGeom>
              <a:noFill/>
              <a:ln w="25400">
                <a:solidFill>
                  <a:srgbClr val="C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96" name="Freeform 93">
                <a:extLst>
                  <a:ext uri="{FF2B5EF4-FFF2-40B4-BE49-F238E27FC236}">
                    <a16:creationId xmlns:a16="http://schemas.microsoft.com/office/drawing/2014/main" id="{DB6AA2FA-7FCC-AF6F-0162-542EE34F7A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27738" y="3163888"/>
                <a:ext cx="55563" cy="55563"/>
              </a:xfrm>
              <a:custGeom>
                <a:avLst/>
                <a:gdLst>
                  <a:gd name="T0" fmla="*/ 69 w 139"/>
                  <a:gd name="T1" fmla="*/ 140 h 140"/>
                  <a:gd name="T2" fmla="*/ 75 w 139"/>
                  <a:gd name="T3" fmla="*/ 139 h 140"/>
                  <a:gd name="T4" fmla="*/ 75 w 139"/>
                  <a:gd name="T5" fmla="*/ 138 h 140"/>
                  <a:gd name="T6" fmla="*/ 76 w 139"/>
                  <a:gd name="T7" fmla="*/ 138 h 140"/>
                  <a:gd name="T8" fmla="*/ 78 w 139"/>
                  <a:gd name="T9" fmla="*/ 138 h 140"/>
                  <a:gd name="T10" fmla="*/ 82 w 139"/>
                  <a:gd name="T11" fmla="*/ 138 h 140"/>
                  <a:gd name="T12" fmla="*/ 89 w 139"/>
                  <a:gd name="T13" fmla="*/ 136 h 140"/>
                  <a:gd name="T14" fmla="*/ 96 w 139"/>
                  <a:gd name="T15" fmla="*/ 134 h 140"/>
                  <a:gd name="T16" fmla="*/ 101 w 139"/>
                  <a:gd name="T17" fmla="*/ 130 h 140"/>
                  <a:gd name="T18" fmla="*/ 107 w 139"/>
                  <a:gd name="T19" fmla="*/ 127 h 140"/>
                  <a:gd name="T20" fmla="*/ 112 w 139"/>
                  <a:gd name="T21" fmla="*/ 123 h 140"/>
                  <a:gd name="T22" fmla="*/ 119 w 139"/>
                  <a:gd name="T23" fmla="*/ 118 h 140"/>
                  <a:gd name="T24" fmla="*/ 123 w 139"/>
                  <a:gd name="T25" fmla="*/ 112 h 140"/>
                  <a:gd name="T26" fmla="*/ 127 w 139"/>
                  <a:gd name="T27" fmla="*/ 107 h 140"/>
                  <a:gd name="T28" fmla="*/ 130 w 139"/>
                  <a:gd name="T29" fmla="*/ 101 h 140"/>
                  <a:gd name="T30" fmla="*/ 134 w 139"/>
                  <a:gd name="T31" fmla="*/ 96 h 140"/>
                  <a:gd name="T32" fmla="*/ 137 w 139"/>
                  <a:gd name="T33" fmla="*/ 83 h 140"/>
                  <a:gd name="T34" fmla="*/ 137 w 139"/>
                  <a:gd name="T35" fmla="*/ 79 h 140"/>
                  <a:gd name="T36" fmla="*/ 137 w 139"/>
                  <a:gd name="T37" fmla="*/ 77 h 140"/>
                  <a:gd name="T38" fmla="*/ 137 w 139"/>
                  <a:gd name="T39" fmla="*/ 76 h 140"/>
                  <a:gd name="T40" fmla="*/ 138 w 139"/>
                  <a:gd name="T41" fmla="*/ 76 h 140"/>
                  <a:gd name="T42" fmla="*/ 139 w 139"/>
                  <a:gd name="T43" fmla="*/ 70 h 140"/>
                  <a:gd name="T44" fmla="*/ 137 w 139"/>
                  <a:gd name="T45" fmla="*/ 55 h 140"/>
                  <a:gd name="T46" fmla="*/ 134 w 139"/>
                  <a:gd name="T47" fmla="*/ 43 h 140"/>
                  <a:gd name="T48" fmla="*/ 127 w 139"/>
                  <a:gd name="T49" fmla="*/ 30 h 140"/>
                  <a:gd name="T50" fmla="*/ 119 w 139"/>
                  <a:gd name="T51" fmla="*/ 20 h 140"/>
                  <a:gd name="T52" fmla="*/ 107 w 139"/>
                  <a:gd name="T53" fmla="*/ 11 h 140"/>
                  <a:gd name="T54" fmla="*/ 101 w 139"/>
                  <a:gd name="T55" fmla="*/ 7 h 140"/>
                  <a:gd name="T56" fmla="*/ 96 w 139"/>
                  <a:gd name="T57" fmla="*/ 5 h 140"/>
                  <a:gd name="T58" fmla="*/ 82 w 139"/>
                  <a:gd name="T59" fmla="*/ 1 h 140"/>
                  <a:gd name="T60" fmla="*/ 69 w 139"/>
                  <a:gd name="T61" fmla="*/ 0 h 140"/>
                  <a:gd name="T62" fmla="*/ 55 w 139"/>
                  <a:gd name="T63" fmla="*/ 1 h 140"/>
                  <a:gd name="T64" fmla="*/ 42 w 139"/>
                  <a:gd name="T65" fmla="*/ 5 h 140"/>
                  <a:gd name="T66" fmla="*/ 30 w 139"/>
                  <a:gd name="T67" fmla="*/ 11 h 140"/>
                  <a:gd name="T68" fmla="*/ 19 w 139"/>
                  <a:gd name="T69" fmla="*/ 20 h 140"/>
                  <a:gd name="T70" fmla="*/ 10 w 139"/>
                  <a:gd name="T71" fmla="*/ 30 h 140"/>
                  <a:gd name="T72" fmla="*/ 4 w 139"/>
                  <a:gd name="T73" fmla="*/ 43 h 140"/>
                  <a:gd name="T74" fmla="*/ 1 w 139"/>
                  <a:gd name="T75" fmla="*/ 55 h 140"/>
                  <a:gd name="T76" fmla="*/ 0 w 139"/>
                  <a:gd name="T77" fmla="*/ 70 h 140"/>
                  <a:gd name="T78" fmla="*/ 1 w 139"/>
                  <a:gd name="T79" fmla="*/ 83 h 140"/>
                  <a:gd name="T80" fmla="*/ 4 w 139"/>
                  <a:gd name="T81" fmla="*/ 96 h 140"/>
                  <a:gd name="T82" fmla="*/ 6 w 139"/>
                  <a:gd name="T83" fmla="*/ 101 h 140"/>
                  <a:gd name="T84" fmla="*/ 10 w 139"/>
                  <a:gd name="T85" fmla="*/ 107 h 140"/>
                  <a:gd name="T86" fmla="*/ 19 w 139"/>
                  <a:gd name="T87" fmla="*/ 118 h 140"/>
                  <a:gd name="T88" fmla="*/ 30 w 139"/>
                  <a:gd name="T89" fmla="*/ 127 h 140"/>
                  <a:gd name="T90" fmla="*/ 42 w 139"/>
                  <a:gd name="T91" fmla="*/ 134 h 140"/>
                  <a:gd name="T92" fmla="*/ 55 w 139"/>
                  <a:gd name="T93" fmla="*/ 138 h 140"/>
                  <a:gd name="T94" fmla="*/ 69 w 139"/>
                  <a:gd name="T95" fmla="*/ 14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9" h="140">
                    <a:moveTo>
                      <a:pt x="69" y="140"/>
                    </a:moveTo>
                    <a:lnTo>
                      <a:pt x="75" y="139"/>
                    </a:lnTo>
                    <a:lnTo>
                      <a:pt x="75" y="138"/>
                    </a:lnTo>
                    <a:lnTo>
                      <a:pt x="76" y="138"/>
                    </a:lnTo>
                    <a:lnTo>
                      <a:pt x="78" y="138"/>
                    </a:lnTo>
                    <a:lnTo>
                      <a:pt x="82" y="138"/>
                    </a:lnTo>
                    <a:lnTo>
                      <a:pt x="89" y="136"/>
                    </a:lnTo>
                    <a:lnTo>
                      <a:pt x="96" y="134"/>
                    </a:lnTo>
                    <a:lnTo>
                      <a:pt x="101" y="130"/>
                    </a:lnTo>
                    <a:lnTo>
                      <a:pt x="107" y="127"/>
                    </a:lnTo>
                    <a:lnTo>
                      <a:pt x="112" y="123"/>
                    </a:lnTo>
                    <a:lnTo>
                      <a:pt x="119" y="118"/>
                    </a:lnTo>
                    <a:lnTo>
                      <a:pt x="123" y="112"/>
                    </a:lnTo>
                    <a:lnTo>
                      <a:pt x="127" y="107"/>
                    </a:lnTo>
                    <a:lnTo>
                      <a:pt x="130" y="101"/>
                    </a:lnTo>
                    <a:lnTo>
                      <a:pt x="134" y="96"/>
                    </a:lnTo>
                    <a:lnTo>
                      <a:pt x="137" y="83"/>
                    </a:lnTo>
                    <a:lnTo>
                      <a:pt x="137" y="79"/>
                    </a:lnTo>
                    <a:lnTo>
                      <a:pt x="137" y="77"/>
                    </a:lnTo>
                    <a:lnTo>
                      <a:pt x="137" y="76"/>
                    </a:lnTo>
                    <a:lnTo>
                      <a:pt x="138" y="76"/>
                    </a:lnTo>
                    <a:lnTo>
                      <a:pt x="139" y="70"/>
                    </a:lnTo>
                    <a:lnTo>
                      <a:pt x="137" y="55"/>
                    </a:lnTo>
                    <a:lnTo>
                      <a:pt x="134" y="43"/>
                    </a:lnTo>
                    <a:lnTo>
                      <a:pt x="127" y="30"/>
                    </a:lnTo>
                    <a:lnTo>
                      <a:pt x="119" y="20"/>
                    </a:lnTo>
                    <a:lnTo>
                      <a:pt x="107" y="11"/>
                    </a:lnTo>
                    <a:lnTo>
                      <a:pt x="101" y="7"/>
                    </a:lnTo>
                    <a:lnTo>
                      <a:pt x="96" y="5"/>
                    </a:lnTo>
                    <a:lnTo>
                      <a:pt x="82" y="1"/>
                    </a:lnTo>
                    <a:lnTo>
                      <a:pt x="69" y="0"/>
                    </a:lnTo>
                    <a:lnTo>
                      <a:pt x="55" y="1"/>
                    </a:lnTo>
                    <a:lnTo>
                      <a:pt x="42" y="5"/>
                    </a:lnTo>
                    <a:lnTo>
                      <a:pt x="30" y="11"/>
                    </a:lnTo>
                    <a:lnTo>
                      <a:pt x="19" y="20"/>
                    </a:lnTo>
                    <a:lnTo>
                      <a:pt x="10" y="30"/>
                    </a:lnTo>
                    <a:lnTo>
                      <a:pt x="4" y="43"/>
                    </a:lnTo>
                    <a:lnTo>
                      <a:pt x="1" y="55"/>
                    </a:lnTo>
                    <a:lnTo>
                      <a:pt x="0" y="70"/>
                    </a:lnTo>
                    <a:lnTo>
                      <a:pt x="1" y="83"/>
                    </a:lnTo>
                    <a:lnTo>
                      <a:pt x="4" y="96"/>
                    </a:lnTo>
                    <a:lnTo>
                      <a:pt x="6" y="101"/>
                    </a:lnTo>
                    <a:lnTo>
                      <a:pt x="10" y="107"/>
                    </a:lnTo>
                    <a:lnTo>
                      <a:pt x="19" y="118"/>
                    </a:lnTo>
                    <a:lnTo>
                      <a:pt x="30" y="127"/>
                    </a:lnTo>
                    <a:lnTo>
                      <a:pt x="42" y="134"/>
                    </a:lnTo>
                    <a:lnTo>
                      <a:pt x="55" y="138"/>
                    </a:lnTo>
                    <a:lnTo>
                      <a:pt x="69" y="14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97" name="Freeform 94">
                <a:extLst>
                  <a:ext uri="{FF2B5EF4-FFF2-40B4-BE49-F238E27FC236}">
                    <a16:creationId xmlns:a16="http://schemas.microsoft.com/office/drawing/2014/main" id="{E83F9E86-1FAE-657B-AFE9-F889087124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4888" y="3163888"/>
                <a:ext cx="55563" cy="55563"/>
              </a:xfrm>
              <a:custGeom>
                <a:avLst/>
                <a:gdLst>
                  <a:gd name="T0" fmla="*/ 70 w 140"/>
                  <a:gd name="T1" fmla="*/ 140 h 140"/>
                  <a:gd name="T2" fmla="*/ 76 w 140"/>
                  <a:gd name="T3" fmla="*/ 139 h 140"/>
                  <a:gd name="T4" fmla="*/ 76 w 140"/>
                  <a:gd name="T5" fmla="*/ 138 h 140"/>
                  <a:gd name="T6" fmla="*/ 77 w 140"/>
                  <a:gd name="T7" fmla="*/ 138 h 140"/>
                  <a:gd name="T8" fmla="*/ 79 w 140"/>
                  <a:gd name="T9" fmla="*/ 138 h 140"/>
                  <a:gd name="T10" fmla="*/ 83 w 140"/>
                  <a:gd name="T11" fmla="*/ 138 h 140"/>
                  <a:gd name="T12" fmla="*/ 89 w 140"/>
                  <a:gd name="T13" fmla="*/ 136 h 140"/>
                  <a:gd name="T14" fmla="*/ 97 w 140"/>
                  <a:gd name="T15" fmla="*/ 134 h 140"/>
                  <a:gd name="T16" fmla="*/ 102 w 140"/>
                  <a:gd name="T17" fmla="*/ 130 h 140"/>
                  <a:gd name="T18" fmla="*/ 108 w 140"/>
                  <a:gd name="T19" fmla="*/ 127 h 140"/>
                  <a:gd name="T20" fmla="*/ 113 w 140"/>
                  <a:gd name="T21" fmla="*/ 123 h 140"/>
                  <a:gd name="T22" fmla="*/ 119 w 140"/>
                  <a:gd name="T23" fmla="*/ 118 h 140"/>
                  <a:gd name="T24" fmla="*/ 124 w 140"/>
                  <a:gd name="T25" fmla="*/ 112 h 140"/>
                  <a:gd name="T26" fmla="*/ 128 w 140"/>
                  <a:gd name="T27" fmla="*/ 107 h 140"/>
                  <a:gd name="T28" fmla="*/ 131 w 140"/>
                  <a:gd name="T29" fmla="*/ 101 h 140"/>
                  <a:gd name="T30" fmla="*/ 135 w 140"/>
                  <a:gd name="T31" fmla="*/ 96 h 140"/>
                  <a:gd name="T32" fmla="*/ 138 w 140"/>
                  <a:gd name="T33" fmla="*/ 83 h 140"/>
                  <a:gd name="T34" fmla="*/ 138 w 140"/>
                  <a:gd name="T35" fmla="*/ 79 h 140"/>
                  <a:gd name="T36" fmla="*/ 138 w 140"/>
                  <a:gd name="T37" fmla="*/ 77 h 140"/>
                  <a:gd name="T38" fmla="*/ 138 w 140"/>
                  <a:gd name="T39" fmla="*/ 76 h 140"/>
                  <a:gd name="T40" fmla="*/ 139 w 140"/>
                  <a:gd name="T41" fmla="*/ 76 h 140"/>
                  <a:gd name="T42" fmla="*/ 140 w 140"/>
                  <a:gd name="T43" fmla="*/ 70 h 140"/>
                  <a:gd name="T44" fmla="*/ 138 w 140"/>
                  <a:gd name="T45" fmla="*/ 55 h 140"/>
                  <a:gd name="T46" fmla="*/ 135 w 140"/>
                  <a:gd name="T47" fmla="*/ 43 h 140"/>
                  <a:gd name="T48" fmla="*/ 128 w 140"/>
                  <a:gd name="T49" fmla="*/ 30 h 140"/>
                  <a:gd name="T50" fmla="*/ 119 w 140"/>
                  <a:gd name="T51" fmla="*/ 20 h 140"/>
                  <a:gd name="T52" fmla="*/ 108 w 140"/>
                  <a:gd name="T53" fmla="*/ 11 h 140"/>
                  <a:gd name="T54" fmla="*/ 102 w 140"/>
                  <a:gd name="T55" fmla="*/ 7 h 140"/>
                  <a:gd name="T56" fmla="*/ 97 w 140"/>
                  <a:gd name="T57" fmla="*/ 5 h 140"/>
                  <a:gd name="T58" fmla="*/ 83 w 140"/>
                  <a:gd name="T59" fmla="*/ 1 h 140"/>
                  <a:gd name="T60" fmla="*/ 70 w 140"/>
                  <a:gd name="T61" fmla="*/ 0 h 140"/>
                  <a:gd name="T62" fmla="*/ 55 w 140"/>
                  <a:gd name="T63" fmla="*/ 1 h 140"/>
                  <a:gd name="T64" fmla="*/ 43 w 140"/>
                  <a:gd name="T65" fmla="*/ 5 h 140"/>
                  <a:gd name="T66" fmla="*/ 30 w 140"/>
                  <a:gd name="T67" fmla="*/ 11 h 140"/>
                  <a:gd name="T68" fmla="*/ 20 w 140"/>
                  <a:gd name="T69" fmla="*/ 20 h 140"/>
                  <a:gd name="T70" fmla="*/ 11 w 140"/>
                  <a:gd name="T71" fmla="*/ 30 h 140"/>
                  <a:gd name="T72" fmla="*/ 5 w 140"/>
                  <a:gd name="T73" fmla="*/ 43 h 140"/>
                  <a:gd name="T74" fmla="*/ 2 w 140"/>
                  <a:gd name="T75" fmla="*/ 55 h 140"/>
                  <a:gd name="T76" fmla="*/ 0 w 140"/>
                  <a:gd name="T77" fmla="*/ 70 h 140"/>
                  <a:gd name="T78" fmla="*/ 2 w 140"/>
                  <a:gd name="T79" fmla="*/ 83 h 140"/>
                  <a:gd name="T80" fmla="*/ 5 w 140"/>
                  <a:gd name="T81" fmla="*/ 96 h 140"/>
                  <a:gd name="T82" fmla="*/ 7 w 140"/>
                  <a:gd name="T83" fmla="*/ 101 h 140"/>
                  <a:gd name="T84" fmla="*/ 11 w 140"/>
                  <a:gd name="T85" fmla="*/ 107 h 140"/>
                  <a:gd name="T86" fmla="*/ 20 w 140"/>
                  <a:gd name="T87" fmla="*/ 118 h 140"/>
                  <a:gd name="T88" fmla="*/ 30 w 140"/>
                  <a:gd name="T89" fmla="*/ 127 h 140"/>
                  <a:gd name="T90" fmla="*/ 43 w 140"/>
                  <a:gd name="T91" fmla="*/ 134 h 140"/>
                  <a:gd name="T92" fmla="*/ 55 w 140"/>
                  <a:gd name="T93" fmla="*/ 138 h 140"/>
                  <a:gd name="T94" fmla="*/ 70 w 140"/>
                  <a:gd name="T95" fmla="*/ 14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40" h="140">
                    <a:moveTo>
                      <a:pt x="70" y="140"/>
                    </a:moveTo>
                    <a:lnTo>
                      <a:pt x="76" y="139"/>
                    </a:lnTo>
                    <a:lnTo>
                      <a:pt x="76" y="138"/>
                    </a:lnTo>
                    <a:lnTo>
                      <a:pt x="77" y="138"/>
                    </a:lnTo>
                    <a:lnTo>
                      <a:pt x="79" y="138"/>
                    </a:lnTo>
                    <a:lnTo>
                      <a:pt x="83" y="138"/>
                    </a:lnTo>
                    <a:lnTo>
                      <a:pt x="89" y="136"/>
                    </a:lnTo>
                    <a:lnTo>
                      <a:pt x="97" y="134"/>
                    </a:lnTo>
                    <a:lnTo>
                      <a:pt x="102" y="130"/>
                    </a:lnTo>
                    <a:lnTo>
                      <a:pt x="108" y="127"/>
                    </a:lnTo>
                    <a:lnTo>
                      <a:pt x="113" y="123"/>
                    </a:lnTo>
                    <a:lnTo>
                      <a:pt x="119" y="118"/>
                    </a:lnTo>
                    <a:lnTo>
                      <a:pt x="124" y="112"/>
                    </a:lnTo>
                    <a:lnTo>
                      <a:pt x="128" y="107"/>
                    </a:lnTo>
                    <a:lnTo>
                      <a:pt x="131" y="101"/>
                    </a:lnTo>
                    <a:lnTo>
                      <a:pt x="135" y="96"/>
                    </a:lnTo>
                    <a:lnTo>
                      <a:pt x="138" y="83"/>
                    </a:lnTo>
                    <a:lnTo>
                      <a:pt x="138" y="79"/>
                    </a:lnTo>
                    <a:lnTo>
                      <a:pt x="138" y="77"/>
                    </a:lnTo>
                    <a:lnTo>
                      <a:pt x="138" y="76"/>
                    </a:lnTo>
                    <a:lnTo>
                      <a:pt x="139" y="76"/>
                    </a:lnTo>
                    <a:lnTo>
                      <a:pt x="140" y="70"/>
                    </a:lnTo>
                    <a:lnTo>
                      <a:pt x="138" y="55"/>
                    </a:lnTo>
                    <a:lnTo>
                      <a:pt x="135" y="43"/>
                    </a:lnTo>
                    <a:lnTo>
                      <a:pt x="128" y="30"/>
                    </a:lnTo>
                    <a:lnTo>
                      <a:pt x="119" y="20"/>
                    </a:lnTo>
                    <a:lnTo>
                      <a:pt x="108" y="11"/>
                    </a:lnTo>
                    <a:lnTo>
                      <a:pt x="102" y="7"/>
                    </a:lnTo>
                    <a:lnTo>
                      <a:pt x="97" y="5"/>
                    </a:lnTo>
                    <a:lnTo>
                      <a:pt x="83" y="1"/>
                    </a:lnTo>
                    <a:lnTo>
                      <a:pt x="70" y="0"/>
                    </a:lnTo>
                    <a:lnTo>
                      <a:pt x="55" y="1"/>
                    </a:lnTo>
                    <a:lnTo>
                      <a:pt x="43" y="5"/>
                    </a:lnTo>
                    <a:lnTo>
                      <a:pt x="30" y="11"/>
                    </a:lnTo>
                    <a:lnTo>
                      <a:pt x="20" y="20"/>
                    </a:lnTo>
                    <a:lnTo>
                      <a:pt x="11" y="30"/>
                    </a:lnTo>
                    <a:lnTo>
                      <a:pt x="5" y="43"/>
                    </a:lnTo>
                    <a:lnTo>
                      <a:pt x="2" y="55"/>
                    </a:lnTo>
                    <a:lnTo>
                      <a:pt x="0" y="70"/>
                    </a:lnTo>
                    <a:lnTo>
                      <a:pt x="2" y="83"/>
                    </a:lnTo>
                    <a:lnTo>
                      <a:pt x="5" y="96"/>
                    </a:lnTo>
                    <a:lnTo>
                      <a:pt x="7" y="101"/>
                    </a:lnTo>
                    <a:lnTo>
                      <a:pt x="11" y="107"/>
                    </a:lnTo>
                    <a:lnTo>
                      <a:pt x="20" y="118"/>
                    </a:lnTo>
                    <a:lnTo>
                      <a:pt x="30" y="127"/>
                    </a:lnTo>
                    <a:lnTo>
                      <a:pt x="43" y="134"/>
                    </a:lnTo>
                    <a:lnTo>
                      <a:pt x="55" y="138"/>
                    </a:lnTo>
                    <a:lnTo>
                      <a:pt x="70" y="14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98" name="Freeform 95">
                <a:extLst>
                  <a:ext uri="{FF2B5EF4-FFF2-40B4-BE49-F238E27FC236}">
                    <a16:creationId xmlns:a16="http://schemas.microsoft.com/office/drawing/2014/main" id="{69678607-3732-0B13-AB2A-72E87C6257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48425" y="3098801"/>
                <a:ext cx="55563" cy="55563"/>
              </a:xfrm>
              <a:custGeom>
                <a:avLst/>
                <a:gdLst>
                  <a:gd name="T0" fmla="*/ 69 w 139"/>
                  <a:gd name="T1" fmla="*/ 140 h 140"/>
                  <a:gd name="T2" fmla="*/ 75 w 139"/>
                  <a:gd name="T3" fmla="*/ 139 h 140"/>
                  <a:gd name="T4" fmla="*/ 75 w 139"/>
                  <a:gd name="T5" fmla="*/ 138 h 140"/>
                  <a:gd name="T6" fmla="*/ 76 w 139"/>
                  <a:gd name="T7" fmla="*/ 138 h 140"/>
                  <a:gd name="T8" fmla="*/ 78 w 139"/>
                  <a:gd name="T9" fmla="*/ 138 h 140"/>
                  <a:gd name="T10" fmla="*/ 83 w 139"/>
                  <a:gd name="T11" fmla="*/ 138 h 140"/>
                  <a:gd name="T12" fmla="*/ 89 w 139"/>
                  <a:gd name="T13" fmla="*/ 136 h 140"/>
                  <a:gd name="T14" fmla="*/ 96 w 139"/>
                  <a:gd name="T15" fmla="*/ 133 h 140"/>
                  <a:gd name="T16" fmla="*/ 101 w 139"/>
                  <a:gd name="T17" fmla="*/ 129 h 140"/>
                  <a:gd name="T18" fmla="*/ 107 w 139"/>
                  <a:gd name="T19" fmla="*/ 126 h 140"/>
                  <a:gd name="T20" fmla="*/ 113 w 139"/>
                  <a:gd name="T21" fmla="*/ 122 h 140"/>
                  <a:gd name="T22" fmla="*/ 119 w 139"/>
                  <a:gd name="T23" fmla="*/ 118 h 140"/>
                  <a:gd name="T24" fmla="*/ 123 w 139"/>
                  <a:gd name="T25" fmla="*/ 112 h 140"/>
                  <a:gd name="T26" fmla="*/ 127 w 139"/>
                  <a:gd name="T27" fmla="*/ 107 h 140"/>
                  <a:gd name="T28" fmla="*/ 130 w 139"/>
                  <a:gd name="T29" fmla="*/ 100 h 140"/>
                  <a:gd name="T30" fmla="*/ 134 w 139"/>
                  <a:gd name="T31" fmla="*/ 95 h 140"/>
                  <a:gd name="T32" fmla="*/ 137 w 139"/>
                  <a:gd name="T33" fmla="*/ 83 h 140"/>
                  <a:gd name="T34" fmla="*/ 137 w 139"/>
                  <a:gd name="T35" fmla="*/ 79 h 140"/>
                  <a:gd name="T36" fmla="*/ 137 w 139"/>
                  <a:gd name="T37" fmla="*/ 77 h 140"/>
                  <a:gd name="T38" fmla="*/ 137 w 139"/>
                  <a:gd name="T39" fmla="*/ 76 h 140"/>
                  <a:gd name="T40" fmla="*/ 138 w 139"/>
                  <a:gd name="T41" fmla="*/ 76 h 140"/>
                  <a:gd name="T42" fmla="*/ 139 w 139"/>
                  <a:gd name="T43" fmla="*/ 69 h 140"/>
                  <a:gd name="T44" fmla="*/ 137 w 139"/>
                  <a:gd name="T45" fmla="*/ 55 h 140"/>
                  <a:gd name="T46" fmla="*/ 134 w 139"/>
                  <a:gd name="T47" fmla="*/ 42 h 140"/>
                  <a:gd name="T48" fmla="*/ 127 w 139"/>
                  <a:gd name="T49" fmla="*/ 30 h 140"/>
                  <a:gd name="T50" fmla="*/ 119 w 139"/>
                  <a:gd name="T51" fmla="*/ 20 h 140"/>
                  <a:gd name="T52" fmla="*/ 107 w 139"/>
                  <a:gd name="T53" fmla="*/ 10 h 140"/>
                  <a:gd name="T54" fmla="*/ 101 w 139"/>
                  <a:gd name="T55" fmla="*/ 6 h 140"/>
                  <a:gd name="T56" fmla="*/ 96 w 139"/>
                  <a:gd name="T57" fmla="*/ 4 h 140"/>
                  <a:gd name="T58" fmla="*/ 83 w 139"/>
                  <a:gd name="T59" fmla="*/ 1 h 140"/>
                  <a:gd name="T60" fmla="*/ 69 w 139"/>
                  <a:gd name="T61" fmla="*/ 0 h 140"/>
                  <a:gd name="T62" fmla="*/ 55 w 139"/>
                  <a:gd name="T63" fmla="*/ 1 h 140"/>
                  <a:gd name="T64" fmla="*/ 42 w 139"/>
                  <a:gd name="T65" fmla="*/ 4 h 140"/>
                  <a:gd name="T66" fmla="*/ 30 w 139"/>
                  <a:gd name="T67" fmla="*/ 10 h 140"/>
                  <a:gd name="T68" fmla="*/ 19 w 139"/>
                  <a:gd name="T69" fmla="*/ 20 h 140"/>
                  <a:gd name="T70" fmla="*/ 10 w 139"/>
                  <a:gd name="T71" fmla="*/ 30 h 140"/>
                  <a:gd name="T72" fmla="*/ 4 w 139"/>
                  <a:gd name="T73" fmla="*/ 42 h 140"/>
                  <a:gd name="T74" fmla="*/ 1 w 139"/>
                  <a:gd name="T75" fmla="*/ 55 h 140"/>
                  <a:gd name="T76" fmla="*/ 0 w 139"/>
                  <a:gd name="T77" fmla="*/ 69 h 140"/>
                  <a:gd name="T78" fmla="*/ 1 w 139"/>
                  <a:gd name="T79" fmla="*/ 83 h 140"/>
                  <a:gd name="T80" fmla="*/ 4 w 139"/>
                  <a:gd name="T81" fmla="*/ 95 h 140"/>
                  <a:gd name="T82" fmla="*/ 6 w 139"/>
                  <a:gd name="T83" fmla="*/ 100 h 140"/>
                  <a:gd name="T84" fmla="*/ 10 w 139"/>
                  <a:gd name="T85" fmla="*/ 107 h 140"/>
                  <a:gd name="T86" fmla="*/ 19 w 139"/>
                  <a:gd name="T87" fmla="*/ 118 h 140"/>
                  <a:gd name="T88" fmla="*/ 30 w 139"/>
                  <a:gd name="T89" fmla="*/ 126 h 140"/>
                  <a:gd name="T90" fmla="*/ 42 w 139"/>
                  <a:gd name="T91" fmla="*/ 133 h 140"/>
                  <a:gd name="T92" fmla="*/ 55 w 139"/>
                  <a:gd name="T93" fmla="*/ 138 h 140"/>
                  <a:gd name="T94" fmla="*/ 69 w 139"/>
                  <a:gd name="T95" fmla="*/ 14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9" h="140">
                    <a:moveTo>
                      <a:pt x="69" y="140"/>
                    </a:moveTo>
                    <a:lnTo>
                      <a:pt x="75" y="139"/>
                    </a:lnTo>
                    <a:lnTo>
                      <a:pt x="75" y="138"/>
                    </a:lnTo>
                    <a:lnTo>
                      <a:pt x="76" y="138"/>
                    </a:lnTo>
                    <a:lnTo>
                      <a:pt x="78" y="138"/>
                    </a:lnTo>
                    <a:lnTo>
                      <a:pt x="83" y="138"/>
                    </a:lnTo>
                    <a:lnTo>
                      <a:pt x="89" y="136"/>
                    </a:lnTo>
                    <a:lnTo>
                      <a:pt x="96" y="133"/>
                    </a:lnTo>
                    <a:lnTo>
                      <a:pt x="101" y="129"/>
                    </a:lnTo>
                    <a:lnTo>
                      <a:pt x="107" y="126"/>
                    </a:lnTo>
                    <a:lnTo>
                      <a:pt x="113" y="122"/>
                    </a:lnTo>
                    <a:lnTo>
                      <a:pt x="119" y="118"/>
                    </a:lnTo>
                    <a:lnTo>
                      <a:pt x="123" y="112"/>
                    </a:lnTo>
                    <a:lnTo>
                      <a:pt x="127" y="107"/>
                    </a:lnTo>
                    <a:lnTo>
                      <a:pt x="130" y="100"/>
                    </a:lnTo>
                    <a:lnTo>
                      <a:pt x="134" y="95"/>
                    </a:lnTo>
                    <a:lnTo>
                      <a:pt x="137" y="83"/>
                    </a:lnTo>
                    <a:lnTo>
                      <a:pt x="137" y="79"/>
                    </a:lnTo>
                    <a:lnTo>
                      <a:pt x="137" y="77"/>
                    </a:lnTo>
                    <a:lnTo>
                      <a:pt x="137" y="76"/>
                    </a:lnTo>
                    <a:lnTo>
                      <a:pt x="138" y="76"/>
                    </a:lnTo>
                    <a:lnTo>
                      <a:pt x="139" y="69"/>
                    </a:lnTo>
                    <a:lnTo>
                      <a:pt x="137" y="55"/>
                    </a:lnTo>
                    <a:lnTo>
                      <a:pt x="134" y="42"/>
                    </a:lnTo>
                    <a:lnTo>
                      <a:pt x="127" y="30"/>
                    </a:lnTo>
                    <a:lnTo>
                      <a:pt x="119" y="20"/>
                    </a:lnTo>
                    <a:lnTo>
                      <a:pt x="107" y="10"/>
                    </a:lnTo>
                    <a:lnTo>
                      <a:pt x="101" y="6"/>
                    </a:lnTo>
                    <a:lnTo>
                      <a:pt x="96" y="4"/>
                    </a:lnTo>
                    <a:lnTo>
                      <a:pt x="83" y="1"/>
                    </a:lnTo>
                    <a:lnTo>
                      <a:pt x="69" y="0"/>
                    </a:lnTo>
                    <a:lnTo>
                      <a:pt x="55" y="1"/>
                    </a:lnTo>
                    <a:lnTo>
                      <a:pt x="42" y="4"/>
                    </a:lnTo>
                    <a:lnTo>
                      <a:pt x="30" y="10"/>
                    </a:lnTo>
                    <a:lnTo>
                      <a:pt x="19" y="20"/>
                    </a:lnTo>
                    <a:lnTo>
                      <a:pt x="10" y="30"/>
                    </a:lnTo>
                    <a:lnTo>
                      <a:pt x="4" y="42"/>
                    </a:lnTo>
                    <a:lnTo>
                      <a:pt x="1" y="55"/>
                    </a:lnTo>
                    <a:lnTo>
                      <a:pt x="0" y="69"/>
                    </a:lnTo>
                    <a:lnTo>
                      <a:pt x="1" y="83"/>
                    </a:lnTo>
                    <a:lnTo>
                      <a:pt x="4" y="95"/>
                    </a:lnTo>
                    <a:lnTo>
                      <a:pt x="6" y="100"/>
                    </a:lnTo>
                    <a:lnTo>
                      <a:pt x="10" y="107"/>
                    </a:lnTo>
                    <a:lnTo>
                      <a:pt x="19" y="118"/>
                    </a:lnTo>
                    <a:lnTo>
                      <a:pt x="30" y="126"/>
                    </a:lnTo>
                    <a:lnTo>
                      <a:pt x="42" y="133"/>
                    </a:lnTo>
                    <a:lnTo>
                      <a:pt x="55" y="138"/>
                    </a:lnTo>
                    <a:lnTo>
                      <a:pt x="69" y="14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99" name="Freeform 96">
                <a:extLst>
                  <a:ext uri="{FF2B5EF4-FFF2-40B4-BE49-F238E27FC236}">
                    <a16:creationId xmlns:a16="http://schemas.microsoft.com/office/drawing/2014/main" id="{2AAB1219-E0D5-3D3C-3B7B-A45625667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72325" y="3041651"/>
                <a:ext cx="55563" cy="55563"/>
              </a:xfrm>
              <a:custGeom>
                <a:avLst/>
                <a:gdLst>
                  <a:gd name="T0" fmla="*/ 69 w 140"/>
                  <a:gd name="T1" fmla="*/ 140 h 140"/>
                  <a:gd name="T2" fmla="*/ 76 w 140"/>
                  <a:gd name="T3" fmla="*/ 139 h 140"/>
                  <a:gd name="T4" fmla="*/ 76 w 140"/>
                  <a:gd name="T5" fmla="*/ 138 h 140"/>
                  <a:gd name="T6" fmla="*/ 77 w 140"/>
                  <a:gd name="T7" fmla="*/ 138 h 140"/>
                  <a:gd name="T8" fmla="*/ 79 w 140"/>
                  <a:gd name="T9" fmla="*/ 138 h 140"/>
                  <a:gd name="T10" fmla="*/ 83 w 140"/>
                  <a:gd name="T11" fmla="*/ 138 h 140"/>
                  <a:gd name="T12" fmla="*/ 89 w 140"/>
                  <a:gd name="T13" fmla="*/ 136 h 140"/>
                  <a:gd name="T14" fmla="*/ 96 w 140"/>
                  <a:gd name="T15" fmla="*/ 134 h 140"/>
                  <a:gd name="T16" fmla="*/ 101 w 140"/>
                  <a:gd name="T17" fmla="*/ 129 h 140"/>
                  <a:gd name="T18" fmla="*/ 108 w 140"/>
                  <a:gd name="T19" fmla="*/ 126 h 140"/>
                  <a:gd name="T20" fmla="*/ 113 w 140"/>
                  <a:gd name="T21" fmla="*/ 122 h 140"/>
                  <a:gd name="T22" fmla="*/ 119 w 140"/>
                  <a:gd name="T23" fmla="*/ 118 h 140"/>
                  <a:gd name="T24" fmla="*/ 123 w 140"/>
                  <a:gd name="T25" fmla="*/ 112 h 140"/>
                  <a:gd name="T26" fmla="*/ 127 w 140"/>
                  <a:gd name="T27" fmla="*/ 107 h 140"/>
                  <a:gd name="T28" fmla="*/ 130 w 140"/>
                  <a:gd name="T29" fmla="*/ 101 h 140"/>
                  <a:gd name="T30" fmla="*/ 135 w 140"/>
                  <a:gd name="T31" fmla="*/ 95 h 140"/>
                  <a:gd name="T32" fmla="*/ 138 w 140"/>
                  <a:gd name="T33" fmla="*/ 83 h 140"/>
                  <a:gd name="T34" fmla="*/ 138 w 140"/>
                  <a:gd name="T35" fmla="*/ 79 h 140"/>
                  <a:gd name="T36" fmla="*/ 138 w 140"/>
                  <a:gd name="T37" fmla="*/ 77 h 140"/>
                  <a:gd name="T38" fmla="*/ 138 w 140"/>
                  <a:gd name="T39" fmla="*/ 76 h 140"/>
                  <a:gd name="T40" fmla="*/ 139 w 140"/>
                  <a:gd name="T41" fmla="*/ 76 h 140"/>
                  <a:gd name="T42" fmla="*/ 140 w 140"/>
                  <a:gd name="T43" fmla="*/ 69 h 140"/>
                  <a:gd name="T44" fmla="*/ 138 w 140"/>
                  <a:gd name="T45" fmla="*/ 55 h 140"/>
                  <a:gd name="T46" fmla="*/ 135 w 140"/>
                  <a:gd name="T47" fmla="*/ 43 h 140"/>
                  <a:gd name="T48" fmla="*/ 127 w 140"/>
                  <a:gd name="T49" fmla="*/ 30 h 140"/>
                  <a:gd name="T50" fmla="*/ 119 w 140"/>
                  <a:gd name="T51" fmla="*/ 20 h 140"/>
                  <a:gd name="T52" fmla="*/ 108 w 140"/>
                  <a:gd name="T53" fmla="*/ 10 h 140"/>
                  <a:gd name="T54" fmla="*/ 101 w 140"/>
                  <a:gd name="T55" fmla="*/ 6 h 140"/>
                  <a:gd name="T56" fmla="*/ 96 w 140"/>
                  <a:gd name="T57" fmla="*/ 4 h 140"/>
                  <a:gd name="T58" fmla="*/ 83 w 140"/>
                  <a:gd name="T59" fmla="*/ 1 h 140"/>
                  <a:gd name="T60" fmla="*/ 69 w 140"/>
                  <a:gd name="T61" fmla="*/ 0 h 140"/>
                  <a:gd name="T62" fmla="*/ 55 w 140"/>
                  <a:gd name="T63" fmla="*/ 1 h 140"/>
                  <a:gd name="T64" fmla="*/ 42 w 140"/>
                  <a:gd name="T65" fmla="*/ 4 h 140"/>
                  <a:gd name="T66" fmla="*/ 30 w 140"/>
                  <a:gd name="T67" fmla="*/ 10 h 140"/>
                  <a:gd name="T68" fmla="*/ 20 w 140"/>
                  <a:gd name="T69" fmla="*/ 20 h 140"/>
                  <a:gd name="T70" fmla="*/ 10 w 140"/>
                  <a:gd name="T71" fmla="*/ 30 h 140"/>
                  <a:gd name="T72" fmla="*/ 4 w 140"/>
                  <a:gd name="T73" fmla="*/ 43 h 140"/>
                  <a:gd name="T74" fmla="*/ 1 w 140"/>
                  <a:gd name="T75" fmla="*/ 55 h 140"/>
                  <a:gd name="T76" fmla="*/ 0 w 140"/>
                  <a:gd name="T77" fmla="*/ 69 h 140"/>
                  <a:gd name="T78" fmla="*/ 1 w 140"/>
                  <a:gd name="T79" fmla="*/ 83 h 140"/>
                  <a:gd name="T80" fmla="*/ 4 w 140"/>
                  <a:gd name="T81" fmla="*/ 95 h 140"/>
                  <a:gd name="T82" fmla="*/ 6 w 140"/>
                  <a:gd name="T83" fmla="*/ 101 h 140"/>
                  <a:gd name="T84" fmla="*/ 10 w 140"/>
                  <a:gd name="T85" fmla="*/ 107 h 140"/>
                  <a:gd name="T86" fmla="*/ 20 w 140"/>
                  <a:gd name="T87" fmla="*/ 118 h 140"/>
                  <a:gd name="T88" fmla="*/ 30 w 140"/>
                  <a:gd name="T89" fmla="*/ 126 h 140"/>
                  <a:gd name="T90" fmla="*/ 42 w 140"/>
                  <a:gd name="T91" fmla="*/ 134 h 140"/>
                  <a:gd name="T92" fmla="*/ 55 w 140"/>
                  <a:gd name="T93" fmla="*/ 138 h 140"/>
                  <a:gd name="T94" fmla="*/ 69 w 140"/>
                  <a:gd name="T95" fmla="*/ 14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40" h="140">
                    <a:moveTo>
                      <a:pt x="69" y="140"/>
                    </a:moveTo>
                    <a:lnTo>
                      <a:pt x="76" y="139"/>
                    </a:lnTo>
                    <a:lnTo>
                      <a:pt x="76" y="138"/>
                    </a:lnTo>
                    <a:lnTo>
                      <a:pt x="77" y="138"/>
                    </a:lnTo>
                    <a:lnTo>
                      <a:pt x="79" y="138"/>
                    </a:lnTo>
                    <a:lnTo>
                      <a:pt x="83" y="138"/>
                    </a:lnTo>
                    <a:lnTo>
                      <a:pt x="89" y="136"/>
                    </a:lnTo>
                    <a:lnTo>
                      <a:pt x="96" y="134"/>
                    </a:lnTo>
                    <a:lnTo>
                      <a:pt x="101" y="129"/>
                    </a:lnTo>
                    <a:lnTo>
                      <a:pt x="108" y="126"/>
                    </a:lnTo>
                    <a:lnTo>
                      <a:pt x="113" y="122"/>
                    </a:lnTo>
                    <a:lnTo>
                      <a:pt x="119" y="118"/>
                    </a:lnTo>
                    <a:lnTo>
                      <a:pt x="123" y="112"/>
                    </a:lnTo>
                    <a:lnTo>
                      <a:pt x="127" y="107"/>
                    </a:lnTo>
                    <a:lnTo>
                      <a:pt x="130" y="101"/>
                    </a:lnTo>
                    <a:lnTo>
                      <a:pt x="135" y="95"/>
                    </a:lnTo>
                    <a:lnTo>
                      <a:pt x="138" y="83"/>
                    </a:lnTo>
                    <a:lnTo>
                      <a:pt x="138" y="79"/>
                    </a:lnTo>
                    <a:lnTo>
                      <a:pt x="138" y="77"/>
                    </a:lnTo>
                    <a:lnTo>
                      <a:pt x="138" y="76"/>
                    </a:lnTo>
                    <a:lnTo>
                      <a:pt x="139" y="76"/>
                    </a:lnTo>
                    <a:lnTo>
                      <a:pt x="140" y="69"/>
                    </a:lnTo>
                    <a:lnTo>
                      <a:pt x="138" y="55"/>
                    </a:lnTo>
                    <a:lnTo>
                      <a:pt x="135" y="43"/>
                    </a:lnTo>
                    <a:lnTo>
                      <a:pt x="127" y="30"/>
                    </a:lnTo>
                    <a:lnTo>
                      <a:pt x="119" y="20"/>
                    </a:lnTo>
                    <a:lnTo>
                      <a:pt x="108" y="10"/>
                    </a:lnTo>
                    <a:lnTo>
                      <a:pt x="101" y="6"/>
                    </a:lnTo>
                    <a:lnTo>
                      <a:pt x="96" y="4"/>
                    </a:lnTo>
                    <a:lnTo>
                      <a:pt x="83" y="1"/>
                    </a:lnTo>
                    <a:lnTo>
                      <a:pt x="69" y="0"/>
                    </a:lnTo>
                    <a:lnTo>
                      <a:pt x="55" y="1"/>
                    </a:lnTo>
                    <a:lnTo>
                      <a:pt x="42" y="4"/>
                    </a:lnTo>
                    <a:lnTo>
                      <a:pt x="30" y="10"/>
                    </a:lnTo>
                    <a:lnTo>
                      <a:pt x="20" y="20"/>
                    </a:lnTo>
                    <a:lnTo>
                      <a:pt x="10" y="30"/>
                    </a:lnTo>
                    <a:lnTo>
                      <a:pt x="4" y="43"/>
                    </a:lnTo>
                    <a:lnTo>
                      <a:pt x="1" y="55"/>
                    </a:lnTo>
                    <a:lnTo>
                      <a:pt x="0" y="69"/>
                    </a:lnTo>
                    <a:lnTo>
                      <a:pt x="1" y="83"/>
                    </a:lnTo>
                    <a:lnTo>
                      <a:pt x="4" y="95"/>
                    </a:lnTo>
                    <a:lnTo>
                      <a:pt x="6" y="101"/>
                    </a:lnTo>
                    <a:lnTo>
                      <a:pt x="10" y="107"/>
                    </a:lnTo>
                    <a:lnTo>
                      <a:pt x="20" y="118"/>
                    </a:lnTo>
                    <a:lnTo>
                      <a:pt x="30" y="126"/>
                    </a:lnTo>
                    <a:lnTo>
                      <a:pt x="42" y="134"/>
                    </a:lnTo>
                    <a:lnTo>
                      <a:pt x="55" y="138"/>
                    </a:lnTo>
                    <a:lnTo>
                      <a:pt x="69" y="14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00" name="Freeform 97">
                <a:extLst>
                  <a:ext uri="{FF2B5EF4-FFF2-40B4-BE49-F238E27FC236}">
                    <a16:creationId xmlns:a16="http://schemas.microsoft.com/office/drawing/2014/main" id="{A0F6AA53-E5CA-9609-4AEE-598A2BA1E8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1875" y="2801938"/>
                <a:ext cx="55563" cy="55563"/>
              </a:xfrm>
              <a:custGeom>
                <a:avLst/>
                <a:gdLst>
                  <a:gd name="T0" fmla="*/ 69 w 139"/>
                  <a:gd name="T1" fmla="*/ 140 h 140"/>
                  <a:gd name="T2" fmla="*/ 75 w 139"/>
                  <a:gd name="T3" fmla="*/ 139 h 140"/>
                  <a:gd name="T4" fmla="*/ 75 w 139"/>
                  <a:gd name="T5" fmla="*/ 138 h 140"/>
                  <a:gd name="T6" fmla="*/ 76 w 139"/>
                  <a:gd name="T7" fmla="*/ 138 h 140"/>
                  <a:gd name="T8" fmla="*/ 78 w 139"/>
                  <a:gd name="T9" fmla="*/ 138 h 140"/>
                  <a:gd name="T10" fmla="*/ 82 w 139"/>
                  <a:gd name="T11" fmla="*/ 138 h 140"/>
                  <a:gd name="T12" fmla="*/ 88 w 139"/>
                  <a:gd name="T13" fmla="*/ 135 h 140"/>
                  <a:gd name="T14" fmla="*/ 96 w 139"/>
                  <a:gd name="T15" fmla="*/ 133 h 140"/>
                  <a:gd name="T16" fmla="*/ 101 w 139"/>
                  <a:gd name="T17" fmla="*/ 129 h 140"/>
                  <a:gd name="T18" fmla="*/ 107 w 139"/>
                  <a:gd name="T19" fmla="*/ 126 h 140"/>
                  <a:gd name="T20" fmla="*/ 112 w 139"/>
                  <a:gd name="T21" fmla="*/ 122 h 140"/>
                  <a:gd name="T22" fmla="*/ 118 w 139"/>
                  <a:gd name="T23" fmla="*/ 118 h 140"/>
                  <a:gd name="T24" fmla="*/ 123 w 139"/>
                  <a:gd name="T25" fmla="*/ 112 h 140"/>
                  <a:gd name="T26" fmla="*/ 127 w 139"/>
                  <a:gd name="T27" fmla="*/ 106 h 140"/>
                  <a:gd name="T28" fmla="*/ 130 w 139"/>
                  <a:gd name="T29" fmla="*/ 100 h 140"/>
                  <a:gd name="T30" fmla="*/ 134 w 139"/>
                  <a:gd name="T31" fmla="*/ 95 h 140"/>
                  <a:gd name="T32" fmla="*/ 137 w 139"/>
                  <a:gd name="T33" fmla="*/ 83 h 140"/>
                  <a:gd name="T34" fmla="*/ 137 w 139"/>
                  <a:gd name="T35" fmla="*/ 79 h 140"/>
                  <a:gd name="T36" fmla="*/ 137 w 139"/>
                  <a:gd name="T37" fmla="*/ 76 h 140"/>
                  <a:gd name="T38" fmla="*/ 137 w 139"/>
                  <a:gd name="T39" fmla="*/ 75 h 140"/>
                  <a:gd name="T40" fmla="*/ 138 w 139"/>
                  <a:gd name="T41" fmla="*/ 75 h 140"/>
                  <a:gd name="T42" fmla="*/ 139 w 139"/>
                  <a:gd name="T43" fmla="*/ 69 h 140"/>
                  <a:gd name="T44" fmla="*/ 137 w 139"/>
                  <a:gd name="T45" fmla="*/ 55 h 140"/>
                  <a:gd name="T46" fmla="*/ 134 w 139"/>
                  <a:gd name="T47" fmla="*/ 42 h 140"/>
                  <a:gd name="T48" fmla="*/ 127 w 139"/>
                  <a:gd name="T49" fmla="*/ 30 h 140"/>
                  <a:gd name="T50" fmla="*/ 118 w 139"/>
                  <a:gd name="T51" fmla="*/ 20 h 140"/>
                  <a:gd name="T52" fmla="*/ 107 w 139"/>
                  <a:gd name="T53" fmla="*/ 10 h 140"/>
                  <a:gd name="T54" fmla="*/ 101 w 139"/>
                  <a:gd name="T55" fmla="*/ 6 h 140"/>
                  <a:gd name="T56" fmla="*/ 96 w 139"/>
                  <a:gd name="T57" fmla="*/ 4 h 140"/>
                  <a:gd name="T58" fmla="*/ 82 w 139"/>
                  <a:gd name="T59" fmla="*/ 1 h 140"/>
                  <a:gd name="T60" fmla="*/ 69 w 139"/>
                  <a:gd name="T61" fmla="*/ 0 h 140"/>
                  <a:gd name="T62" fmla="*/ 54 w 139"/>
                  <a:gd name="T63" fmla="*/ 1 h 140"/>
                  <a:gd name="T64" fmla="*/ 42 w 139"/>
                  <a:gd name="T65" fmla="*/ 4 h 140"/>
                  <a:gd name="T66" fmla="*/ 30 w 139"/>
                  <a:gd name="T67" fmla="*/ 10 h 140"/>
                  <a:gd name="T68" fmla="*/ 19 w 139"/>
                  <a:gd name="T69" fmla="*/ 20 h 140"/>
                  <a:gd name="T70" fmla="*/ 10 w 139"/>
                  <a:gd name="T71" fmla="*/ 30 h 140"/>
                  <a:gd name="T72" fmla="*/ 4 w 139"/>
                  <a:gd name="T73" fmla="*/ 42 h 140"/>
                  <a:gd name="T74" fmla="*/ 1 w 139"/>
                  <a:gd name="T75" fmla="*/ 55 h 140"/>
                  <a:gd name="T76" fmla="*/ 0 w 139"/>
                  <a:gd name="T77" fmla="*/ 69 h 140"/>
                  <a:gd name="T78" fmla="*/ 1 w 139"/>
                  <a:gd name="T79" fmla="*/ 83 h 140"/>
                  <a:gd name="T80" fmla="*/ 4 w 139"/>
                  <a:gd name="T81" fmla="*/ 95 h 140"/>
                  <a:gd name="T82" fmla="*/ 6 w 139"/>
                  <a:gd name="T83" fmla="*/ 100 h 140"/>
                  <a:gd name="T84" fmla="*/ 10 w 139"/>
                  <a:gd name="T85" fmla="*/ 106 h 140"/>
                  <a:gd name="T86" fmla="*/ 19 w 139"/>
                  <a:gd name="T87" fmla="*/ 118 h 140"/>
                  <a:gd name="T88" fmla="*/ 30 w 139"/>
                  <a:gd name="T89" fmla="*/ 126 h 140"/>
                  <a:gd name="T90" fmla="*/ 42 w 139"/>
                  <a:gd name="T91" fmla="*/ 133 h 140"/>
                  <a:gd name="T92" fmla="*/ 54 w 139"/>
                  <a:gd name="T93" fmla="*/ 138 h 140"/>
                  <a:gd name="T94" fmla="*/ 69 w 139"/>
                  <a:gd name="T95" fmla="*/ 14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9" h="140">
                    <a:moveTo>
                      <a:pt x="69" y="140"/>
                    </a:moveTo>
                    <a:lnTo>
                      <a:pt x="75" y="139"/>
                    </a:lnTo>
                    <a:lnTo>
                      <a:pt x="75" y="138"/>
                    </a:lnTo>
                    <a:lnTo>
                      <a:pt x="76" y="138"/>
                    </a:lnTo>
                    <a:lnTo>
                      <a:pt x="78" y="138"/>
                    </a:lnTo>
                    <a:lnTo>
                      <a:pt x="82" y="138"/>
                    </a:lnTo>
                    <a:lnTo>
                      <a:pt x="88" y="135"/>
                    </a:lnTo>
                    <a:lnTo>
                      <a:pt x="96" y="133"/>
                    </a:lnTo>
                    <a:lnTo>
                      <a:pt x="101" y="129"/>
                    </a:lnTo>
                    <a:lnTo>
                      <a:pt x="107" y="126"/>
                    </a:lnTo>
                    <a:lnTo>
                      <a:pt x="112" y="122"/>
                    </a:lnTo>
                    <a:lnTo>
                      <a:pt x="118" y="118"/>
                    </a:lnTo>
                    <a:lnTo>
                      <a:pt x="123" y="112"/>
                    </a:lnTo>
                    <a:lnTo>
                      <a:pt x="127" y="106"/>
                    </a:lnTo>
                    <a:lnTo>
                      <a:pt x="130" y="100"/>
                    </a:lnTo>
                    <a:lnTo>
                      <a:pt x="134" y="95"/>
                    </a:lnTo>
                    <a:lnTo>
                      <a:pt x="137" y="83"/>
                    </a:lnTo>
                    <a:lnTo>
                      <a:pt x="137" y="79"/>
                    </a:lnTo>
                    <a:lnTo>
                      <a:pt x="137" y="76"/>
                    </a:lnTo>
                    <a:lnTo>
                      <a:pt x="137" y="75"/>
                    </a:lnTo>
                    <a:lnTo>
                      <a:pt x="138" y="75"/>
                    </a:lnTo>
                    <a:lnTo>
                      <a:pt x="139" y="69"/>
                    </a:lnTo>
                    <a:lnTo>
                      <a:pt x="137" y="55"/>
                    </a:lnTo>
                    <a:lnTo>
                      <a:pt x="134" y="42"/>
                    </a:lnTo>
                    <a:lnTo>
                      <a:pt x="127" y="30"/>
                    </a:lnTo>
                    <a:lnTo>
                      <a:pt x="118" y="20"/>
                    </a:lnTo>
                    <a:lnTo>
                      <a:pt x="107" y="10"/>
                    </a:lnTo>
                    <a:lnTo>
                      <a:pt x="101" y="6"/>
                    </a:lnTo>
                    <a:lnTo>
                      <a:pt x="96" y="4"/>
                    </a:lnTo>
                    <a:lnTo>
                      <a:pt x="82" y="1"/>
                    </a:lnTo>
                    <a:lnTo>
                      <a:pt x="69" y="0"/>
                    </a:lnTo>
                    <a:lnTo>
                      <a:pt x="54" y="1"/>
                    </a:lnTo>
                    <a:lnTo>
                      <a:pt x="42" y="4"/>
                    </a:lnTo>
                    <a:lnTo>
                      <a:pt x="30" y="10"/>
                    </a:lnTo>
                    <a:lnTo>
                      <a:pt x="19" y="20"/>
                    </a:lnTo>
                    <a:lnTo>
                      <a:pt x="10" y="30"/>
                    </a:lnTo>
                    <a:lnTo>
                      <a:pt x="4" y="42"/>
                    </a:lnTo>
                    <a:lnTo>
                      <a:pt x="1" y="55"/>
                    </a:lnTo>
                    <a:lnTo>
                      <a:pt x="0" y="69"/>
                    </a:lnTo>
                    <a:lnTo>
                      <a:pt x="1" y="83"/>
                    </a:lnTo>
                    <a:lnTo>
                      <a:pt x="4" y="95"/>
                    </a:lnTo>
                    <a:lnTo>
                      <a:pt x="6" y="100"/>
                    </a:lnTo>
                    <a:lnTo>
                      <a:pt x="10" y="106"/>
                    </a:lnTo>
                    <a:lnTo>
                      <a:pt x="19" y="118"/>
                    </a:lnTo>
                    <a:lnTo>
                      <a:pt x="30" y="126"/>
                    </a:lnTo>
                    <a:lnTo>
                      <a:pt x="42" y="133"/>
                    </a:lnTo>
                    <a:lnTo>
                      <a:pt x="54" y="138"/>
                    </a:lnTo>
                    <a:lnTo>
                      <a:pt x="69" y="14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01" name="Freeform 98">
                <a:extLst>
                  <a:ext uri="{FF2B5EF4-FFF2-40B4-BE49-F238E27FC236}">
                    <a16:creationId xmlns:a16="http://schemas.microsoft.com/office/drawing/2014/main" id="{0A83E369-1AF0-F086-F1BB-C30661DD4C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93025" y="3119438"/>
                <a:ext cx="55563" cy="55563"/>
              </a:xfrm>
              <a:custGeom>
                <a:avLst/>
                <a:gdLst>
                  <a:gd name="T0" fmla="*/ 70 w 140"/>
                  <a:gd name="T1" fmla="*/ 139 h 139"/>
                  <a:gd name="T2" fmla="*/ 76 w 140"/>
                  <a:gd name="T3" fmla="*/ 138 h 139"/>
                  <a:gd name="T4" fmla="*/ 76 w 140"/>
                  <a:gd name="T5" fmla="*/ 137 h 139"/>
                  <a:gd name="T6" fmla="*/ 77 w 140"/>
                  <a:gd name="T7" fmla="*/ 137 h 139"/>
                  <a:gd name="T8" fmla="*/ 79 w 140"/>
                  <a:gd name="T9" fmla="*/ 137 h 139"/>
                  <a:gd name="T10" fmla="*/ 83 w 140"/>
                  <a:gd name="T11" fmla="*/ 137 h 139"/>
                  <a:gd name="T12" fmla="*/ 89 w 140"/>
                  <a:gd name="T13" fmla="*/ 135 h 139"/>
                  <a:gd name="T14" fmla="*/ 97 w 140"/>
                  <a:gd name="T15" fmla="*/ 133 h 139"/>
                  <a:gd name="T16" fmla="*/ 102 w 140"/>
                  <a:gd name="T17" fmla="*/ 129 h 139"/>
                  <a:gd name="T18" fmla="*/ 108 w 140"/>
                  <a:gd name="T19" fmla="*/ 126 h 139"/>
                  <a:gd name="T20" fmla="*/ 113 w 140"/>
                  <a:gd name="T21" fmla="*/ 122 h 139"/>
                  <a:gd name="T22" fmla="*/ 119 w 140"/>
                  <a:gd name="T23" fmla="*/ 118 h 139"/>
                  <a:gd name="T24" fmla="*/ 124 w 140"/>
                  <a:gd name="T25" fmla="*/ 112 h 139"/>
                  <a:gd name="T26" fmla="*/ 128 w 140"/>
                  <a:gd name="T27" fmla="*/ 106 h 139"/>
                  <a:gd name="T28" fmla="*/ 131 w 140"/>
                  <a:gd name="T29" fmla="*/ 100 h 139"/>
                  <a:gd name="T30" fmla="*/ 135 w 140"/>
                  <a:gd name="T31" fmla="*/ 95 h 139"/>
                  <a:gd name="T32" fmla="*/ 138 w 140"/>
                  <a:gd name="T33" fmla="*/ 83 h 139"/>
                  <a:gd name="T34" fmla="*/ 138 w 140"/>
                  <a:gd name="T35" fmla="*/ 78 h 139"/>
                  <a:gd name="T36" fmla="*/ 138 w 140"/>
                  <a:gd name="T37" fmla="*/ 76 h 139"/>
                  <a:gd name="T38" fmla="*/ 138 w 140"/>
                  <a:gd name="T39" fmla="*/ 75 h 139"/>
                  <a:gd name="T40" fmla="*/ 139 w 140"/>
                  <a:gd name="T41" fmla="*/ 75 h 139"/>
                  <a:gd name="T42" fmla="*/ 140 w 140"/>
                  <a:gd name="T43" fmla="*/ 69 h 139"/>
                  <a:gd name="T44" fmla="*/ 138 w 140"/>
                  <a:gd name="T45" fmla="*/ 55 h 139"/>
                  <a:gd name="T46" fmla="*/ 135 w 140"/>
                  <a:gd name="T47" fmla="*/ 42 h 139"/>
                  <a:gd name="T48" fmla="*/ 128 w 140"/>
                  <a:gd name="T49" fmla="*/ 30 h 139"/>
                  <a:gd name="T50" fmla="*/ 119 w 140"/>
                  <a:gd name="T51" fmla="*/ 19 h 139"/>
                  <a:gd name="T52" fmla="*/ 108 w 140"/>
                  <a:gd name="T53" fmla="*/ 10 h 139"/>
                  <a:gd name="T54" fmla="*/ 102 w 140"/>
                  <a:gd name="T55" fmla="*/ 6 h 139"/>
                  <a:gd name="T56" fmla="*/ 97 w 140"/>
                  <a:gd name="T57" fmla="*/ 4 h 139"/>
                  <a:gd name="T58" fmla="*/ 83 w 140"/>
                  <a:gd name="T59" fmla="*/ 1 h 139"/>
                  <a:gd name="T60" fmla="*/ 70 w 140"/>
                  <a:gd name="T61" fmla="*/ 0 h 139"/>
                  <a:gd name="T62" fmla="*/ 55 w 140"/>
                  <a:gd name="T63" fmla="*/ 1 h 139"/>
                  <a:gd name="T64" fmla="*/ 43 w 140"/>
                  <a:gd name="T65" fmla="*/ 4 h 139"/>
                  <a:gd name="T66" fmla="*/ 30 w 140"/>
                  <a:gd name="T67" fmla="*/ 10 h 139"/>
                  <a:gd name="T68" fmla="*/ 20 w 140"/>
                  <a:gd name="T69" fmla="*/ 19 h 139"/>
                  <a:gd name="T70" fmla="*/ 11 w 140"/>
                  <a:gd name="T71" fmla="*/ 30 h 139"/>
                  <a:gd name="T72" fmla="*/ 5 w 140"/>
                  <a:gd name="T73" fmla="*/ 42 h 139"/>
                  <a:gd name="T74" fmla="*/ 1 w 140"/>
                  <a:gd name="T75" fmla="*/ 55 h 139"/>
                  <a:gd name="T76" fmla="*/ 0 w 140"/>
                  <a:gd name="T77" fmla="*/ 69 h 139"/>
                  <a:gd name="T78" fmla="*/ 1 w 140"/>
                  <a:gd name="T79" fmla="*/ 83 h 139"/>
                  <a:gd name="T80" fmla="*/ 5 w 140"/>
                  <a:gd name="T81" fmla="*/ 95 h 139"/>
                  <a:gd name="T82" fmla="*/ 7 w 140"/>
                  <a:gd name="T83" fmla="*/ 100 h 139"/>
                  <a:gd name="T84" fmla="*/ 11 w 140"/>
                  <a:gd name="T85" fmla="*/ 106 h 139"/>
                  <a:gd name="T86" fmla="*/ 20 w 140"/>
                  <a:gd name="T87" fmla="*/ 118 h 139"/>
                  <a:gd name="T88" fmla="*/ 30 w 140"/>
                  <a:gd name="T89" fmla="*/ 126 h 139"/>
                  <a:gd name="T90" fmla="*/ 43 w 140"/>
                  <a:gd name="T91" fmla="*/ 133 h 139"/>
                  <a:gd name="T92" fmla="*/ 55 w 140"/>
                  <a:gd name="T93" fmla="*/ 137 h 139"/>
                  <a:gd name="T94" fmla="*/ 70 w 140"/>
                  <a:gd name="T95" fmla="*/ 139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40" h="139">
                    <a:moveTo>
                      <a:pt x="70" y="139"/>
                    </a:moveTo>
                    <a:lnTo>
                      <a:pt x="76" y="138"/>
                    </a:lnTo>
                    <a:lnTo>
                      <a:pt x="76" y="137"/>
                    </a:lnTo>
                    <a:lnTo>
                      <a:pt x="77" y="137"/>
                    </a:lnTo>
                    <a:lnTo>
                      <a:pt x="79" y="137"/>
                    </a:lnTo>
                    <a:lnTo>
                      <a:pt x="83" y="137"/>
                    </a:lnTo>
                    <a:lnTo>
                      <a:pt x="89" y="135"/>
                    </a:lnTo>
                    <a:lnTo>
                      <a:pt x="97" y="133"/>
                    </a:lnTo>
                    <a:lnTo>
                      <a:pt x="102" y="129"/>
                    </a:lnTo>
                    <a:lnTo>
                      <a:pt x="108" y="126"/>
                    </a:lnTo>
                    <a:lnTo>
                      <a:pt x="113" y="122"/>
                    </a:lnTo>
                    <a:lnTo>
                      <a:pt x="119" y="118"/>
                    </a:lnTo>
                    <a:lnTo>
                      <a:pt x="124" y="112"/>
                    </a:lnTo>
                    <a:lnTo>
                      <a:pt x="128" y="106"/>
                    </a:lnTo>
                    <a:lnTo>
                      <a:pt x="131" y="100"/>
                    </a:lnTo>
                    <a:lnTo>
                      <a:pt x="135" y="95"/>
                    </a:lnTo>
                    <a:lnTo>
                      <a:pt x="138" y="83"/>
                    </a:lnTo>
                    <a:lnTo>
                      <a:pt x="138" y="78"/>
                    </a:lnTo>
                    <a:lnTo>
                      <a:pt x="138" y="76"/>
                    </a:lnTo>
                    <a:lnTo>
                      <a:pt x="138" y="75"/>
                    </a:lnTo>
                    <a:lnTo>
                      <a:pt x="139" y="75"/>
                    </a:lnTo>
                    <a:lnTo>
                      <a:pt x="140" y="69"/>
                    </a:lnTo>
                    <a:lnTo>
                      <a:pt x="138" y="55"/>
                    </a:lnTo>
                    <a:lnTo>
                      <a:pt x="135" y="42"/>
                    </a:lnTo>
                    <a:lnTo>
                      <a:pt x="128" y="30"/>
                    </a:lnTo>
                    <a:lnTo>
                      <a:pt x="119" y="19"/>
                    </a:lnTo>
                    <a:lnTo>
                      <a:pt x="108" y="10"/>
                    </a:lnTo>
                    <a:lnTo>
                      <a:pt x="102" y="6"/>
                    </a:lnTo>
                    <a:lnTo>
                      <a:pt x="97" y="4"/>
                    </a:lnTo>
                    <a:lnTo>
                      <a:pt x="83" y="1"/>
                    </a:lnTo>
                    <a:lnTo>
                      <a:pt x="70" y="0"/>
                    </a:lnTo>
                    <a:lnTo>
                      <a:pt x="55" y="1"/>
                    </a:lnTo>
                    <a:lnTo>
                      <a:pt x="43" y="4"/>
                    </a:lnTo>
                    <a:lnTo>
                      <a:pt x="30" y="10"/>
                    </a:lnTo>
                    <a:lnTo>
                      <a:pt x="20" y="19"/>
                    </a:lnTo>
                    <a:lnTo>
                      <a:pt x="11" y="30"/>
                    </a:lnTo>
                    <a:lnTo>
                      <a:pt x="5" y="42"/>
                    </a:lnTo>
                    <a:lnTo>
                      <a:pt x="1" y="55"/>
                    </a:lnTo>
                    <a:lnTo>
                      <a:pt x="0" y="69"/>
                    </a:lnTo>
                    <a:lnTo>
                      <a:pt x="1" y="83"/>
                    </a:lnTo>
                    <a:lnTo>
                      <a:pt x="5" y="95"/>
                    </a:lnTo>
                    <a:lnTo>
                      <a:pt x="7" y="100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6"/>
                    </a:lnTo>
                    <a:lnTo>
                      <a:pt x="43" y="133"/>
                    </a:lnTo>
                    <a:lnTo>
                      <a:pt x="55" y="137"/>
                    </a:lnTo>
                    <a:lnTo>
                      <a:pt x="70" y="139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02" name="Freeform 99">
                <a:extLst>
                  <a:ext uri="{FF2B5EF4-FFF2-40B4-BE49-F238E27FC236}">
                    <a16:creationId xmlns:a16="http://schemas.microsoft.com/office/drawing/2014/main" id="{8E2220F7-A491-F766-B4B1-9BF7707E14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29638" y="1939926"/>
                <a:ext cx="55563" cy="53975"/>
              </a:xfrm>
              <a:custGeom>
                <a:avLst/>
                <a:gdLst>
                  <a:gd name="T0" fmla="*/ 69 w 140"/>
                  <a:gd name="T1" fmla="*/ 140 h 140"/>
                  <a:gd name="T2" fmla="*/ 76 w 140"/>
                  <a:gd name="T3" fmla="*/ 139 h 140"/>
                  <a:gd name="T4" fmla="*/ 76 w 140"/>
                  <a:gd name="T5" fmla="*/ 138 h 140"/>
                  <a:gd name="T6" fmla="*/ 77 w 140"/>
                  <a:gd name="T7" fmla="*/ 138 h 140"/>
                  <a:gd name="T8" fmla="*/ 79 w 140"/>
                  <a:gd name="T9" fmla="*/ 138 h 140"/>
                  <a:gd name="T10" fmla="*/ 83 w 140"/>
                  <a:gd name="T11" fmla="*/ 138 h 140"/>
                  <a:gd name="T12" fmla="*/ 89 w 140"/>
                  <a:gd name="T13" fmla="*/ 136 h 140"/>
                  <a:gd name="T14" fmla="*/ 96 w 140"/>
                  <a:gd name="T15" fmla="*/ 134 h 140"/>
                  <a:gd name="T16" fmla="*/ 101 w 140"/>
                  <a:gd name="T17" fmla="*/ 129 h 140"/>
                  <a:gd name="T18" fmla="*/ 108 w 140"/>
                  <a:gd name="T19" fmla="*/ 126 h 140"/>
                  <a:gd name="T20" fmla="*/ 113 w 140"/>
                  <a:gd name="T21" fmla="*/ 122 h 140"/>
                  <a:gd name="T22" fmla="*/ 119 w 140"/>
                  <a:gd name="T23" fmla="*/ 118 h 140"/>
                  <a:gd name="T24" fmla="*/ 123 w 140"/>
                  <a:gd name="T25" fmla="*/ 112 h 140"/>
                  <a:gd name="T26" fmla="*/ 127 w 140"/>
                  <a:gd name="T27" fmla="*/ 107 h 140"/>
                  <a:gd name="T28" fmla="*/ 130 w 140"/>
                  <a:gd name="T29" fmla="*/ 100 h 140"/>
                  <a:gd name="T30" fmla="*/ 135 w 140"/>
                  <a:gd name="T31" fmla="*/ 95 h 140"/>
                  <a:gd name="T32" fmla="*/ 138 w 140"/>
                  <a:gd name="T33" fmla="*/ 83 h 140"/>
                  <a:gd name="T34" fmla="*/ 138 w 140"/>
                  <a:gd name="T35" fmla="*/ 79 h 140"/>
                  <a:gd name="T36" fmla="*/ 138 w 140"/>
                  <a:gd name="T37" fmla="*/ 77 h 140"/>
                  <a:gd name="T38" fmla="*/ 138 w 140"/>
                  <a:gd name="T39" fmla="*/ 76 h 140"/>
                  <a:gd name="T40" fmla="*/ 139 w 140"/>
                  <a:gd name="T41" fmla="*/ 76 h 140"/>
                  <a:gd name="T42" fmla="*/ 140 w 140"/>
                  <a:gd name="T43" fmla="*/ 69 h 140"/>
                  <a:gd name="T44" fmla="*/ 138 w 140"/>
                  <a:gd name="T45" fmla="*/ 55 h 140"/>
                  <a:gd name="T46" fmla="*/ 135 w 140"/>
                  <a:gd name="T47" fmla="*/ 43 h 140"/>
                  <a:gd name="T48" fmla="*/ 127 w 140"/>
                  <a:gd name="T49" fmla="*/ 30 h 140"/>
                  <a:gd name="T50" fmla="*/ 119 w 140"/>
                  <a:gd name="T51" fmla="*/ 20 h 140"/>
                  <a:gd name="T52" fmla="*/ 108 w 140"/>
                  <a:gd name="T53" fmla="*/ 10 h 140"/>
                  <a:gd name="T54" fmla="*/ 101 w 140"/>
                  <a:gd name="T55" fmla="*/ 6 h 140"/>
                  <a:gd name="T56" fmla="*/ 96 w 140"/>
                  <a:gd name="T57" fmla="*/ 4 h 140"/>
                  <a:gd name="T58" fmla="*/ 83 w 140"/>
                  <a:gd name="T59" fmla="*/ 1 h 140"/>
                  <a:gd name="T60" fmla="*/ 69 w 140"/>
                  <a:gd name="T61" fmla="*/ 0 h 140"/>
                  <a:gd name="T62" fmla="*/ 55 w 140"/>
                  <a:gd name="T63" fmla="*/ 1 h 140"/>
                  <a:gd name="T64" fmla="*/ 42 w 140"/>
                  <a:gd name="T65" fmla="*/ 4 h 140"/>
                  <a:gd name="T66" fmla="*/ 30 w 140"/>
                  <a:gd name="T67" fmla="*/ 10 h 140"/>
                  <a:gd name="T68" fmla="*/ 20 w 140"/>
                  <a:gd name="T69" fmla="*/ 20 h 140"/>
                  <a:gd name="T70" fmla="*/ 10 w 140"/>
                  <a:gd name="T71" fmla="*/ 30 h 140"/>
                  <a:gd name="T72" fmla="*/ 4 w 140"/>
                  <a:gd name="T73" fmla="*/ 43 h 140"/>
                  <a:gd name="T74" fmla="*/ 1 w 140"/>
                  <a:gd name="T75" fmla="*/ 55 h 140"/>
                  <a:gd name="T76" fmla="*/ 0 w 140"/>
                  <a:gd name="T77" fmla="*/ 69 h 140"/>
                  <a:gd name="T78" fmla="*/ 1 w 140"/>
                  <a:gd name="T79" fmla="*/ 83 h 140"/>
                  <a:gd name="T80" fmla="*/ 4 w 140"/>
                  <a:gd name="T81" fmla="*/ 95 h 140"/>
                  <a:gd name="T82" fmla="*/ 6 w 140"/>
                  <a:gd name="T83" fmla="*/ 100 h 140"/>
                  <a:gd name="T84" fmla="*/ 10 w 140"/>
                  <a:gd name="T85" fmla="*/ 107 h 140"/>
                  <a:gd name="T86" fmla="*/ 20 w 140"/>
                  <a:gd name="T87" fmla="*/ 118 h 140"/>
                  <a:gd name="T88" fmla="*/ 30 w 140"/>
                  <a:gd name="T89" fmla="*/ 126 h 140"/>
                  <a:gd name="T90" fmla="*/ 42 w 140"/>
                  <a:gd name="T91" fmla="*/ 134 h 140"/>
                  <a:gd name="T92" fmla="*/ 55 w 140"/>
                  <a:gd name="T93" fmla="*/ 138 h 140"/>
                  <a:gd name="T94" fmla="*/ 69 w 140"/>
                  <a:gd name="T95" fmla="*/ 14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40" h="140">
                    <a:moveTo>
                      <a:pt x="69" y="140"/>
                    </a:moveTo>
                    <a:lnTo>
                      <a:pt x="76" y="139"/>
                    </a:lnTo>
                    <a:lnTo>
                      <a:pt x="76" y="138"/>
                    </a:lnTo>
                    <a:lnTo>
                      <a:pt x="77" y="138"/>
                    </a:lnTo>
                    <a:lnTo>
                      <a:pt x="79" y="138"/>
                    </a:lnTo>
                    <a:lnTo>
                      <a:pt x="83" y="138"/>
                    </a:lnTo>
                    <a:lnTo>
                      <a:pt x="89" y="136"/>
                    </a:lnTo>
                    <a:lnTo>
                      <a:pt x="96" y="134"/>
                    </a:lnTo>
                    <a:lnTo>
                      <a:pt x="101" y="129"/>
                    </a:lnTo>
                    <a:lnTo>
                      <a:pt x="108" y="126"/>
                    </a:lnTo>
                    <a:lnTo>
                      <a:pt x="113" y="122"/>
                    </a:lnTo>
                    <a:lnTo>
                      <a:pt x="119" y="118"/>
                    </a:lnTo>
                    <a:lnTo>
                      <a:pt x="123" y="112"/>
                    </a:lnTo>
                    <a:lnTo>
                      <a:pt x="127" y="107"/>
                    </a:lnTo>
                    <a:lnTo>
                      <a:pt x="130" y="100"/>
                    </a:lnTo>
                    <a:lnTo>
                      <a:pt x="135" y="95"/>
                    </a:lnTo>
                    <a:lnTo>
                      <a:pt x="138" y="83"/>
                    </a:lnTo>
                    <a:lnTo>
                      <a:pt x="138" y="79"/>
                    </a:lnTo>
                    <a:lnTo>
                      <a:pt x="138" y="77"/>
                    </a:lnTo>
                    <a:lnTo>
                      <a:pt x="138" y="76"/>
                    </a:lnTo>
                    <a:lnTo>
                      <a:pt x="139" y="76"/>
                    </a:lnTo>
                    <a:lnTo>
                      <a:pt x="140" y="69"/>
                    </a:lnTo>
                    <a:lnTo>
                      <a:pt x="138" y="55"/>
                    </a:lnTo>
                    <a:lnTo>
                      <a:pt x="135" y="43"/>
                    </a:lnTo>
                    <a:lnTo>
                      <a:pt x="127" y="30"/>
                    </a:lnTo>
                    <a:lnTo>
                      <a:pt x="119" y="20"/>
                    </a:lnTo>
                    <a:lnTo>
                      <a:pt x="108" y="10"/>
                    </a:lnTo>
                    <a:lnTo>
                      <a:pt x="101" y="6"/>
                    </a:lnTo>
                    <a:lnTo>
                      <a:pt x="96" y="4"/>
                    </a:lnTo>
                    <a:lnTo>
                      <a:pt x="83" y="1"/>
                    </a:lnTo>
                    <a:lnTo>
                      <a:pt x="69" y="0"/>
                    </a:lnTo>
                    <a:lnTo>
                      <a:pt x="55" y="1"/>
                    </a:lnTo>
                    <a:lnTo>
                      <a:pt x="42" y="4"/>
                    </a:lnTo>
                    <a:lnTo>
                      <a:pt x="30" y="10"/>
                    </a:lnTo>
                    <a:lnTo>
                      <a:pt x="20" y="20"/>
                    </a:lnTo>
                    <a:lnTo>
                      <a:pt x="10" y="30"/>
                    </a:lnTo>
                    <a:lnTo>
                      <a:pt x="4" y="43"/>
                    </a:lnTo>
                    <a:lnTo>
                      <a:pt x="1" y="55"/>
                    </a:lnTo>
                    <a:lnTo>
                      <a:pt x="0" y="69"/>
                    </a:lnTo>
                    <a:lnTo>
                      <a:pt x="1" y="83"/>
                    </a:lnTo>
                    <a:lnTo>
                      <a:pt x="4" y="95"/>
                    </a:lnTo>
                    <a:lnTo>
                      <a:pt x="6" y="100"/>
                    </a:lnTo>
                    <a:lnTo>
                      <a:pt x="10" y="107"/>
                    </a:lnTo>
                    <a:lnTo>
                      <a:pt x="20" y="118"/>
                    </a:lnTo>
                    <a:lnTo>
                      <a:pt x="30" y="126"/>
                    </a:lnTo>
                    <a:lnTo>
                      <a:pt x="42" y="134"/>
                    </a:lnTo>
                    <a:lnTo>
                      <a:pt x="55" y="138"/>
                    </a:lnTo>
                    <a:lnTo>
                      <a:pt x="69" y="14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03" name="Freeform 100">
                <a:extLst>
                  <a:ext uri="{FF2B5EF4-FFF2-40B4-BE49-F238E27FC236}">
                    <a16:creationId xmlns:a16="http://schemas.microsoft.com/office/drawing/2014/main" id="{6832FA37-29BC-F9EB-83A0-C58C18D126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2838" y="2495551"/>
                <a:ext cx="55563" cy="53975"/>
              </a:xfrm>
              <a:custGeom>
                <a:avLst/>
                <a:gdLst>
                  <a:gd name="T0" fmla="*/ 69 w 140"/>
                  <a:gd name="T1" fmla="*/ 140 h 140"/>
                  <a:gd name="T2" fmla="*/ 75 w 140"/>
                  <a:gd name="T3" fmla="*/ 139 h 140"/>
                  <a:gd name="T4" fmla="*/ 75 w 140"/>
                  <a:gd name="T5" fmla="*/ 138 h 140"/>
                  <a:gd name="T6" fmla="*/ 77 w 140"/>
                  <a:gd name="T7" fmla="*/ 138 h 140"/>
                  <a:gd name="T8" fmla="*/ 79 w 140"/>
                  <a:gd name="T9" fmla="*/ 138 h 140"/>
                  <a:gd name="T10" fmla="*/ 83 w 140"/>
                  <a:gd name="T11" fmla="*/ 138 h 140"/>
                  <a:gd name="T12" fmla="*/ 89 w 140"/>
                  <a:gd name="T13" fmla="*/ 136 h 140"/>
                  <a:gd name="T14" fmla="*/ 96 w 140"/>
                  <a:gd name="T15" fmla="*/ 133 h 140"/>
                  <a:gd name="T16" fmla="*/ 101 w 140"/>
                  <a:gd name="T17" fmla="*/ 129 h 140"/>
                  <a:gd name="T18" fmla="*/ 108 w 140"/>
                  <a:gd name="T19" fmla="*/ 126 h 140"/>
                  <a:gd name="T20" fmla="*/ 113 w 140"/>
                  <a:gd name="T21" fmla="*/ 122 h 140"/>
                  <a:gd name="T22" fmla="*/ 119 w 140"/>
                  <a:gd name="T23" fmla="*/ 118 h 140"/>
                  <a:gd name="T24" fmla="*/ 123 w 140"/>
                  <a:gd name="T25" fmla="*/ 112 h 140"/>
                  <a:gd name="T26" fmla="*/ 127 w 140"/>
                  <a:gd name="T27" fmla="*/ 107 h 140"/>
                  <a:gd name="T28" fmla="*/ 130 w 140"/>
                  <a:gd name="T29" fmla="*/ 100 h 140"/>
                  <a:gd name="T30" fmla="*/ 134 w 140"/>
                  <a:gd name="T31" fmla="*/ 95 h 140"/>
                  <a:gd name="T32" fmla="*/ 138 w 140"/>
                  <a:gd name="T33" fmla="*/ 83 h 140"/>
                  <a:gd name="T34" fmla="*/ 138 w 140"/>
                  <a:gd name="T35" fmla="*/ 79 h 140"/>
                  <a:gd name="T36" fmla="*/ 138 w 140"/>
                  <a:gd name="T37" fmla="*/ 77 h 140"/>
                  <a:gd name="T38" fmla="*/ 138 w 140"/>
                  <a:gd name="T39" fmla="*/ 76 h 140"/>
                  <a:gd name="T40" fmla="*/ 139 w 140"/>
                  <a:gd name="T41" fmla="*/ 76 h 140"/>
                  <a:gd name="T42" fmla="*/ 140 w 140"/>
                  <a:gd name="T43" fmla="*/ 69 h 140"/>
                  <a:gd name="T44" fmla="*/ 138 w 140"/>
                  <a:gd name="T45" fmla="*/ 55 h 140"/>
                  <a:gd name="T46" fmla="*/ 134 w 140"/>
                  <a:gd name="T47" fmla="*/ 42 h 140"/>
                  <a:gd name="T48" fmla="*/ 127 w 140"/>
                  <a:gd name="T49" fmla="*/ 30 h 140"/>
                  <a:gd name="T50" fmla="*/ 119 w 140"/>
                  <a:gd name="T51" fmla="*/ 20 h 140"/>
                  <a:gd name="T52" fmla="*/ 108 w 140"/>
                  <a:gd name="T53" fmla="*/ 10 h 140"/>
                  <a:gd name="T54" fmla="*/ 101 w 140"/>
                  <a:gd name="T55" fmla="*/ 6 h 140"/>
                  <a:gd name="T56" fmla="*/ 96 w 140"/>
                  <a:gd name="T57" fmla="*/ 4 h 140"/>
                  <a:gd name="T58" fmla="*/ 83 w 140"/>
                  <a:gd name="T59" fmla="*/ 1 h 140"/>
                  <a:gd name="T60" fmla="*/ 69 w 140"/>
                  <a:gd name="T61" fmla="*/ 0 h 140"/>
                  <a:gd name="T62" fmla="*/ 55 w 140"/>
                  <a:gd name="T63" fmla="*/ 1 h 140"/>
                  <a:gd name="T64" fmla="*/ 42 w 140"/>
                  <a:gd name="T65" fmla="*/ 4 h 140"/>
                  <a:gd name="T66" fmla="*/ 30 w 140"/>
                  <a:gd name="T67" fmla="*/ 10 h 140"/>
                  <a:gd name="T68" fmla="*/ 20 w 140"/>
                  <a:gd name="T69" fmla="*/ 20 h 140"/>
                  <a:gd name="T70" fmla="*/ 10 w 140"/>
                  <a:gd name="T71" fmla="*/ 30 h 140"/>
                  <a:gd name="T72" fmla="*/ 4 w 140"/>
                  <a:gd name="T73" fmla="*/ 42 h 140"/>
                  <a:gd name="T74" fmla="*/ 1 w 140"/>
                  <a:gd name="T75" fmla="*/ 55 h 140"/>
                  <a:gd name="T76" fmla="*/ 0 w 140"/>
                  <a:gd name="T77" fmla="*/ 69 h 140"/>
                  <a:gd name="T78" fmla="*/ 1 w 140"/>
                  <a:gd name="T79" fmla="*/ 83 h 140"/>
                  <a:gd name="T80" fmla="*/ 4 w 140"/>
                  <a:gd name="T81" fmla="*/ 95 h 140"/>
                  <a:gd name="T82" fmla="*/ 6 w 140"/>
                  <a:gd name="T83" fmla="*/ 100 h 140"/>
                  <a:gd name="T84" fmla="*/ 10 w 140"/>
                  <a:gd name="T85" fmla="*/ 107 h 140"/>
                  <a:gd name="T86" fmla="*/ 20 w 140"/>
                  <a:gd name="T87" fmla="*/ 118 h 140"/>
                  <a:gd name="T88" fmla="*/ 30 w 140"/>
                  <a:gd name="T89" fmla="*/ 126 h 140"/>
                  <a:gd name="T90" fmla="*/ 42 w 140"/>
                  <a:gd name="T91" fmla="*/ 133 h 140"/>
                  <a:gd name="T92" fmla="*/ 55 w 140"/>
                  <a:gd name="T93" fmla="*/ 138 h 140"/>
                  <a:gd name="T94" fmla="*/ 69 w 140"/>
                  <a:gd name="T95" fmla="*/ 14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40" h="140">
                    <a:moveTo>
                      <a:pt x="69" y="140"/>
                    </a:moveTo>
                    <a:lnTo>
                      <a:pt x="75" y="139"/>
                    </a:lnTo>
                    <a:lnTo>
                      <a:pt x="75" y="138"/>
                    </a:lnTo>
                    <a:lnTo>
                      <a:pt x="77" y="138"/>
                    </a:lnTo>
                    <a:lnTo>
                      <a:pt x="79" y="138"/>
                    </a:lnTo>
                    <a:lnTo>
                      <a:pt x="83" y="138"/>
                    </a:lnTo>
                    <a:lnTo>
                      <a:pt x="89" y="136"/>
                    </a:lnTo>
                    <a:lnTo>
                      <a:pt x="96" y="133"/>
                    </a:lnTo>
                    <a:lnTo>
                      <a:pt x="101" y="129"/>
                    </a:lnTo>
                    <a:lnTo>
                      <a:pt x="108" y="126"/>
                    </a:lnTo>
                    <a:lnTo>
                      <a:pt x="113" y="122"/>
                    </a:lnTo>
                    <a:lnTo>
                      <a:pt x="119" y="118"/>
                    </a:lnTo>
                    <a:lnTo>
                      <a:pt x="123" y="112"/>
                    </a:lnTo>
                    <a:lnTo>
                      <a:pt x="127" y="107"/>
                    </a:lnTo>
                    <a:lnTo>
                      <a:pt x="130" y="100"/>
                    </a:lnTo>
                    <a:lnTo>
                      <a:pt x="134" y="95"/>
                    </a:lnTo>
                    <a:lnTo>
                      <a:pt x="138" y="83"/>
                    </a:lnTo>
                    <a:lnTo>
                      <a:pt x="138" y="79"/>
                    </a:lnTo>
                    <a:lnTo>
                      <a:pt x="138" y="77"/>
                    </a:lnTo>
                    <a:lnTo>
                      <a:pt x="138" y="76"/>
                    </a:lnTo>
                    <a:lnTo>
                      <a:pt x="139" y="76"/>
                    </a:lnTo>
                    <a:lnTo>
                      <a:pt x="140" y="69"/>
                    </a:lnTo>
                    <a:lnTo>
                      <a:pt x="138" y="55"/>
                    </a:lnTo>
                    <a:lnTo>
                      <a:pt x="134" y="42"/>
                    </a:lnTo>
                    <a:lnTo>
                      <a:pt x="127" y="30"/>
                    </a:lnTo>
                    <a:lnTo>
                      <a:pt x="119" y="20"/>
                    </a:lnTo>
                    <a:lnTo>
                      <a:pt x="108" y="10"/>
                    </a:lnTo>
                    <a:lnTo>
                      <a:pt x="101" y="6"/>
                    </a:lnTo>
                    <a:lnTo>
                      <a:pt x="96" y="4"/>
                    </a:lnTo>
                    <a:lnTo>
                      <a:pt x="83" y="1"/>
                    </a:lnTo>
                    <a:lnTo>
                      <a:pt x="69" y="0"/>
                    </a:lnTo>
                    <a:lnTo>
                      <a:pt x="55" y="1"/>
                    </a:lnTo>
                    <a:lnTo>
                      <a:pt x="42" y="4"/>
                    </a:lnTo>
                    <a:lnTo>
                      <a:pt x="30" y="10"/>
                    </a:lnTo>
                    <a:lnTo>
                      <a:pt x="20" y="20"/>
                    </a:lnTo>
                    <a:lnTo>
                      <a:pt x="10" y="30"/>
                    </a:lnTo>
                    <a:lnTo>
                      <a:pt x="4" y="42"/>
                    </a:lnTo>
                    <a:lnTo>
                      <a:pt x="1" y="55"/>
                    </a:lnTo>
                    <a:lnTo>
                      <a:pt x="0" y="69"/>
                    </a:lnTo>
                    <a:lnTo>
                      <a:pt x="1" y="83"/>
                    </a:lnTo>
                    <a:lnTo>
                      <a:pt x="4" y="95"/>
                    </a:lnTo>
                    <a:lnTo>
                      <a:pt x="6" y="100"/>
                    </a:lnTo>
                    <a:lnTo>
                      <a:pt x="10" y="107"/>
                    </a:lnTo>
                    <a:lnTo>
                      <a:pt x="20" y="118"/>
                    </a:lnTo>
                    <a:lnTo>
                      <a:pt x="30" y="126"/>
                    </a:lnTo>
                    <a:lnTo>
                      <a:pt x="42" y="133"/>
                    </a:lnTo>
                    <a:lnTo>
                      <a:pt x="55" y="138"/>
                    </a:lnTo>
                    <a:lnTo>
                      <a:pt x="69" y="14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04" name="Freeform 101">
                <a:extLst>
                  <a:ext uri="{FF2B5EF4-FFF2-40B4-BE49-F238E27FC236}">
                    <a16:creationId xmlns:a16="http://schemas.microsoft.com/office/drawing/2014/main" id="{7E07C060-B5DB-D62F-0620-6BA3406126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36025" y="2262188"/>
                <a:ext cx="55563" cy="55563"/>
              </a:xfrm>
              <a:custGeom>
                <a:avLst/>
                <a:gdLst>
                  <a:gd name="T0" fmla="*/ 69 w 139"/>
                  <a:gd name="T1" fmla="*/ 140 h 140"/>
                  <a:gd name="T2" fmla="*/ 75 w 139"/>
                  <a:gd name="T3" fmla="*/ 139 h 140"/>
                  <a:gd name="T4" fmla="*/ 75 w 139"/>
                  <a:gd name="T5" fmla="*/ 138 h 140"/>
                  <a:gd name="T6" fmla="*/ 76 w 139"/>
                  <a:gd name="T7" fmla="*/ 138 h 140"/>
                  <a:gd name="T8" fmla="*/ 78 w 139"/>
                  <a:gd name="T9" fmla="*/ 138 h 140"/>
                  <a:gd name="T10" fmla="*/ 82 w 139"/>
                  <a:gd name="T11" fmla="*/ 138 h 140"/>
                  <a:gd name="T12" fmla="*/ 89 w 139"/>
                  <a:gd name="T13" fmla="*/ 136 h 140"/>
                  <a:gd name="T14" fmla="*/ 96 w 139"/>
                  <a:gd name="T15" fmla="*/ 134 h 140"/>
                  <a:gd name="T16" fmla="*/ 101 w 139"/>
                  <a:gd name="T17" fmla="*/ 130 h 140"/>
                  <a:gd name="T18" fmla="*/ 107 w 139"/>
                  <a:gd name="T19" fmla="*/ 127 h 140"/>
                  <a:gd name="T20" fmla="*/ 112 w 139"/>
                  <a:gd name="T21" fmla="*/ 122 h 140"/>
                  <a:gd name="T22" fmla="*/ 119 w 139"/>
                  <a:gd name="T23" fmla="*/ 118 h 140"/>
                  <a:gd name="T24" fmla="*/ 123 w 139"/>
                  <a:gd name="T25" fmla="*/ 112 h 140"/>
                  <a:gd name="T26" fmla="*/ 127 w 139"/>
                  <a:gd name="T27" fmla="*/ 107 h 140"/>
                  <a:gd name="T28" fmla="*/ 130 w 139"/>
                  <a:gd name="T29" fmla="*/ 101 h 140"/>
                  <a:gd name="T30" fmla="*/ 134 w 139"/>
                  <a:gd name="T31" fmla="*/ 96 h 140"/>
                  <a:gd name="T32" fmla="*/ 137 w 139"/>
                  <a:gd name="T33" fmla="*/ 83 h 140"/>
                  <a:gd name="T34" fmla="*/ 137 w 139"/>
                  <a:gd name="T35" fmla="*/ 79 h 140"/>
                  <a:gd name="T36" fmla="*/ 137 w 139"/>
                  <a:gd name="T37" fmla="*/ 77 h 140"/>
                  <a:gd name="T38" fmla="*/ 137 w 139"/>
                  <a:gd name="T39" fmla="*/ 76 h 140"/>
                  <a:gd name="T40" fmla="*/ 138 w 139"/>
                  <a:gd name="T41" fmla="*/ 76 h 140"/>
                  <a:gd name="T42" fmla="*/ 139 w 139"/>
                  <a:gd name="T43" fmla="*/ 70 h 140"/>
                  <a:gd name="T44" fmla="*/ 137 w 139"/>
                  <a:gd name="T45" fmla="*/ 55 h 140"/>
                  <a:gd name="T46" fmla="*/ 134 w 139"/>
                  <a:gd name="T47" fmla="*/ 43 h 140"/>
                  <a:gd name="T48" fmla="*/ 127 w 139"/>
                  <a:gd name="T49" fmla="*/ 30 h 140"/>
                  <a:gd name="T50" fmla="*/ 119 w 139"/>
                  <a:gd name="T51" fmla="*/ 20 h 140"/>
                  <a:gd name="T52" fmla="*/ 107 w 139"/>
                  <a:gd name="T53" fmla="*/ 11 h 140"/>
                  <a:gd name="T54" fmla="*/ 101 w 139"/>
                  <a:gd name="T55" fmla="*/ 7 h 140"/>
                  <a:gd name="T56" fmla="*/ 96 w 139"/>
                  <a:gd name="T57" fmla="*/ 4 h 140"/>
                  <a:gd name="T58" fmla="*/ 82 w 139"/>
                  <a:gd name="T59" fmla="*/ 1 h 140"/>
                  <a:gd name="T60" fmla="*/ 69 w 139"/>
                  <a:gd name="T61" fmla="*/ 0 h 140"/>
                  <a:gd name="T62" fmla="*/ 54 w 139"/>
                  <a:gd name="T63" fmla="*/ 1 h 140"/>
                  <a:gd name="T64" fmla="*/ 42 w 139"/>
                  <a:gd name="T65" fmla="*/ 4 h 140"/>
                  <a:gd name="T66" fmla="*/ 30 w 139"/>
                  <a:gd name="T67" fmla="*/ 11 h 140"/>
                  <a:gd name="T68" fmla="*/ 19 w 139"/>
                  <a:gd name="T69" fmla="*/ 20 h 140"/>
                  <a:gd name="T70" fmla="*/ 10 w 139"/>
                  <a:gd name="T71" fmla="*/ 30 h 140"/>
                  <a:gd name="T72" fmla="*/ 4 w 139"/>
                  <a:gd name="T73" fmla="*/ 43 h 140"/>
                  <a:gd name="T74" fmla="*/ 1 w 139"/>
                  <a:gd name="T75" fmla="*/ 55 h 140"/>
                  <a:gd name="T76" fmla="*/ 0 w 139"/>
                  <a:gd name="T77" fmla="*/ 70 h 140"/>
                  <a:gd name="T78" fmla="*/ 1 w 139"/>
                  <a:gd name="T79" fmla="*/ 83 h 140"/>
                  <a:gd name="T80" fmla="*/ 4 w 139"/>
                  <a:gd name="T81" fmla="*/ 96 h 140"/>
                  <a:gd name="T82" fmla="*/ 6 w 139"/>
                  <a:gd name="T83" fmla="*/ 101 h 140"/>
                  <a:gd name="T84" fmla="*/ 10 w 139"/>
                  <a:gd name="T85" fmla="*/ 107 h 140"/>
                  <a:gd name="T86" fmla="*/ 19 w 139"/>
                  <a:gd name="T87" fmla="*/ 118 h 140"/>
                  <a:gd name="T88" fmla="*/ 30 w 139"/>
                  <a:gd name="T89" fmla="*/ 127 h 140"/>
                  <a:gd name="T90" fmla="*/ 42 w 139"/>
                  <a:gd name="T91" fmla="*/ 134 h 140"/>
                  <a:gd name="T92" fmla="*/ 54 w 139"/>
                  <a:gd name="T93" fmla="*/ 138 h 140"/>
                  <a:gd name="T94" fmla="*/ 69 w 139"/>
                  <a:gd name="T95" fmla="*/ 14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9" h="140">
                    <a:moveTo>
                      <a:pt x="69" y="140"/>
                    </a:moveTo>
                    <a:lnTo>
                      <a:pt x="75" y="139"/>
                    </a:lnTo>
                    <a:lnTo>
                      <a:pt x="75" y="138"/>
                    </a:lnTo>
                    <a:lnTo>
                      <a:pt x="76" y="138"/>
                    </a:lnTo>
                    <a:lnTo>
                      <a:pt x="78" y="138"/>
                    </a:lnTo>
                    <a:lnTo>
                      <a:pt x="82" y="138"/>
                    </a:lnTo>
                    <a:lnTo>
                      <a:pt x="89" y="136"/>
                    </a:lnTo>
                    <a:lnTo>
                      <a:pt x="96" y="134"/>
                    </a:lnTo>
                    <a:lnTo>
                      <a:pt x="101" y="130"/>
                    </a:lnTo>
                    <a:lnTo>
                      <a:pt x="107" y="127"/>
                    </a:lnTo>
                    <a:lnTo>
                      <a:pt x="112" y="122"/>
                    </a:lnTo>
                    <a:lnTo>
                      <a:pt x="119" y="118"/>
                    </a:lnTo>
                    <a:lnTo>
                      <a:pt x="123" y="112"/>
                    </a:lnTo>
                    <a:lnTo>
                      <a:pt x="127" y="107"/>
                    </a:lnTo>
                    <a:lnTo>
                      <a:pt x="130" y="101"/>
                    </a:lnTo>
                    <a:lnTo>
                      <a:pt x="134" y="96"/>
                    </a:lnTo>
                    <a:lnTo>
                      <a:pt x="137" y="83"/>
                    </a:lnTo>
                    <a:lnTo>
                      <a:pt x="137" y="79"/>
                    </a:lnTo>
                    <a:lnTo>
                      <a:pt x="137" y="77"/>
                    </a:lnTo>
                    <a:lnTo>
                      <a:pt x="137" y="76"/>
                    </a:lnTo>
                    <a:lnTo>
                      <a:pt x="138" y="76"/>
                    </a:lnTo>
                    <a:lnTo>
                      <a:pt x="139" y="70"/>
                    </a:lnTo>
                    <a:lnTo>
                      <a:pt x="137" y="55"/>
                    </a:lnTo>
                    <a:lnTo>
                      <a:pt x="134" y="43"/>
                    </a:lnTo>
                    <a:lnTo>
                      <a:pt x="127" y="30"/>
                    </a:lnTo>
                    <a:lnTo>
                      <a:pt x="119" y="20"/>
                    </a:lnTo>
                    <a:lnTo>
                      <a:pt x="107" y="11"/>
                    </a:lnTo>
                    <a:lnTo>
                      <a:pt x="101" y="7"/>
                    </a:lnTo>
                    <a:lnTo>
                      <a:pt x="96" y="4"/>
                    </a:lnTo>
                    <a:lnTo>
                      <a:pt x="82" y="1"/>
                    </a:lnTo>
                    <a:lnTo>
                      <a:pt x="69" y="0"/>
                    </a:lnTo>
                    <a:lnTo>
                      <a:pt x="54" y="1"/>
                    </a:lnTo>
                    <a:lnTo>
                      <a:pt x="42" y="4"/>
                    </a:lnTo>
                    <a:lnTo>
                      <a:pt x="30" y="11"/>
                    </a:lnTo>
                    <a:lnTo>
                      <a:pt x="19" y="20"/>
                    </a:lnTo>
                    <a:lnTo>
                      <a:pt x="10" y="30"/>
                    </a:lnTo>
                    <a:lnTo>
                      <a:pt x="4" y="43"/>
                    </a:lnTo>
                    <a:lnTo>
                      <a:pt x="1" y="55"/>
                    </a:lnTo>
                    <a:lnTo>
                      <a:pt x="0" y="70"/>
                    </a:lnTo>
                    <a:lnTo>
                      <a:pt x="1" y="83"/>
                    </a:lnTo>
                    <a:lnTo>
                      <a:pt x="4" y="96"/>
                    </a:lnTo>
                    <a:lnTo>
                      <a:pt x="6" y="101"/>
                    </a:lnTo>
                    <a:lnTo>
                      <a:pt x="10" y="107"/>
                    </a:lnTo>
                    <a:lnTo>
                      <a:pt x="19" y="118"/>
                    </a:lnTo>
                    <a:lnTo>
                      <a:pt x="30" y="127"/>
                    </a:lnTo>
                    <a:lnTo>
                      <a:pt x="42" y="134"/>
                    </a:lnTo>
                    <a:lnTo>
                      <a:pt x="54" y="138"/>
                    </a:lnTo>
                    <a:lnTo>
                      <a:pt x="69" y="14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05" name="Freeform 102">
                <a:extLst>
                  <a:ext uri="{FF2B5EF4-FFF2-40B4-BE49-F238E27FC236}">
                    <a16:creationId xmlns:a16="http://schemas.microsoft.com/office/drawing/2014/main" id="{CDFBE3F3-7C8F-C339-8DAD-4C59FFC12C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2200" y="3041651"/>
                <a:ext cx="55563" cy="55563"/>
              </a:xfrm>
              <a:custGeom>
                <a:avLst/>
                <a:gdLst>
                  <a:gd name="T0" fmla="*/ 69 w 140"/>
                  <a:gd name="T1" fmla="*/ 140 h 140"/>
                  <a:gd name="T2" fmla="*/ 75 w 140"/>
                  <a:gd name="T3" fmla="*/ 139 h 140"/>
                  <a:gd name="T4" fmla="*/ 75 w 140"/>
                  <a:gd name="T5" fmla="*/ 138 h 140"/>
                  <a:gd name="T6" fmla="*/ 77 w 140"/>
                  <a:gd name="T7" fmla="*/ 138 h 140"/>
                  <a:gd name="T8" fmla="*/ 79 w 140"/>
                  <a:gd name="T9" fmla="*/ 138 h 140"/>
                  <a:gd name="T10" fmla="*/ 83 w 140"/>
                  <a:gd name="T11" fmla="*/ 138 h 140"/>
                  <a:gd name="T12" fmla="*/ 89 w 140"/>
                  <a:gd name="T13" fmla="*/ 136 h 140"/>
                  <a:gd name="T14" fmla="*/ 96 w 140"/>
                  <a:gd name="T15" fmla="*/ 134 h 140"/>
                  <a:gd name="T16" fmla="*/ 101 w 140"/>
                  <a:gd name="T17" fmla="*/ 129 h 140"/>
                  <a:gd name="T18" fmla="*/ 108 w 140"/>
                  <a:gd name="T19" fmla="*/ 126 h 140"/>
                  <a:gd name="T20" fmla="*/ 113 w 140"/>
                  <a:gd name="T21" fmla="*/ 122 h 140"/>
                  <a:gd name="T22" fmla="*/ 119 w 140"/>
                  <a:gd name="T23" fmla="*/ 118 h 140"/>
                  <a:gd name="T24" fmla="*/ 123 w 140"/>
                  <a:gd name="T25" fmla="*/ 112 h 140"/>
                  <a:gd name="T26" fmla="*/ 127 w 140"/>
                  <a:gd name="T27" fmla="*/ 107 h 140"/>
                  <a:gd name="T28" fmla="*/ 130 w 140"/>
                  <a:gd name="T29" fmla="*/ 101 h 140"/>
                  <a:gd name="T30" fmla="*/ 134 w 140"/>
                  <a:gd name="T31" fmla="*/ 95 h 140"/>
                  <a:gd name="T32" fmla="*/ 138 w 140"/>
                  <a:gd name="T33" fmla="*/ 83 h 140"/>
                  <a:gd name="T34" fmla="*/ 138 w 140"/>
                  <a:gd name="T35" fmla="*/ 79 h 140"/>
                  <a:gd name="T36" fmla="*/ 138 w 140"/>
                  <a:gd name="T37" fmla="*/ 77 h 140"/>
                  <a:gd name="T38" fmla="*/ 138 w 140"/>
                  <a:gd name="T39" fmla="*/ 76 h 140"/>
                  <a:gd name="T40" fmla="*/ 139 w 140"/>
                  <a:gd name="T41" fmla="*/ 76 h 140"/>
                  <a:gd name="T42" fmla="*/ 140 w 140"/>
                  <a:gd name="T43" fmla="*/ 69 h 140"/>
                  <a:gd name="T44" fmla="*/ 138 w 140"/>
                  <a:gd name="T45" fmla="*/ 55 h 140"/>
                  <a:gd name="T46" fmla="*/ 134 w 140"/>
                  <a:gd name="T47" fmla="*/ 43 h 140"/>
                  <a:gd name="T48" fmla="*/ 127 w 140"/>
                  <a:gd name="T49" fmla="*/ 30 h 140"/>
                  <a:gd name="T50" fmla="*/ 119 w 140"/>
                  <a:gd name="T51" fmla="*/ 20 h 140"/>
                  <a:gd name="T52" fmla="*/ 108 w 140"/>
                  <a:gd name="T53" fmla="*/ 10 h 140"/>
                  <a:gd name="T54" fmla="*/ 101 w 140"/>
                  <a:gd name="T55" fmla="*/ 6 h 140"/>
                  <a:gd name="T56" fmla="*/ 96 w 140"/>
                  <a:gd name="T57" fmla="*/ 4 h 140"/>
                  <a:gd name="T58" fmla="*/ 83 w 140"/>
                  <a:gd name="T59" fmla="*/ 1 h 140"/>
                  <a:gd name="T60" fmla="*/ 69 w 140"/>
                  <a:gd name="T61" fmla="*/ 0 h 140"/>
                  <a:gd name="T62" fmla="*/ 55 w 140"/>
                  <a:gd name="T63" fmla="*/ 1 h 140"/>
                  <a:gd name="T64" fmla="*/ 42 w 140"/>
                  <a:gd name="T65" fmla="*/ 4 h 140"/>
                  <a:gd name="T66" fmla="*/ 30 w 140"/>
                  <a:gd name="T67" fmla="*/ 10 h 140"/>
                  <a:gd name="T68" fmla="*/ 20 w 140"/>
                  <a:gd name="T69" fmla="*/ 20 h 140"/>
                  <a:gd name="T70" fmla="*/ 10 w 140"/>
                  <a:gd name="T71" fmla="*/ 30 h 140"/>
                  <a:gd name="T72" fmla="*/ 4 w 140"/>
                  <a:gd name="T73" fmla="*/ 43 h 140"/>
                  <a:gd name="T74" fmla="*/ 1 w 140"/>
                  <a:gd name="T75" fmla="*/ 55 h 140"/>
                  <a:gd name="T76" fmla="*/ 0 w 140"/>
                  <a:gd name="T77" fmla="*/ 69 h 140"/>
                  <a:gd name="T78" fmla="*/ 1 w 140"/>
                  <a:gd name="T79" fmla="*/ 83 h 140"/>
                  <a:gd name="T80" fmla="*/ 4 w 140"/>
                  <a:gd name="T81" fmla="*/ 95 h 140"/>
                  <a:gd name="T82" fmla="*/ 6 w 140"/>
                  <a:gd name="T83" fmla="*/ 101 h 140"/>
                  <a:gd name="T84" fmla="*/ 10 w 140"/>
                  <a:gd name="T85" fmla="*/ 107 h 140"/>
                  <a:gd name="T86" fmla="*/ 20 w 140"/>
                  <a:gd name="T87" fmla="*/ 118 h 140"/>
                  <a:gd name="T88" fmla="*/ 30 w 140"/>
                  <a:gd name="T89" fmla="*/ 126 h 140"/>
                  <a:gd name="T90" fmla="*/ 42 w 140"/>
                  <a:gd name="T91" fmla="*/ 134 h 140"/>
                  <a:gd name="T92" fmla="*/ 55 w 140"/>
                  <a:gd name="T93" fmla="*/ 138 h 140"/>
                  <a:gd name="T94" fmla="*/ 69 w 140"/>
                  <a:gd name="T95" fmla="*/ 14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40" h="140">
                    <a:moveTo>
                      <a:pt x="69" y="140"/>
                    </a:moveTo>
                    <a:lnTo>
                      <a:pt x="75" y="139"/>
                    </a:lnTo>
                    <a:lnTo>
                      <a:pt x="75" y="138"/>
                    </a:lnTo>
                    <a:lnTo>
                      <a:pt x="77" y="138"/>
                    </a:lnTo>
                    <a:lnTo>
                      <a:pt x="79" y="138"/>
                    </a:lnTo>
                    <a:lnTo>
                      <a:pt x="83" y="138"/>
                    </a:lnTo>
                    <a:lnTo>
                      <a:pt x="89" y="136"/>
                    </a:lnTo>
                    <a:lnTo>
                      <a:pt x="96" y="134"/>
                    </a:lnTo>
                    <a:lnTo>
                      <a:pt x="101" y="129"/>
                    </a:lnTo>
                    <a:lnTo>
                      <a:pt x="108" y="126"/>
                    </a:lnTo>
                    <a:lnTo>
                      <a:pt x="113" y="122"/>
                    </a:lnTo>
                    <a:lnTo>
                      <a:pt x="119" y="118"/>
                    </a:lnTo>
                    <a:lnTo>
                      <a:pt x="123" y="112"/>
                    </a:lnTo>
                    <a:lnTo>
                      <a:pt x="127" y="107"/>
                    </a:lnTo>
                    <a:lnTo>
                      <a:pt x="130" y="101"/>
                    </a:lnTo>
                    <a:lnTo>
                      <a:pt x="134" y="95"/>
                    </a:lnTo>
                    <a:lnTo>
                      <a:pt x="138" y="83"/>
                    </a:lnTo>
                    <a:lnTo>
                      <a:pt x="138" y="79"/>
                    </a:lnTo>
                    <a:lnTo>
                      <a:pt x="138" y="77"/>
                    </a:lnTo>
                    <a:lnTo>
                      <a:pt x="138" y="76"/>
                    </a:lnTo>
                    <a:lnTo>
                      <a:pt x="139" y="76"/>
                    </a:lnTo>
                    <a:lnTo>
                      <a:pt x="140" y="69"/>
                    </a:lnTo>
                    <a:lnTo>
                      <a:pt x="138" y="55"/>
                    </a:lnTo>
                    <a:lnTo>
                      <a:pt x="134" y="43"/>
                    </a:lnTo>
                    <a:lnTo>
                      <a:pt x="127" y="30"/>
                    </a:lnTo>
                    <a:lnTo>
                      <a:pt x="119" y="20"/>
                    </a:lnTo>
                    <a:lnTo>
                      <a:pt x="108" y="10"/>
                    </a:lnTo>
                    <a:lnTo>
                      <a:pt x="101" y="6"/>
                    </a:lnTo>
                    <a:lnTo>
                      <a:pt x="96" y="4"/>
                    </a:lnTo>
                    <a:lnTo>
                      <a:pt x="83" y="1"/>
                    </a:lnTo>
                    <a:lnTo>
                      <a:pt x="69" y="0"/>
                    </a:lnTo>
                    <a:lnTo>
                      <a:pt x="55" y="1"/>
                    </a:lnTo>
                    <a:lnTo>
                      <a:pt x="42" y="4"/>
                    </a:lnTo>
                    <a:lnTo>
                      <a:pt x="30" y="10"/>
                    </a:lnTo>
                    <a:lnTo>
                      <a:pt x="20" y="20"/>
                    </a:lnTo>
                    <a:lnTo>
                      <a:pt x="10" y="30"/>
                    </a:lnTo>
                    <a:lnTo>
                      <a:pt x="4" y="43"/>
                    </a:lnTo>
                    <a:lnTo>
                      <a:pt x="1" y="55"/>
                    </a:lnTo>
                    <a:lnTo>
                      <a:pt x="0" y="69"/>
                    </a:lnTo>
                    <a:lnTo>
                      <a:pt x="1" y="83"/>
                    </a:lnTo>
                    <a:lnTo>
                      <a:pt x="4" y="95"/>
                    </a:lnTo>
                    <a:lnTo>
                      <a:pt x="6" y="101"/>
                    </a:lnTo>
                    <a:lnTo>
                      <a:pt x="10" y="107"/>
                    </a:lnTo>
                    <a:lnTo>
                      <a:pt x="20" y="118"/>
                    </a:lnTo>
                    <a:lnTo>
                      <a:pt x="30" y="126"/>
                    </a:lnTo>
                    <a:lnTo>
                      <a:pt x="42" y="134"/>
                    </a:lnTo>
                    <a:lnTo>
                      <a:pt x="55" y="138"/>
                    </a:lnTo>
                    <a:lnTo>
                      <a:pt x="69" y="14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06" name="Line 115">
                <a:extLst>
                  <a:ext uri="{FF2B5EF4-FFF2-40B4-BE49-F238E27FC236}">
                    <a16:creationId xmlns:a16="http://schemas.microsoft.com/office/drawing/2014/main" id="{616B1E7D-77B0-5BA4-824A-C669AA44A4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069013" y="2732088"/>
                <a:ext cx="2803525" cy="0"/>
              </a:xfrm>
              <a:prstGeom prst="line">
                <a:avLst/>
              </a:prstGeom>
              <a:noFill/>
              <a:ln w="7938">
                <a:solidFill>
                  <a:srgbClr val="0070C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07" name="Line 118">
                <a:extLst>
                  <a:ext uri="{FF2B5EF4-FFF2-40B4-BE49-F238E27FC236}">
                    <a16:creationId xmlns:a16="http://schemas.microsoft.com/office/drawing/2014/main" id="{F844D22D-61B3-CE78-979E-3D470F9748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069013" y="2478088"/>
                <a:ext cx="2794000" cy="0"/>
              </a:xfrm>
              <a:prstGeom prst="line">
                <a:avLst/>
              </a:prstGeom>
              <a:noFill/>
              <a:ln w="7938">
                <a:solidFill>
                  <a:srgbClr val="0070C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08" name="Freeform 120">
                <a:extLst>
                  <a:ext uri="{FF2B5EF4-FFF2-40B4-BE49-F238E27FC236}">
                    <a16:creationId xmlns:a16="http://schemas.microsoft.com/office/drawing/2014/main" id="{805D0E30-8F35-B752-6489-845820FF70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4250" y="2235201"/>
                <a:ext cx="2692400" cy="587375"/>
              </a:xfrm>
              <a:custGeom>
                <a:avLst/>
                <a:gdLst>
                  <a:gd name="T0" fmla="*/ 6783 w 6783"/>
                  <a:gd name="T1" fmla="*/ 1480 h 1480"/>
                  <a:gd name="T2" fmla="*/ 6276 w 6783"/>
                  <a:gd name="T3" fmla="*/ 1221 h 1480"/>
                  <a:gd name="T4" fmla="*/ 3113 w 6783"/>
                  <a:gd name="T5" fmla="*/ 807 h 1480"/>
                  <a:gd name="T6" fmla="*/ 1706 w 6783"/>
                  <a:gd name="T7" fmla="*/ 404 h 1480"/>
                  <a:gd name="T8" fmla="*/ 0 w 6783"/>
                  <a:gd name="T9" fmla="*/ 0 h 1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83" h="1480">
                    <a:moveTo>
                      <a:pt x="6783" y="1480"/>
                    </a:moveTo>
                    <a:lnTo>
                      <a:pt x="6276" y="1221"/>
                    </a:lnTo>
                    <a:lnTo>
                      <a:pt x="3113" y="807"/>
                    </a:lnTo>
                    <a:lnTo>
                      <a:pt x="1706" y="404"/>
                    </a:lnTo>
                    <a:lnTo>
                      <a:pt x="0" y="0"/>
                    </a:lnTo>
                  </a:path>
                </a:pathLst>
              </a:custGeom>
              <a:noFill/>
              <a:ln w="25400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09" name="Freeform 122">
                <a:extLst>
                  <a:ext uri="{FF2B5EF4-FFF2-40B4-BE49-F238E27FC236}">
                    <a16:creationId xmlns:a16="http://schemas.microsoft.com/office/drawing/2014/main" id="{41C9816D-B838-2DA4-4C44-EFFEBBCC19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3800" y="2093913"/>
                <a:ext cx="0" cy="400050"/>
              </a:xfrm>
              <a:custGeom>
                <a:avLst/>
                <a:gdLst>
                  <a:gd name="T0" fmla="*/ 0 h 1008"/>
                  <a:gd name="T1" fmla="*/ 305 h 1008"/>
                  <a:gd name="T2" fmla="*/ 1008 h 100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008">
                    <a:moveTo>
                      <a:pt x="0" y="0"/>
                    </a:moveTo>
                    <a:lnTo>
                      <a:pt x="0" y="305"/>
                    </a:lnTo>
                    <a:lnTo>
                      <a:pt x="0" y="1008"/>
                    </a:lnTo>
                  </a:path>
                </a:pathLst>
              </a:custGeom>
              <a:noFill/>
              <a:ln w="7938">
                <a:solidFill>
                  <a:srgbClr val="00B0F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10" name="Freeform 123">
                <a:extLst>
                  <a:ext uri="{FF2B5EF4-FFF2-40B4-BE49-F238E27FC236}">
                    <a16:creationId xmlns:a16="http://schemas.microsoft.com/office/drawing/2014/main" id="{4565CB3A-7D8C-2837-EB02-0788F80370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1550" y="2125663"/>
                <a:ext cx="0" cy="673100"/>
              </a:xfrm>
              <a:custGeom>
                <a:avLst/>
                <a:gdLst>
                  <a:gd name="T0" fmla="*/ 1698 h 1698"/>
                  <a:gd name="T1" fmla="*/ 617 h 1698"/>
                  <a:gd name="T2" fmla="*/ 0 h 169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698">
                    <a:moveTo>
                      <a:pt x="0" y="1698"/>
                    </a:moveTo>
                    <a:lnTo>
                      <a:pt x="0" y="617"/>
                    </a:lnTo>
                    <a:lnTo>
                      <a:pt x="0" y="0"/>
                    </a:lnTo>
                  </a:path>
                </a:pathLst>
              </a:custGeom>
              <a:noFill/>
              <a:ln w="7938">
                <a:solidFill>
                  <a:srgbClr val="00B0F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11" name="Freeform 124">
                <a:extLst>
                  <a:ext uri="{FF2B5EF4-FFF2-40B4-BE49-F238E27FC236}">
                    <a16:creationId xmlns:a16="http://schemas.microsoft.com/office/drawing/2014/main" id="{1CD0C9DF-0E01-0BD9-9275-6B1DF4B065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4888" y="1965326"/>
                <a:ext cx="1588" cy="906463"/>
              </a:xfrm>
              <a:custGeom>
                <a:avLst/>
                <a:gdLst>
                  <a:gd name="T0" fmla="*/ 0 w 6"/>
                  <a:gd name="T1" fmla="*/ 2285 h 2285"/>
                  <a:gd name="T2" fmla="*/ 6 w 6"/>
                  <a:gd name="T3" fmla="*/ 1012 h 2285"/>
                  <a:gd name="T4" fmla="*/ 0 w 6"/>
                  <a:gd name="T5" fmla="*/ 518 h 2285"/>
                  <a:gd name="T6" fmla="*/ 0 w 6"/>
                  <a:gd name="T7" fmla="*/ 0 h 2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285">
                    <a:moveTo>
                      <a:pt x="0" y="2285"/>
                    </a:moveTo>
                    <a:lnTo>
                      <a:pt x="6" y="1012"/>
                    </a:lnTo>
                    <a:lnTo>
                      <a:pt x="0" y="518"/>
                    </a:lnTo>
                    <a:lnTo>
                      <a:pt x="0" y="0"/>
                    </a:lnTo>
                  </a:path>
                </a:pathLst>
              </a:custGeom>
              <a:noFill/>
              <a:ln w="7938">
                <a:solidFill>
                  <a:srgbClr val="00B0F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12" name="Freeform 125">
                <a:extLst>
                  <a:ext uri="{FF2B5EF4-FFF2-40B4-BE49-F238E27FC236}">
                    <a16:creationId xmlns:a16="http://schemas.microsoft.com/office/drawing/2014/main" id="{638AF71A-0D92-3094-AF62-A96E974332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788" y="1958976"/>
                <a:ext cx="0" cy="379413"/>
              </a:xfrm>
              <a:custGeom>
                <a:avLst/>
                <a:gdLst>
                  <a:gd name="T0" fmla="*/ 958 h 958"/>
                  <a:gd name="T1" fmla="*/ 351 h 958"/>
                  <a:gd name="T2" fmla="*/ 0 h 9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958">
                    <a:moveTo>
                      <a:pt x="0" y="958"/>
                    </a:moveTo>
                    <a:lnTo>
                      <a:pt x="0" y="351"/>
                    </a:lnTo>
                    <a:lnTo>
                      <a:pt x="0" y="0"/>
                    </a:lnTo>
                  </a:path>
                </a:pathLst>
              </a:custGeom>
              <a:noFill/>
              <a:ln w="7938">
                <a:solidFill>
                  <a:srgbClr val="00B0F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13" name="Freeform 126">
                <a:extLst>
                  <a:ext uri="{FF2B5EF4-FFF2-40B4-BE49-F238E27FC236}">
                    <a16:creationId xmlns:a16="http://schemas.microsoft.com/office/drawing/2014/main" id="{F22C9742-AC7A-40CF-D2BB-2286C3F313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9700" y="2141538"/>
                <a:ext cx="0" cy="361950"/>
              </a:xfrm>
              <a:custGeom>
                <a:avLst/>
                <a:gdLst>
                  <a:gd name="T0" fmla="*/ 0 h 915"/>
                  <a:gd name="T1" fmla="*/ 297 h 915"/>
                  <a:gd name="T2" fmla="*/ 915 h 91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915">
                    <a:moveTo>
                      <a:pt x="0" y="0"/>
                    </a:moveTo>
                    <a:lnTo>
                      <a:pt x="0" y="297"/>
                    </a:lnTo>
                    <a:lnTo>
                      <a:pt x="0" y="915"/>
                    </a:lnTo>
                  </a:path>
                </a:pathLst>
              </a:custGeom>
              <a:noFill/>
              <a:ln w="7938">
                <a:solidFill>
                  <a:srgbClr val="00B0F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14" name="Freeform 127">
                <a:extLst>
                  <a:ext uri="{FF2B5EF4-FFF2-40B4-BE49-F238E27FC236}">
                    <a16:creationId xmlns:a16="http://schemas.microsoft.com/office/drawing/2014/main" id="{CD959290-B60D-0097-E864-3A6B0A14C7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46950" y="1995488"/>
                <a:ext cx="0" cy="398463"/>
              </a:xfrm>
              <a:custGeom>
                <a:avLst/>
                <a:gdLst>
                  <a:gd name="T0" fmla="*/ 1002 h 1002"/>
                  <a:gd name="T1" fmla="*/ 343 h 1002"/>
                  <a:gd name="T2" fmla="*/ 0 h 100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002">
                    <a:moveTo>
                      <a:pt x="0" y="1002"/>
                    </a:moveTo>
                    <a:lnTo>
                      <a:pt x="0" y="343"/>
                    </a:lnTo>
                    <a:lnTo>
                      <a:pt x="0" y="0"/>
                    </a:lnTo>
                  </a:path>
                </a:pathLst>
              </a:custGeom>
              <a:noFill/>
              <a:ln w="7938">
                <a:solidFill>
                  <a:srgbClr val="00B0F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15" name="Freeform 128">
                <a:extLst>
                  <a:ext uri="{FF2B5EF4-FFF2-40B4-BE49-F238E27FC236}">
                    <a16:creationId xmlns:a16="http://schemas.microsoft.com/office/drawing/2014/main" id="{DE6069FF-04B3-5641-3866-4CEFB4F971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39175" y="2187576"/>
                <a:ext cx="0" cy="354013"/>
              </a:xfrm>
              <a:custGeom>
                <a:avLst/>
                <a:gdLst>
                  <a:gd name="T0" fmla="*/ 891 h 891"/>
                  <a:gd name="T1" fmla="*/ 287 h 891"/>
                  <a:gd name="T2" fmla="*/ 0 h 89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91">
                    <a:moveTo>
                      <a:pt x="0" y="891"/>
                    </a:moveTo>
                    <a:lnTo>
                      <a:pt x="0" y="287"/>
                    </a:lnTo>
                    <a:lnTo>
                      <a:pt x="0" y="0"/>
                    </a:lnTo>
                  </a:path>
                </a:pathLst>
              </a:custGeom>
              <a:noFill/>
              <a:ln w="7938">
                <a:solidFill>
                  <a:srgbClr val="00B0F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16" name="Freeform 129">
                <a:extLst>
                  <a:ext uri="{FF2B5EF4-FFF2-40B4-BE49-F238E27FC236}">
                    <a16:creationId xmlns:a16="http://schemas.microsoft.com/office/drawing/2014/main" id="{5EB03588-0851-6366-3792-BCDE2945F0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0313" y="2214563"/>
                <a:ext cx="0" cy="384175"/>
              </a:xfrm>
              <a:custGeom>
                <a:avLst/>
                <a:gdLst>
                  <a:gd name="T0" fmla="*/ 0 h 969"/>
                  <a:gd name="T1" fmla="*/ 312 h 969"/>
                  <a:gd name="T2" fmla="*/ 969 h 96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969">
                    <a:moveTo>
                      <a:pt x="0" y="0"/>
                    </a:moveTo>
                    <a:lnTo>
                      <a:pt x="0" y="312"/>
                    </a:lnTo>
                    <a:lnTo>
                      <a:pt x="0" y="969"/>
                    </a:lnTo>
                  </a:path>
                </a:pathLst>
              </a:custGeom>
              <a:noFill/>
              <a:ln w="7938">
                <a:solidFill>
                  <a:srgbClr val="00B0F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17" name="Freeform 137">
                <a:extLst>
                  <a:ext uri="{FF2B5EF4-FFF2-40B4-BE49-F238E27FC236}">
                    <a16:creationId xmlns:a16="http://schemas.microsoft.com/office/drawing/2014/main" id="{470256EA-438D-7357-FDA1-DC65893637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1550" y="2089151"/>
                <a:ext cx="2801938" cy="280988"/>
              </a:xfrm>
              <a:custGeom>
                <a:avLst/>
                <a:gdLst>
                  <a:gd name="T0" fmla="*/ 7059 w 7059"/>
                  <a:gd name="T1" fmla="*/ 631 h 710"/>
                  <a:gd name="T2" fmla="*/ 7051 w 7059"/>
                  <a:gd name="T3" fmla="*/ 630 h 710"/>
                  <a:gd name="T4" fmla="*/ 6521 w 7059"/>
                  <a:gd name="T5" fmla="*/ 536 h 710"/>
                  <a:gd name="T6" fmla="*/ 3270 w 7059"/>
                  <a:gd name="T7" fmla="*/ 107 h 710"/>
                  <a:gd name="T8" fmla="*/ 3266 w 7059"/>
                  <a:gd name="T9" fmla="*/ 108 h 710"/>
                  <a:gd name="T10" fmla="*/ 1104 w 7059"/>
                  <a:gd name="T11" fmla="*/ 429 h 710"/>
                  <a:gd name="T12" fmla="*/ 1095 w 7059"/>
                  <a:gd name="T13" fmla="*/ 430 h 710"/>
                  <a:gd name="T14" fmla="*/ 561 w 7059"/>
                  <a:gd name="T15" fmla="*/ 319 h 710"/>
                  <a:gd name="T16" fmla="*/ 557 w 7059"/>
                  <a:gd name="T17" fmla="*/ 318 h 710"/>
                  <a:gd name="T18" fmla="*/ 308 w 7059"/>
                  <a:gd name="T19" fmla="*/ 24 h 710"/>
                  <a:gd name="T20" fmla="*/ 288 w 7059"/>
                  <a:gd name="T21" fmla="*/ 0 h 710"/>
                  <a:gd name="T22" fmla="*/ 97 w 7059"/>
                  <a:gd name="T23" fmla="*/ 176 h 710"/>
                  <a:gd name="T24" fmla="*/ 82 w 7059"/>
                  <a:gd name="T25" fmla="*/ 205 h 710"/>
                  <a:gd name="T26" fmla="*/ 29 w 7059"/>
                  <a:gd name="T27" fmla="*/ 313 h 710"/>
                  <a:gd name="T28" fmla="*/ 25 w 7059"/>
                  <a:gd name="T29" fmla="*/ 357 h 710"/>
                  <a:gd name="T30" fmla="*/ 22 w 7059"/>
                  <a:gd name="T31" fmla="*/ 399 h 710"/>
                  <a:gd name="T32" fmla="*/ 19 w 7059"/>
                  <a:gd name="T33" fmla="*/ 437 h 710"/>
                  <a:gd name="T34" fmla="*/ 17 w 7059"/>
                  <a:gd name="T35" fmla="*/ 475 h 710"/>
                  <a:gd name="T36" fmla="*/ 14 w 7059"/>
                  <a:gd name="T37" fmla="*/ 508 h 710"/>
                  <a:gd name="T38" fmla="*/ 12 w 7059"/>
                  <a:gd name="T39" fmla="*/ 540 h 710"/>
                  <a:gd name="T40" fmla="*/ 10 w 7059"/>
                  <a:gd name="T41" fmla="*/ 568 h 710"/>
                  <a:gd name="T42" fmla="*/ 9 w 7059"/>
                  <a:gd name="T43" fmla="*/ 595 h 710"/>
                  <a:gd name="T44" fmla="*/ 7 w 7059"/>
                  <a:gd name="T45" fmla="*/ 617 h 710"/>
                  <a:gd name="T46" fmla="*/ 5 w 7059"/>
                  <a:gd name="T47" fmla="*/ 638 h 710"/>
                  <a:gd name="T48" fmla="*/ 3 w 7059"/>
                  <a:gd name="T49" fmla="*/ 656 h 710"/>
                  <a:gd name="T50" fmla="*/ 3 w 7059"/>
                  <a:gd name="T51" fmla="*/ 672 h 710"/>
                  <a:gd name="T52" fmla="*/ 1 w 7059"/>
                  <a:gd name="T53" fmla="*/ 685 h 710"/>
                  <a:gd name="T54" fmla="*/ 1 w 7059"/>
                  <a:gd name="T55" fmla="*/ 696 h 710"/>
                  <a:gd name="T56" fmla="*/ 0 w 7059"/>
                  <a:gd name="T57" fmla="*/ 703 h 710"/>
                  <a:gd name="T58" fmla="*/ 0 w 7059"/>
                  <a:gd name="T59" fmla="*/ 710 h 7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059" h="710">
                    <a:moveTo>
                      <a:pt x="7059" y="631"/>
                    </a:moveTo>
                    <a:lnTo>
                      <a:pt x="7051" y="630"/>
                    </a:lnTo>
                    <a:lnTo>
                      <a:pt x="6521" y="536"/>
                    </a:lnTo>
                    <a:lnTo>
                      <a:pt x="3270" y="107"/>
                    </a:lnTo>
                    <a:lnTo>
                      <a:pt x="3266" y="108"/>
                    </a:lnTo>
                    <a:lnTo>
                      <a:pt x="1104" y="429"/>
                    </a:lnTo>
                    <a:lnTo>
                      <a:pt x="1095" y="430"/>
                    </a:lnTo>
                    <a:lnTo>
                      <a:pt x="561" y="319"/>
                    </a:lnTo>
                    <a:lnTo>
                      <a:pt x="557" y="318"/>
                    </a:lnTo>
                    <a:lnTo>
                      <a:pt x="308" y="24"/>
                    </a:lnTo>
                    <a:lnTo>
                      <a:pt x="288" y="0"/>
                    </a:lnTo>
                    <a:lnTo>
                      <a:pt x="97" y="176"/>
                    </a:lnTo>
                    <a:lnTo>
                      <a:pt x="82" y="205"/>
                    </a:lnTo>
                    <a:lnTo>
                      <a:pt x="29" y="313"/>
                    </a:lnTo>
                    <a:lnTo>
                      <a:pt x="25" y="357"/>
                    </a:lnTo>
                    <a:lnTo>
                      <a:pt x="22" y="399"/>
                    </a:lnTo>
                    <a:lnTo>
                      <a:pt x="19" y="437"/>
                    </a:lnTo>
                    <a:lnTo>
                      <a:pt x="17" y="475"/>
                    </a:lnTo>
                    <a:lnTo>
                      <a:pt x="14" y="508"/>
                    </a:lnTo>
                    <a:lnTo>
                      <a:pt x="12" y="540"/>
                    </a:lnTo>
                    <a:lnTo>
                      <a:pt x="10" y="568"/>
                    </a:lnTo>
                    <a:lnTo>
                      <a:pt x="9" y="595"/>
                    </a:lnTo>
                    <a:lnTo>
                      <a:pt x="7" y="617"/>
                    </a:lnTo>
                    <a:lnTo>
                      <a:pt x="5" y="638"/>
                    </a:lnTo>
                    <a:lnTo>
                      <a:pt x="3" y="656"/>
                    </a:lnTo>
                    <a:lnTo>
                      <a:pt x="3" y="672"/>
                    </a:lnTo>
                    <a:lnTo>
                      <a:pt x="1" y="685"/>
                    </a:lnTo>
                    <a:lnTo>
                      <a:pt x="1" y="696"/>
                    </a:lnTo>
                    <a:lnTo>
                      <a:pt x="0" y="703"/>
                    </a:lnTo>
                    <a:lnTo>
                      <a:pt x="0" y="710"/>
                    </a:lnTo>
                  </a:path>
                </a:pathLst>
              </a:custGeom>
              <a:noFill/>
              <a:ln w="25400">
                <a:solidFill>
                  <a:srgbClr val="00B0F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18" name="Freeform 149">
                <a:extLst>
                  <a:ext uri="{FF2B5EF4-FFF2-40B4-BE49-F238E27FC236}">
                    <a16:creationId xmlns:a16="http://schemas.microsoft.com/office/drawing/2014/main" id="{D0469DBF-14CB-505A-214A-11E9F1CFC8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24563" y="2343151"/>
                <a:ext cx="55563" cy="55563"/>
              </a:xfrm>
              <a:custGeom>
                <a:avLst/>
                <a:gdLst>
                  <a:gd name="T0" fmla="*/ 70 w 140"/>
                  <a:gd name="T1" fmla="*/ 0 h 140"/>
                  <a:gd name="T2" fmla="*/ 55 w 140"/>
                  <a:gd name="T3" fmla="*/ 1 h 140"/>
                  <a:gd name="T4" fmla="*/ 43 w 140"/>
                  <a:gd name="T5" fmla="*/ 4 h 140"/>
                  <a:gd name="T6" fmla="*/ 30 w 140"/>
                  <a:gd name="T7" fmla="*/ 11 h 140"/>
                  <a:gd name="T8" fmla="*/ 20 w 140"/>
                  <a:gd name="T9" fmla="*/ 20 h 140"/>
                  <a:gd name="T10" fmla="*/ 11 w 140"/>
                  <a:gd name="T11" fmla="*/ 30 h 140"/>
                  <a:gd name="T12" fmla="*/ 5 w 140"/>
                  <a:gd name="T13" fmla="*/ 43 h 140"/>
                  <a:gd name="T14" fmla="*/ 1 w 140"/>
                  <a:gd name="T15" fmla="*/ 55 h 140"/>
                  <a:gd name="T16" fmla="*/ 0 w 140"/>
                  <a:gd name="T17" fmla="*/ 70 h 140"/>
                  <a:gd name="T18" fmla="*/ 1 w 140"/>
                  <a:gd name="T19" fmla="*/ 83 h 140"/>
                  <a:gd name="T20" fmla="*/ 5 w 140"/>
                  <a:gd name="T21" fmla="*/ 95 h 140"/>
                  <a:gd name="T22" fmla="*/ 7 w 140"/>
                  <a:gd name="T23" fmla="*/ 101 h 140"/>
                  <a:gd name="T24" fmla="*/ 11 w 140"/>
                  <a:gd name="T25" fmla="*/ 107 h 140"/>
                  <a:gd name="T26" fmla="*/ 20 w 140"/>
                  <a:gd name="T27" fmla="*/ 118 h 140"/>
                  <a:gd name="T28" fmla="*/ 30 w 140"/>
                  <a:gd name="T29" fmla="*/ 126 h 140"/>
                  <a:gd name="T30" fmla="*/ 43 w 140"/>
                  <a:gd name="T31" fmla="*/ 134 h 140"/>
                  <a:gd name="T32" fmla="*/ 55 w 140"/>
                  <a:gd name="T33" fmla="*/ 138 h 140"/>
                  <a:gd name="T34" fmla="*/ 70 w 140"/>
                  <a:gd name="T35" fmla="*/ 140 h 140"/>
                  <a:gd name="T36" fmla="*/ 76 w 140"/>
                  <a:gd name="T37" fmla="*/ 139 h 140"/>
                  <a:gd name="T38" fmla="*/ 76 w 140"/>
                  <a:gd name="T39" fmla="*/ 138 h 140"/>
                  <a:gd name="T40" fmla="*/ 77 w 140"/>
                  <a:gd name="T41" fmla="*/ 138 h 140"/>
                  <a:gd name="T42" fmla="*/ 79 w 140"/>
                  <a:gd name="T43" fmla="*/ 138 h 140"/>
                  <a:gd name="T44" fmla="*/ 83 w 140"/>
                  <a:gd name="T45" fmla="*/ 138 h 140"/>
                  <a:gd name="T46" fmla="*/ 89 w 140"/>
                  <a:gd name="T47" fmla="*/ 136 h 140"/>
                  <a:gd name="T48" fmla="*/ 97 w 140"/>
                  <a:gd name="T49" fmla="*/ 134 h 140"/>
                  <a:gd name="T50" fmla="*/ 102 w 140"/>
                  <a:gd name="T51" fmla="*/ 130 h 140"/>
                  <a:gd name="T52" fmla="*/ 108 w 140"/>
                  <a:gd name="T53" fmla="*/ 126 h 140"/>
                  <a:gd name="T54" fmla="*/ 113 w 140"/>
                  <a:gd name="T55" fmla="*/ 122 h 140"/>
                  <a:gd name="T56" fmla="*/ 119 w 140"/>
                  <a:gd name="T57" fmla="*/ 118 h 140"/>
                  <a:gd name="T58" fmla="*/ 123 w 140"/>
                  <a:gd name="T59" fmla="*/ 112 h 140"/>
                  <a:gd name="T60" fmla="*/ 128 w 140"/>
                  <a:gd name="T61" fmla="*/ 107 h 140"/>
                  <a:gd name="T62" fmla="*/ 131 w 140"/>
                  <a:gd name="T63" fmla="*/ 101 h 140"/>
                  <a:gd name="T64" fmla="*/ 135 w 140"/>
                  <a:gd name="T65" fmla="*/ 95 h 140"/>
                  <a:gd name="T66" fmla="*/ 138 w 140"/>
                  <a:gd name="T67" fmla="*/ 83 h 140"/>
                  <a:gd name="T68" fmla="*/ 138 w 140"/>
                  <a:gd name="T69" fmla="*/ 79 h 140"/>
                  <a:gd name="T70" fmla="*/ 138 w 140"/>
                  <a:gd name="T71" fmla="*/ 77 h 140"/>
                  <a:gd name="T72" fmla="*/ 138 w 140"/>
                  <a:gd name="T73" fmla="*/ 76 h 140"/>
                  <a:gd name="T74" fmla="*/ 139 w 140"/>
                  <a:gd name="T75" fmla="*/ 76 h 140"/>
                  <a:gd name="T76" fmla="*/ 140 w 140"/>
                  <a:gd name="T77" fmla="*/ 70 h 140"/>
                  <a:gd name="T78" fmla="*/ 138 w 140"/>
                  <a:gd name="T79" fmla="*/ 55 h 140"/>
                  <a:gd name="T80" fmla="*/ 135 w 140"/>
                  <a:gd name="T81" fmla="*/ 43 h 140"/>
                  <a:gd name="T82" fmla="*/ 128 w 140"/>
                  <a:gd name="T83" fmla="*/ 30 h 140"/>
                  <a:gd name="T84" fmla="*/ 119 w 140"/>
                  <a:gd name="T85" fmla="*/ 20 h 140"/>
                  <a:gd name="T86" fmla="*/ 108 w 140"/>
                  <a:gd name="T87" fmla="*/ 11 h 140"/>
                  <a:gd name="T88" fmla="*/ 102 w 140"/>
                  <a:gd name="T89" fmla="*/ 6 h 140"/>
                  <a:gd name="T90" fmla="*/ 97 w 140"/>
                  <a:gd name="T91" fmla="*/ 4 h 140"/>
                  <a:gd name="T92" fmla="*/ 83 w 140"/>
                  <a:gd name="T93" fmla="*/ 1 h 140"/>
                  <a:gd name="T94" fmla="*/ 70 w 140"/>
                  <a:gd name="T95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40" h="140">
                    <a:moveTo>
                      <a:pt x="70" y="0"/>
                    </a:moveTo>
                    <a:lnTo>
                      <a:pt x="55" y="1"/>
                    </a:lnTo>
                    <a:lnTo>
                      <a:pt x="43" y="4"/>
                    </a:lnTo>
                    <a:lnTo>
                      <a:pt x="30" y="11"/>
                    </a:lnTo>
                    <a:lnTo>
                      <a:pt x="20" y="20"/>
                    </a:lnTo>
                    <a:lnTo>
                      <a:pt x="11" y="30"/>
                    </a:lnTo>
                    <a:lnTo>
                      <a:pt x="5" y="43"/>
                    </a:lnTo>
                    <a:lnTo>
                      <a:pt x="1" y="55"/>
                    </a:lnTo>
                    <a:lnTo>
                      <a:pt x="0" y="70"/>
                    </a:lnTo>
                    <a:lnTo>
                      <a:pt x="1" y="83"/>
                    </a:lnTo>
                    <a:lnTo>
                      <a:pt x="5" y="95"/>
                    </a:lnTo>
                    <a:lnTo>
                      <a:pt x="7" y="101"/>
                    </a:lnTo>
                    <a:lnTo>
                      <a:pt x="11" y="107"/>
                    </a:lnTo>
                    <a:lnTo>
                      <a:pt x="20" y="118"/>
                    </a:lnTo>
                    <a:lnTo>
                      <a:pt x="30" y="126"/>
                    </a:lnTo>
                    <a:lnTo>
                      <a:pt x="43" y="134"/>
                    </a:lnTo>
                    <a:lnTo>
                      <a:pt x="55" y="138"/>
                    </a:lnTo>
                    <a:lnTo>
                      <a:pt x="70" y="140"/>
                    </a:lnTo>
                    <a:lnTo>
                      <a:pt x="76" y="139"/>
                    </a:lnTo>
                    <a:lnTo>
                      <a:pt x="76" y="138"/>
                    </a:lnTo>
                    <a:lnTo>
                      <a:pt x="77" y="138"/>
                    </a:lnTo>
                    <a:lnTo>
                      <a:pt x="79" y="138"/>
                    </a:lnTo>
                    <a:lnTo>
                      <a:pt x="83" y="138"/>
                    </a:lnTo>
                    <a:lnTo>
                      <a:pt x="89" y="136"/>
                    </a:lnTo>
                    <a:lnTo>
                      <a:pt x="97" y="134"/>
                    </a:lnTo>
                    <a:lnTo>
                      <a:pt x="102" y="130"/>
                    </a:lnTo>
                    <a:lnTo>
                      <a:pt x="108" y="126"/>
                    </a:lnTo>
                    <a:lnTo>
                      <a:pt x="113" y="122"/>
                    </a:lnTo>
                    <a:lnTo>
                      <a:pt x="119" y="118"/>
                    </a:lnTo>
                    <a:lnTo>
                      <a:pt x="123" y="112"/>
                    </a:lnTo>
                    <a:lnTo>
                      <a:pt x="128" y="107"/>
                    </a:lnTo>
                    <a:lnTo>
                      <a:pt x="131" y="101"/>
                    </a:lnTo>
                    <a:lnTo>
                      <a:pt x="135" y="95"/>
                    </a:lnTo>
                    <a:lnTo>
                      <a:pt x="138" y="83"/>
                    </a:lnTo>
                    <a:lnTo>
                      <a:pt x="138" y="79"/>
                    </a:lnTo>
                    <a:lnTo>
                      <a:pt x="138" y="77"/>
                    </a:lnTo>
                    <a:lnTo>
                      <a:pt x="138" y="76"/>
                    </a:lnTo>
                    <a:lnTo>
                      <a:pt x="139" y="76"/>
                    </a:lnTo>
                    <a:lnTo>
                      <a:pt x="140" y="70"/>
                    </a:lnTo>
                    <a:lnTo>
                      <a:pt x="138" y="55"/>
                    </a:lnTo>
                    <a:lnTo>
                      <a:pt x="135" y="43"/>
                    </a:lnTo>
                    <a:lnTo>
                      <a:pt x="128" y="30"/>
                    </a:lnTo>
                    <a:lnTo>
                      <a:pt x="119" y="20"/>
                    </a:lnTo>
                    <a:lnTo>
                      <a:pt x="108" y="11"/>
                    </a:lnTo>
                    <a:lnTo>
                      <a:pt x="102" y="6"/>
                    </a:lnTo>
                    <a:lnTo>
                      <a:pt x="97" y="4"/>
                    </a:lnTo>
                    <a:lnTo>
                      <a:pt x="83" y="1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19" name="Freeform 150">
                <a:extLst>
                  <a:ext uri="{FF2B5EF4-FFF2-40B4-BE49-F238E27FC236}">
                    <a16:creationId xmlns:a16="http://schemas.microsoft.com/office/drawing/2014/main" id="{F20B1F3C-BC11-7C24-A9E1-7F48910E1B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24563" y="2220913"/>
                <a:ext cx="55563" cy="55563"/>
              </a:xfrm>
              <a:custGeom>
                <a:avLst/>
                <a:gdLst>
                  <a:gd name="T0" fmla="*/ 70 w 140"/>
                  <a:gd name="T1" fmla="*/ 0 h 140"/>
                  <a:gd name="T2" fmla="*/ 55 w 140"/>
                  <a:gd name="T3" fmla="*/ 1 h 140"/>
                  <a:gd name="T4" fmla="*/ 43 w 140"/>
                  <a:gd name="T5" fmla="*/ 4 h 140"/>
                  <a:gd name="T6" fmla="*/ 30 w 140"/>
                  <a:gd name="T7" fmla="*/ 10 h 140"/>
                  <a:gd name="T8" fmla="*/ 20 w 140"/>
                  <a:gd name="T9" fmla="*/ 20 h 140"/>
                  <a:gd name="T10" fmla="*/ 11 w 140"/>
                  <a:gd name="T11" fmla="*/ 30 h 140"/>
                  <a:gd name="T12" fmla="*/ 5 w 140"/>
                  <a:gd name="T13" fmla="*/ 42 h 140"/>
                  <a:gd name="T14" fmla="*/ 1 w 140"/>
                  <a:gd name="T15" fmla="*/ 55 h 140"/>
                  <a:gd name="T16" fmla="*/ 0 w 140"/>
                  <a:gd name="T17" fmla="*/ 69 h 140"/>
                  <a:gd name="T18" fmla="*/ 1 w 140"/>
                  <a:gd name="T19" fmla="*/ 83 h 140"/>
                  <a:gd name="T20" fmla="*/ 5 w 140"/>
                  <a:gd name="T21" fmla="*/ 95 h 140"/>
                  <a:gd name="T22" fmla="*/ 7 w 140"/>
                  <a:gd name="T23" fmla="*/ 100 h 140"/>
                  <a:gd name="T24" fmla="*/ 11 w 140"/>
                  <a:gd name="T25" fmla="*/ 106 h 140"/>
                  <a:gd name="T26" fmla="*/ 20 w 140"/>
                  <a:gd name="T27" fmla="*/ 118 h 140"/>
                  <a:gd name="T28" fmla="*/ 30 w 140"/>
                  <a:gd name="T29" fmla="*/ 126 h 140"/>
                  <a:gd name="T30" fmla="*/ 43 w 140"/>
                  <a:gd name="T31" fmla="*/ 133 h 140"/>
                  <a:gd name="T32" fmla="*/ 55 w 140"/>
                  <a:gd name="T33" fmla="*/ 137 h 140"/>
                  <a:gd name="T34" fmla="*/ 70 w 140"/>
                  <a:gd name="T35" fmla="*/ 140 h 140"/>
                  <a:gd name="T36" fmla="*/ 76 w 140"/>
                  <a:gd name="T37" fmla="*/ 138 h 140"/>
                  <a:gd name="T38" fmla="*/ 76 w 140"/>
                  <a:gd name="T39" fmla="*/ 137 h 140"/>
                  <a:gd name="T40" fmla="*/ 77 w 140"/>
                  <a:gd name="T41" fmla="*/ 137 h 140"/>
                  <a:gd name="T42" fmla="*/ 79 w 140"/>
                  <a:gd name="T43" fmla="*/ 137 h 140"/>
                  <a:gd name="T44" fmla="*/ 83 w 140"/>
                  <a:gd name="T45" fmla="*/ 137 h 140"/>
                  <a:gd name="T46" fmla="*/ 89 w 140"/>
                  <a:gd name="T47" fmla="*/ 135 h 140"/>
                  <a:gd name="T48" fmla="*/ 97 w 140"/>
                  <a:gd name="T49" fmla="*/ 133 h 140"/>
                  <a:gd name="T50" fmla="*/ 102 w 140"/>
                  <a:gd name="T51" fmla="*/ 129 h 140"/>
                  <a:gd name="T52" fmla="*/ 108 w 140"/>
                  <a:gd name="T53" fmla="*/ 126 h 140"/>
                  <a:gd name="T54" fmla="*/ 113 w 140"/>
                  <a:gd name="T55" fmla="*/ 122 h 140"/>
                  <a:gd name="T56" fmla="*/ 119 w 140"/>
                  <a:gd name="T57" fmla="*/ 118 h 140"/>
                  <a:gd name="T58" fmla="*/ 123 w 140"/>
                  <a:gd name="T59" fmla="*/ 112 h 140"/>
                  <a:gd name="T60" fmla="*/ 128 w 140"/>
                  <a:gd name="T61" fmla="*/ 106 h 140"/>
                  <a:gd name="T62" fmla="*/ 131 w 140"/>
                  <a:gd name="T63" fmla="*/ 100 h 140"/>
                  <a:gd name="T64" fmla="*/ 135 w 140"/>
                  <a:gd name="T65" fmla="*/ 95 h 140"/>
                  <a:gd name="T66" fmla="*/ 138 w 140"/>
                  <a:gd name="T67" fmla="*/ 83 h 140"/>
                  <a:gd name="T68" fmla="*/ 138 w 140"/>
                  <a:gd name="T69" fmla="*/ 78 h 140"/>
                  <a:gd name="T70" fmla="*/ 138 w 140"/>
                  <a:gd name="T71" fmla="*/ 76 h 140"/>
                  <a:gd name="T72" fmla="*/ 138 w 140"/>
                  <a:gd name="T73" fmla="*/ 75 h 140"/>
                  <a:gd name="T74" fmla="*/ 139 w 140"/>
                  <a:gd name="T75" fmla="*/ 75 h 140"/>
                  <a:gd name="T76" fmla="*/ 140 w 140"/>
                  <a:gd name="T77" fmla="*/ 69 h 140"/>
                  <a:gd name="T78" fmla="*/ 138 w 140"/>
                  <a:gd name="T79" fmla="*/ 55 h 140"/>
                  <a:gd name="T80" fmla="*/ 135 w 140"/>
                  <a:gd name="T81" fmla="*/ 42 h 140"/>
                  <a:gd name="T82" fmla="*/ 128 w 140"/>
                  <a:gd name="T83" fmla="*/ 30 h 140"/>
                  <a:gd name="T84" fmla="*/ 119 w 140"/>
                  <a:gd name="T85" fmla="*/ 20 h 140"/>
                  <a:gd name="T86" fmla="*/ 108 w 140"/>
                  <a:gd name="T87" fmla="*/ 10 h 140"/>
                  <a:gd name="T88" fmla="*/ 102 w 140"/>
                  <a:gd name="T89" fmla="*/ 6 h 140"/>
                  <a:gd name="T90" fmla="*/ 97 w 140"/>
                  <a:gd name="T91" fmla="*/ 4 h 140"/>
                  <a:gd name="T92" fmla="*/ 83 w 140"/>
                  <a:gd name="T93" fmla="*/ 1 h 140"/>
                  <a:gd name="T94" fmla="*/ 70 w 140"/>
                  <a:gd name="T95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40" h="140">
                    <a:moveTo>
                      <a:pt x="70" y="0"/>
                    </a:moveTo>
                    <a:lnTo>
                      <a:pt x="55" y="1"/>
                    </a:lnTo>
                    <a:lnTo>
                      <a:pt x="43" y="4"/>
                    </a:lnTo>
                    <a:lnTo>
                      <a:pt x="30" y="10"/>
                    </a:lnTo>
                    <a:lnTo>
                      <a:pt x="20" y="20"/>
                    </a:lnTo>
                    <a:lnTo>
                      <a:pt x="11" y="30"/>
                    </a:lnTo>
                    <a:lnTo>
                      <a:pt x="5" y="42"/>
                    </a:lnTo>
                    <a:lnTo>
                      <a:pt x="1" y="55"/>
                    </a:lnTo>
                    <a:lnTo>
                      <a:pt x="0" y="69"/>
                    </a:lnTo>
                    <a:lnTo>
                      <a:pt x="1" y="83"/>
                    </a:lnTo>
                    <a:lnTo>
                      <a:pt x="5" y="95"/>
                    </a:lnTo>
                    <a:lnTo>
                      <a:pt x="7" y="100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6"/>
                    </a:lnTo>
                    <a:lnTo>
                      <a:pt x="43" y="133"/>
                    </a:lnTo>
                    <a:lnTo>
                      <a:pt x="55" y="137"/>
                    </a:lnTo>
                    <a:lnTo>
                      <a:pt x="70" y="140"/>
                    </a:lnTo>
                    <a:lnTo>
                      <a:pt x="76" y="138"/>
                    </a:lnTo>
                    <a:lnTo>
                      <a:pt x="76" y="137"/>
                    </a:lnTo>
                    <a:lnTo>
                      <a:pt x="77" y="137"/>
                    </a:lnTo>
                    <a:lnTo>
                      <a:pt x="79" y="137"/>
                    </a:lnTo>
                    <a:lnTo>
                      <a:pt x="83" y="137"/>
                    </a:lnTo>
                    <a:lnTo>
                      <a:pt x="89" y="135"/>
                    </a:lnTo>
                    <a:lnTo>
                      <a:pt x="97" y="133"/>
                    </a:lnTo>
                    <a:lnTo>
                      <a:pt x="102" y="129"/>
                    </a:lnTo>
                    <a:lnTo>
                      <a:pt x="108" y="126"/>
                    </a:lnTo>
                    <a:lnTo>
                      <a:pt x="113" y="122"/>
                    </a:lnTo>
                    <a:lnTo>
                      <a:pt x="119" y="118"/>
                    </a:lnTo>
                    <a:lnTo>
                      <a:pt x="123" y="112"/>
                    </a:lnTo>
                    <a:lnTo>
                      <a:pt x="128" y="106"/>
                    </a:lnTo>
                    <a:lnTo>
                      <a:pt x="131" y="100"/>
                    </a:lnTo>
                    <a:lnTo>
                      <a:pt x="135" y="95"/>
                    </a:lnTo>
                    <a:lnTo>
                      <a:pt x="138" y="83"/>
                    </a:lnTo>
                    <a:lnTo>
                      <a:pt x="138" y="78"/>
                    </a:lnTo>
                    <a:lnTo>
                      <a:pt x="138" y="76"/>
                    </a:lnTo>
                    <a:lnTo>
                      <a:pt x="138" y="75"/>
                    </a:lnTo>
                    <a:lnTo>
                      <a:pt x="139" y="75"/>
                    </a:lnTo>
                    <a:lnTo>
                      <a:pt x="140" y="69"/>
                    </a:lnTo>
                    <a:lnTo>
                      <a:pt x="138" y="55"/>
                    </a:lnTo>
                    <a:lnTo>
                      <a:pt x="135" y="42"/>
                    </a:lnTo>
                    <a:lnTo>
                      <a:pt x="128" y="30"/>
                    </a:lnTo>
                    <a:lnTo>
                      <a:pt x="119" y="20"/>
                    </a:lnTo>
                    <a:lnTo>
                      <a:pt x="108" y="10"/>
                    </a:lnTo>
                    <a:lnTo>
                      <a:pt x="102" y="6"/>
                    </a:lnTo>
                    <a:lnTo>
                      <a:pt x="97" y="4"/>
                    </a:lnTo>
                    <a:lnTo>
                      <a:pt x="83" y="1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20" name="Freeform 151">
                <a:extLst>
                  <a:ext uri="{FF2B5EF4-FFF2-40B4-BE49-F238E27FC236}">
                    <a16:creationId xmlns:a16="http://schemas.microsoft.com/office/drawing/2014/main" id="{E1E8BFE6-A602-CA55-D004-16BDE6BA5E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5675" y="2185988"/>
                <a:ext cx="55563" cy="55563"/>
              </a:xfrm>
              <a:custGeom>
                <a:avLst/>
                <a:gdLst>
                  <a:gd name="T0" fmla="*/ 70 w 140"/>
                  <a:gd name="T1" fmla="*/ 0 h 140"/>
                  <a:gd name="T2" fmla="*/ 55 w 140"/>
                  <a:gd name="T3" fmla="*/ 1 h 140"/>
                  <a:gd name="T4" fmla="*/ 43 w 140"/>
                  <a:gd name="T5" fmla="*/ 4 h 140"/>
                  <a:gd name="T6" fmla="*/ 30 w 140"/>
                  <a:gd name="T7" fmla="*/ 10 h 140"/>
                  <a:gd name="T8" fmla="*/ 20 w 140"/>
                  <a:gd name="T9" fmla="*/ 20 h 140"/>
                  <a:gd name="T10" fmla="*/ 11 w 140"/>
                  <a:gd name="T11" fmla="*/ 30 h 140"/>
                  <a:gd name="T12" fmla="*/ 4 w 140"/>
                  <a:gd name="T13" fmla="*/ 42 h 140"/>
                  <a:gd name="T14" fmla="*/ 1 w 140"/>
                  <a:gd name="T15" fmla="*/ 55 h 140"/>
                  <a:gd name="T16" fmla="*/ 0 w 140"/>
                  <a:gd name="T17" fmla="*/ 69 h 140"/>
                  <a:gd name="T18" fmla="*/ 1 w 140"/>
                  <a:gd name="T19" fmla="*/ 83 h 140"/>
                  <a:gd name="T20" fmla="*/ 4 w 140"/>
                  <a:gd name="T21" fmla="*/ 95 h 140"/>
                  <a:gd name="T22" fmla="*/ 7 w 140"/>
                  <a:gd name="T23" fmla="*/ 100 h 140"/>
                  <a:gd name="T24" fmla="*/ 11 w 140"/>
                  <a:gd name="T25" fmla="*/ 106 h 140"/>
                  <a:gd name="T26" fmla="*/ 20 w 140"/>
                  <a:gd name="T27" fmla="*/ 118 h 140"/>
                  <a:gd name="T28" fmla="*/ 30 w 140"/>
                  <a:gd name="T29" fmla="*/ 126 h 140"/>
                  <a:gd name="T30" fmla="*/ 43 w 140"/>
                  <a:gd name="T31" fmla="*/ 133 h 140"/>
                  <a:gd name="T32" fmla="*/ 55 w 140"/>
                  <a:gd name="T33" fmla="*/ 138 h 140"/>
                  <a:gd name="T34" fmla="*/ 70 w 140"/>
                  <a:gd name="T35" fmla="*/ 140 h 140"/>
                  <a:gd name="T36" fmla="*/ 76 w 140"/>
                  <a:gd name="T37" fmla="*/ 139 h 140"/>
                  <a:gd name="T38" fmla="*/ 76 w 140"/>
                  <a:gd name="T39" fmla="*/ 138 h 140"/>
                  <a:gd name="T40" fmla="*/ 77 w 140"/>
                  <a:gd name="T41" fmla="*/ 138 h 140"/>
                  <a:gd name="T42" fmla="*/ 79 w 140"/>
                  <a:gd name="T43" fmla="*/ 138 h 140"/>
                  <a:gd name="T44" fmla="*/ 83 w 140"/>
                  <a:gd name="T45" fmla="*/ 138 h 140"/>
                  <a:gd name="T46" fmla="*/ 89 w 140"/>
                  <a:gd name="T47" fmla="*/ 135 h 140"/>
                  <a:gd name="T48" fmla="*/ 97 w 140"/>
                  <a:gd name="T49" fmla="*/ 133 h 140"/>
                  <a:gd name="T50" fmla="*/ 102 w 140"/>
                  <a:gd name="T51" fmla="*/ 129 h 140"/>
                  <a:gd name="T52" fmla="*/ 108 w 140"/>
                  <a:gd name="T53" fmla="*/ 126 h 140"/>
                  <a:gd name="T54" fmla="*/ 113 w 140"/>
                  <a:gd name="T55" fmla="*/ 122 h 140"/>
                  <a:gd name="T56" fmla="*/ 119 w 140"/>
                  <a:gd name="T57" fmla="*/ 118 h 140"/>
                  <a:gd name="T58" fmla="*/ 123 w 140"/>
                  <a:gd name="T59" fmla="*/ 112 h 140"/>
                  <a:gd name="T60" fmla="*/ 128 w 140"/>
                  <a:gd name="T61" fmla="*/ 106 h 140"/>
                  <a:gd name="T62" fmla="*/ 131 w 140"/>
                  <a:gd name="T63" fmla="*/ 100 h 140"/>
                  <a:gd name="T64" fmla="*/ 135 w 140"/>
                  <a:gd name="T65" fmla="*/ 95 h 140"/>
                  <a:gd name="T66" fmla="*/ 138 w 140"/>
                  <a:gd name="T67" fmla="*/ 83 h 140"/>
                  <a:gd name="T68" fmla="*/ 138 w 140"/>
                  <a:gd name="T69" fmla="*/ 79 h 140"/>
                  <a:gd name="T70" fmla="*/ 138 w 140"/>
                  <a:gd name="T71" fmla="*/ 76 h 140"/>
                  <a:gd name="T72" fmla="*/ 138 w 140"/>
                  <a:gd name="T73" fmla="*/ 75 h 140"/>
                  <a:gd name="T74" fmla="*/ 139 w 140"/>
                  <a:gd name="T75" fmla="*/ 75 h 140"/>
                  <a:gd name="T76" fmla="*/ 140 w 140"/>
                  <a:gd name="T77" fmla="*/ 69 h 140"/>
                  <a:gd name="T78" fmla="*/ 138 w 140"/>
                  <a:gd name="T79" fmla="*/ 55 h 140"/>
                  <a:gd name="T80" fmla="*/ 135 w 140"/>
                  <a:gd name="T81" fmla="*/ 42 h 140"/>
                  <a:gd name="T82" fmla="*/ 128 w 140"/>
                  <a:gd name="T83" fmla="*/ 30 h 140"/>
                  <a:gd name="T84" fmla="*/ 119 w 140"/>
                  <a:gd name="T85" fmla="*/ 20 h 140"/>
                  <a:gd name="T86" fmla="*/ 108 w 140"/>
                  <a:gd name="T87" fmla="*/ 10 h 140"/>
                  <a:gd name="T88" fmla="*/ 102 w 140"/>
                  <a:gd name="T89" fmla="*/ 6 h 140"/>
                  <a:gd name="T90" fmla="*/ 97 w 140"/>
                  <a:gd name="T91" fmla="*/ 4 h 140"/>
                  <a:gd name="T92" fmla="*/ 83 w 140"/>
                  <a:gd name="T93" fmla="*/ 1 h 140"/>
                  <a:gd name="T94" fmla="*/ 70 w 140"/>
                  <a:gd name="T95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40" h="140">
                    <a:moveTo>
                      <a:pt x="70" y="0"/>
                    </a:moveTo>
                    <a:lnTo>
                      <a:pt x="55" y="1"/>
                    </a:lnTo>
                    <a:lnTo>
                      <a:pt x="43" y="4"/>
                    </a:lnTo>
                    <a:lnTo>
                      <a:pt x="30" y="10"/>
                    </a:lnTo>
                    <a:lnTo>
                      <a:pt x="20" y="20"/>
                    </a:lnTo>
                    <a:lnTo>
                      <a:pt x="11" y="30"/>
                    </a:lnTo>
                    <a:lnTo>
                      <a:pt x="4" y="42"/>
                    </a:lnTo>
                    <a:lnTo>
                      <a:pt x="1" y="55"/>
                    </a:lnTo>
                    <a:lnTo>
                      <a:pt x="0" y="69"/>
                    </a:lnTo>
                    <a:lnTo>
                      <a:pt x="1" y="83"/>
                    </a:lnTo>
                    <a:lnTo>
                      <a:pt x="4" y="95"/>
                    </a:lnTo>
                    <a:lnTo>
                      <a:pt x="7" y="100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6"/>
                    </a:lnTo>
                    <a:lnTo>
                      <a:pt x="43" y="133"/>
                    </a:lnTo>
                    <a:lnTo>
                      <a:pt x="55" y="138"/>
                    </a:lnTo>
                    <a:lnTo>
                      <a:pt x="70" y="140"/>
                    </a:lnTo>
                    <a:lnTo>
                      <a:pt x="76" y="139"/>
                    </a:lnTo>
                    <a:lnTo>
                      <a:pt x="76" y="138"/>
                    </a:lnTo>
                    <a:lnTo>
                      <a:pt x="77" y="138"/>
                    </a:lnTo>
                    <a:lnTo>
                      <a:pt x="79" y="138"/>
                    </a:lnTo>
                    <a:lnTo>
                      <a:pt x="83" y="138"/>
                    </a:lnTo>
                    <a:lnTo>
                      <a:pt x="89" y="135"/>
                    </a:lnTo>
                    <a:lnTo>
                      <a:pt x="97" y="133"/>
                    </a:lnTo>
                    <a:lnTo>
                      <a:pt x="102" y="129"/>
                    </a:lnTo>
                    <a:lnTo>
                      <a:pt x="108" y="126"/>
                    </a:lnTo>
                    <a:lnTo>
                      <a:pt x="113" y="122"/>
                    </a:lnTo>
                    <a:lnTo>
                      <a:pt x="119" y="118"/>
                    </a:lnTo>
                    <a:lnTo>
                      <a:pt x="123" y="112"/>
                    </a:lnTo>
                    <a:lnTo>
                      <a:pt x="128" y="106"/>
                    </a:lnTo>
                    <a:lnTo>
                      <a:pt x="131" y="100"/>
                    </a:lnTo>
                    <a:lnTo>
                      <a:pt x="135" y="95"/>
                    </a:lnTo>
                    <a:lnTo>
                      <a:pt x="138" y="83"/>
                    </a:lnTo>
                    <a:lnTo>
                      <a:pt x="138" y="79"/>
                    </a:lnTo>
                    <a:lnTo>
                      <a:pt x="138" y="76"/>
                    </a:lnTo>
                    <a:lnTo>
                      <a:pt x="138" y="75"/>
                    </a:lnTo>
                    <a:lnTo>
                      <a:pt x="139" y="75"/>
                    </a:lnTo>
                    <a:lnTo>
                      <a:pt x="140" y="69"/>
                    </a:lnTo>
                    <a:lnTo>
                      <a:pt x="138" y="55"/>
                    </a:lnTo>
                    <a:lnTo>
                      <a:pt x="135" y="42"/>
                    </a:lnTo>
                    <a:lnTo>
                      <a:pt x="128" y="30"/>
                    </a:lnTo>
                    <a:lnTo>
                      <a:pt x="119" y="20"/>
                    </a:lnTo>
                    <a:lnTo>
                      <a:pt x="108" y="10"/>
                    </a:lnTo>
                    <a:lnTo>
                      <a:pt x="102" y="6"/>
                    </a:lnTo>
                    <a:lnTo>
                      <a:pt x="97" y="4"/>
                    </a:lnTo>
                    <a:lnTo>
                      <a:pt x="83" y="1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21" name="Freeform 152">
                <a:extLst>
                  <a:ext uri="{FF2B5EF4-FFF2-40B4-BE49-F238E27FC236}">
                    <a16:creationId xmlns:a16="http://schemas.microsoft.com/office/drawing/2014/main" id="{48C503D1-6708-BD19-989C-D76B5601BD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2663" y="2130426"/>
                <a:ext cx="55563" cy="55563"/>
              </a:xfrm>
              <a:custGeom>
                <a:avLst/>
                <a:gdLst>
                  <a:gd name="T0" fmla="*/ 69 w 139"/>
                  <a:gd name="T1" fmla="*/ 0 h 140"/>
                  <a:gd name="T2" fmla="*/ 54 w 139"/>
                  <a:gd name="T3" fmla="*/ 1 h 140"/>
                  <a:gd name="T4" fmla="*/ 42 w 139"/>
                  <a:gd name="T5" fmla="*/ 4 h 140"/>
                  <a:gd name="T6" fmla="*/ 30 w 139"/>
                  <a:gd name="T7" fmla="*/ 11 h 140"/>
                  <a:gd name="T8" fmla="*/ 19 w 139"/>
                  <a:gd name="T9" fmla="*/ 20 h 140"/>
                  <a:gd name="T10" fmla="*/ 10 w 139"/>
                  <a:gd name="T11" fmla="*/ 30 h 140"/>
                  <a:gd name="T12" fmla="*/ 4 w 139"/>
                  <a:gd name="T13" fmla="*/ 43 h 140"/>
                  <a:gd name="T14" fmla="*/ 1 w 139"/>
                  <a:gd name="T15" fmla="*/ 55 h 140"/>
                  <a:gd name="T16" fmla="*/ 0 w 139"/>
                  <a:gd name="T17" fmla="*/ 70 h 140"/>
                  <a:gd name="T18" fmla="*/ 1 w 139"/>
                  <a:gd name="T19" fmla="*/ 83 h 140"/>
                  <a:gd name="T20" fmla="*/ 4 w 139"/>
                  <a:gd name="T21" fmla="*/ 95 h 140"/>
                  <a:gd name="T22" fmla="*/ 6 w 139"/>
                  <a:gd name="T23" fmla="*/ 101 h 140"/>
                  <a:gd name="T24" fmla="*/ 10 w 139"/>
                  <a:gd name="T25" fmla="*/ 107 h 140"/>
                  <a:gd name="T26" fmla="*/ 19 w 139"/>
                  <a:gd name="T27" fmla="*/ 118 h 140"/>
                  <a:gd name="T28" fmla="*/ 30 w 139"/>
                  <a:gd name="T29" fmla="*/ 127 h 140"/>
                  <a:gd name="T30" fmla="*/ 42 w 139"/>
                  <a:gd name="T31" fmla="*/ 134 h 140"/>
                  <a:gd name="T32" fmla="*/ 54 w 139"/>
                  <a:gd name="T33" fmla="*/ 138 h 140"/>
                  <a:gd name="T34" fmla="*/ 69 w 139"/>
                  <a:gd name="T35" fmla="*/ 140 h 140"/>
                  <a:gd name="T36" fmla="*/ 75 w 139"/>
                  <a:gd name="T37" fmla="*/ 139 h 140"/>
                  <a:gd name="T38" fmla="*/ 75 w 139"/>
                  <a:gd name="T39" fmla="*/ 138 h 140"/>
                  <a:gd name="T40" fmla="*/ 76 w 139"/>
                  <a:gd name="T41" fmla="*/ 138 h 140"/>
                  <a:gd name="T42" fmla="*/ 78 w 139"/>
                  <a:gd name="T43" fmla="*/ 138 h 140"/>
                  <a:gd name="T44" fmla="*/ 82 w 139"/>
                  <a:gd name="T45" fmla="*/ 138 h 140"/>
                  <a:gd name="T46" fmla="*/ 89 w 139"/>
                  <a:gd name="T47" fmla="*/ 136 h 140"/>
                  <a:gd name="T48" fmla="*/ 96 w 139"/>
                  <a:gd name="T49" fmla="*/ 134 h 140"/>
                  <a:gd name="T50" fmla="*/ 101 w 139"/>
                  <a:gd name="T51" fmla="*/ 130 h 140"/>
                  <a:gd name="T52" fmla="*/ 107 w 139"/>
                  <a:gd name="T53" fmla="*/ 127 h 140"/>
                  <a:gd name="T54" fmla="*/ 112 w 139"/>
                  <a:gd name="T55" fmla="*/ 122 h 140"/>
                  <a:gd name="T56" fmla="*/ 119 w 139"/>
                  <a:gd name="T57" fmla="*/ 118 h 140"/>
                  <a:gd name="T58" fmla="*/ 123 w 139"/>
                  <a:gd name="T59" fmla="*/ 112 h 140"/>
                  <a:gd name="T60" fmla="*/ 127 w 139"/>
                  <a:gd name="T61" fmla="*/ 107 h 140"/>
                  <a:gd name="T62" fmla="*/ 130 w 139"/>
                  <a:gd name="T63" fmla="*/ 101 h 140"/>
                  <a:gd name="T64" fmla="*/ 134 w 139"/>
                  <a:gd name="T65" fmla="*/ 95 h 140"/>
                  <a:gd name="T66" fmla="*/ 137 w 139"/>
                  <a:gd name="T67" fmla="*/ 83 h 140"/>
                  <a:gd name="T68" fmla="*/ 137 w 139"/>
                  <a:gd name="T69" fmla="*/ 79 h 140"/>
                  <a:gd name="T70" fmla="*/ 137 w 139"/>
                  <a:gd name="T71" fmla="*/ 77 h 140"/>
                  <a:gd name="T72" fmla="*/ 137 w 139"/>
                  <a:gd name="T73" fmla="*/ 76 h 140"/>
                  <a:gd name="T74" fmla="*/ 138 w 139"/>
                  <a:gd name="T75" fmla="*/ 76 h 140"/>
                  <a:gd name="T76" fmla="*/ 139 w 139"/>
                  <a:gd name="T77" fmla="*/ 70 h 140"/>
                  <a:gd name="T78" fmla="*/ 137 w 139"/>
                  <a:gd name="T79" fmla="*/ 55 h 140"/>
                  <a:gd name="T80" fmla="*/ 134 w 139"/>
                  <a:gd name="T81" fmla="*/ 43 h 140"/>
                  <a:gd name="T82" fmla="*/ 127 w 139"/>
                  <a:gd name="T83" fmla="*/ 30 h 140"/>
                  <a:gd name="T84" fmla="*/ 119 w 139"/>
                  <a:gd name="T85" fmla="*/ 20 h 140"/>
                  <a:gd name="T86" fmla="*/ 107 w 139"/>
                  <a:gd name="T87" fmla="*/ 11 h 140"/>
                  <a:gd name="T88" fmla="*/ 101 w 139"/>
                  <a:gd name="T89" fmla="*/ 6 h 140"/>
                  <a:gd name="T90" fmla="*/ 96 w 139"/>
                  <a:gd name="T91" fmla="*/ 4 h 140"/>
                  <a:gd name="T92" fmla="*/ 82 w 139"/>
                  <a:gd name="T93" fmla="*/ 1 h 140"/>
                  <a:gd name="T94" fmla="*/ 69 w 139"/>
                  <a:gd name="T95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9" h="140">
                    <a:moveTo>
                      <a:pt x="69" y="0"/>
                    </a:moveTo>
                    <a:lnTo>
                      <a:pt x="54" y="1"/>
                    </a:lnTo>
                    <a:lnTo>
                      <a:pt x="42" y="4"/>
                    </a:lnTo>
                    <a:lnTo>
                      <a:pt x="30" y="11"/>
                    </a:lnTo>
                    <a:lnTo>
                      <a:pt x="19" y="20"/>
                    </a:lnTo>
                    <a:lnTo>
                      <a:pt x="10" y="30"/>
                    </a:lnTo>
                    <a:lnTo>
                      <a:pt x="4" y="43"/>
                    </a:lnTo>
                    <a:lnTo>
                      <a:pt x="1" y="55"/>
                    </a:lnTo>
                    <a:lnTo>
                      <a:pt x="0" y="70"/>
                    </a:lnTo>
                    <a:lnTo>
                      <a:pt x="1" y="83"/>
                    </a:lnTo>
                    <a:lnTo>
                      <a:pt x="4" y="95"/>
                    </a:lnTo>
                    <a:lnTo>
                      <a:pt x="6" y="101"/>
                    </a:lnTo>
                    <a:lnTo>
                      <a:pt x="10" y="107"/>
                    </a:lnTo>
                    <a:lnTo>
                      <a:pt x="19" y="118"/>
                    </a:lnTo>
                    <a:lnTo>
                      <a:pt x="30" y="127"/>
                    </a:lnTo>
                    <a:lnTo>
                      <a:pt x="42" y="134"/>
                    </a:lnTo>
                    <a:lnTo>
                      <a:pt x="54" y="138"/>
                    </a:lnTo>
                    <a:lnTo>
                      <a:pt x="69" y="140"/>
                    </a:lnTo>
                    <a:lnTo>
                      <a:pt x="75" y="139"/>
                    </a:lnTo>
                    <a:lnTo>
                      <a:pt x="75" y="138"/>
                    </a:lnTo>
                    <a:lnTo>
                      <a:pt x="76" y="138"/>
                    </a:lnTo>
                    <a:lnTo>
                      <a:pt x="78" y="138"/>
                    </a:lnTo>
                    <a:lnTo>
                      <a:pt x="82" y="138"/>
                    </a:lnTo>
                    <a:lnTo>
                      <a:pt x="89" y="136"/>
                    </a:lnTo>
                    <a:lnTo>
                      <a:pt x="96" y="134"/>
                    </a:lnTo>
                    <a:lnTo>
                      <a:pt x="101" y="130"/>
                    </a:lnTo>
                    <a:lnTo>
                      <a:pt x="107" y="127"/>
                    </a:lnTo>
                    <a:lnTo>
                      <a:pt x="112" y="122"/>
                    </a:lnTo>
                    <a:lnTo>
                      <a:pt x="119" y="118"/>
                    </a:lnTo>
                    <a:lnTo>
                      <a:pt x="123" y="112"/>
                    </a:lnTo>
                    <a:lnTo>
                      <a:pt x="127" y="107"/>
                    </a:lnTo>
                    <a:lnTo>
                      <a:pt x="130" y="101"/>
                    </a:lnTo>
                    <a:lnTo>
                      <a:pt x="134" y="95"/>
                    </a:lnTo>
                    <a:lnTo>
                      <a:pt x="137" y="83"/>
                    </a:lnTo>
                    <a:lnTo>
                      <a:pt x="137" y="79"/>
                    </a:lnTo>
                    <a:lnTo>
                      <a:pt x="137" y="77"/>
                    </a:lnTo>
                    <a:lnTo>
                      <a:pt x="137" y="76"/>
                    </a:lnTo>
                    <a:lnTo>
                      <a:pt x="138" y="76"/>
                    </a:lnTo>
                    <a:lnTo>
                      <a:pt x="139" y="70"/>
                    </a:lnTo>
                    <a:lnTo>
                      <a:pt x="137" y="55"/>
                    </a:lnTo>
                    <a:lnTo>
                      <a:pt x="134" y="43"/>
                    </a:lnTo>
                    <a:lnTo>
                      <a:pt x="127" y="30"/>
                    </a:lnTo>
                    <a:lnTo>
                      <a:pt x="119" y="20"/>
                    </a:lnTo>
                    <a:lnTo>
                      <a:pt x="107" y="11"/>
                    </a:lnTo>
                    <a:lnTo>
                      <a:pt x="101" y="6"/>
                    </a:lnTo>
                    <a:lnTo>
                      <a:pt x="96" y="4"/>
                    </a:lnTo>
                    <a:lnTo>
                      <a:pt x="82" y="1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22" name="Freeform 153">
                <a:extLst>
                  <a:ext uri="{FF2B5EF4-FFF2-40B4-BE49-F238E27FC236}">
                    <a16:creationId xmlns:a16="http://schemas.microsoft.com/office/drawing/2014/main" id="{86103852-BDF8-6F14-96B8-B58A06F3A5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38863" y="2060576"/>
                <a:ext cx="55563" cy="55563"/>
              </a:xfrm>
              <a:custGeom>
                <a:avLst/>
                <a:gdLst>
                  <a:gd name="T0" fmla="*/ 69 w 140"/>
                  <a:gd name="T1" fmla="*/ 0 h 140"/>
                  <a:gd name="T2" fmla="*/ 55 w 140"/>
                  <a:gd name="T3" fmla="*/ 1 h 140"/>
                  <a:gd name="T4" fmla="*/ 42 w 140"/>
                  <a:gd name="T5" fmla="*/ 5 h 140"/>
                  <a:gd name="T6" fmla="*/ 30 w 140"/>
                  <a:gd name="T7" fmla="*/ 11 h 140"/>
                  <a:gd name="T8" fmla="*/ 20 w 140"/>
                  <a:gd name="T9" fmla="*/ 20 h 140"/>
                  <a:gd name="T10" fmla="*/ 10 w 140"/>
                  <a:gd name="T11" fmla="*/ 30 h 140"/>
                  <a:gd name="T12" fmla="*/ 4 w 140"/>
                  <a:gd name="T13" fmla="*/ 43 h 140"/>
                  <a:gd name="T14" fmla="*/ 1 w 140"/>
                  <a:gd name="T15" fmla="*/ 55 h 140"/>
                  <a:gd name="T16" fmla="*/ 0 w 140"/>
                  <a:gd name="T17" fmla="*/ 70 h 140"/>
                  <a:gd name="T18" fmla="*/ 1 w 140"/>
                  <a:gd name="T19" fmla="*/ 83 h 140"/>
                  <a:gd name="T20" fmla="*/ 4 w 140"/>
                  <a:gd name="T21" fmla="*/ 96 h 140"/>
                  <a:gd name="T22" fmla="*/ 6 w 140"/>
                  <a:gd name="T23" fmla="*/ 101 h 140"/>
                  <a:gd name="T24" fmla="*/ 10 w 140"/>
                  <a:gd name="T25" fmla="*/ 107 h 140"/>
                  <a:gd name="T26" fmla="*/ 20 w 140"/>
                  <a:gd name="T27" fmla="*/ 118 h 140"/>
                  <a:gd name="T28" fmla="*/ 30 w 140"/>
                  <a:gd name="T29" fmla="*/ 127 h 140"/>
                  <a:gd name="T30" fmla="*/ 42 w 140"/>
                  <a:gd name="T31" fmla="*/ 134 h 140"/>
                  <a:gd name="T32" fmla="*/ 55 w 140"/>
                  <a:gd name="T33" fmla="*/ 138 h 140"/>
                  <a:gd name="T34" fmla="*/ 69 w 140"/>
                  <a:gd name="T35" fmla="*/ 140 h 140"/>
                  <a:gd name="T36" fmla="*/ 75 w 140"/>
                  <a:gd name="T37" fmla="*/ 139 h 140"/>
                  <a:gd name="T38" fmla="*/ 75 w 140"/>
                  <a:gd name="T39" fmla="*/ 138 h 140"/>
                  <a:gd name="T40" fmla="*/ 76 w 140"/>
                  <a:gd name="T41" fmla="*/ 138 h 140"/>
                  <a:gd name="T42" fmla="*/ 79 w 140"/>
                  <a:gd name="T43" fmla="*/ 138 h 140"/>
                  <a:gd name="T44" fmla="*/ 83 w 140"/>
                  <a:gd name="T45" fmla="*/ 138 h 140"/>
                  <a:gd name="T46" fmla="*/ 89 w 140"/>
                  <a:gd name="T47" fmla="*/ 136 h 140"/>
                  <a:gd name="T48" fmla="*/ 96 w 140"/>
                  <a:gd name="T49" fmla="*/ 134 h 140"/>
                  <a:gd name="T50" fmla="*/ 101 w 140"/>
                  <a:gd name="T51" fmla="*/ 130 h 140"/>
                  <a:gd name="T52" fmla="*/ 107 w 140"/>
                  <a:gd name="T53" fmla="*/ 127 h 140"/>
                  <a:gd name="T54" fmla="*/ 113 w 140"/>
                  <a:gd name="T55" fmla="*/ 122 h 140"/>
                  <a:gd name="T56" fmla="*/ 119 w 140"/>
                  <a:gd name="T57" fmla="*/ 118 h 140"/>
                  <a:gd name="T58" fmla="*/ 123 w 140"/>
                  <a:gd name="T59" fmla="*/ 112 h 140"/>
                  <a:gd name="T60" fmla="*/ 127 w 140"/>
                  <a:gd name="T61" fmla="*/ 107 h 140"/>
                  <a:gd name="T62" fmla="*/ 130 w 140"/>
                  <a:gd name="T63" fmla="*/ 101 h 140"/>
                  <a:gd name="T64" fmla="*/ 134 w 140"/>
                  <a:gd name="T65" fmla="*/ 96 h 140"/>
                  <a:gd name="T66" fmla="*/ 137 w 140"/>
                  <a:gd name="T67" fmla="*/ 83 h 140"/>
                  <a:gd name="T68" fmla="*/ 137 w 140"/>
                  <a:gd name="T69" fmla="*/ 79 h 140"/>
                  <a:gd name="T70" fmla="*/ 137 w 140"/>
                  <a:gd name="T71" fmla="*/ 77 h 140"/>
                  <a:gd name="T72" fmla="*/ 137 w 140"/>
                  <a:gd name="T73" fmla="*/ 76 h 140"/>
                  <a:gd name="T74" fmla="*/ 139 w 140"/>
                  <a:gd name="T75" fmla="*/ 76 h 140"/>
                  <a:gd name="T76" fmla="*/ 140 w 140"/>
                  <a:gd name="T77" fmla="*/ 70 h 140"/>
                  <a:gd name="T78" fmla="*/ 137 w 140"/>
                  <a:gd name="T79" fmla="*/ 55 h 140"/>
                  <a:gd name="T80" fmla="*/ 134 w 140"/>
                  <a:gd name="T81" fmla="*/ 43 h 140"/>
                  <a:gd name="T82" fmla="*/ 127 w 140"/>
                  <a:gd name="T83" fmla="*/ 30 h 140"/>
                  <a:gd name="T84" fmla="*/ 119 w 140"/>
                  <a:gd name="T85" fmla="*/ 20 h 140"/>
                  <a:gd name="T86" fmla="*/ 107 w 140"/>
                  <a:gd name="T87" fmla="*/ 11 h 140"/>
                  <a:gd name="T88" fmla="*/ 101 w 140"/>
                  <a:gd name="T89" fmla="*/ 7 h 140"/>
                  <a:gd name="T90" fmla="*/ 96 w 140"/>
                  <a:gd name="T91" fmla="*/ 5 h 140"/>
                  <a:gd name="T92" fmla="*/ 83 w 140"/>
                  <a:gd name="T93" fmla="*/ 1 h 140"/>
                  <a:gd name="T94" fmla="*/ 69 w 140"/>
                  <a:gd name="T95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40" h="140">
                    <a:moveTo>
                      <a:pt x="69" y="0"/>
                    </a:moveTo>
                    <a:lnTo>
                      <a:pt x="55" y="1"/>
                    </a:lnTo>
                    <a:lnTo>
                      <a:pt x="42" y="5"/>
                    </a:lnTo>
                    <a:lnTo>
                      <a:pt x="30" y="11"/>
                    </a:lnTo>
                    <a:lnTo>
                      <a:pt x="20" y="20"/>
                    </a:lnTo>
                    <a:lnTo>
                      <a:pt x="10" y="30"/>
                    </a:lnTo>
                    <a:lnTo>
                      <a:pt x="4" y="43"/>
                    </a:lnTo>
                    <a:lnTo>
                      <a:pt x="1" y="55"/>
                    </a:lnTo>
                    <a:lnTo>
                      <a:pt x="0" y="70"/>
                    </a:lnTo>
                    <a:lnTo>
                      <a:pt x="1" y="83"/>
                    </a:lnTo>
                    <a:lnTo>
                      <a:pt x="4" y="96"/>
                    </a:lnTo>
                    <a:lnTo>
                      <a:pt x="6" y="101"/>
                    </a:lnTo>
                    <a:lnTo>
                      <a:pt x="10" y="107"/>
                    </a:lnTo>
                    <a:lnTo>
                      <a:pt x="20" y="118"/>
                    </a:lnTo>
                    <a:lnTo>
                      <a:pt x="30" y="127"/>
                    </a:lnTo>
                    <a:lnTo>
                      <a:pt x="42" y="134"/>
                    </a:lnTo>
                    <a:lnTo>
                      <a:pt x="55" y="138"/>
                    </a:lnTo>
                    <a:lnTo>
                      <a:pt x="69" y="140"/>
                    </a:lnTo>
                    <a:lnTo>
                      <a:pt x="75" y="139"/>
                    </a:lnTo>
                    <a:lnTo>
                      <a:pt x="75" y="138"/>
                    </a:lnTo>
                    <a:lnTo>
                      <a:pt x="76" y="138"/>
                    </a:lnTo>
                    <a:lnTo>
                      <a:pt x="79" y="138"/>
                    </a:lnTo>
                    <a:lnTo>
                      <a:pt x="83" y="138"/>
                    </a:lnTo>
                    <a:lnTo>
                      <a:pt x="89" y="136"/>
                    </a:lnTo>
                    <a:lnTo>
                      <a:pt x="96" y="134"/>
                    </a:lnTo>
                    <a:lnTo>
                      <a:pt x="101" y="130"/>
                    </a:lnTo>
                    <a:lnTo>
                      <a:pt x="107" y="127"/>
                    </a:lnTo>
                    <a:lnTo>
                      <a:pt x="113" y="122"/>
                    </a:lnTo>
                    <a:lnTo>
                      <a:pt x="119" y="118"/>
                    </a:lnTo>
                    <a:lnTo>
                      <a:pt x="123" y="112"/>
                    </a:lnTo>
                    <a:lnTo>
                      <a:pt x="127" y="107"/>
                    </a:lnTo>
                    <a:lnTo>
                      <a:pt x="130" y="101"/>
                    </a:lnTo>
                    <a:lnTo>
                      <a:pt x="134" y="96"/>
                    </a:lnTo>
                    <a:lnTo>
                      <a:pt x="137" y="83"/>
                    </a:lnTo>
                    <a:lnTo>
                      <a:pt x="137" y="79"/>
                    </a:lnTo>
                    <a:lnTo>
                      <a:pt x="137" y="77"/>
                    </a:lnTo>
                    <a:lnTo>
                      <a:pt x="137" y="76"/>
                    </a:lnTo>
                    <a:lnTo>
                      <a:pt x="139" y="76"/>
                    </a:lnTo>
                    <a:lnTo>
                      <a:pt x="140" y="70"/>
                    </a:lnTo>
                    <a:lnTo>
                      <a:pt x="137" y="55"/>
                    </a:lnTo>
                    <a:lnTo>
                      <a:pt x="134" y="43"/>
                    </a:lnTo>
                    <a:lnTo>
                      <a:pt x="127" y="30"/>
                    </a:lnTo>
                    <a:lnTo>
                      <a:pt x="119" y="20"/>
                    </a:lnTo>
                    <a:lnTo>
                      <a:pt x="107" y="11"/>
                    </a:lnTo>
                    <a:lnTo>
                      <a:pt x="101" y="7"/>
                    </a:lnTo>
                    <a:lnTo>
                      <a:pt x="96" y="5"/>
                    </a:lnTo>
                    <a:lnTo>
                      <a:pt x="83" y="1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23" name="Freeform 154">
                <a:extLst>
                  <a:ext uri="{FF2B5EF4-FFF2-40B4-BE49-F238E27FC236}">
                    <a16:creationId xmlns:a16="http://schemas.microsoft.com/office/drawing/2014/main" id="{B22FFE1A-A8E8-6469-792F-2135A3E481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45225" y="2187576"/>
                <a:ext cx="55563" cy="55563"/>
              </a:xfrm>
              <a:custGeom>
                <a:avLst/>
                <a:gdLst>
                  <a:gd name="T0" fmla="*/ 69 w 139"/>
                  <a:gd name="T1" fmla="*/ 0 h 140"/>
                  <a:gd name="T2" fmla="*/ 55 w 139"/>
                  <a:gd name="T3" fmla="*/ 1 h 140"/>
                  <a:gd name="T4" fmla="*/ 42 w 139"/>
                  <a:gd name="T5" fmla="*/ 4 h 140"/>
                  <a:gd name="T6" fmla="*/ 30 w 139"/>
                  <a:gd name="T7" fmla="*/ 10 h 140"/>
                  <a:gd name="T8" fmla="*/ 19 w 139"/>
                  <a:gd name="T9" fmla="*/ 20 h 140"/>
                  <a:gd name="T10" fmla="*/ 10 w 139"/>
                  <a:gd name="T11" fmla="*/ 30 h 140"/>
                  <a:gd name="T12" fmla="*/ 4 w 139"/>
                  <a:gd name="T13" fmla="*/ 42 h 140"/>
                  <a:gd name="T14" fmla="*/ 1 w 139"/>
                  <a:gd name="T15" fmla="*/ 55 h 140"/>
                  <a:gd name="T16" fmla="*/ 0 w 139"/>
                  <a:gd name="T17" fmla="*/ 69 h 140"/>
                  <a:gd name="T18" fmla="*/ 1 w 139"/>
                  <a:gd name="T19" fmla="*/ 83 h 140"/>
                  <a:gd name="T20" fmla="*/ 4 w 139"/>
                  <a:gd name="T21" fmla="*/ 95 h 140"/>
                  <a:gd name="T22" fmla="*/ 6 w 139"/>
                  <a:gd name="T23" fmla="*/ 100 h 140"/>
                  <a:gd name="T24" fmla="*/ 10 w 139"/>
                  <a:gd name="T25" fmla="*/ 107 h 140"/>
                  <a:gd name="T26" fmla="*/ 19 w 139"/>
                  <a:gd name="T27" fmla="*/ 118 h 140"/>
                  <a:gd name="T28" fmla="*/ 30 w 139"/>
                  <a:gd name="T29" fmla="*/ 126 h 140"/>
                  <a:gd name="T30" fmla="*/ 42 w 139"/>
                  <a:gd name="T31" fmla="*/ 134 h 140"/>
                  <a:gd name="T32" fmla="*/ 55 w 139"/>
                  <a:gd name="T33" fmla="*/ 138 h 140"/>
                  <a:gd name="T34" fmla="*/ 69 w 139"/>
                  <a:gd name="T35" fmla="*/ 140 h 140"/>
                  <a:gd name="T36" fmla="*/ 75 w 139"/>
                  <a:gd name="T37" fmla="*/ 139 h 140"/>
                  <a:gd name="T38" fmla="*/ 75 w 139"/>
                  <a:gd name="T39" fmla="*/ 138 h 140"/>
                  <a:gd name="T40" fmla="*/ 76 w 139"/>
                  <a:gd name="T41" fmla="*/ 138 h 140"/>
                  <a:gd name="T42" fmla="*/ 78 w 139"/>
                  <a:gd name="T43" fmla="*/ 138 h 140"/>
                  <a:gd name="T44" fmla="*/ 83 w 139"/>
                  <a:gd name="T45" fmla="*/ 138 h 140"/>
                  <a:gd name="T46" fmla="*/ 89 w 139"/>
                  <a:gd name="T47" fmla="*/ 136 h 140"/>
                  <a:gd name="T48" fmla="*/ 96 w 139"/>
                  <a:gd name="T49" fmla="*/ 134 h 140"/>
                  <a:gd name="T50" fmla="*/ 101 w 139"/>
                  <a:gd name="T51" fmla="*/ 129 h 140"/>
                  <a:gd name="T52" fmla="*/ 107 w 139"/>
                  <a:gd name="T53" fmla="*/ 126 h 140"/>
                  <a:gd name="T54" fmla="*/ 113 w 139"/>
                  <a:gd name="T55" fmla="*/ 122 h 140"/>
                  <a:gd name="T56" fmla="*/ 119 w 139"/>
                  <a:gd name="T57" fmla="*/ 118 h 140"/>
                  <a:gd name="T58" fmla="*/ 123 w 139"/>
                  <a:gd name="T59" fmla="*/ 112 h 140"/>
                  <a:gd name="T60" fmla="*/ 127 w 139"/>
                  <a:gd name="T61" fmla="*/ 107 h 140"/>
                  <a:gd name="T62" fmla="*/ 130 w 139"/>
                  <a:gd name="T63" fmla="*/ 100 h 140"/>
                  <a:gd name="T64" fmla="*/ 134 w 139"/>
                  <a:gd name="T65" fmla="*/ 95 h 140"/>
                  <a:gd name="T66" fmla="*/ 137 w 139"/>
                  <a:gd name="T67" fmla="*/ 83 h 140"/>
                  <a:gd name="T68" fmla="*/ 137 w 139"/>
                  <a:gd name="T69" fmla="*/ 79 h 140"/>
                  <a:gd name="T70" fmla="*/ 137 w 139"/>
                  <a:gd name="T71" fmla="*/ 77 h 140"/>
                  <a:gd name="T72" fmla="*/ 137 w 139"/>
                  <a:gd name="T73" fmla="*/ 76 h 140"/>
                  <a:gd name="T74" fmla="*/ 138 w 139"/>
                  <a:gd name="T75" fmla="*/ 76 h 140"/>
                  <a:gd name="T76" fmla="*/ 139 w 139"/>
                  <a:gd name="T77" fmla="*/ 69 h 140"/>
                  <a:gd name="T78" fmla="*/ 137 w 139"/>
                  <a:gd name="T79" fmla="*/ 55 h 140"/>
                  <a:gd name="T80" fmla="*/ 134 w 139"/>
                  <a:gd name="T81" fmla="*/ 42 h 140"/>
                  <a:gd name="T82" fmla="*/ 127 w 139"/>
                  <a:gd name="T83" fmla="*/ 30 h 140"/>
                  <a:gd name="T84" fmla="*/ 119 w 139"/>
                  <a:gd name="T85" fmla="*/ 20 h 140"/>
                  <a:gd name="T86" fmla="*/ 107 w 139"/>
                  <a:gd name="T87" fmla="*/ 10 h 140"/>
                  <a:gd name="T88" fmla="*/ 101 w 139"/>
                  <a:gd name="T89" fmla="*/ 6 h 140"/>
                  <a:gd name="T90" fmla="*/ 96 w 139"/>
                  <a:gd name="T91" fmla="*/ 4 h 140"/>
                  <a:gd name="T92" fmla="*/ 83 w 139"/>
                  <a:gd name="T93" fmla="*/ 1 h 140"/>
                  <a:gd name="T94" fmla="*/ 69 w 139"/>
                  <a:gd name="T95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9" h="140">
                    <a:moveTo>
                      <a:pt x="69" y="0"/>
                    </a:moveTo>
                    <a:lnTo>
                      <a:pt x="55" y="1"/>
                    </a:lnTo>
                    <a:lnTo>
                      <a:pt x="42" y="4"/>
                    </a:lnTo>
                    <a:lnTo>
                      <a:pt x="30" y="10"/>
                    </a:lnTo>
                    <a:lnTo>
                      <a:pt x="19" y="20"/>
                    </a:lnTo>
                    <a:lnTo>
                      <a:pt x="10" y="30"/>
                    </a:lnTo>
                    <a:lnTo>
                      <a:pt x="4" y="42"/>
                    </a:lnTo>
                    <a:lnTo>
                      <a:pt x="1" y="55"/>
                    </a:lnTo>
                    <a:lnTo>
                      <a:pt x="0" y="69"/>
                    </a:lnTo>
                    <a:lnTo>
                      <a:pt x="1" y="83"/>
                    </a:lnTo>
                    <a:lnTo>
                      <a:pt x="4" y="95"/>
                    </a:lnTo>
                    <a:lnTo>
                      <a:pt x="6" y="100"/>
                    </a:lnTo>
                    <a:lnTo>
                      <a:pt x="10" y="107"/>
                    </a:lnTo>
                    <a:lnTo>
                      <a:pt x="19" y="118"/>
                    </a:lnTo>
                    <a:lnTo>
                      <a:pt x="30" y="126"/>
                    </a:lnTo>
                    <a:lnTo>
                      <a:pt x="42" y="134"/>
                    </a:lnTo>
                    <a:lnTo>
                      <a:pt x="55" y="138"/>
                    </a:lnTo>
                    <a:lnTo>
                      <a:pt x="69" y="140"/>
                    </a:lnTo>
                    <a:lnTo>
                      <a:pt x="75" y="139"/>
                    </a:lnTo>
                    <a:lnTo>
                      <a:pt x="75" y="138"/>
                    </a:lnTo>
                    <a:lnTo>
                      <a:pt x="76" y="138"/>
                    </a:lnTo>
                    <a:lnTo>
                      <a:pt x="78" y="138"/>
                    </a:lnTo>
                    <a:lnTo>
                      <a:pt x="83" y="138"/>
                    </a:lnTo>
                    <a:lnTo>
                      <a:pt x="89" y="136"/>
                    </a:lnTo>
                    <a:lnTo>
                      <a:pt x="96" y="134"/>
                    </a:lnTo>
                    <a:lnTo>
                      <a:pt x="101" y="129"/>
                    </a:lnTo>
                    <a:lnTo>
                      <a:pt x="107" y="126"/>
                    </a:lnTo>
                    <a:lnTo>
                      <a:pt x="113" y="122"/>
                    </a:lnTo>
                    <a:lnTo>
                      <a:pt x="119" y="118"/>
                    </a:lnTo>
                    <a:lnTo>
                      <a:pt x="123" y="112"/>
                    </a:lnTo>
                    <a:lnTo>
                      <a:pt x="127" y="107"/>
                    </a:lnTo>
                    <a:lnTo>
                      <a:pt x="130" y="100"/>
                    </a:lnTo>
                    <a:lnTo>
                      <a:pt x="134" y="95"/>
                    </a:lnTo>
                    <a:lnTo>
                      <a:pt x="137" y="83"/>
                    </a:lnTo>
                    <a:lnTo>
                      <a:pt x="137" y="79"/>
                    </a:lnTo>
                    <a:lnTo>
                      <a:pt x="137" y="77"/>
                    </a:lnTo>
                    <a:lnTo>
                      <a:pt x="137" y="76"/>
                    </a:lnTo>
                    <a:lnTo>
                      <a:pt x="138" y="76"/>
                    </a:lnTo>
                    <a:lnTo>
                      <a:pt x="139" y="69"/>
                    </a:lnTo>
                    <a:lnTo>
                      <a:pt x="137" y="55"/>
                    </a:lnTo>
                    <a:lnTo>
                      <a:pt x="134" y="42"/>
                    </a:lnTo>
                    <a:lnTo>
                      <a:pt x="127" y="30"/>
                    </a:lnTo>
                    <a:lnTo>
                      <a:pt x="119" y="20"/>
                    </a:lnTo>
                    <a:lnTo>
                      <a:pt x="107" y="10"/>
                    </a:lnTo>
                    <a:lnTo>
                      <a:pt x="101" y="6"/>
                    </a:lnTo>
                    <a:lnTo>
                      <a:pt x="96" y="4"/>
                    </a:lnTo>
                    <a:lnTo>
                      <a:pt x="83" y="1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24" name="Freeform 155">
                <a:extLst>
                  <a:ext uri="{FF2B5EF4-FFF2-40B4-BE49-F238E27FC236}">
                    <a16:creationId xmlns:a16="http://schemas.microsoft.com/office/drawing/2014/main" id="{FA501721-E231-FA06-7F00-163DE7E7A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7950" y="2232026"/>
                <a:ext cx="55563" cy="55563"/>
              </a:xfrm>
              <a:custGeom>
                <a:avLst/>
                <a:gdLst>
                  <a:gd name="T0" fmla="*/ 69 w 139"/>
                  <a:gd name="T1" fmla="*/ 0 h 139"/>
                  <a:gd name="T2" fmla="*/ 54 w 139"/>
                  <a:gd name="T3" fmla="*/ 1 h 139"/>
                  <a:gd name="T4" fmla="*/ 42 w 139"/>
                  <a:gd name="T5" fmla="*/ 4 h 139"/>
                  <a:gd name="T6" fmla="*/ 30 w 139"/>
                  <a:gd name="T7" fmla="*/ 10 h 139"/>
                  <a:gd name="T8" fmla="*/ 19 w 139"/>
                  <a:gd name="T9" fmla="*/ 19 h 139"/>
                  <a:gd name="T10" fmla="*/ 10 w 139"/>
                  <a:gd name="T11" fmla="*/ 30 h 139"/>
                  <a:gd name="T12" fmla="*/ 4 w 139"/>
                  <a:gd name="T13" fmla="*/ 42 h 139"/>
                  <a:gd name="T14" fmla="*/ 1 w 139"/>
                  <a:gd name="T15" fmla="*/ 55 h 139"/>
                  <a:gd name="T16" fmla="*/ 0 w 139"/>
                  <a:gd name="T17" fmla="*/ 69 h 139"/>
                  <a:gd name="T18" fmla="*/ 1 w 139"/>
                  <a:gd name="T19" fmla="*/ 83 h 139"/>
                  <a:gd name="T20" fmla="*/ 4 w 139"/>
                  <a:gd name="T21" fmla="*/ 95 h 139"/>
                  <a:gd name="T22" fmla="*/ 6 w 139"/>
                  <a:gd name="T23" fmla="*/ 100 h 139"/>
                  <a:gd name="T24" fmla="*/ 10 w 139"/>
                  <a:gd name="T25" fmla="*/ 106 h 139"/>
                  <a:gd name="T26" fmla="*/ 19 w 139"/>
                  <a:gd name="T27" fmla="*/ 118 h 139"/>
                  <a:gd name="T28" fmla="*/ 30 w 139"/>
                  <a:gd name="T29" fmla="*/ 126 h 139"/>
                  <a:gd name="T30" fmla="*/ 42 w 139"/>
                  <a:gd name="T31" fmla="*/ 133 h 139"/>
                  <a:gd name="T32" fmla="*/ 54 w 139"/>
                  <a:gd name="T33" fmla="*/ 137 h 139"/>
                  <a:gd name="T34" fmla="*/ 69 w 139"/>
                  <a:gd name="T35" fmla="*/ 139 h 139"/>
                  <a:gd name="T36" fmla="*/ 75 w 139"/>
                  <a:gd name="T37" fmla="*/ 138 h 139"/>
                  <a:gd name="T38" fmla="*/ 75 w 139"/>
                  <a:gd name="T39" fmla="*/ 137 h 139"/>
                  <a:gd name="T40" fmla="*/ 76 w 139"/>
                  <a:gd name="T41" fmla="*/ 137 h 139"/>
                  <a:gd name="T42" fmla="*/ 78 w 139"/>
                  <a:gd name="T43" fmla="*/ 137 h 139"/>
                  <a:gd name="T44" fmla="*/ 82 w 139"/>
                  <a:gd name="T45" fmla="*/ 137 h 139"/>
                  <a:gd name="T46" fmla="*/ 89 w 139"/>
                  <a:gd name="T47" fmla="*/ 135 h 139"/>
                  <a:gd name="T48" fmla="*/ 96 w 139"/>
                  <a:gd name="T49" fmla="*/ 133 h 139"/>
                  <a:gd name="T50" fmla="*/ 101 w 139"/>
                  <a:gd name="T51" fmla="*/ 129 h 139"/>
                  <a:gd name="T52" fmla="*/ 107 w 139"/>
                  <a:gd name="T53" fmla="*/ 126 h 139"/>
                  <a:gd name="T54" fmla="*/ 112 w 139"/>
                  <a:gd name="T55" fmla="*/ 122 h 139"/>
                  <a:gd name="T56" fmla="*/ 119 w 139"/>
                  <a:gd name="T57" fmla="*/ 118 h 139"/>
                  <a:gd name="T58" fmla="*/ 123 w 139"/>
                  <a:gd name="T59" fmla="*/ 112 h 139"/>
                  <a:gd name="T60" fmla="*/ 127 w 139"/>
                  <a:gd name="T61" fmla="*/ 106 h 139"/>
                  <a:gd name="T62" fmla="*/ 130 w 139"/>
                  <a:gd name="T63" fmla="*/ 100 h 139"/>
                  <a:gd name="T64" fmla="*/ 134 w 139"/>
                  <a:gd name="T65" fmla="*/ 95 h 139"/>
                  <a:gd name="T66" fmla="*/ 137 w 139"/>
                  <a:gd name="T67" fmla="*/ 83 h 139"/>
                  <a:gd name="T68" fmla="*/ 137 w 139"/>
                  <a:gd name="T69" fmla="*/ 78 h 139"/>
                  <a:gd name="T70" fmla="*/ 137 w 139"/>
                  <a:gd name="T71" fmla="*/ 76 h 139"/>
                  <a:gd name="T72" fmla="*/ 137 w 139"/>
                  <a:gd name="T73" fmla="*/ 75 h 139"/>
                  <a:gd name="T74" fmla="*/ 138 w 139"/>
                  <a:gd name="T75" fmla="*/ 75 h 139"/>
                  <a:gd name="T76" fmla="*/ 139 w 139"/>
                  <a:gd name="T77" fmla="*/ 69 h 139"/>
                  <a:gd name="T78" fmla="*/ 137 w 139"/>
                  <a:gd name="T79" fmla="*/ 55 h 139"/>
                  <a:gd name="T80" fmla="*/ 134 w 139"/>
                  <a:gd name="T81" fmla="*/ 42 h 139"/>
                  <a:gd name="T82" fmla="*/ 127 w 139"/>
                  <a:gd name="T83" fmla="*/ 30 h 139"/>
                  <a:gd name="T84" fmla="*/ 119 w 139"/>
                  <a:gd name="T85" fmla="*/ 19 h 139"/>
                  <a:gd name="T86" fmla="*/ 107 w 139"/>
                  <a:gd name="T87" fmla="*/ 10 h 139"/>
                  <a:gd name="T88" fmla="*/ 101 w 139"/>
                  <a:gd name="T89" fmla="*/ 6 h 139"/>
                  <a:gd name="T90" fmla="*/ 96 w 139"/>
                  <a:gd name="T91" fmla="*/ 4 h 139"/>
                  <a:gd name="T92" fmla="*/ 82 w 139"/>
                  <a:gd name="T93" fmla="*/ 1 h 139"/>
                  <a:gd name="T94" fmla="*/ 69 w 139"/>
                  <a:gd name="T95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9" h="139">
                    <a:moveTo>
                      <a:pt x="69" y="0"/>
                    </a:moveTo>
                    <a:lnTo>
                      <a:pt x="54" y="1"/>
                    </a:lnTo>
                    <a:lnTo>
                      <a:pt x="42" y="4"/>
                    </a:lnTo>
                    <a:lnTo>
                      <a:pt x="30" y="10"/>
                    </a:lnTo>
                    <a:lnTo>
                      <a:pt x="19" y="19"/>
                    </a:lnTo>
                    <a:lnTo>
                      <a:pt x="10" y="30"/>
                    </a:lnTo>
                    <a:lnTo>
                      <a:pt x="4" y="42"/>
                    </a:lnTo>
                    <a:lnTo>
                      <a:pt x="1" y="55"/>
                    </a:lnTo>
                    <a:lnTo>
                      <a:pt x="0" y="69"/>
                    </a:lnTo>
                    <a:lnTo>
                      <a:pt x="1" y="83"/>
                    </a:lnTo>
                    <a:lnTo>
                      <a:pt x="4" y="95"/>
                    </a:lnTo>
                    <a:lnTo>
                      <a:pt x="6" y="100"/>
                    </a:lnTo>
                    <a:lnTo>
                      <a:pt x="10" y="106"/>
                    </a:lnTo>
                    <a:lnTo>
                      <a:pt x="19" y="118"/>
                    </a:lnTo>
                    <a:lnTo>
                      <a:pt x="30" y="126"/>
                    </a:lnTo>
                    <a:lnTo>
                      <a:pt x="42" y="133"/>
                    </a:lnTo>
                    <a:lnTo>
                      <a:pt x="54" y="137"/>
                    </a:lnTo>
                    <a:lnTo>
                      <a:pt x="69" y="139"/>
                    </a:lnTo>
                    <a:lnTo>
                      <a:pt x="75" y="138"/>
                    </a:lnTo>
                    <a:lnTo>
                      <a:pt x="75" y="137"/>
                    </a:lnTo>
                    <a:lnTo>
                      <a:pt x="76" y="137"/>
                    </a:lnTo>
                    <a:lnTo>
                      <a:pt x="78" y="137"/>
                    </a:lnTo>
                    <a:lnTo>
                      <a:pt x="82" y="137"/>
                    </a:lnTo>
                    <a:lnTo>
                      <a:pt x="89" y="135"/>
                    </a:lnTo>
                    <a:lnTo>
                      <a:pt x="96" y="133"/>
                    </a:lnTo>
                    <a:lnTo>
                      <a:pt x="101" y="129"/>
                    </a:lnTo>
                    <a:lnTo>
                      <a:pt x="107" y="126"/>
                    </a:lnTo>
                    <a:lnTo>
                      <a:pt x="112" y="122"/>
                    </a:lnTo>
                    <a:lnTo>
                      <a:pt x="119" y="118"/>
                    </a:lnTo>
                    <a:lnTo>
                      <a:pt x="123" y="112"/>
                    </a:lnTo>
                    <a:lnTo>
                      <a:pt x="127" y="106"/>
                    </a:lnTo>
                    <a:lnTo>
                      <a:pt x="130" y="100"/>
                    </a:lnTo>
                    <a:lnTo>
                      <a:pt x="134" y="95"/>
                    </a:lnTo>
                    <a:lnTo>
                      <a:pt x="137" y="83"/>
                    </a:lnTo>
                    <a:lnTo>
                      <a:pt x="137" y="78"/>
                    </a:lnTo>
                    <a:lnTo>
                      <a:pt x="137" y="76"/>
                    </a:lnTo>
                    <a:lnTo>
                      <a:pt x="137" y="75"/>
                    </a:lnTo>
                    <a:lnTo>
                      <a:pt x="138" y="75"/>
                    </a:lnTo>
                    <a:lnTo>
                      <a:pt x="139" y="69"/>
                    </a:lnTo>
                    <a:lnTo>
                      <a:pt x="137" y="55"/>
                    </a:lnTo>
                    <a:lnTo>
                      <a:pt x="134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7" y="10"/>
                    </a:lnTo>
                    <a:lnTo>
                      <a:pt x="101" y="6"/>
                    </a:lnTo>
                    <a:lnTo>
                      <a:pt x="96" y="4"/>
                    </a:lnTo>
                    <a:lnTo>
                      <a:pt x="82" y="1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25" name="Freeform 156">
                <a:extLst>
                  <a:ext uri="{FF2B5EF4-FFF2-40B4-BE49-F238E27FC236}">
                    <a16:creationId xmlns:a16="http://schemas.microsoft.com/office/drawing/2014/main" id="{D20F63E4-3CAF-DBAA-694A-67E10AFB36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21550" y="2103438"/>
                <a:ext cx="55563" cy="55563"/>
              </a:xfrm>
              <a:custGeom>
                <a:avLst/>
                <a:gdLst>
                  <a:gd name="T0" fmla="*/ 70 w 140"/>
                  <a:gd name="T1" fmla="*/ 0 h 140"/>
                  <a:gd name="T2" fmla="*/ 55 w 140"/>
                  <a:gd name="T3" fmla="*/ 1 h 140"/>
                  <a:gd name="T4" fmla="*/ 43 w 140"/>
                  <a:gd name="T5" fmla="*/ 4 h 140"/>
                  <a:gd name="T6" fmla="*/ 30 w 140"/>
                  <a:gd name="T7" fmla="*/ 10 h 140"/>
                  <a:gd name="T8" fmla="*/ 20 w 140"/>
                  <a:gd name="T9" fmla="*/ 20 h 140"/>
                  <a:gd name="T10" fmla="*/ 11 w 140"/>
                  <a:gd name="T11" fmla="*/ 30 h 140"/>
                  <a:gd name="T12" fmla="*/ 5 w 140"/>
                  <a:gd name="T13" fmla="*/ 42 h 140"/>
                  <a:gd name="T14" fmla="*/ 2 w 140"/>
                  <a:gd name="T15" fmla="*/ 55 h 140"/>
                  <a:gd name="T16" fmla="*/ 0 w 140"/>
                  <a:gd name="T17" fmla="*/ 69 h 140"/>
                  <a:gd name="T18" fmla="*/ 2 w 140"/>
                  <a:gd name="T19" fmla="*/ 83 h 140"/>
                  <a:gd name="T20" fmla="*/ 5 w 140"/>
                  <a:gd name="T21" fmla="*/ 95 h 140"/>
                  <a:gd name="T22" fmla="*/ 7 w 140"/>
                  <a:gd name="T23" fmla="*/ 100 h 140"/>
                  <a:gd name="T24" fmla="*/ 11 w 140"/>
                  <a:gd name="T25" fmla="*/ 107 h 140"/>
                  <a:gd name="T26" fmla="*/ 20 w 140"/>
                  <a:gd name="T27" fmla="*/ 118 h 140"/>
                  <a:gd name="T28" fmla="*/ 30 w 140"/>
                  <a:gd name="T29" fmla="*/ 126 h 140"/>
                  <a:gd name="T30" fmla="*/ 43 w 140"/>
                  <a:gd name="T31" fmla="*/ 133 h 140"/>
                  <a:gd name="T32" fmla="*/ 55 w 140"/>
                  <a:gd name="T33" fmla="*/ 138 h 140"/>
                  <a:gd name="T34" fmla="*/ 70 w 140"/>
                  <a:gd name="T35" fmla="*/ 140 h 140"/>
                  <a:gd name="T36" fmla="*/ 76 w 140"/>
                  <a:gd name="T37" fmla="*/ 139 h 140"/>
                  <a:gd name="T38" fmla="*/ 76 w 140"/>
                  <a:gd name="T39" fmla="*/ 138 h 140"/>
                  <a:gd name="T40" fmla="*/ 77 w 140"/>
                  <a:gd name="T41" fmla="*/ 138 h 140"/>
                  <a:gd name="T42" fmla="*/ 79 w 140"/>
                  <a:gd name="T43" fmla="*/ 138 h 140"/>
                  <a:gd name="T44" fmla="*/ 83 w 140"/>
                  <a:gd name="T45" fmla="*/ 138 h 140"/>
                  <a:gd name="T46" fmla="*/ 89 w 140"/>
                  <a:gd name="T47" fmla="*/ 136 h 140"/>
                  <a:gd name="T48" fmla="*/ 97 w 140"/>
                  <a:gd name="T49" fmla="*/ 133 h 140"/>
                  <a:gd name="T50" fmla="*/ 102 w 140"/>
                  <a:gd name="T51" fmla="*/ 129 h 140"/>
                  <a:gd name="T52" fmla="*/ 108 w 140"/>
                  <a:gd name="T53" fmla="*/ 126 h 140"/>
                  <a:gd name="T54" fmla="*/ 113 w 140"/>
                  <a:gd name="T55" fmla="*/ 122 h 140"/>
                  <a:gd name="T56" fmla="*/ 119 w 140"/>
                  <a:gd name="T57" fmla="*/ 118 h 140"/>
                  <a:gd name="T58" fmla="*/ 124 w 140"/>
                  <a:gd name="T59" fmla="*/ 112 h 140"/>
                  <a:gd name="T60" fmla="*/ 128 w 140"/>
                  <a:gd name="T61" fmla="*/ 107 h 140"/>
                  <a:gd name="T62" fmla="*/ 131 w 140"/>
                  <a:gd name="T63" fmla="*/ 100 h 140"/>
                  <a:gd name="T64" fmla="*/ 135 w 140"/>
                  <a:gd name="T65" fmla="*/ 95 h 140"/>
                  <a:gd name="T66" fmla="*/ 138 w 140"/>
                  <a:gd name="T67" fmla="*/ 83 h 140"/>
                  <a:gd name="T68" fmla="*/ 138 w 140"/>
                  <a:gd name="T69" fmla="*/ 79 h 140"/>
                  <a:gd name="T70" fmla="*/ 138 w 140"/>
                  <a:gd name="T71" fmla="*/ 77 h 140"/>
                  <a:gd name="T72" fmla="*/ 138 w 140"/>
                  <a:gd name="T73" fmla="*/ 76 h 140"/>
                  <a:gd name="T74" fmla="*/ 139 w 140"/>
                  <a:gd name="T75" fmla="*/ 76 h 140"/>
                  <a:gd name="T76" fmla="*/ 140 w 140"/>
                  <a:gd name="T77" fmla="*/ 69 h 140"/>
                  <a:gd name="T78" fmla="*/ 138 w 140"/>
                  <a:gd name="T79" fmla="*/ 55 h 140"/>
                  <a:gd name="T80" fmla="*/ 135 w 140"/>
                  <a:gd name="T81" fmla="*/ 42 h 140"/>
                  <a:gd name="T82" fmla="*/ 128 w 140"/>
                  <a:gd name="T83" fmla="*/ 30 h 140"/>
                  <a:gd name="T84" fmla="*/ 119 w 140"/>
                  <a:gd name="T85" fmla="*/ 20 h 140"/>
                  <a:gd name="T86" fmla="*/ 108 w 140"/>
                  <a:gd name="T87" fmla="*/ 10 h 140"/>
                  <a:gd name="T88" fmla="*/ 102 w 140"/>
                  <a:gd name="T89" fmla="*/ 6 h 140"/>
                  <a:gd name="T90" fmla="*/ 97 w 140"/>
                  <a:gd name="T91" fmla="*/ 4 h 140"/>
                  <a:gd name="T92" fmla="*/ 83 w 140"/>
                  <a:gd name="T93" fmla="*/ 1 h 140"/>
                  <a:gd name="T94" fmla="*/ 70 w 140"/>
                  <a:gd name="T95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40" h="140">
                    <a:moveTo>
                      <a:pt x="70" y="0"/>
                    </a:moveTo>
                    <a:lnTo>
                      <a:pt x="55" y="1"/>
                    </a:lnTo>
                    <a:lnTo>
                      <a:pt x="43" y="4"/>
                    </a:lnTo>
                    <a:lnTo>
                      <a:pt x="30" y="10"/>
                    </a:lnTo>
                    <a:lnTo>
                      <a:pt x="20" y="20"/>
                    </a:lnTo>
                    <a:lnTo>
                      <a:pt x="11" y="30"/>
                    </a:lnTo>
                    <a:lnTo>
                      <a:pt x="5" y="42"/>
                    </a:lnTo>
                    <a:lnTo>
                      <a:pt x="2" y="55"/>
                    </a:lnTo>
                    <a:lnTo>
                      <a:pt x="0" y="69"/>
                    </a:lnTo>
                    <a:lnTo>
                      <a:pt x="2" y="83"/>
                    </a:lnTo>
                    <a:lnTo>
                      <a:pt x="5" y="95"/>
                    </a:lnTo>
                    <a:lnTo>
                      <a:pt x="7" y="100"/>
                    </a:lnTo>
                    <a:lnTo>
                      <a:pt x="11" y="107"/>
                    </a:lnTo>
                    <a:lnTo>
                      <a:pt x="20" y="118"/>
                    </a:lnTo>
                    <a:lnTo>
                      <a:pt x="30" y="126"/>
                    </a:lnTo>
                    <a:lnTo>
                      <a:pt x="43" y="133"/>
                    </a:lnTo>
                    <a:lnTo>
                      <a:pt x="55" y="138"/>
                    </a:lnTo>
                    <a:lnTo>
                      <a:pt x="70" y="140"/>
                    </a:lnTo>
                    <a:lnTo>
                      <a:pt x="76" y="139"/>
                    </a:lnTo>
                    <a:lnTo>
                      <a:pt x="76" y="138"/>
                    </a:lnTo>
                    <a:lnTo>
                      <a:pt x="77" y="138"/>
                    </a:lnTo>
                    <a:lnTo>
                      <a:pt x="79" y="138"/>
                    </a:lnTo>
                    <a:lnTo>
                      <a:pt x="83" y="138"/>
                    </a:lnTo>
                    <a:lnTo>
                      <a:pt x="89" y="136"/>
                    </a:lnTo>
                    <a:lnTo>
                      <a:pt x="97" y="133"/>
                    </a:lnTo>
                    <a:lnTo>
                      <a:pt x="102" y="129"/>
                    </a:lnTo>
                    <a:lnTo>
                      <a:pt x="108" y="126"/>
                    </a:lnTo>
                    <a:lnTo>
                      <a:pt x="113" y="122"/>
                    </a:lnTo>
                    <a:lnTo>
                      <a:pt x="119" y="118"/>
                    </a:lnTo>
                    <a:lnTo>
                      <a:pt x="124" y="112"/>
                    </a:lnTo>
                    <a:lnTo>
                      <a:pt x="128" y="107"/>
                    </a:lnTo>
                    <a:lnTo>
                      <a:pt x="131" y="100"/>
                    </a:lnTo>
                    <a:lnTo>
                      <a:pt x="135" y="95"/>
                    </a:lnTo>
                    <a:lnTo>
                      <a:pt x="138" y="83"/>
                    </a:lnTo>
                    <a:lnTo>
                      <a:pt x="138" y="79"/>
                    </a:lnTo>
                    <a:lnTo>
                      <a:pt x="138" y="77"/>
                    </a:lnTo>
                    <a:lnTo>
                      <a:pt x="138" y="76"/>
                    </a:lnTo>
                    <a:lnTo>
                      <a:pt x="139" y="76"/>
                    </a:lnTo>
                    <a:lnTo>
                      <a:pt x="140" y="69"/>
                    </a:lnTo>
                    <a:lnTo>
                      <a:pt x="138" y="55"/>
                    </a:lnTo>
                    <a:lnTo>
                      <a:pt x="135" y="42"/>
                    </a:lnTo>
                    <a:lnTo>
                      <a:pt x="128" y="30"/>
                    </a:lnTo>
                    <a:lnTo>
                      <a:pt x="119" y="20"/>
                    </a:lnTo>
                    <a:lnTo>
                      <a:pt x="108" y="10"/>
                    </a:lnTo>
                    <a:lnTo>
                      <a:pt x="102" y="6"/>
                    </a:lnTo>
                    <a:lnTo>
                      <a:pt x="97" y="4"/>
                    </a:lnTo>
                    <a:lnTo>
                      <a:pt x="83" y="1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26" name="Freeform 157">
                <a:extLst>
                  <a:ext uri="{FF2B5EF4-FFF2-40B4-BE49-F238E27FC236}">
                    <a16:creationId xmlns:a16="http://schemas.microsoft.com/office/drawing/2014/main" id="{BA5791E4-0C3D-58F0-AF99-24BDC8B0B5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12188" y="2273301"/>
                <a:ext cx="55563" cy="55563"/>
              </a:xfrm>
              <a:custGeom>
                <a:avLst/>
                <a:gdLst>
                  <a:gd name="T0" fmla="*/ 69 w 140"/>
                  <a:gd name="T1" fmla="*/ 0 h 140"/>
                  <a:gd name="T2" fmla="*/ 55 w 140"/>
                  <a:gd name="T3" fmla="*/ 1 h 140"/>
                  <a:gd name="T4" fmla="*/ 42 w 140"/>
                  <a:gd name="T5" fmla="*/ 4 h 140"/>
                  <a:gd name="T6" fmla="*/ 30 w 140"/>
                  <a:gd name="T7" fmla="*/ 11 h 140"/>
                  <a:gd name="T8" fmla="*/ 20 w 140"/>
                  <a:gd name="T9" fmla="*/ 20 h 140"/>
                  <a:gd name="T10" fmla="*/ 10 w 140"/>
                  <a:gd name="T11" fmla="*/ 30 h 140"/>
                  <a:gd name="T12" fmla="*/ 4 w 140"/>
                  <a:gd name="T13" fmla="*/ 43 h 140"/>
                  <a:gd name="T14" fmla="*/ 1 w 140"/>
                  <a:gd name="T15" fmla="*/ 55 h 140"/>
                  <a:gd name="T16" fmla="*/ 0 w 140"/>
                  <a:gd name="T17" fmla="*/ 70 h 140"/>
                  <a:gd name="T18" fmla="*/ 1 w 140"/>
                  <a:gd name="T19" fmla="*/ 83 h 140"/>
                  <a:gd name="T20" fmla="*/ 4 w 140"/>
                  <a:gd name="T21" fmla="*/ 96 h 140"/>
                  <a:gd name="T22" fmla="*/ 6 w 140"/>
                  <a:gd name="T23" fmla="*/ 101 h 140"/>
                  <a:gd name="T24" fmla="*/ 10 w 140"/>
                  <a:gd name="T25" fmla="*/ 107 h 140"/>
                  <a:gd name="T26" fmla="*/ 20 w 140"/>
                  <a:gd name="T27" fmla="*/ 118 h 140"/>
                  <a:gd name="T28" fmla="*/ 30 w 140"/>
                  <a:gd name="T29" fmla="*/ 127 h 140"/>
                  <a:gd name="T30" fmla="*/ 42 w 140"/>
                  <a:gd name="T31" fmla="*/ 134 h 140"/>
                  <a:gd name="T32" fmla="*/ 55 w 140"/>
                  <a:gd name="T33" fmla="*/ 138 h 140"/>
                  <a:gd name="T34" fmla="*/ 69 w 140"/>
                  <a:gd name="T35" fmla="*/ 140 h 140"/>
                  <a:gd name="T36" fmla="*/ 75 w 140"/>
                  <a:gd name="T37" fmla="*/ 139 h 140"/>
                  <a:gd name="T38" fmla="*/ 75 w 140"/>
                  <a:gd name="T39" fmla="*/ 138 h 140"/>
                  <a:gd name="T40" fmla="*/ 76 w 140"/>
                  <a:gd name="T41" fmla="*/ 138 h 140"/>
                  <a:gd name="T42" fmla="*/ 79 w 140"/>
                  <a:gd name="T43" fmla="*/ 138 h 140"/>
                  <a:gd name="T44" fmla="*/ 83 w 140"/>
                  <a:gd name="T45" fmla="*/ 138 h 140"/>
                  <a:gd name="T46" fmla="*/ 89 w 140"/>
                  <a:gd name="T47" fmla="*/ 136 h 140"/>
                  <a:gd name="T48" fmla="*/ 96 w 140"/>
                  <a:gd name="T49" fmla="*/ 134 h 140"/>
                  <a:gd name="T50" fmla="*/ 101 w 140"/>
                  <a:gd name="T51" fmla="*/ 130 h 140"/>
                  <a:gd name="T52" fmla="*/ 107 w 140"/>
                  <a:gd name="T53" fmla="*/ 127 h 140"/>
                  <a:gd name="T54" fmla="*/ 113 w 140"/>
                  <a:gd name="T55" fmla="*/ 122 h 140"/>
                  <a:gd name="T56" fmla="*/ 119 w 140"/>
                  <a:gd name="T57" fmla="*/ 118 h 140"/>
                  <a:gd name="T58" fmla="*/ 123 w 140"/>
                  <a:gd name="T59" fmla="*/ 112 h 140"/>
                  <a:gd name="T60" fmla="*/ 127 w 140"/>
                  <a:gd name="T61" fmla="*/ 107 h 140"/>
                  <a:gd name="T62" fmla="*/ 130 w 140"/>
                  <a:gd name="T63" fmla="*/ 101 h 140"/>
                  <a:gd name="T64" fmla="*/ 134 w 140"/>
                  <a:gd name="T65" fmla="*/ 96 h 140"/>
                  <a:gd name="T66" fmla="*/ 137 w 140"/>
                  <a:gd name="T67" fmla="*/ 83 h 140"/>
                  <a:gd name="T68" fmla="*/ 137 w 140"/>
                  <a:gd name="T69" fmla="*/ 79 h 140"/>
                  <a:gd name="T70" fmla="*/ 137 w 140"/>
                  <a:gd name="T71" fmla="*/ 77 h 140"/>
                  <a:gd name="T72" fmla="*/ 137 w 140"/>
                  <a:gd name="T73" fmla="*/ 76 h 140"/>
                  <a:gd name="T74" fmla="*/ 139 w 140"/>
                  <a:gd name="T75" fmla="*/ 76 h 140"/>
                  <a:gd name="T76" fmla="*/ 140 w 140"/>
                  <a:gd name="T77" fmla="*/ 70 h 140"/>
                  <a:gd name="T78" fmla="*/ 137 w 140"/>
                  <a:gd name="T79" fmla="*/ 55 h 140"/>
                  <a:gd name="T80" fmla="*/ 134 w 140"/>
                  <a:gd name="T81" fmla="*/ 43 h 140"/>
                  <a:gd name="T82" fmla="*/ 127 w 140"/>
                  <a:gd name="T83" fmla="*/ 30 h 140"/>
                  <a:gd name="T84" fmla="*/ 119 w 140"/>
                  <a:gd name="T85" fmla="*/ 20 h 140"/>
                  <a:gd name="T86" fmla="*/ 107 w 140"/>
                  <a:gd name="T87" fmla="*/ 11 h 140"/>
                  <a:gd name="T88" fmla="*/ 101 w 140"/>
                  <a:gd name="T89" fmla="*/ 7 h 140"/>
                  <a:gd name="T90" fmla="*/ 96 w 140"/>
                  <a:gd name="T91" fmla="*/ 4 h 140"/>
                  <a:gd name="T92" fmla="*/ 83 w 140"/>
                  <a:gd name="T93" fmla="*/ 1 h 140"/>
                  <a:gd name="T94" fmla="*/ 69 w 140"/>
                  <a:gd name="T95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40" h="140">
                    <a:moveTo>
                      <a:pt x="69" y="0"/>
                    </a:moveTo>
                    <a:lnTo>
                      <a:pt x="55" y="1"/>
                    </a:lnTo>
                    <a:lnTo>
                      <a:pt x="42" y="4"/>
                    </a:lnTo>
                    <a:lnTo>
                      <a:pt x="30" y="11"/>
                    </a:lnTo>
                    <a:lnTo>
                      <a:pt x="20" y="20"/>
                    </a:lnTo>
                    <a:lnTo>
                      <a:pt x="10" y="30"/>
                    </a:lnTo>
                    <a:lnTo>
                      <a:pt x="4" y="43"/>
                    </a:lnTo>
                    <a:lnTo>
                      <a:pt x="1" y="55"/>
                    </a:lnTo>
                    <a:lnTo>
                      <a:pt x="0" y="70"/>
                    </a:lnTo>
                    <a:lnTo>
                      <a:pt x="1" y="83"/>
                    </a:lnTo>
                    <a:lnTo>
                      <a:pt x="4" y="96"/>
                    </a:lnTo>
                    <a:lnTo>
                      <a:pt x="6" y="101"/>
                    </a:lnTo>
                    <a:lnTo>
                      <a:pt x="10" y="107"/>
                    </a:lnTo>
                    <a:lnTo>
                      <a:pt x="20" y="118"/>
                    </a:lnTo>
                    <a:lnTo>
                      <a:pt x="30" y="127"/>
                    </a:lnTo>
                    <a:lnTo>
                      <a:pt x="42" y="134"/>
                    </a:lnTo>
                    <a:lnTo>
                      <a:pt x="55" y="138"/>
                    </a:lnTo>
                    <a:lnTo>
                      <a:pt x="69" y="140"/>
                    </a:lnTo>
                    <a:lnTo>
                      <a:pt x="75" y="139"/>
                    </a:lnTo>
                    <a:lnTo>
                      <a:pt x="75" y="138"/>
                    </a:lnTo>
                    <a:lnTo>
                      <a:pt x="76" y="138"/>
                    </a:lnTo>
                    <a:lnTo>
                      <a:pt x="79" y="138"/>
                    </a:lnTo>
                    <a:lnTo>
                      <a:pt x="83" y="138"/>
                    </a:lnTo>
                    <a:lnTo>
                      <a:pt x="89" y="136"/>
                    </a:lnTo>
                    <a:lnTo>
                      <a:pt x="96" y="134"/>
                    </a:lnTo>
                    <a:lnTo>
                      <a:pt x="101" y="130"/>
                    </a:lnTo>
                    <a:lnTo>
                      <a:pt x="107" y="127"/>
                    </a:lnTo>
                    <a:lnTo>
                      <a:pt x="113" y="122"/>
                    </a:lnTo>
                    <a:lnTo>
                      <a:pt x="119" y="118"/>
                    </a:lnTo>
                    <a:lnTo>
                      <a:pt x="123" y="112"/>
                    </a:lnTo>
                    <a:lnTo>
                      <a:pt x="127" y="107"/>
                    </a:lnTo>
                    <a:lnTo>
                      <a:pt x="130" y="101"/>
                    </a:lnTo>
                    <a:lnTo>
                      <a:pt x="134" y="96"/>
                    </a:lnTo>
                    <a:lnTo>
                      <a:pt x="137" y="83"/>
                    </a:lnTo>
                    <a:lnTo>
                      <a:pt x="137" y="79"/>
                    </a:lnTo>
                    <a:lnTo>
                      <a:pt x="137" y="77"/>
                    </a:lnTo>
                    <a:lnTo>
                      <a:pt x="137" y="76"/>
                    </a:lnTo>
                    <a:lnTo>
                      <a:pt x="139" y="76"/>
                    </a:lnTo>
                    <a:lnTo>
                      <a:pt x="140" y="70"/>
                    </a:lnTo>
                    <a:lnTo>
                      <a:pt x="137" y="55"/>
                    </a:lnTo>
                    <a:lnTo>
                      <a:pt x="134" y="43"/>
                    </a:lnTo>
                    <a:lnTo>
                      <a:pt x="127" y="30"/>
                    </a:lnTo>
                    <a:lnTo>
                      <a:pt x="119" y="20"/>
                    </a:lnTo>
                    <a:lnTo>
                      <a:pt x="107" y="11"/>
                    </a:lnTo>
                    <a:lnTo>
                      <a:pt x="101" y="7"/>
                    </a:lnTo>
                    <a:lnTo>
                      <a:pt x="96" y="4"/>
                    </a:lnTo>
                    <a:lnTo>
                      <a:pt x="83" y="1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27" name="Freeform 158">
                <a:extLst>
                  <a:ext uri="{FF2B5EF4-FFF2-40B4-BE49-F238E27FC236}">
                    <a16:creationId xmlns:a16="http://schemas.microsoft.com/office/drawing/2014/main" id="{A9052AB7-F2FC-A240-0307-9DE6E9AC23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21738" y="2311401"/>
                <a:ext cx="55563" cy="55563"/>
              </a:xfrm>
              <a:custGeom>
                <a:avLst/>
                <a:gdLst>
                  <a:gd name="T0" fmla="*/ 70 w 140"/>
                  <a:gd name="T1" fmla="*/ 0 h 139"/>
                  <a:gd name="T2" fmla="*/ 55 w 140"/>
                  <a:gd name="T3" fmla="*/ 1 h 139"/>
                  <a:gd name="T4" fmla="*/ 43 w 140"/>
                  <a:gd name="T5" fmla="*/ 4 h 139"/>
                  <a:gd name="T6" fmla="*/ 30 w 140"/>
                  <a:gd name="T7" fmla="*/ 10 h 139"/>
                  <a:gd name="T8" fmla="*/ 20 w 140"/>
                  <a:gd name="T9" fmla="*/ 19 h 139"/>
                  <a:gd name="T10" fmla="*/ 11 w 140"/>
                  <a:gd name="T11" fmla="*/ 30 h 139"/>
                  <a:gd name="T12" fmla="*/ 5 w 140"/>
                  <a:gd name="T13" fmla="*/ 42 h 139"/>
                  <a:gd name="T14" fmla="*/ 1 w 140"/>
                  <a:gd name="T15" fmla="*/ 54 h 139"/>
                  <a:gd name="T16" fmla="*/ 0 w 140"/>
                  <a:gd name="T17" fmla="*/ 69 h 139"/>
                  <a:gd name="T18" fmla="*/ 1 w 140"/>
                  <a:gd name="T19" fmla="*/ 82 h 139"/>
                  <a:gd name="T20" fmla="*/ 5 w 140"/>
                  <a:gd name="T21" fmla="*/ 95 h 139"/>
                  <a:gd name="T22" fmla="*/ 7 w 140"/>
                  <a:gd name="T23" fmla="*/ 100 h 139"/>
                  <a:gd name="T24" fmla="*/ 11 w 140"/>
                  <a:gd name="T25" fmla="*/ 106 h 139"/>
                  <a:gd name="T26" fmla="*/ 20 w 140"/>
                  <a:gd name="T27" fmla="*/ 117 h 139"/>
                  <a:gd name="T28" fmla="*/ 30 w 140"/>
                  <a:gd name="T29" fmla="*/ 126 h 139"/>
                  <a:gd name="T30" fmla="*/ 43 w 140"/>
                  <a:gd name="T31" fmla="*/ 133 h 139"/>
                  <a:gd name="T32" fmla="*/ 55 w 140"/>
                  <a:gd name="T33" fmla="*/ 137 h 139"/>
                  <a:gd name="T34" fmla="*/ 70 w 140"/>
                  <a:gd name="T35" fmla="*/ 139 h 139"/>
                  <a:gd name="T36" fmla="*/ 76 w 140"/>
                  <a:gd name="T37" fmla="*/ 138 h 139"/>
                  <a:gd name="T38" fmla="*/ 76 w 140"/>
                  <a:gd name="T39" fmla="*/ 137 h 139"/>
                  <a:gd name="T40" fmla="*/ 77 w 140"/>
                  <a:gd name="T41" fmla="*/ 137 h 139"/>
                  <a:gd name="T42" fmla="*/ 79 w 140"/>
                  <a:gd name="T43" fmla="*/ 137 h 139"/>
                  <a:gd name="T44" fmla="*/ 83 w 140"/>
                  <a:gd name="T45" fmla="*/ 137 h 139"/>
                  <a:gd name="T46" fmla="*/ 89 w 140"/>
                  <a:gd name="T47" fmla="*/ 135 h 139"/>
                  <a:gd name="T48" fmla="*/ 97 w 140"/>
                  <a:gd name="T49" fmla="*/ 133 h 139"/>
                  <a:gd name="T50" fmla="*/ 102 w 140"/>
                  <a:gd name="T51" fmla="*/ 129 h 139"/>
                  <a:gd name="T52" fmla="*/ 108 w 140"/>
                  <a:gd name="T53" fmla="*/ 126 h 139"/>
                  <a:gd name="T54" fmla="*/ 113 w 140"/>
                  <a:gd name="T55" fmla="*/ 122 h 139"/>
                  <a:gd name="T56" fmla="*/ 119 w 140"/>
                  <a:gd name="T57" fmla="*/ 117 h 139"/>
                  <a:gd name="T58" fmla="*/ 123 w 140"/>
                  <a:gd name="T59" fmla="*/ 111 h 139"/>
                  <a:gd name="T60" fmla="*/ 128 w 140"/>
                  <a:gd name="T61" fmla="*/ 106 h 139"/>
                  <a:gd name="T62" fmla="*/ 131 w 140"/>
                  <a:gd name="T63" fmla="*/ 100 h 139"/>
                  <a:gd name="T64" fmla="*/ 135 w 140"/>
                  <a:gd name="T65" fmla="*/ 95 h 139"/>
                  <a:gd name="T66" fmla="*/ 138 w 140"/>
                  <a:gd name="T67" fmla="*/ 82 h 139"/>
                  <a:gd name="T68" fmla="*/ 138 w 140"/>
                  <a:gd name="T69" fmla="*/ 78 h 139"/>
                  <a:gd name="T70" fmla="*/ 138 w 140"/>
                  <a:gd name="T71" fmla="*/ 76 h 139"/>
                  <a:gd name="T72" fmla="*/ 138 w 140"/>
                  <a:gd name="T73" fmla="*/ 75 h 139"/>
                  <a:gd name="T74" fmla="*/ 139 w 140"/>
                  <a:gd name="T75" fmla="*/ 75 h 139"/>
                  <a:gd name="T76" fmla="*/ 140 w 140"/>
                  <a:gd name="T77" fmla="*/ 69 h 139"/>
                  <a:gd name="T78" fmla="*/ 138 w 140"/>
                  <a:gd name="T79" fmla="*/ 54 h 139"/>
                  <a:gd name="T80" fmla="*/ 135 w 140"/>
                  <a:gd name="T81" fmla="*/ 42 h 139"/>
                  <a:gd name="T82" fmla="*/ 128 w 140"/>
                  <a:gd name="T83" fmla="*/ 30 h 139"/>
                  <a:gd name="T84" fmla="*/ 119 w 140"/>
                  <a:gd name="T85" fmla="*/ 19 h 139"/>
                  <a:gd name="T86" fmla="*/ 108 w 140"/>
                  <a:gd name="T87" fmla="*/ 10 h 139"/>
                  <a:gd name="T88" fmla="*/ 102 w 140"/>
                  <a:gd name="T89" fmla="*/ 6 h 139"/>
                  <a:gd name="T90" fmla="*/ 97 w 140"/>
                  <a:gd name="T91" fmla="*/ 4 h 139"/>
                  <a:gd name="T92" fmla="*/ 83 w 140"/>
                  <a:gd name="T93" fmla="*/ 1 h 139"/>
                  <a:gd name="T94" fmla="*/ 70 w 140"/>
                  <a:gd name="T95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40" h="139">
                    <a:moveTo>
                      <a:pt x="70" y="0"/>
                    </a:moveTo>
                    <a:lnTo>
                      <a:pt x="55" y="1"/>
                    </a:lnTo>
                    <a:lnTo>
                      <a:pt x="43" y="4"/>
                    </a:lnTo>
                    <a:lnTo>
                      <a:pt x="30" y="10"/>
                    </a:lnTo>
                    <a:lnTo>
                      <a:pt x="20" y="19"/>
                    </a:lnTo>
                    <a:lnTo>
                      <a:pt x="11" y="30"/>
                    </a:lnTo>
                    <a:lnTo>
                      <a:pt x="5" y="42"/>
                    </a:lnTo>
                    <a:lnTo>
                      <a:pt x="1" y="54"/>
                    </a:lnTo>
                    <a:lnTo>
                      <a:pt x="0" y="69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7" y="100"/>
                    </a:lnTo>
                    <a:lnTo>
                      <a:pt x="11" y="106"/>
                    </a:lnTo>
                    <a:lnTo>
                      <a:pt x="20" y="117"/>
                    </a:lnTo>
                    <a:lnTo>
                      <a:pt x="30" y="126"/>
                    </a:lnTo>
                    <a:lnTo>
                      <a:pt x="43" y="133"/>
                    </a:lnTo>
                    <a:lnTo>
                      <a:pt x="55" y="137"/>
                    </a:lnTo>
                    <a:lnTo>
                      <a:pt x="70" y="139"/>
                    </a:lnTo>
                    <a:lnTo>
                      <a:pt x="76" y="138"/>
                    </a:lnTo>
                    <a:lnTo>
                      <a:pt x="76" y="137"/>
                    </a:lnTo>
                    <a:lnTo>
                      <a:pt x="77" y="137"/>
                    </a:lnTo>
                    <a:lnTo>
                      <a:pt x="79" y="137"/>
                    </a:lnTo>
                    <a:lnTo>
                      <a:pt x="83" y="137"/>
                    </a:lnTo>
                    <a:lnTo>
                      <a:pt x="89" y="135"/>
                    </a:lnTo>
                    <a:lnTo>
                      <a:pt x="97" y="133"/>
                    </a:lnTo>
                    <a:lnTo>
                      <a:pt x="102" y="129"/>
                    </a:lnTo>
                    <a:lnTo>
                      <a:pt x="108" y="126"/>
                    </a:lnTo>
                    <a:lnTo>
                      <a:pt x="113" y="122"/>
                    </a:lnTo>
                    <a:lnTo>
                      <a:pt x="119" y="117"/>
                    </a:lnTo>
                    <a:lnTo>
                      <a:pt x="123" y="111"/>
                    </a:lnTo>
                    <a:lnTo>
                      <a:pt x="128" y="106"/>
                    </a:lnTo>
                    <a:lnTo>
                      <a:pt x="131" y="100"/>
                    </a:lnTo>
                    <a:lnTo>
                      <a:pt x="135" y="95"/>
                    </a:lnTo>
                    <a:lnTo>
                      <a:pt x="138" y="82"/>
                    </a:lnTo>
                    <a:lnTo>
                      <a:pt x="138" y="78"/>
                    </a:lnTo>
                    <a:lnTo>
                      <a:pt x="138" y="76"/>
                    </a:lnTo>
                    <a:lnTo>
                      <a:pt x="138" y="75"/>
                    </a:lnTo>
                    <a:lnTo>
                      <a:pt x="139" y="75"/>
                    </a:lnTo>
                    <a:lnTo>
                      <a:pt x="140" y="69"/>
                    </a:lnTo>
                    <a:lnTo>
                      <a:pt x="138" y="54"/>
                    </a:lnTo>
                    <a:lnTo>
                      <a:pt x="135" y="42"/>
                    </a:lnTo>
                    <a:lnTo>
                      <a:pt x="128" y="30"/>
                    </a:lnTo>
                    <a:lnTo>
                      <a:pt x="119" y="19"/>
                    </a:lnTo>
                    <a:lnTo>
                      <a:pt x="108" y="10"/>
                    </a:lnTo>
                    <a:lnTo>
                      <a:pt x="102" y="6"/>
                    </a:lnTo>
                    <a:lnTo>
                      <a:pt x="97" y="4"/>
                    </a:lnTo>
                    <a:lnTo>
                      <a:pt x="83" y="1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</p:grp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4DB08D2D-044F-CD40-9DD2-97D81A7EF668}"/>
                </a:ext>
              </a:extLst>
            </p:cNvPr>
            <p:cNvSpPr txBox="1"/>
            <p:nvPr/>
          </p:nvSpPr>
          <p:spPr>
            <a:xfrm>
              <a:off x="3357075" y="5115631"/>
              <a:ext cx="2664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0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B60D88E9-24FF-4CAA-FE06-8BAFF66F77C6}"/>
                </a:ext>
              </a:extLst>
            </p:cNvPr>
            <p:cNvSpPr txBox="1"/>
            <p:nvPr/>
          </p:nvSpPr>
          <p:spPr>
            <a:xfrm>
              <a:off x="3065811" y="4909974"/>
              <a:ext cx="4026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10</a:t>
              </a:r>
              <a:r>
                <a:rPr kumimoji="0" lang="en-US" sz="1200" b="0" i="0" u="none" strike="noStrike" kern="1200" cap="none" spc="0" normalizeH="0" baseline="3000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0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F02831DA-9FC2-FD35-9F8A-D1183ECD16BE}"/>
                </a:ext>
              </a:extLst>
            </p:cNvPr>
            <p:cNvSpPr txBox="1"/>
            <p:nvPr/>
          </p:nvSpPr>
          <p:spPr>
            <a:xfrm>
              <a:off x="3065811" y="4523126"/>
              <a:ext cx="4026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10</a:t>
              </a:r>
              <a:r>
                <a:rPr kumimoji="0" lang="en-US" sz="1200" b="0" i="0" u="none" strike="noStrike" kern="1200" cap="none" spc="0" normalizeH="0" baseline="3000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1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0BD0C437-B107-7270-0BFF-3A086EBF4CA1}"/>
                </a:ext>
              </a:extLst>
            </p:cNvPr>
            <p:cNvSpPr txBox="1"/>
            <p:nvPr/>
          </p:nvSpPr>
          <p:spPr>
            <a:xfrm>
              <a:off x="3065811" y="4136278"/>
              <a:ext cx="4026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10</a:t>
              </a:r>
              <a:r>
                <a:rPr kumimoji="0" lang="en-US" sz="1200" b="0" i="0" u="none" strike="noStrike" kern="1200" cap="none" spc="0" normalizeH="0" baseline="3000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2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419580BB-6A53-FCED-5075-1EB89A04E9D8}"/>
                </a:ext>
              </a:extLst>
            </p:cNvPr>
            <p:cNvSpPr txBox="1"/>
            <p:nvPr/>
          </p:nvSpPr>
          <p:spPr>
            <a:xfrm>
              <a:off x="3065811" y="3749430"/>
              <a:ext cx="4026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10</a:t>
              </a:r>
              <a:r>
                <a:rPr kumimoji="0" lang="en-US" sz="1200" b="0" i="0" u="none" strike="noStrike" kern="1200" cap="none" spc="0" normalizeH="0" baseline="3000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3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5998915F-B05A-AF2B-67EB-A3076111D3A6}"/>
                </a:ext>
              </a:extLst>
            </p:cNvPr>
            <p:cNvSpPr txBox="1"/>
            <p:nvPr/>
          </p:nvSpPr>
          <p:spPr>
            <a:xfrm>
              <a:off x="3065811" y="3362582"/>
              <a:ext cx="4026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10</a:t>
              </a:r>
              <a:r>
                <a:rPr kumimoji="0" lang="en-US" sz="1200" b="0" i="0" u="none" strike="noStrike" kern="1200" cap="none" spc="0" normalizeH="0" baseline="3000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4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A40F7F60-9CE0-D7B3-E7D5-95B0DEA128E0}"/>
                </a:ext>
              </a:extLst>
            </p:cNvPr>
            <p:cNvSpPr txBox="1"/>
            <p:nvPr/>
          </p:nvSpPr>
          <p:spPr>
            <a:xfrm>
              <a:off x="3065811" y="2975734"/>
              <a:ext cx="4026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10</a:t>
              </a:r>
              <a:r>
                <a:rPr kumimoji="0" lang="en-US" sz="1200" b="0" i="0" u="none" strike="noStrike" kern="1200" cap="none" spc="0" normalizeH="0" baseline="3000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5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4A721EE1-ED9B-A56E-9FDB-7BB3C41C16A5}"/>
                </a:ext>
              </a:extLst>
            </p:cNvPr>
            <p:cNvSpPr txBox="1"/>
            <p:nvPr/>
          </p:nvSpPr>
          <p:spPr>
            <a:xfrm>
              <a:off x="3065811" y="2588886"/>
              <a:ext cx="4026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10</a:t>
              </a:r>
              <a:r>
                <a:rPr kumimoji="0" lang="en-US" sz="1200" b="0" i="0" u="none" strike="noStrike" kern="1200" cap="none" spc="0" normalizeH="0" baseline="3000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6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65075B79-5EC1-7C1A-F3BF-5EC4800896B4}"/>
                </a:ext>
              </a:extLst>
            </p:cNvPr>
            <p:cNvSpPr txBox="1"/>
            <p:nvPr/>
          </p:nvSpPr>
          <p:spPr>
            <a:xfrm>
              <a:off x="3632463" y="5115631"/>
              <a:ext cx="2664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2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3AA29402-D172-A40B-5848-E203DBBB277D}"/>
                </a:ext>
              </a:extLst>
            </p:cNvPr>
            <p:cNvSpPr txBox="1"/>
            <p:nvPr/>
          </p:nvSpPr>
          <p:spPr>
            <a:xfrm>
              <a:off x="3907851" y="5115631"/>
              <a:ext cx="2664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4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4CBAAAD4-5EB0-34EB-1A8F-74E547CC5E69}"/>
                </a:ext>
              </a:extLst>
            </p:cNvPr>
            <p:cNvSpPr txBox="1"/>
            <p:nvPr/>
          </p:nvSpPr>
          <p:spPr>
            <a:xfrm>
              <a:off x="4183239" y="5115631"/>
              <a:ext cx="2664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6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70BE9E77-FAC5-090F-5783-731B544F5B8C}"/>
                </a:ext>
              </a:extLst>
            </p:cNvPr>
            <p:cNvSpPr txBox="1"/>
            <p:nvPr/>
          </p:nvSpPr>
          <p:spPr>
            <a:xfrm>
              <a:off x="4458627" y="5115631"/>
              <a:ext cx="2664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8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305D9269-692D-ECEF-9953-BD516ABF7CB9}"/>
                </a:ext>
              </a:extLst>
            </p:cNvPr>
            <p:cNvSpPr txBox="1"/>
            <p:nvPr/>
          </p:nvSpPr>
          <p:spPr>
            <a:xfrm>
              <a:off x="4693139" y="5115631"/>
              <a:ext cx="3481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10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8EFB184C-8FED-F208-7F6B-34AA66D37F77}"/>
                </a:ext>
              </a:extLst>
            </p:cNvPr>
            <p:cNvSpPr txBox="1"/>
            <p:nvPr/>
          </p:nvSpPr>
          <p:spPr>
            <a:xfrm>
              <a:off x="4968527" y="5115631"/>
              <a:ext cx="3481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12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B0B513DC-6250-E3F9-2218-A99E5F09C603}"/>
                </a:ext>
              </a:extLst>
            </p:cNvPr>
            <p:cNvSpPr txBox="1"/>
            <p:nvPr/>
          </p:nvSpPr>
          <p:spPr>
            <a:xfrm>
              <a:off x="5243915" y="5115631"/>
              <a:ext cx="3481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14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B26BB6BF-4316-A0D6-6812-9B20A5206BAC}"/>
                </a:ext>
              </a:extLst>
            </p:cNvPr>
            <p:cNvSpPr txBox="1"/>
            <p:nvPr/>
          </p:nvSpPr>
          <p:spPr>
            <a:xfrm>
              <a:off x="5519303" y="5115631"/>
              <a:ext cx="3481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16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CE38A26C-5D96-07A7-9F37-3225C3A8D7E4}"/>
                </a:ext>
              </a:extLst>
            </p:cNvPr>
            <p:cNvSpPr txBox="1"/>
            <p:nvPr/>
          </p:nvSpPr>
          <p:spPr>
            <a:xfrm>
              <a:off x="5794691" y="5115631"/>
              <a:ext cx="3481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18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9D39F2BE-58A1-FA75-5533-EE2A04D97D09}"/>
                </a:ext>
              </a:extLst>
            </p:cNvPr>
            <p:cNvSpPr txBox="1"/>
            <p:nvPr/>
          </p:nvSpPr>
          <p:spPr>
            <a:xfrm>
              <a:off x="6070079" y="5115631"/>
              <a:ext cx="3481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20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A72184EE-CA04-CB3F-53CB-40B55A7FD60E}"/>
                </a:ext>
              </a:extLst>
            </p:cNvPr>
            <p:cNvSpPr txBox="1"/>
            <p:nvPr/>
          </p:nvSpPr>
          <p:spPr>
            <a:xfrm>
              <a:off x="6345467" y="5115631"/>
              <a:ext cx="3481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22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E78CA330-29FA-869F-6A02-8CAB8470B1E0}"/>
                </a:ext>
              </a:extLst>
            </p:cNvPr>
            <p:cNvSpPr txBox="1"/>
            <p:nvPr/>
          </p:nvSpPr>
          <p:spPr>
            <a:xfrm>
              <a:off x="6620855" y="5115631"/>
              <a:ext cx="3481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24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E42F4C64-E6FB-1F21-D848-32D050F7986F}"/>
                </a:ext>
              </a:extLst>
            </p:cNvPr>
            <p:cNvSpPr txBox="1"/>
            <p:nvPr/>
          </p:nvSpPr>
          <p:spPr>
            <a:xfrm>
              <a:off x="6896243" y="5115631"/>
              <a:ext cx="3481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26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60173B9B-B4BE-5A6B-5321-F457CC846E55}"/>
                </a:ext>
              </a:extLst>
            </p:cNvPr>
            <p:cNvSpPr txBox="1"/>
            <p:nvPr/>
          </p:nvSpPr>
          <p:spPr>
            <a:xfrm>
              <a:off x="7171631" y="5115631"/>
              <a:ext cx="3481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28</a:t>
              </a: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6E254DC7-E4B5-9B27-41DA-CE2768E07EF1}"/>
                </a:ext>
              </a:extLst>
            </p:cNvPr>
            <p:cNvSpPr txBox="1"/>
            <p:nvPr/>
          </p:nvSpPr>
          <p:spPr>
            <a:xfrm>
              <a:off x="7447019" y="5115631"/>
              <a:ext cx="3481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30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A1E1FCD8-D933-79A3-9914-FEF08BC6DA9B}"/>
                </a:ext>
              </a:extLst>
            </p:cNvPr>
            <p:cNvSpPr txBox="1"/>
            <p:nvPr/>
          </p:nvSpPr>
          <p:spPr>
            <a:xfrm>
              <a:off x="7722407" y="5115631"/>
              <a:ext cx="3481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32</a:t>
              </a: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E6AF6454-911B-2C48-98B7-0C86FF8B25F0}"/>
                </a:ext>
              </a:extLst>
            </p:cNvPr>
            <p:cNvSpPr txBox="1"/>
            <p:nvPr/>
          </p:nvSpPr>
          <p:spPr>
            <a:xfrm>
              <a:off x="7997795" y="5115631"/>
              <a:ext cx="3481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34</a:t>
              </a: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0C69AF64-4EDF-8E30-A0F3-400346CB36EE}"/>
                </a:ext>
              </a:extLst>
            </p:cNvPr>
            <p:cNvSpPr txBox="1"/>
            <p:nvPr/>
          </p:nvSpPr>
          <p:spPr>
            <a:xfrm>
              <a:off x="8273183" y="5115631"/>
              <a:ext cx="3481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36</a:t>
              </a:r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71C7BF24-F98C-BCDB-3B12-974637281C3A}"/>
                </a:ext>
              </a:extLst>
            </p:cNvPr>
            <p:cNvSpPr txBox="1"/>
            <p:nvPr/>
          </p:nvSpPr>
          <p:spPr>
            <a:xfrm>
              <a:off x="8548577" y="5115631"/>
              <a:ext cx="3481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38</a:t>
              </a: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2D7F5AF1-79DA-2774-10FE-8E95EB38B818}"/>
                </a:ext>
              </a:extLst>
            </p:cNvPr>
            <p:cNvSpPr txBox="1"/>
            <p:nvPr/>
          </p:nvSpPr>
          <p:spPr>
            <a:xfrm>
              <a:off x="8015588" y="4372583"/>
              <a:ext cx="6607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ea typeface="+mn-ea"/>
                  <a:cs typeface="Arial" charset="0"/>
                </a:rPr>
                <a:t>50 c/ml</a:t>
              </a: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30D33A9B-CE76-3DB4-A3A9-365E821E7174}"/>
                </a:ext>
              </a:extLst>
            </p:cNvPr>
            <p:cNvSpPr txBox="1"/>
            <p:nvPr/>
          </p:nvSpPr>
          <p:spPr>
            <a:xfrm>
              <a:off x="7577240" y="2730673"/>
              <a:ext cx="7936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Oral ART</a:t>
              </a:r>
              <a:b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</a:b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restarted</a:t>
              </a:r>
              <a:b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</a:b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(B/F/TAF)</a:t>
              </a: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D1F9672E-DDB8-4B65-3DAF-9FDF16CA2B78}"/>
                </a:ext>
              </a:extLst>
            </p:cNvPr>
            <p:cNvSpPr txBox="1"/>
            <p:nvPr/>
          </p:nvSpPr>
          <p:spPr>
            <a:xfrm>
              <a:off x="8778240" y="4745382"/>
              <a:ext cx="2664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1</a:t>
              </a:r>
              <a:endParaRPr kumimoji="0" lang="en-US" sz="12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77E162AF-07ED-3FFB-F2A8-1074D1D25B25}"/>
                </a:ext>
              </a:extLst>
            </p:cNvPr>
            <p:cNvSpPr txBox="1"/>
            <p:nvPr/>
          </p:nvSpPr>
          <p:spPr>
            <a:xfrm>
              <a:off x="8778240" y="4042624"/>
              <a:ext cx="3481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10</a:t>
              </a:r>
              <a:endParaRPr kumimoji="0" lang="en-US" sz="12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BC9C51B9-23A8-FD94-EED9-C73528C71B3F}"/>
                </a:ext>
              </a:extLst>
            </p:cNvPr>
            <p:cNvSpPr txBox="1"/>
            <p:nvPr/>
          </p:nvSpPr>
          <p:spPr>
            <a:xfrm>
              <a:off x="8778240" y="3311344"/>
              <a:ext cx="4299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100</a:t>
              </a:r>
              <a:endParaRPr kumimoji="0" lang="en-US" sz="12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BAAD8F72-E417-3C07-A2A2-DE96C214F913}"/>
                </a:ext>
              </a:extLst>
            </p:cNvPr>
            <p:cNvSpPr txBox="1"/>
            <p:nvPr/>
          </p:nvSpPr>
          <p:spPr>
            <a:xfrm>
              <a:off x="8778240" y="2588886"/>
              <a:ext cx="5437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1 000</a:t>
              </a:r>
              <a:endParaRPr kumimoji="0" lang="en-US" sz="12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CF82C0DD-8E7C-790E-63E3-1A446B70590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060515" y="2719326"/>
              <a:ext cx="0" cy="2303055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928E6CE2-2F2D-E4CE-8731-452F3EA4CD71}"/>
                </a:ext>
              </a:extLst>
            </p:cNvPr>
            <p:cNvSpPr txBox="1"/>
            <p:nvPr/>
          </p:nvSpPr>
          <p:spPr>
            <a:xfrm>
              <a:off x="6016223" y="4672256"/>
              <a:ext cx="10493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Arial" charset="0"/>
                </a:rPr>
                <a:t>IC</a:t>
              </a:r>
              <a:r>
                <a:rPr kumimoji="0" lang="en-US" sz="12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Arial" charset="0"/>
                </a:rPr>
                <a:t>90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Arial" charset="0"/>
                </a:rPr>
                <a:t> = 2 µg/ml</a:t>
              </a:r>
            </a:p>
          </p:txBody>
        </p: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0267557C-E1FA-A1A1-3976-FF168FF8EC88}"/>
                </a:ext>
              </a:extLst>
            </p:cNvPr>
            <p:cNvSpPr txBox="1"/>
            <p:nvPr/>
          </p:nvSpPr>
          <p:spPr>
            <a:xfrm>
              <a:off x="4127100" y="3937448"/>
              <a:ext cx="4058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ea typeface="+mn-ea"/>
                  <a:cs typeface="Arial" charset="0"/>
                </a:rPr>
                <a:t>IQ2</a:t>
              </a: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DDF9F190-E5E4-3B83-3496-82D26CB1A4AB}"/>
                </a:ext>
              </a:extLst>
            </p:cNvPr>
            <p:cNvSpPr txBox="1"/>
            <p:nvPr/>
          </p:nvSpPr>
          <p:spPr>
            <a:xfrm>
              <a:off x="4127100" y="3565535"/>
              <a:ext cx="4058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ea typeface="+mn-ea"/>
                  <a:cs typeface="Arial" charset="0"/>
                </a:rPr>
                <a:t>IQ4</a:t>
              </a:r>
            </a:p>
          </p:txBody>
        </p: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20BA2110-6C4C-1667-A8CF-5B9FA9A20885}"/>
                </a:ext>
              </a:extLst>
            </p:cNvPr>
            <p:cNvSpPr txBox="1"/>
            <p:nvPr/>
          </p:nvSpPr>
          <p:spPr>
            <a:xfrm>
              <a:off x="5527991" y="5392630"/>
              <a:ext cx="9256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Study week</a:t>
              </a:r>
            </a:p>
          </p:txBody>
        </p:sp>
      </p:grpSp>
      <p:sp>
        <p:nvSpPr>
          <p:cNvPr id="3" name="Ellipse 2">
            <a:extLst>
              <a:ext uri="{FF2B5EF4-FFF2-40B4-BE49-F238E27FC236}">
                <a16:creationId xmlns:a16="http://schemas.microsoft.com/office/drawing/2014/main" id="{34ECC837-4EAE-8477-CB58-0C5159DFBD7B}"/>
              </a:ext>
            </a:extLst>
          </p:cNvPr>
          <p:cNvSpPr/>
          <p:nvPr/>
        </p:nvSpPr>
        <p:spPr>
          <a:xfrm>
            <a:off x="4319705" y="3021121"/>
            <a:ext cx="411538" cy="32234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28" name="Connecteur droit avec flèche 127">
            <a:extLst>
              <a:ext uri="{FF2B5EF4-FFF2-40B4-BE49-F238E27FC236}">
                <a16:creationId xmlns:a16="http://schemas.microsoft.com/office/drawing/2014/main" id="{94AE794B-10B8-BEA5-D2DD-D72731891458}"/>
              </a:ext>
            </a:extLst>
          </p:cNvPr>
          <p:cNvCxnSpPr>
            <a:cxnSpLocks/>
          </p:cNvCxnSpPr>
          <p:nvPr/>
        </p:nvCxnSpPr>
        <p:spPr>
          <a:xfrm>
            <a:off x="4613823" y="3296263"/>
            <a:ext cx="395093" cy="2858337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9" name="ZoneTexte 128">
            <a:extLst>
              <a:ext uri="{FF2B5EF4-FFF2-40B4-BE49-F238E27FC236}">
                <a16:creationId xmlns:a16="http://schemas.microsoft.com/office/drawing/2014/main" id="{CBFD93B8-A574-A639-EA5D-16979814A4E2}"/>
              </a:ext>
            </a:extLst>
          </p:cNvPr>
          <p:cNvSpPr txBox="1"/>
          <p:nvPr/>
        </p:nvSpPr>
        <p:spPr>
          <a:xfrm>
            <a:off x="343847" y="6075085"/>
            <a:ext cx="8090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noProof="0" dirty="0"/>
              <a:t>Resistance to LEN detected (Q67H) + loss of ZAB susceptibility + TAB susceptibility unchanged</a:t>
            </a:r>
          </a:p>
        </p:txBody>
      </p:sp>
      <p:sp>
        <p:nvSpPr>
          <p:cNvPr id="130" name="Text Box 2">
            <a:extLst>
              <a:ext uri="{FF2B5EF4-FFF2-40B4-BE49-F238E27FC236}">
                <a16:creationId xmlns:a16="http://schemas.microsoft.com/office/drawing/2014/main" id="{180C0468-8544-96EA-2EC0-E2F9019DE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0486" y="1874369"/>
            <a:ext cx="39929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Arial" charset="0"/>
              </a:rPr>
              <a:t>Susceptibility to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Arial" charset="0"/>
              </a:rPr>
              <a:t>bNAbs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Arial" charset="0"/>
              </a:rPr>
              <a:t> at screening</a:t>
            </a:r>
          </a:p>
        </p:txBody>
      </p: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922D2B78-45EC-CD9B-D928-B70B8AAFCB64}"/>
              </a:ext>
            </a:extLst>
          </p:cNvPr>
          <p:cNvGrpSpPr/>
          <p:nvPr/>
        </p:nvGrpSpPr>
        <p:grpSpPr>
          <a:xfrm>
            <a:off x="7593402" y="2451021"/>
            <a:ext cx="4285356" cy="3873944"/>
            <a:chOff x="7593402" y="2451021"/>
            <a:chExt cx="4285356" cy="3873944"/>
          </a:xfrm>
        </p:grpSpPr>
        <p:sp>
          <p:nvSpPr>
            <p:cNvPr id="136" name="ZoneTexte 135">
              <a:extLst>
                <a:ext uri="{FF2B5EF4-FFF2-40B4-BE49-F238E27FC236}">
                  <a16:creationId xmlns:a16="http://schemas.microsoft.com/office/drawing/2014/main" id="{DB653016-28A5-83E6-8D52-179F41E1D378}"/>
                </a:ext>
              </a:extLst>
            </p:cNvPr>
            <p:cNvSpPr txBox="1"/>
            <p:nvPr/>
          </p:nvSpPr>
          <p:spPr>
            <a:xfrm>
              <a:off x="8574193" y="6017188"/>
              <a:ext cx="19772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noProof="0" dirty="0" err="1">
                  <a:latin typeface="+mn-lt"/>
                </a:rPr>
                <a:t>Zinlirvimab</a:t>
              </a:r>
              <a:r>
                <a:rPr lang="en-US" sz="1400" b="1" noProof="0" dirty="0">
                  <a:latin typeface="+mn-lt"/>
                </a:rPr>
                <a:t> IC</a:t>
              </a:r>
              <a:r>
                <a:rPr lang="en-US" sz="1400" b="1" baseline="-25000" noProof="0" dirty="0">
                  <a:latin typeface="+mn-lt"/>
                </a:rPr>
                <a:t>90</a:t>
              </a:r>
              <a:r>
                <a:rPr lang="en-US" sz="1400" b="1" noProof="0" dirty="0">
                  <a:latin typeface="+mn-lt"/>
                </a:rPr>
                <a:t> (</a:t>
              </a:r>
              <a:r>
                <a:rPr lang="en-US" sz="1400" b="1" noProof="0" dirty="0">
                  <a:latin typeface="Symbol" pitchFamily="2" charset="2"/>
                </a:rPr>
                <a:t>m</a:t>
              </a:r>
              <a:r>
                <a:rPr lang="en-US" sz="1400" b="1" noProof="0" dirty="0">
                  <a:latin typeface="+mn-lt"/>
                </a:rPr>
                <a:t>g/mL)</a:t>
              </a:r>
            </a:p>
          </p:txBody>
        </p:sp>
        <p:sp>
          <p:nvSpPr>
            <p:cNvPr id="146" name="Freeform 22">
              <a:extLst>
                <a:ext uri="{FF2B5EF4-FFF2-40B4-BE49-F238E27FC236}">
                  <a16:creationId xmlns:a16="http://schemas.microsoft.com/office/drawing/2014/main" id="{9766AE65-699E-0F6D-6625-7A059046D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5971" y="2535871"/>
              <a:ext cx="144000" cy="144000"/>
            </a:xfrm>
            <a:custGeom>
              <a:avLst/>
              <a:gdLst>
                <a:gd name="T0" fmla="*/ 65 w 303"/>
                <a:gd name="T1" fmla="*/ 278 h 304"/>
                <a:gd name="T2" fmla="*/ 92 w 303"/>
                <a:gd name="T3" fmla="*/ 292 h 304"/>
                <a:gd name="T4" fmla="*/ 120 w 303"/>
                <a:gd name="T5" fmla="*/ 301 h 304"/>
                <a:gd name="T6" fmla="*/ 152 w 303"/>
                <a:gd name="T7" fmla="*/ 304 h 304"/>
                <a:gd name="T8" fmla="*/ 166 w 303"/>
                <a:gd name="T9" fmla="*/ 303 h 304"/>
                <a:gd name="T10" fmla="*/ 195 w 303"/>
                <a:gd name="T11" fmla="*/ 297 h 304"/>
                <a:gd name="T12" fmla="*/ 221 w 303"/>
                <a:gd name="T13" fmla="*/ 286 h 304"/>
                <a:gd name="T14" fmla="*/ 236 w 303"/>
                <a:gd name="T15" fmla="*/ 275 h 304"/>
                <a:gd name="T16" fmla="*/ 246 w 303"/>
                <a:gd name="T17" fmla="*/ 269 h 304"/>
                <a:gd name="T18" fmla="*/ 251 w 303"/>
                <a:gd name="T19" fmla="*/ 263 h 304"/>
                <a:gd name="T20" fmla="*/ 262 w 303"/>
                <a:gd name="T21" fmla="*/ 252 h 304"/>
                <a:gd name="T22" fmla="*/ 268 w 303"/>
                <a:gd name="T23" fmla="*/ 247 h 304"/>
                <a:gd name="T24" fmla="*/ 274 w 303"/>
                <a:gd name="T25" fmla="*/ 237 h 304"/>
                <a:gd name="T26" fmla="*/ 285 w 303"/>
                <a:gd name="T27" fmla="*/ 222 h 304"/>
                <a:gd name="T28" fmla="*/ 296 w 303"/>
                <a:gd name="T29" fmla="*/ 196 h 304"/>
                <a:gd name="T30" fmla="*/ 302 w 303"/>
                <a:gd name="T31" fmla="*/ 167 h 304"/>
                <a:gd name="T32" fmla="*/ 303 w 303"/>
                <a:gd name="T33" fmla="*/ 152 h 304"/>
                <a:gd name="T34" fmla="*/ 300 w 303"/>
                <a:gd name="T35" fmla="*/ 121 h 304"/>
                <a:gd name="T36" fmla="*/ 292 w 303"/>
                <a:gd name="T37" fmla="*/ 93 h 304"/>
                <a:gd name="T38" fmla="*/ 277 w 303"/>
                <a:gd name="T39" fmla="*/ 66 h 304"/>
                <a:gd name="T40" fmla="*/ 246 w 303"/>
                <a:gd name="T41" fmla="*/ 32 h 304"/>
                <a:gd name="T42" fmla="*/ 221 w 303"/>
                <a:gd name="T43" fmla="*/ 16 h 304"/>
                <a:gd name="T44" fmla="*/ 195 w 303"/>
                <a:gd name="T45" fmla="*/ 5 h 304"/>
                <a:gd name="T46" fmla="*/ 166 w 303"/>
                <a:gd name="T47" fmla="*/ 0 h 304"/>
                <a:gd name="T48" fmla="*/ 120 w 303"/>
                <a:gd name="T49" fmla="*/ 3 h 304"/>
                <a:gd name="T50" fmla="*/ 92 w 303"/>
                <a:gd name="T51" fmla="*/ 10 h 304"/>
                <a:gd name="T52" fmla="*/ 42 w 303"/>
                <a:gd name="T53" fmla="*/ 43 h 304"/>
                <a:gd name="T54" fmla="*/ 9 w 303"/>
                <a:gd name="T55" fmla="*/ 93 h 304"/>
                <a:gd name="T56" fmla="*/ 2 w 303"/>
                <a:gd name="T57" fmla="*/ 121 h 304"/>
                <a:gd name="T58" fmla="*/ 0 w 303"/>
                <a:gd name="T59" fmla="*/ 167 h 304"/>
                <a:gd name="T60" fmla="*/ 4 w 303"/>
                <a:gd name="T61" fmla="*/ 196 h 304"/>
                <a:gd name="T62" fmla="*/ 15 w 303"/>
                <a:gd name="T63" fmla="*/ 222 h 304"/>
                <a:gd name="T64" fmla="*/ 31 w 303"/>
                <a:gd name="T65" fmla="*/ 247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3" h="304">
                  <a:moveTo>
                    <a:pt x="42" y="259"/>
                  </a:moveTo>
                  <a:lnTo>
                    <a:pt x="65" y="278"/>
                  </a:lnTo>
                  <a:lnTo>
                    <a:pt x="78" y="286"/>
                  </a:lnTo>
                  <a:lnTo>
                    <a:pt x="92" y="292"/>
                  </a:lnTo>
                  <a:lnTo>
                    <a:pt x="105" y="297"/>
                  </a:lnTo>
                  <a:lnTo>
                    <a:pt x="120" y="301"/>
                  </a:lnTo>
                  <a:lnTo>
                    <a:pt x="135" y="303"/>
                  </a:lnTo>
                  <a:lnTo>
                    <a:pt x="152" y="304"/>
                  </a:lnTo>
                  <a:lnTo>
                    <a:pt x="158" y="303"/>
                  </a:lnTo>
                  <a:lnTo>
                    <a:pt x="166" y="303"/>
                  </a:lnTo>
                  <a:lnTo>
                    <a:pt x="181" y="301"/>
                  </a:lnTo>
                  <a:lnTo>
                    <a:pt x="195" y="297"/>
                  </a:lnTo>
                  <a:lnTo>
                    <a:pt x="209" y="292"/>
                  </a:lnTo>
                  <a:lnTo>
                    <a:pt x="221" y="286"/>
                  </a:lnTo>
                  <a:lnTo>
                    <a:pt x="234" y="278"/>
                  </a:lnTo>
                  <a:lnTo>
                    <a:pt x="236" y="275"/>
                  </a:lnTo>
                  <a:lnTo>
                    <a:pt x="239" y="273"/>
                  </a:lnTo>
                  <a:lnTo>
                    <a:pt x="246" y="269"/>
                  </a:lnTo>
                  <a:lnTo>
                    <a:pt x="248" y="265"/>
                  </a:lnTo>
                  <a:lnTo>
                    <a:pt x="251" y="263"/>
                  </a:lnTo>
                  <a:lnTo>
                    <a:pt x="258" y="259"/>
                  </a:lnTo>
                  <a:lnTo>
                    <a:pt x="262" y="252"/>
                  </a:lnTo>
                  <a:lnTo>
                    <a:pt x="264" y="249"/>
                  </a:lnTo>
                  <a:lnTo>
                    <a:pt x="268" y="247"/>
                  </a:lnTo>
                  <a:lnTo>
                    <a:pt x="272" y="240"/>
                  </a:lnTo>
                  <a:lnTo>
                    <a:pt x="274" y="237"/>
                  </a:lnTo>
                  <a:lnTo>
                    <a:pt x="277" y="235"/>
                  </a:lnTo>
                  <a:lnTo>
                    <a:pt x="285" y="222"/>
                  </a:lnTo>
                  <a:lnTo>
                    <a:pt x="292" y="210"/>
                  </a:lnTo>
                  <a:lnTo>
                    <a:pt x="296" y="196"/>
                  </a:lnTo>
                  <a:lnTo>
                    <a:pt x="300" y="182"/>
                  </a:lnTo>
                  <a:lnTo>
                    <a:pt x="302" y="167"/>
                  </a:lnTo>
                  <a:lnTo>
                    <a:pt x="302" y="159"/>
                  </a:lnTo>
                  <a:lnTo>
                    <a:pt x="303" y="152"/>
                  </a:lnTo>
                  <a:lnTo>
                    <a:pt x="302" y="136"/>
                  </a:lnTo>
                  <a:lnTo>
                    <a:pt x="300" y="121"/>
                  </a:lnTo>
                  <a:lnTo>
                    <a:pt x="296" y="106"/>
                  </a:lnTo>
                  <a:lnTo>
                    <a:pt x="292" y="93"/>
                  </a:lnTo>
                  <a:lnTo>
                    <a:pt x="285" y="79"/>
                  </a:lnTo>
                  <a:lnTo>
                    <a:pt x="277" y="66"/>
                  </a:lnTo>
                  <a:lnTo>
                    <a:pt x="258" y="43"/>
                  </a:lnTo>
                  <a:lnTo>
                    <a:pt x="246" y="32"/>
                  </a:lnTo>
                  <a:lnTo>
                    <a:pt x="234" y="23"/>
                  </a:lnTo>
                  <a:lnTo>
                    <a:pt x="221" y="16"/>
                  </a:lnTo>
                  <a:lnTo>
                    <a:pt x="209" y="10"/>
                  </a:lnTo>
                  <a:lnTo>
                    <a:pt x="195" y="5"/>
                  </a:lnTo>
                  <a:lnTo>
                    <a:pt x="181" y="3"/>
                  </a:lnTo>
                  <a:lnTo>
                    <a:pt x="166" y="0"/>
                  </a:lnTo>
                  <a:lnTo>
                    <a:pt x="152" y="0"/>
                  </a:lnTo>
                  <a:lnTo>
                    <a:pt x="120" y="3"/>
                  </a:lnTo>
                  <a:lnTo>
                    <a:pt x="105" y="5"/>
                  </a:lnTo>
                  <a:lnTo>
                    <a:pt x="92" y="10"/>
                  </a:lnTo>
                  <a:lnTo>
                    <a:pt x="65" y="23"/>
                  </a:lnTo>
                  <a:lnTo>
                    <a:pt x="42" y="43"/>
                  </a:lnTo>
                  <a:lnTo>
                    <a:pt x="22" y="66"/>
                  </a:lnTo>
                  <a:lnTo>
                    <a:pt x="9" y="93"/>
                  </a:lnTo>
                  <a:lnTo>
                    <a:pt x="4" y="106"/>
                  </a:lnTo>
                  <a:lnTo>
                    <a:pt x="2" y="121"/>
                  </a:lnTo>
                  <a:lnTo>
                    <a:pt x="0" y="152"/>
                  </a:lnTo>
                  <a:lnTo>
                    <a:pt x="0" y="167"/>
                  </a:lnTo>
                  <a:lnTo>
                    <a:pt x="2" y="182"/>
                  </a:lnTo>
                  <a:lnTo>
                    <a:pt x="4" y="196"/>
                  </a:lnTo>
                  <a:lnTo>
                    <a:pt x="9" y="210"/>
                  </a:lnTo>
                  <a:lnTo>
                    <a:pt x="15" y="222"/>
                  </a:lnTo>
                  <a:lnTo>
                    <a:pt x="22" y="235"/>
                  </a:lnTo>
                  <a:lnTo>
                    <a:pt x="31" y="247"/>
                  </a:lnTo>
                  <a:lnTo>
                    <a:pt x="42" y="25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b="1" noProof="0" dirty="0">
                <a:latin typeface="+mn-lt"/>
              </a:endParaRPr>
            </a:p>
          </p:txBody>
        </p:sp>
        <p:sp>
          <p:nvSpPr>
            <p:cNvPr id="147" name="Freeform 24">
              <a:extLst>
                <a:ext uri="{FF2B5EF4-FFF2-40B4-BE49-F238E27FC236}">
                  <a16:creationId xmlns:a16="http://schemas.microsoft.com/office/drawing/2014/main" id="{1D19D31E-051F-A986-751B-23A4CAEA9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3783" y="2532909"/>
              <a:ext cx="144000" cy="144000"/>
            </a:xfrm>
            <a:custGeom>
              <a:avLst/>
              <a:gdLst>
                <a:gd name="T0" fmla="*/ 159 w 304"/>
                <a:gd name="T1" fmla="*/ 303 h 304"/>
                <a:gd name="T2" fmla="*/ 182 w 304"/>
                <a:gd name="T3" fmla="*/ 300 h 304"/>
                <a:gd name="T4" fmla="*/ 210 w 304"/>
                <a:gd name="T5" fmla="*/ 292 h 304"/>
                <a:gd name="T6" fmla="*/ 235 w 304"/>
                <a:gd name="T7" fmla="*/ 278 h 304"/>
                <a:gd name="T8" fmla="*/ 240 w 304"/>
                <a:gd name="T9" fmla="*/ 272 h 304"/>
                <a:gd name="T10" fmla="*/ 249 w 304"/>
                <a:gd name="T11" fmla="*/ 265 h 304"/>
                <a:gd name="T12" fmla="*/ 259 w 304"/>
                <a:gd name="T13" fmla="*/ 258 h 304"/>
                <a:gd name="T14" fmla="*/ 265 w 304"/>
                <a:gd name="T15" fmla="*/ 248 h 304"/>
                <a:gd name="T16" fmla="*/ 273 w 304"/>
                <a:gd name="T17" fmla="*/ 240 h 304"/>
                <a:gd name="T18" fmla="*/ 278 w 304"/>
                <a:gd name="T19" fmla="*/ 234 h 304"/>
                <a:gd name="T20" fmla="*/ 292 w 304"/>
                <a:gd name="T21" fmla="*/ 209 h 304"/>
                <a:gd name="T22" fmla="*/ 301 w 304"/>
                <a:gd name="T23" fmla="*/ 181 h 304"/>
                <a:gd name="T24" fmla="*/ 303 w 304"/>
                <a:gd name="T25" fmla="*/ 158 h 304"/>
                <a:gd name="T26" fmla="*/ 303 w 304"/>
                <a:gd name="T27" fmla="*/ 135 h 304"/>
                <a:gd name="T28" fmla="*/ 297 w 304"/>
                <a:gd name="T29" fmla="*/ 105 h 304"/>
                <a:gd name="T30" fmla="*/ 286 w 304"/>
                <a:gd name="T31" fmla="*/ 78 h 304"/>
                <a:gd name="T32" fmla="*/ 259 w 304"/>
                <a:gd name="T33" fmla="*/ 42 h 304"/>
                <a:gd name="T34" fmla="*/ 235 w 304"/>
                <a:gd name="T35" fmla="*/ 22 h 304"/>
                <a:gd name="T36" fmla="*/ 210 w 304"/>
                <a:gd name="T37" fmla="*/ 9 h 304"/>
                <a:gd name="T38" fmla="*/ 182 w 304"/>
                <a:gd name="T39" fmla="*/ 2 h 304"/>
                <a:gd name="T40" fmla="*/ 152 w 304"/>
                <a:gd name="T41" fmla="*/ 0 h 304"/>
                <a:gd name="T42" fmla="*/ 106 w 304"/>
                <a:gd name="T43" fmla="*/ 4 h 304"/>
                <a:gd name="T44" fmla="*/ 66 w 304"/>
                <a:gd name="T45" fmla="*/ 22 h 304"/>
                <a:gd name="T46" fmla="*/ 23 w 304"/>
                <a:gd name="T47" fmla="*/ 65 h 304"/>
                <a:gd name="T48" fmla="*/ 5 w 304"/>
                <a:gd name="T49" fmla="*/ 105 h 304"/>
                <a:gd name="T50" fmla="*/ 0 w 304"/>
                <a:gd name="T51" fmla="*/ 152 h 304"/>
                <a:gd name="T52" fmla="*/ 3 w 304"/>
                <a:gd name="T53" fmla="*/ 181 h 304"/>
                <a:gd name="T54" fmla="*/ 10 w 304"/>
                <a:gd name="T55" fmla="*/ 209 h 304"/>
                <a:gd name="T56" fmla="*/ 23 w 304"/>
                <a:gd name="T57" fmla="*/ 234 h 304"/>
                <a:gd name="T58" fmla="*/ 43 w 304"/>
                <a:gd name="T59" fmla="*/ 258 h 304"/>
                <a:gd name="T60" fmla="*/ 79 w 304"/>
                <a:gd name="T61" fmla="*/ 285 h 304"/>
                <a:gd name="T62" fmla="*/ 106 w 304"/>
                <a:gd name="T63" fmla="*/ 296 h 304"/>
                <a:gd name="T64" fmla="*/ 136 w 304"/>
                <a:gd name="T65" fmla="*/ 303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4" h="304">
                  <a:moveTo>
                    <a:pt x="152" y="304"/>
                  </a:moveTo>
                  <a:lnTo>
                    <a:pt x="159" y="303"/>
                  </a:lnTo>
                  <a:lnTo>
                    <a:pt x="167" y="303"/>
                  </a:lnTo>
                  <a:lnTo>
                    <a:pt x="182" y="300"/>
                  </a:lnTo>
                  <a:lnTo>
                    <a:pt x="196" y="296"/>
                  </a:lnTo>
                  <a:lnTo>
                    <a:pt x="210" y="292"/>
                  </a:lnTo>
                  <a:lnTo>
                    <a:pt x="222" y="285"/>
                  </a:lnTo>
                  <a:lnTo>
                    <a:pt x="235" y="278"/>
                  </a:lnTo>
                  <a:lnTo>
                    <a:pt x="237" y="274"/>
                  </a:lnTo>
                  <a:lnTo>
                    <a:pt x="240" y="272"/>
                  </a:lnTo>
                  <a:lnTo>
                    <a:pt x="247" y="268"/>
                  </a:lnTo>
                  <a:lnTo>
                    <a:pt x="249" y="265"/>
                  </a:lnTo>
                  <a:lnTo>
                    <a:pt x="252" y="262"/>
                  </a:lnTo>
                  <a:lnTo>
                    <a:pt x="259" y="258"/>
                  </a:lnTo>
                  <a:lnTo>
                    <a:pt x="263" y="251"/>
                  </a:lnTo>
                  <a:lnTo>
                    <a:pt x="265" y="248"/>
                  </a:lnTo>
                  <a:lnTo>
                    <a:pt x="269" y="246"/>
                  </a:lnTo>
                  <a:lnTo>
                    <a:pt x="273" y="240"/>
                  </a:lnTo>
                  <a:lnTo>
                    <a:pt x="275" y="236"/>
                  </a:lnTo>
                  <a:lnTo>
                    <a:pt x="278" y="234"/>
                  </a:lnTo>
                  <a:lnTo>
                    <a:pt x="286" y="221"/>
                  </a:lnTo>
                  <a:lnTo>
                    <a:pt x="292" y="209"/>
                  </a:lnTo>
                  <a:lnTo>
                    <a:pt x="297" y="195"/>
                  </a:lnTo>
                  <a:lnTo>
                    <a:pt x="301" y="181"/>
                  </a:lnTo>
                  <a:lnTo>
                    <a:pt x="303" y="166"/>
                  </a:lnTo>
                  <a:lnTo>
                    <a:pt x="303" y="158"/>
                  </a:lnTo>
                  <a:lnTo>
                    <a:pt x="304" y="152"/>
                  </a:lnTo>
                  <a:lnTo>
                    <a:pt x="303" y="135"/>
                  </a:lnTo>
                  <a:lnTo>
                    <a:pt x="301" y="120"/>
                  </a:lnTo>
                  <a:lnTo>
                    <a:pt x="297" y="105"/>
                  </a:lnTo>
                  <a:lnTo>
                    <a:pt x="292" y="92"/>
                  </a:lnTo>
                  <a:lnTo>
                    <a:pt x="286" y="78"/>
                  </a:lnTo>
                  <a:lnTo>
                    <a:pt x="278" y="65"/>
                  </a:lnTo>
                  <a:lnTo>
                    <a:pt x="259" y="42"/>
                  </a:lnTo>
                  <a:lnTo>
                    <a:pt x="247" y="31"/>
                  </a:lnTo>
                  <a:lnTo>
                    <a:pt x="235" y="22"/>
                  </a:lnTo>
                  <a:lnTo>
                    <a:pt x="222" y="15"/>
                  </a:lnTo>
                  <a:lnTo>
                    <a:pt x="210" y="9"/>
                  </a:lnTo>
                  <a:lnTo>
                    <a:pt x="196" y="4"/>
                  </a:lnTo>
                  <a:lnTo>
                    <a:pt x="182" y="2"/>
                  </a:lnTo>
                  <a:lnTo>
                    <a:pt x="167" y="0"/>
                  </a:lnTo>
                  <a:lnTo>
                    <a:pt x="152" y="0"/>
                  </a:lnTo>
                  <a:lnTo>
                    <a:pt x="121" y="2"/>
                  </a:lnTo>
                  <a:lnTo>
                    <a:pt x="106" y="4"/>
                  </a:lnTo>
                  <a:lnTo>
                    <a:pt x="93" y="9"/>
                  </a:lnTo>
                  <a:lnTo>
                    <a:pt x="66" y="22"/>
                  </a:lnTo>
                  <a:lnTo>
                    <a:pt x="43" y="42"/>
                  </a:lnTo>
                  <a:lnTo>
                    <a:pt x="23" y="65"/>
                  </a:lnTo>
                  <a:lnTo>
                    <a:pt x="10" y="92"/>
                  </a:lnTo>
                  <a:lnTo>
                    <a:pt x="5" y="105"/>
                  </a:lnTo>
                  <a:lnTo>
                    <a:pt x="3" y="120"/>
                  </a:lnTo>
                  <a:lnTo>
                    <a:pt x="0" y="152"/>
                  </a:lnTo>
                  <a:lnTo>
                    <a:pt x="0" y="166"/>
                  </a:lnTo>
                  <a:lnTo>
                    <a:pt x="3" y="181"/>
                  </a:lnTo>
                  <a:lnTo>
                    <a:pt x="5" y="195"/>
                  </a:lnTo>
                  <a:lnTo>
                    <a:pt x="10" y="209"/>
                  </a:lnTo>
                  <a:lnTo>
                    <a:pt x="16" y="221"/>
                  </a:lnTo>
                  <a:lnTo>
                    <a:pt x="23" y="234"/>
                  </a:lnTo>
                  <a:lnTo>
                    <a:pt x="32" y="246"/>
                  </a:lnTo>
                  <a:lnTo>
                    <a:pt x="43" y="258"/>
                  </a:lnTo>
                  <a:lnTo>
                    <a:pt x="66" y="278"/>
                  </a:lnTo>
                  <a:lnTo>
                    <a:pt x="79" y="285"/>
                  </a:lnTo>
                  <a:lnTo>
                    <a:pt x="93" y="292"/>
                  </a:lnTo>
                  <a:lnTo>
                    <a:pt x="106" y="296"/>
                  </a:lnTo>
                  <a:lnTo>
                    <a:pt x="121" y="300"/>
                  </a:lnTo>
                  <a:lnTo>
                    <a:pt x="136" y="303"/>
                  </a:lnTo>
                  <a:lnTo>
                    <a:pt x="152" y="304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b="1" noProof="0" dirty="0">
                <a:latin typeface="+mn-lt"/>
              </a:endParaRPr>
            </a:p>
          </p:txBody>
        </p:sp>
        <p:sp>
          <p:nvSpPr>
            <p:cNvPr id="148" name="ZoneTexte 147">
              <a:extLst>
                <a:ext uri="{FF2B5EF4-FFF2-40B4-BE49-F238E27FC236}">
                  <a16:creationId xmlns:a16="http://schemas.microsoft.com/office/drawing/2014/main" id="{B1936241-8F90-6CDA-1562-4732495BF2CB}"/>
                </a:ext>
              </a:extLst>
            </p:cNvPr>
            <p:cNvSpPr txBox="1"/>
            <p:nvPr/>
          </p:nvSpPr>
          <p:spPr>
            <a:xfrm>
              <a:off x="8146306" y="2453983"/>
              <a:ext cx="19008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noProof="0" dirty="0">
                  <a:latin typeface="+mn-lt"/>
                </a:rPr>
                <a:t>Enrolled participants</a:t>
              </a:r>
            </a:p>
          </p:txBody>
        </p:sp>
        <p:grpSp>
          <p:nvGrpSpPr>
            <p:cNvPr id="336" name="Groupe 335">
              <a:extLst>
                <a:ext uri="{FF2B5EF4-FFF2-40B4-BE49-F238E27FC236}">
                  <a16:creationId xmlns:a16="http://schemas.microsoft.com/office/drawing/2014/main" id="{7BA3B771-7543-7440-68A7-88BDE7A5138D}"/>
                </a:ext>
              </a:extLst>
            </p:cNvPr>
            <p:cNvGrpSpPr/>
            <p:nvPr/>
          </p:nvGrpSpPr>
          <p:grpSpPr>
            <a:xfrm>
              <a:off x="7593402" y="3040165"/>
              <a:ext cx="3531717" cy="2997950"/>
              <a:chOff x="6516968" y="3050025"/>
              <a:chExt cx="3531717" cy="2997950"/>
            </a:xfrm>
          </p:grpSpPr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C8463BA0-FC4E-CBBC-6C97-639DED233EBC}"/>
                  </a:ext>
                </a:extLst>
              </p:cNvPr>
              <p:cNvSpPr/>
              <p:nvPr/>
            </p:nvSpPr>
            <p:spPr bwMode="auto">
              <a:xfrm>
                <a:off x="7305435" y="4148024"/>
                <a:ext cx="1518880" cy="1549134"/>
              </a:xfrm>
              <a:prstGeom prst="rect">
                <a:avLst/>
              </a:prstGeom>
              <a:solidFill>
                <a:srgbClr val="E5F5FF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33" name="Line 18">
                <a:extLst>
                  <a:ext uri="{FF2B5EF4-FFF2-40B4-BE49-F238E27FC236}">
                    <a16:creationId xmlns:a16="http://schemas.microsoft.com/office/drawing/2014/main" id="{0804B48A-2AE2-7362-7CF8-34E2851A44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64459" y="4121831"/>
                <a:ext cx="251354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134" name="Line 18">
                <a:extLst>
                  <a:ext uri="{FF2B5EF4-FFF2-40B4-BE49-F238E27FC236}">
                    <a16:creationId xmlns:a16="http://schemas.microsoft.com/office/drawing/2014/main" id="{D0948B89-A4C4-7853-7445-E475C9435B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7619350" y="4415606"/>
                <a:ext cx="246714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135" name="ZoneTexte 134">
                <a:extLst>
                  <a:ext uri="{FF2B5EF4-FFF2-40B4-BE49-F238E27FC236}">
                    <a16:creationId xmlns:a16="http://schemas.microsoft.com/office/drawing/2014/main" id="{B46FA1A7-24AB-E728-C6A0-C8E19974CC23}"/>
                  </a:ext>
                </a:extLst>
              </p:cNvPr>
              <p:cNvSpPr txBox="1"/>
              <p:nvPr/>
            </p:nvSpPr>
            <p:spPr>
              <a:xfrm>
                <a:off x="7069699" y="5770976"/>
                <a:ext cx="4587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noProof="0" dirty="0">
                    <a:latin typeface="+mn-lt"/>
                  </a:rPr>
                  <a:t>0.01</a:t>
                </a:r>
              </a:p>
            </p:txBody>
          </p:sp>
          <p:sp>
            <p:nvSpPr>
              <p:cNvPr id="137" name="ZoneTexte 136">
                <a:extLst>
                  <a:ext uri="{FF2B5EF4-FFF2-40B4-BE49-F238E27FC236}">
                    <a16:creationId xmlns:a16="http://schemas.microsoft.com/office/drawing/2014/main" id="{332BC60E-3690-5364-15F6-24A6E13E83C1}"/>
                  </a:ext>
                </a:extLst>
              </p:cNvPr>
              <p:cNvSpPr txBox="1"/>
              <p:nvPr/>
            </p:nvSpPr>
            <p:spPr>
              <a:xfrm>
                <a:off x="6805678" y="5544163"/>
                <a:ext cx="4587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200" noProof="0" dirty="0">
                    <a:latin typeface="+mn-lt"/>
                  </a:rPr>
                  <a:t>0.01</a:t>
                </a:r>
              </a:p>
            </p:txBody>
          </p:sp>
          <p:sp>
            <p:nvSpPr>
              <p:cNvPr id="138" name="ZoneTexte 137">
                <a:extLst>
                  <a:ext uri="{FF2B5EF4-FFF2-40B4-BE49-F238E27FC236}">
                    <a16:creationId xmlns:a16="http://schemas.microsoft.com/office/drawing/2014/main" id="{620D273A-36A6-03FB-005B-1D1DF1973F2D}"/>
                  </a:ext>
                </a:extLst>
              </p:cNvPr>
              <p:cNvSpPr txBox="1"/>
              <p:nvPr/>
            </p:nvSpPr>
            <p:spPr>
              <a:xfrm rot="16200000">
                <a:off x="5592164" y="4293488"/>
                <a:ext cx="215738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noProof="0" dirty="0" err="1">
                    <a:latin typeface="+mn-lt"/>
                  </a:rPr>
                  <a:t>Teropavimab</a:t>
                </a:r>
                <a:r>
                  <a:rPr lang="en-US" sz="1400" b="1" noProof="0" dirty="0">
                    <a:latin typeface="+mn-lt"/>
                  </a:rPr>
                  <a:t> IC90 (</a:t>
                </a:r>
                <a:r>
                  <a:rPr lang="en-US" sz="1400" b="1" noProof="0" dirty="0">
                    <a:latin typeface="Symbol" pitchFamily="2" charset="2"/>
                  </a:rPr>
                  <a:t>m</a:t>
                </a:r>
                <a:r>
                  <a:rPr lang="en-US" sz="1400" b="1" noProof="0" dirty="0">
                    <a:latin typeface="+mn-lt"/>
                  </a:rPr>
                  <a:t>g/mL)</a:t>
                </a:r>
              </a:p>
            </p:txBody>
          </p:sp>
          <p:sp>
            <p:nvSpPr>
              <p:cNvPr id="139" name="ZoneTexte 138">
                <a:extLst>
                  <a:ext uri="{FF2B5EF4-FFF2-40B4-BE49-F238E27FC236}">
                    <a16:creationId xmlns:a16="http://schemas.microsoft.com/office/drawing/2014/main" id="{75D380F0-14D1-ACC6-06DF-F221F6594C56}"/>
                  </a:ext>
                </a:extLst>
              </p:cNvPr>
              <p:cNvSpPr txBox="1"/>
              <p:nvPr/>
            </p:nvSpPr>
            <p:spPr>
              <a:xfrm>
                <a:off x="6884226" y="4865179"/>
                <a:ext cx="38023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200" noProof="0" dirty="0">
                    <a:latin typeface="+mn-lt"/>
                  </a:rPr>
                  <a:t>0.1</a:t>
                </a:r>
              </a:p>
            </p:txBody>
          </p:sp>
          <p:sp>
            <p:nvSpPr>
              <p:cNvPr id="140" name="ZoneTexte 139">
                <a:extLst>
                  <a:ext uri="{FF2B5EF4-FFF2-40B4-BE49-F238E27FC236}">
                    <a16:creationId xmlns:a16="http://schemas.microsoft.com/office/drawing/2014/main" id="{C60CEC86-1ADB-F55A-CA1B-59D431479066}"/>
                  </a:ext>
                </a:extLst>
              </p:cNvPr>
              <p:cNvSpPr txBox="1"/>
              <p:nvPr/>
            </p:nvSpPr>
            <p:spPr>
              <a:xfrm>
                <a:off x="6998039" y="4186202"/>
                <a:ext cx="26641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200" noProof="0" dirty="0">
                    <a:latin typeface="+mn-lt"/>
                  </a:rPr>
                  <a:t>1</a:t>
                </a:r>
              </a:p>
            </p:txBody>
          </p:sp>
          <p:sp>
            <p:nvSpPr>
              <p:cNvPr id="141" name="ZoneTexte 140">
                <a:extLst>
                  <a:ext uri="{FF2B5EF4-FFF2-40B4-BE49-F238E27FC236}">
                    <a16:creationId xmlns:a16="http://schemas.microsoft.com/office/drawing/2014/main" id="{D235F850-4A30-6D5C-813F-4BAD1079A667}"/>
                  </a:ext>
                </a:extLst>
              </p:cNvPr>
              <p:cNvSpPr txBox="1"/>
              <p:nvPr/>
            </p:nvSpPr>
            <p:spPr>
              <a:xfrm>
                <a:off x="6802472" y="3050025"/>
                <a:ext cx="46198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200" noProof="0" dirty="0">
                    <a:latin typeface="+mn-lt"/>
                  </a:rPr>
                  <a:t>&gt; 50</a:t>
                </a:r>
              </a:p>
            </p:txBody>
          </p:sp>
          <p:sp>
            <p:nvSpPr>
              <p:cNvPr id="142" name="ZoneTexte 141">
                <a:extLst>
                  <a:ext uri="{FF2B5EF4-FFF2-40B4-BE49-F238E27FC236}">
                    <a16:creationId xmlns:a16="http://schemas.microsoft.com/office/drawing/2014/main" id="{DE7A8DE5-29E6-0331-A4CE-8B868D43B6FA}"/>
                  </a:ext>
                </a:extLst>
              </p:cNvPr>
              <p:cNvSpPr txBox="1"/>
              <p:nvPr/>
            </p:nvSpPr>
            <p:spPr>
              <a:xfrm>
                <a:off x="7788366" y="5770976"/>
                <a:ext cx="38023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noProof="0" dirty="0">
                    <a:latin typeface="+mn-lt"/>
                  </a:rPr>
                  <a:t>0.1</a:t>
                </a:r>
              </a:p>
            </p:txBody>
          </p:sp>
          <p:sp>
            <p:nvSpPr>
              <p:cNvPr id="143" name="ZoneTexte 142">
                <a:extLst>
                  <a:ext uri="{FF2B5EF4-FFF2-40B4-BE49-F238E27FC236}">
                    <a16:creationId xmlns:a16="http://schemas.microsoft.com/office/drawing/2014/main" id="{15D994EF-254B-2960-7EDE-3A0CC445B330}"/>
                  </a:ext>
                </a:extLst>
              </p:cNvPr>
              <p:cNvSpPr txBox="1"/>
              <p:nvPr/>
            </p:nvSpPr>
            <p:spPr>
              <a:xfrm>
                <a:off x="8516197" y="5770976"/>
                <a:ext cx="26642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noProof="0" dirty="0">
                    <a:latin typeface="+mn-lt"/>
                  </a:rPr>
                  <a:t>1</a:t>
                </a:r>
              </a:p>
            </p:txBody>
          </p:sp>
          <p:sp>
            <p:nvSpPr>
              <p:cNvPr id="144" name="ZoneTexte 143">
                <a:extLst>
                  <a:ext uri="{FF2B5EF4-FFF2-40B4-BE49-F238E27FC236}">
                    <a16:creationId xmlns:a16="http://schemas.microsoft.com/office/drawing/2014/main" id="{F28C205E-297F-B45A-53C3-30493D296002}"/>
                  </a:ext>
                </a:extLst>
              </p:cNvPr>
              <p:cNvSpPr txBox="1"/>
              <p:nvPr/>
            </p:nvSpPr>
            <p:spPr>
              <a:xfrm>
                <a:off x="9163183" y="5770976"/>
                <a:ext cx="34817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noProof="0" dirty="0">
                    <a:latin typeface="+mn-lt"/>
                  </a:rPr>
                  <a:t>10</a:t>
                </a:r>
              </a:p>
            </p:txBody>
          </p:sp>
          <p:sp>
            <p:nvSpPr>
              <p:cNvPr id="145" name="ZoneTexte 144">
                <a:extLst>
                  <a:ext uri="{FF2B5EF4-FFF2-40B4-BE49-F238E27FC236}">
                    <a16:creationId xmlns:a16="http://schemas.microsoft.com/office/drawing/2014/main" id="{778785C2-3416-EE0A-B860-7400D471E114}"/>
                  </a:ext>
                </a:extLst>
              </p:cNvPr>
              <p:cNvSpPr txBox="1"/>
              <p:nvPr/>
            </p:nvSpPr>
            <p:spPr>
              <a:xfrm>
                <a:off x="9586699" y="5770976"/>
                <a:ext cx="46198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noProof="0" dirty="0">
                    <a:latin typeface="+mn-lt"/>
                  </a:rPr>
                  <a:t>&gt; 50</a:t>
                </a:r>
              </a:p>
            </p:txBody>
          </p:sp>
          <p:grpSp>
            <p:nvGrpSpPr>
              <p:cNvPr id="149" name="Groupe 148">
                <a:extLst>
                  <a:ext uri="{FF2B5EF4-FFF2-40B4-BE49-F238E27FC236}">
                    <a16:creationId xmlns:a16="http://schemas.microsoft.com/office/drawing/2014/main" id="{F10EABA4-9DE7-7CAB-0392-757A411AD4C9}"/>
                  </a:ext>
                </a:extLst>
              </p:cNvPr>
              <p:cNvGrpSpPr/>
              <p:nvPr/>
            </p:nvGrpSpPr>
            <p:grpSpPr>
              <a:xfrm>
                <a:off x="7200787" y="3182033"/>
                <a:ext cx="2617784" cy="2596088"/>
                <a:chOff x="1671121" y="2818893"/>
                <a:chExt cx="2617784" cy="2596088"/>
              </a:xfrm>
            </p:grpSpPr>
            <p:sp>
              <p:nvSpPr>
                <p:cNvPr id="325" name="Freeform 6">
                  <a:extLst>
                    <a:ext uri="{FF2B5EF4-FFF2-40B4-BE49-F238E27FC236}">
                      <a16:creationId xmlns:a16="http://schemas.microsoft.com/office/drawing/2014/main" id="{FAA753FD-9EDD-A730-B2B6-E1B3A50F5B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45733" y="2820803"/>
                  <a:ext cx="2537627" cy="2513215"/>
                </a:xfrm>
                <a:custGeom>
                  <a:avLst/>
                  <a:gdLst>
                    <a:gd name="T0" fmla="*/ 16453 w 16453"/>
                    <a:gd name="T1" fmla="*/ 8966 h 8966"/>
                    <a:gd name="T2" fmla="*/ 0 w 16453"/>
                    <a:gd name="T3" fmla="*/ 8966 h 8966"/>
                    <a:gd name="T4" fmla="*/ 0 w 16453"/>
                    <a:gd name="T5" fmla="*/ 0 h 89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6453" h="8966">
                      <a:moveTo>
                        <a:pt x="16453" y="8966"/>
                      </a:moveTo>
                      <a:lnTo>
                        <a:pt x="0" y="896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00" noProof="0" dirty="0">
                    <a:latin typeface="+mn-lt"/>
                  </a:endParaRPr>
                </a:p>
              </p:txBody>
            </p:sp>
            <p:sp>
              <p:nvSpPr>
                <p:cNvPr id="326" name="Line 9">
                  <a:extLst>
                    <a:ext uri="{FF2B5EF4-FFF2-40B4-BE49-F238E27FC236}">
                      <a16:creationId xmlns:a16="http://schemas.microsoft.com/office/drawing/2014/main" id="{51701103-B1F8-F070-30D4-5BFEDEA496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88905" y="5334018"/>
                  <a:ext cx="0" cy="8096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00" noProof="0" dirty="0">
                    <a:latin typeface="+mn-lt"/>
                  </a:endParaRPr>
                </a:p>
              </p:txBody>
            </p:sp>
            <p:sp>
              <p:nvSpPr>
                <p:cNvPr id="327" name="Line 10">
                  <a:extLst>
                    <a:ext uri="{FF2B5EF4-FFF2-40B4-BE49-F238E27FC236}">
                      <a16:creationId xmlns:a16="http://schemas.microsoft.com/office/drawing/2014/main" id="{40F90F28-F26E-7188-9746-A1EBD3CB95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798370" y="5334018"/>
                  <a:ext cx="0" cy="8096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00" noProof="0" dirty="0">
                    <a:latin typeface="+mn-lt"/>
                  </a:endParaRPr>
                </a:p>
              </p:txBody>
            </p:sp>
            <p:sp>
              <p:nvSpPr>
                <p:cNvPr id="328" name="Line 11">
                  <a:extLst>
                    <a:ext uri="{FF2B5EF4-FFF2-40B4-BE49-F238E27FC236}">
                      <a16:creationId xmlns:a16="http://schemas.microsoft.com/office/drawing/2014/main" id="{4BE72132-06D0-68F3-E4E9-E019B634CE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18914" y="5334018"/>
                  <a:ext cx="0" cy="8096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00" noProof="0" dirty="0">
                    <a:latin typeface="+mn-lt"/>
                  </a:endParaRPr>
                </a:p>
              </p:txBody>
            </p:sp>
            <p:sp>
              <p:nvSpPr>
                <p:cNvPr id="329" name="Line 12">
                  <a:extLst>
                    <a:ext uri="{FF2B5EF4-FFF2-40B4-BE49-F238E27FC236}">
                      <a16:creationId xmlns:a16="http://schemas.microsoft.com/office/drawing/2014/main" id="{457BCC75-7100-FB97-534C-A9B92B2AB7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429416" y="5334018"/>
                  <a:ext cx="0" cy="8096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00" noProof="0" dirty="0">
                    <a:latin typeface="+mn-lt"/>
                  </a:endParaRPr>
                </a:p>
              </p:txBody>
            </p:sp>
            <p:sp>
              <p:nvSpPr>
                <p:cNvPr id="330" name="Line 13">
                  <a:extLst>
                    <a:ext uri="{FF2B5EF4-FFF2-40B4-BE49-F238E27FC236}">
                      <a16:creationId xmlns:a16="http://schemas.microsoft.com/office/drawing/2014/main" id="{CAC3C00F-C891-2F94-C749-D93CA595E8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45733" y="5334018"/>
                  <a:ext cx="0" cy="8096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00" noProof="0" dirty="0">
                    <a:latin typeface="+mn-lt"/>
                  </a:endParaRPr>
                </a:p>
              </p:txBody>
            </p:sp>
            <p:sp>
              <p:nvSpPr>
                <p:cNvPr id="331" name="Line 15">
                  <a:extLst>
                    <a:ext uri="{FF2B5EF4-FFF2-40B4-BE49-F238E27FC236}">
                      <a16:creationId xmlns:a16="http://schemas.microsoft.com/office/drawing/2014/main" id="{8DC2CAD7-5DF7-7A36-62DC-D9AF91A857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71121" y="3964531"/>
                  <a:ext cx="7461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00" noProof="0" dirty="0">
                    <a:latin typeface="+mn-lt"/>
                  </a:endParaRPr>
                </a:p>
              </p:txBody>
            </p:sp>
            <p:sp>
              <p:nvSpPr>
                <p:cNvPr id="332" name="Line 16">
                  <a:extLst>
                    <a:ext uri="{FF2B5EF4-FFF2-40B4-BE49-F238E27FC236}">
                      <a16:creationId xmlns:a16="http://schemas.microsoft.com/office/drawing/2014/main" id="{81231C2A-B78B-BB01-DDCA-8C4E0FCD033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71121" y="4632871"/>
                  <a:ext cx="7461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00" noProof="0" dirty="0">
                    <a:latin typeface="+mn-lt"/>
                  </a:endParaRPr>
                </a:p>
              </p:txBody>
            </p:sp>
            <p:sp>
              <p:nvSpPr>
                <p:cNvPr id="333" name="Line 17">
                  <a:extLst>
                    <a:ext uri="{FF2B5EF4-FFF2-40B4-BE49-F238E27FC236}">
                      <a16:creationId xmlns:a16="http://schemas.microsoft.com/office/drawing/2014/main" id="{590FF21D-1797-9846-255D-83A580FEA3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71121" y="5334018"/>
                  <a:ext cx="7461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00" noProof="0" dirty="0">
                    <a:latin typeface="+mn-lt"/>
                  </a:endParaRPr>
                </a:p>
              </p:txBody>
            </p:sp>
            <p:sp>
              <p:nvSpPr>
                <p:cNvPr id="334" name="Line 18">
                  <a:extLst>
                    <a:ext uri="{FF2B5EF4-FFF2-40B4-BE49-F238E27FC236}">
                      <a16:creationId xmlns:a16="http://schemas.microsoft.com/office/drawing/2014/main" id="{C6B60701-6F48-7EDC-1722-4EA1024CA9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71121" y="2818893"/>
                  <a:ext cx="7461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00" noProof="0" dirty="0">
                    <a:latin typeface="+mn-lt"/>
                  </a:endParaRPr>
                </a:p>
              </p:txBody>
            </p:sp>
            <p:sp>
              <p:nvSpPr>
                <p:cNvPr id="335" name="Line 18">
                  <a:extLst>
                    <a:ext uri="{FF2B5EF4-FFF2-40B4-BE49-F238E27FC236}">
                      <a16:creationId xmlns:a16="http://schemas.microsoft.com/office/drawing/2014/main" id="{6A9ABE3B-A085-1CBC-2EDC-525E0D4581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3824" y="3284554"/>
                  <a:ext cx="7461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00" noProof="0" dirty="0">
                    <a:latin typeface="+mn-lt"/>
                  </a:endParaRPr>
                </a:p>
              </p:txBody>
            </p:sp>
          </p:grpSp>
          <p:sp>
            <p:nvSpPr>
              <p:cNvPr id="150" name="ZoneTexte 149">
                <a:extLst>
                  <a:ext uri="{FF2B5EF4-FFF2-40B4-BE49-F238E27FC236}">
                    <a16:creationId xmlns:a16="http://schemas.microsoft.com/office/drawing/2014/main" id="{45230D69-7F0B-B49A-DC12-3D33A1A9EBC1}"/>
                  </a:ext>
                </a:extLst>
              </p:cNvPr>
              <p:cNvSpPr txBox="1"/>
              <p:nvPr/>
            </p:nvSpPr>
            <p:spPr>
              <a:xfrm>
                <a:off x="6916286" y="3523278"/>
                <a:ext cx="34817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200" noProof="0" dirty="0">
                    <a:latin typeface="+mn-lt"/>
                  </a:rPr>
                  <a:t>10</a:t>
                </a:r>
              </a:p>
            </p:txBody>
          </p:sp>
          <p:sp>
            <p:nvSpPr>
              <p:cNvPr id="151" name="Freeform 22">
                <a:extLst>
                  <a:ext uri="{FF2B5EF4-FFF2-40B4-BE49-F238E27FC236}">
                    <a16:creationId xmlns:a16="http://schemas.microsoft.com/office/drawing/2014/main" id="{56A44685-DA5C-E54B-7496-5D27D7AED0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55766" y="4132791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152" name="Freeform 22">
                <a:extLst>
                  <a:ext uri="{FF2B5EF4-FFF2-40B4-BE49-F238E27FC236}">
                    <a16:creationId xmlns:a16="http://schemas.microsoft.com/office/drawing/2014/main" id="{51D5C941-6A1E-AD1F-69BD-9EFF32FCAA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40432" y="4167090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153" name="Freeform 22">
                <a:extLst>
                  <a:ext uri="{FF2B5EF4-FFF2-40B4-BE49-F238E27FC236}">
                    <a16:creationId xmlns:a16="http://schemas.microsoft.com/office/drawing/2014/main" id="{F8C2E712-020C-C30B-6436-AE2D985DB4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4209" y="4167089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154" name="Freeform 22">
                <a:extLst>
                  <a:ext uri="{FF2B5EF4-FFF2-40B4-BE49-F238E27FC236}">
                    <a16:creationId xmlns:a16="http://schemas.microsoft.com/office/drawing/2014/main" id="{144CF928-F61B-83A7-B22A-93A8FF18E6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57833" y="4649257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155" name="Freeform 22">
                <a:extLst>
                  <a:ext uri="{FF2B5EF4-FFF2-40B4-BE49-F238E27FC236}">
                    <a16:creationId xmlns:a16="http://schemas.microsoft.com/office/drawing/2014/main" id="{302753AF-187C-B372-39EF-90D3802871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9711" y="4547129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156" name="Freeform 22">
                <a:extLst>
                  <a:ext uri="{FF2B5EF4-FFF2-40B4-BE49-F238E27FC236}">
                    <a16:creationId xmlns:a16="http://schemas.microsoft.com/office/drawing/2014/main" id="{C2A1EB58-9B35-ADF2-9AAC-95D7C761EE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72147" y="4553856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157" name="Freeform 22">
                <a:extLst>
                  <a:ext uri="{FF2B5EF4-FFF2-40B4-BE49-F238E27FC236}">
                    <a16:creationId xmlns:a16="http://schemas.microsoft.com/office/drawing/2014/main" id="{837B7B55-98FE-9C7F-F4F2-024CCD7390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41351" y="4382238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158" name="Freeform 22">
                <a:extLst>
                  <a:ext uri="{FF2B5EF4-FFF2-40B4-BE49-F238E27FC236}">
                    <a16:creationId xmlns:a16="http://schemas.microsoft.com/office/drawing/2014/main" id="{80E12A52-437A-A612-BA24-4ED8C3EB35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81038" y="4568294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159" name="Freeform 22">
                <a:extLst>
                  <a:ext uri="{FF2B5EF4-FFF2-40B4-BE49-F238E27FC236}">
                    <a16:creationId xmlns:a16="http://schemas.microsoft.com/office/drawing/2014/main" id="{B5A7AFFE-8102-2797-1E6D-2085384971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2423" y="5021112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160" name="Freeform 22">
                <a:extLst>
                  <a:ext uri="{FF2B5EF4-FFF2-40B4-BE49-F238E27FC236}">
                    <a16:creationId xmlns:a16="http://schemas.microsoft.com/office/drawing/2014/main" id="{A4FDFC50-1D63-D958-F810-44E3AD83DB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2675" y="5142178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161" name="Freeform 22">
                <a:extLst>
                  <a:ext uri="{FF2B5EF4-FFF2-40B4-BE49-F238E27FC236}">
                    <a16:creationId xmlns:a16="http://schemas.microsoft.com/office/drawing/2014/main" id="{11AB7F4F-4152-CCE3-99E8-EA84A554ED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7664" y="4253512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162" name="Freeform 22">
                <a:extLst>
                  <a:ext uri="{FF2B5EF4-FFF2-40B4-BE49-F238E27FC236}">
                    <a16:creationId xmlns:a16="http://schemas.microsoft.com/office/drawing/2014/main" id="{98DA6343-020A-1D83-0860-16FC08C9BA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27351" y="4527812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163" name="Freeform 22">
                <a:extLst>
                  <a:ext uri="{FF2B5EF4-FFF2-40B4-BE49-F238E27FC236}">
                    <a16:creationId xmlns:a16="http://schemas.microsoft.com/office/drawing/2014/main" id="{2C889136-79A0-CC8D-3C5B-FAF09C66F8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1491" y="4699529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164" name="Freeform 22">
                <a:extLst>
                  <a:ext uri="{FF2B5EF4-FFF2-40B4-BE49-F238E27FC236}">
                    <a16:creationId xmlns:a16="http://schemas.microsoft.com/office/drawing/2014/main" id="{17816E2D-DBE3-9A86-C82A-AE6BE70587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03242" y="4699529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165" name="Freeform 22">
                <a:extLst>
                  <a:ext uri="{FF2B5EF4-FFF2-40B4-BE49-F238E27FC236}">
                    <a16:creationId xmlns:a16="http://schemas.microsoft.com/office/drawing/2014/main" id="{B27C0A24-E1B0-4D8A-B350-972AAA3965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76509" y="4865179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166" name="Freeform 22">
                <a:extLst>
                  <a:ext uri="{FF2B5EF4-FFF2-40B4-BE49-F238E27FC236}">
                    <a16:creationId xmlns:a16="http://schemas.microsoft.com/office/drawing/2014/main" id="{DC0EA7C4-3E33-5B09-9154-DACA1792B4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86073" y="4167088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167" name="Freeform 22">
                <a:extLst>
                  <a:ext uri="{FF2B5EF4-FFF2-40B4-BE49-F238E27FC236}">
                    <a16:creationId xmlns:a16="http://schemas.microsoft.com/office/drawing/2014/main" id="{612E55C4-3306-0FD1-45A7-F535421A71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22032" y="4154186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168" name="Freeform 22">
                <a:extLst>
                  <a:ext uri="{FF2B5EF4-FFF2-40B4-BE49-F238E27FC236}">
                    <a16:creationId xmlns:a16="http://schemas.microsoft.com/office/drawing/2014/main" id="{4C6E1A94-8CE3-E91B-D741-3C526F417E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35800" y="4204034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169" name="Freeform 22">
                <a:extLst>
                  <a:ext uri="{FF2B5EF4-FFF2-40B4-BE49-F238E27FC236}">
                    <a16:creationId xmlns:a16="http://schemas.microsoft.com/office/drawing/2014/main" id="{7E0A81B2-8ADE-F11B-2845-5D3EDA32BF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04834" y="4955529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170" name="Freeform 22">
                <a:extLst>
                  <a:ext uri="{FF2B5EF4-FFF2-40B4-BE49-F238E27FC236}">
                    <a16:creationId xmlns:a16="http://schemas.microsoft.com/office/drawing/2014/main" id="{37A772EA-4B9B-C488-7D34-B6BCD7AC74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80933" y="5021112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171" name="Freeform 22">
                <a:extLst>
                  <a:ext uri="{FF2B5EF4-FFF2-40B4-BE49-F238E27FC236}">
                    <a16:creationId xmlns:a16="http://schemas.microsoft.com/office/drawing/2014/main" id="{AB22489C-8D3F-EAC6-1A60-0727C99CE1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41245" y="4335295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172" name="Freeform 22">
                <a:extLst>
                  <a:ext uri="{FF2B5EF4-FFF2-40B4-BE49-F238E27FC236}">
                    <a16:creationId xmlns:a16="http://schemas.microsoft.com/office/drawing/2014/main" id="{AB9E0A74-BFC4-C9C5-070A-0CA4AF00F4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6045" y="4787937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173" name="Freeform 22">
                <a:extLst>
                  <a:ext uri="{FF2B5EF4-FFF2-40B4-BE49-F238E27FC236}">
                    <a16:creationId xmlns:a16="http://schemas.microsoft.com/office/drawing/2014/main" id="{6C39D0BC-220C-1899-CCE9-1503ECA9CF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40805" y="4568294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174" name="Freeform 22">
                <a:extLst>
                  <a:ext uri="{FF2B5EF4-FFF2-40B4-BE49-F238E27FC236}">
                    <a16:creationId xmlns:a16="http://schemas.microsoft.com/office/drawing/2014/main" id="{A775F63A-C7A2-3A38-432A-47B77564CD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95647" y="4582430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175" name="Freeform 22">
                <a:extLst>
                  <a:ext uri="{FF2B5EF4-FFF2-40B4-BE49-F238E27FC236}">
                    <a16:creationId xmlns:a16="http://schemas.microsoft.com/office/drawing/2014/main" id="{D15F63D8-7167-912E-9DD1-795066E49A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15989" y="4301275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176" name="Freeform 22">
                <a:extLst>
                  <a:ext uri="{FF2B5EF4-FFF2-40B4-BE49-F238E27FC236}">
                    <a16:creationId xmlns:a16="http://schemas.microsoft.com/office/drawing/2014/main" id="{230E02F1-61E6-C68C-9837-171B2D9F02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31143" y="4360969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177" name="Freeform 22">
                <a:extLst>
                  <a:ext uri="{FF2B5EF4-FFF2-40B4-BE49-F238E27FC236}">
                    <a16:creationId xmlns:a16="http://schemas.microsoft.com/office/drawing/2014/main" id="{9C0E4DBC-F7B0-3BD5-71E4-D19F47B0EA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0492" y="4240980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178" name="Freeform 22">
                <a:extLst>
                  <a:ext uri="{FF2B5EF4-FFF2-40B4-BE49-F238E27FC236}">
                    <a16:creationId xmlns:a16="http://schemas.microsoft.com/office/drawing/2014/main" id="{5F45E2A9-7AD6-B189-5754-FFA1AA4817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01117" y="4275112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179" name="Freeform 22">
                <a:extLst>
                  <a:ext uri="{FF2B5EF4-FFF2-40B4-BE49-F238E27FC236}">
                    <a16:creationId xmlns:a16="http://schemas.microsoft.com/office/drawing/2014/main" id="{BAD6DF0E-D7E0-8786-1F52-F3C77E1F35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61430" y="4356075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180" name="Freeform 22">
                <a:extLst>
                  <a:ext uri="{FF2B5EF4-FFF2-40B4-BE49-F238E27FC236}">
                    <a16:creationId xmlns:a16="http://schemas.microsoft.com/office/drawing/2014/main" id="{787840D3-03D1-E558-40C0-A4A0F6FF6B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6357" y="4686155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181" name="Freeform 22">
                <a:extLst>
                  <a:ext uri="{FF2B5EF4-FFF2-40B4-BE49-F238E27FC236}">
                    <a16:creationId xmlns:a16="http://schemas.microsoft.com/office/drawing/2014/main" id="{92572059-A75A-28A4-2F08-37BEFA3D3F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3785" y="4581917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182" name="Freeform 22">
                <a:extLst>
                  <a:ext uri="{FF2B5EF4-FFF2-40B4-BE49-F238E27FC236}">
                    <a16:creationId xmlns:a16="http://schemas.microsoft.com/office/drawing/2014/main" id="{A59FE9D4-DB63-AF14-ED30-8A04E4407A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91609" y="4742709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183" name="Freeform 22">
                <a:extLst>
                  <a:ext uri="{FF2B5EF4-FFF2-40B4-BE49-F238E27FC236}">
                    <a16:creationId xmlns:a16="http://schemas.microsoft.com/office/drawing/2014/main" id="{1D672C43-9271-7F96-E98D-8E001BE07D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23283" y="4682434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184" name="Freeform 22">
                <a:extLst>
                  <a:ext uri="{FF2B5EF4-FFF2-40B4-BE49-F238E27FC236}">
                    <a16:creationId xmlns:a16="http://schemas.microsoft.com/office/drawing/2014/main" id="{DE1723C4-9B72-4CED-A2C6-1799D10ACF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7759" y="4649257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185" name="Freeform 22">
                <a:extLst>
                  <a:ext uri="{FF2B5EF4-FFF2-40B4-BE49-F238E27FC236}">
                    <a16:creationId xmlns:a16="http://schemas.microsoft.com/office/drawing/2014/main" id="{FC32AA3E-5691-09A6-BB8A-1C0881CA11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28071" y="4720188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186" name="Freeform 22">
                <a:extLst>
                  <a:ext uri="{FF2B5EF4-FFF2-40B4-BE49-F238E27FC236}">
                    <a16:creationId xmlns:a16="http://schemas.microsoft.com/office/drawing/2014/main" id="{D3139F8D-3DEA-2896-E3AF-3303172594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3945" y="4293993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187" name="Freeform 22">
                <a:extLst>
                  <a:ext uri="{FF2B5EF4-FFF2-40B4-BE49-F238E27FC236}">
                    <a16:creationId xmlns:a16="http://schemas.microsoft.com/office/drawing/2014/main" id="{E4E87510-51C2-BE80-BB53-F6253D402D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86246" y="4420981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188" name="Freeform 22">
                <a:extLst>
                  <a:ext uri="{FF2B5EF4-FFF2-40B4-BE49-F238E27FC236}">
                    <a16:creationId xmlns:a16="http://schemas.microsoft.com/office/drawing/2014/main" id="{4557271F-FCA8-5BD1-9E76-1BD4F05BF7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49326" y="4801151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189" name="Freeform 22">
                <a:extLst>
                  <a:ext uri="{FF2B5EF4-FFF2-40B4-BE49-F238E27FC236}">
                    <a16:creationId xmlns:a16="http://schemas.microsoft.com/office/drawing/2014/main" id="{9582C87B-56FD-58F0-8D03-6D2C0CE1D7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4209" y="4834677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190" name="Freeform 22">
                <a:extLst>
                  <a:ext uri="{FF2B5EF4-FFF2-40B4-BE49-F238E27FC236}">
                    <a16:creationId xmlns:a16="http://schemas.microsoft.com/office/drawing/2014/main" id="{8293CA48-FEA7-F664-94BB-7D5AF2F7FC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22777" y="4774251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191" name="Freeform 22">
                <a:extLst>
                  <a:ext uri="{FF2B5EF4-FFF2-40B4-BE49-F238E27FC236}">
                    <a16:creationId xmlns:a16="http://schemas.microsoft.com/office/drawing/2014/main" id="{D33EED1A-BEA4-8000-9182-50D046E022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08653" y="4796171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192" name="Freeform 22">
                <a:extLst>
                  <a:ext uri="{FF2B5EF4-FFF2-40B4-BE49-F238E27FC236}">
                    <a16:creationId xmlns:a16="http://schemas.microsoft.com/office/drawing/2014/main" id="{DF9A4314-751F-099F-EDE6-9C7176A1FC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08652" y="4747455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193" name="Freeform 22">
                <a:extLst>
                  <a:ext uri="{FF2B5EF4-FFF2-40B4-BE49-F238E27FC236}">
                    <a16:creationId xmlns:a16="http://schemas.microsoft.com/office/drawing/2014/main" id="{E05A6C97-3215-70FD-9E58-24E79B1E9B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45373" y="4713825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194" name="Freeform 22">
                <a:extLst>
                  <a:ext uri="{FF2B5EF4-FFF2-40B4-BE49-F238E27FC236}">
                    <a16:creationId xmlns:a16="http://schemas.microsoft.com/office/drawing/2014/main" id="{B277AD57-B345-ABD8-8681-9637B1EE55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8904" y="4754306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195" name="Freeform 22">
                <a:extLst>
                  <a:ext uri="{FF2B5EF4-FFF2-40B4-BE49-F238E27FC236}">
                    <a16:creationId xmlns:a16="http://schemas.microsoft.com/office/drawing/2014/main" id="{21AB6B56-D9BE-717C-8EDF-22363E45F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0046" y="4254415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196" name="Freeform 22">
                <a:extLst>
                  <a:ext uri="{FF2B5EF4-FFF2-40B4-BE49-F238E27FC236}">
                    <a16:creationId xmlns:a16="http://schemas.microsoft.com/office/drawing/2014/main" id="{88D33EA5-DEC1-6878-59EE-04566BCEC4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8689" y="4190017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197" name="Freeform 22">
                <a:extLst>
                  <a:ext uri="{FF2B5EF4-FFF2-40B4-BE49-F238E27FC236}">
                    <a16:creationId xmlns:a16="http://schemas.microsoft.com/office/drawing/2014/main" id="{452BCF75-02D6-5052-95C2-F301CF054F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21409" y="4473951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198" name="Freeform 22">
                <a:extLst>
                  <a:ext uri="{FF2B5EF4-FFF2-40B4-BE49-F238E27FC236}">
                    <a16:creationId xmlns:a16="http://schemas.microsoft.com/office/drawing/2014/main" id="{7F93E9A4-4A3D-60EB-4307-4BE426B917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6558" y="4524842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199" name="Freeform 22">
                <a:extLst>
                  <a:ext uri="{FF2B5EF4-FFF2-40B4-BE49-F238E27FC236}">
                    <a16:creationId xmlns:a16="http://schemas.microsoft.com/office/drawing/2014/main" id="{E7205A51-F8E2-DC84-8304-EB32C8FFFA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91609" y="4282948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00" name="Freeform 22">
                <a:extLst>
                  <a:ext uri="{FF2B5EF4-FFF2-40B4-BE49-F238E27FC236}">
                    <a16:creationId xmlns:a16="http://schemas.microsoft.com/office/drawing/2014/main" id="{3E1C1EAC-D89D-1AC1-AA24-B2D7B0EA64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7114" y="4389267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01" name="Freeform 22">
                <a:extLst>
                  <a:ext uri="{FF2B5EF4-FFF2-40B4-BE49-F238E27FC236}">
                    <a16:creationId xmlns:a16="http://schemas.microsoft.com/office/drawing/2014/main" id="{D71403AD-1522-6ED6-57DD-118BF654B4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85060" y="4287227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02" name="Freeform 22">
                <a:extLst>
                  <a:ext uri="{FF2B5EF4-FFF2-40B4-BE49-F238E27FC236}">
                    <a16:creationId xmlns:a16="http://schemas.microsoft.com/office/drawing/2014/main" id="{3EBCE185-79EC-36B2-58CF-276CF6E475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87723" y="4280006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03" name="Freeform 22">
                <a:extLst>
                  <a:ext uri="{FF2B5EF4-FFF2-40B4-BE49-F238E27FC236}">
                    <a16:creationId xmlns:a16="http://schemas.microsoft.com/office/drawing/2014/main" id="{56E94186-A4B8-022E-5351-085FB10D38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28267" y="4553856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04" name="Freeform 22">
                <a:extLst>
                  <a:ext uri="{FF2B5EF4-FFF2-40B4-BE49-F238E27FC236}">
                    <a16:creationId xmlns:a16="http://schemas.microsoft.com/office/drawing/2014/main" id="{AEA297BF-A744-DAC3-7B10-71F4A5F8CF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28267" y="4612920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05" name="Freeform 22">
                <a:extLst>
                  <a:ext uri="{FF2B5EF4-FFF2-40B4-BE49-F238E27FC236}">
                    <a16:creationId xmlns:a16="http://schemas.microsoft.com/office/drawing/2014/main" id="{99A5BCAC-761A-AF08-122E-2A6FD466AC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85865" y="4587610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06" name="Freeform 22">
                <a:extLst>
                  <a:ext uri="{FF2B5EF4-FFF2-40B4-BE49-F238E27FC236}">
                    <a16:creationId xmlns:a16="http://schemas.microsoft.com/office/drawing/2014/main" id="{8CC1FBA0-D3E4-BD4C-9C68-427ED91480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75897" y="4605192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07" name="Freeform 22">
                <a:extLst>
                  <a:ext uri="{FF2B5EF4-FFF2-40B4-BE49-F238E27FC236}">
                    <a16:creationId xmlns:a16="http://schemas.microsoft.com/office/drawing/2014/main" id="{E83ACBBD-C33F-CB60-A5E6-A4C3DC9BC1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8745" y="4608337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08" name="Freeform 22">
                <a:extLst>
                  <a:ext uri="{FF2B5EF4-FFF2-40B4-BE49-F238E27FC236}">
                    <a16:creationId xmlns:a16="http://schemas.microsoft.com/office/drawing/2014/main" id="{38456F57-E91D-87F3-5155-9096D075A5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64127" y="4654329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09" name="Freeform 22">
                <a:extLst>
                  <a:ext uri="{FF2B5EF4-FFF2-40B4-BE49-F238E27FC236}">
                    <a16:creationId xmlns:a16="http://schemas.microsoft.com/office/drawing/2014/main" id="{54AAB961-E6BE-6EEA-14D3-BABC2AB9C9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79707" y="4421519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10" name="Freeform 22">
                <a:extLst>
                  <a:ext uri="{FF2B5EF4-FFF2-40B4-BE49-F238E27FC236}">
                    <a16:creationId xmlns:a16="http://schemas.microsoft.com/office/drawing/2014/main" id="{550ED64E-8050-10A3-4AF7-0B19618EB2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25903" y="4387418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11" name="Freeform 22">
                <a:extLst>
                  <a:ext uri="{FF2B5EF4-FFF2-40B4-BE49-F238E27FC236}">
                    <a16:creationId xmlns:a16="http://schemas.microsoft.com/office/drawing/2014/main" id="{65328AF8-DD7A-41FB-76DF-3BF3DEF1C9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67098" y="4421911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12" name="Freeform 22">
                <a:extLst>
                  <a:ext uri="{FF2B5EF4-FFF2-40B4-BE49-F238E27FC236}">
                    <a16:creationId xmlns:a16="http://schemas.microsoft.com/office/drawing/2014/main" id="{D0DA740D-C0B5-2F2A-B68F-B43009FC60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0674" y="4324701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13" name="Freeform 22">
                <a:extLst>
                  <a:ext uri="{FF2B5EF4-FFF2-40B4-BE49-F238E27FC236}">
                    <a16:creationId xmlns:a16="http://schemas.microsoft.com/office/drawing/2014/main" id="{64DCA11D-C1E8-9605-2C08-A44DE49934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03285" y="4346936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14" name="Freeform 22">
                <a:extLst>
                  <a:ext uri="{FF2B5EF4-FFF2-40B4-BE49-F238E27FC236}">
                    <a16:creationId xmlns:a16="http://schemas.microsoft.com/office/drawing/2014/main" id="{9A335E4A-4E1F-84B0-56C6-9D5C061C93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3173" y="4371335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15" name="Freeform 22">
                <a:extLst>
                  <a:ext uri="{FF2B5EF4-FFF2-40B4-BE49-F238E27FC236}">
                    <a16:creationId xmlns:a16="http://schemas.microsoft.com/office/drawing/2014/main" id="{EF610B57-9FFC-5D4D-6BFB-C660A14873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09615" y="4427383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16" name="Freeform 22">
                <a:extLst>
                  <a:ext uri="{FF2B5EF4-FFF2-40B4-BE49-F238E27FC236}">
                    <a16:creationId xmlns:a16="http://schemas.microsoft.com/office/drawing/2014/main" id="{D629640F-AB76-6E6B-38DB-8C3B0CE9B7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54442" y="4430057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17" name="Freeform 22">
                <a:extLst>
                  <a:ext uri="{FF2B5EF4-FFF2-40B4-BE49-F238E27FC236}">
                    <a16:creationId xmlns:a16="http://schemas.microsoft.com/office/drawing/2014/main" id="{1AA87220-53D3-A9CF-6780-1E7B71B20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50951" y="4477902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18" name="Freeform 22">
                <a:extLst>
                  <a:ext uri="{FF2B5EF4-FFF2-40B4-BE49-F238E27FC236}">
                    <a16:creationId xmlns:a16="http://schemas.microsoft.com/office/drawing/2014/main" id="{6A095A62-7868-CD9F-4F62-B4C31D7C72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3814" y="4452298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19" name="Freeform 22">
                <a:extLst>
                  <a:ext uri="{FF2B5EF4-FFF2-40B4-BE49-F238E27FC236}">
                    <a16:creationId xmlns:a16="http://schemas.microsoft.com/office/drawing/2014/main" id="{4E6F487C-2984-951C-60FF-3EC3884967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1263" y="4486059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20" name="Freeform 22">
                <a:extLst>
                  <a:ext uri="{FF2B5EF4-FFF2-40B4-BE49-F238E27FC236}">
                    <a16:creationId xmlns:a16="http://schemas.microsoft.com/office/drawing/2014/main" id="{3B0556FC-53AB-96CD-1D0F-5E08C70AFE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94542" y="4224403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21" name="Freeform 22">
                <a:extLst>
                  <a:ext uri="{FF2B5EF4-FFF2-40B4-BE49-F238E27FC236}">
                    <a16:creationId xmlns:a16="http://schemas.microsoft.com/office/drawing/2014/main" id="{F2DA1CFE-C6F4-5431-699E-DF207ADE61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9124" y="4207486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22" name="Freeform 22">
                <a:extLst>
                  <a:ext uri="{FF2B5EF4-FFF2-40B4-BE49-F238E27FC236}">
                    <a16:creationId xmlns:a16="http://schemas.microsoft.com/office/drawing/2014/main" id="{59BF9DC9-E456-DE52-8FF8-3E95D2C8BB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54257" y="4190017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23" name="Freeform 22">
                <a:extLst>
                  <a:ext uri="{FF2B5EF4-FFF2-40B4-BE49-F238E27FC236}">
                    <a16:creationId xmlns:a16="http://schemas.microsoft.com/office/drawing/2014/main" id="{CEE039FD-AC97-27DD-EB08-677466F149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3907" y="4254332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24" name="Freeform 22">
                <a:extLst>
                  <a:ext uri="{FF2B5EF4-FFF2-40B4-BE49-F238E27FC236}">
                    <a16:creationId xmlns:a16="http://schemas.microsoft.com/office/drawing/2014/main" id="{35DB3423-63AE-D3FE-F247-D5E4324C14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76503" y="4245048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25" name="Freeform 22">
                <a:extLst>
                  <a:ext uri="{FF2B5EF4-FFF2-40B4-BE49-F238E27FC236}">
                    <a16:creationId xmlns:a16="http://schemas.microsoft.com/office/drawing/2014/main" id="{8E63DE45-8F9D-5CE8-A5C5-F88E0BD5A6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51522" y="3482796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26" name="Freeform 22">
                <a:extLst>
                  <a:ext uri="{FF2B5EF4-FFF2-40B4-BE49-F238E27FC236}">
                    <a16:creationId xmlns:a16="http://schemas.microsoft.com/office/drawing/2014/main" id="{1F9A0F31-08B8-EA2C-A3FB-D9D2F2CF6C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96627" y="4612920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27" name="Freeform 22">
                <a:extLst>
                  <a:ext uri="{FF2B5EF4-FFF2-40B4-BE49-F238E27FC236}">
                    <a16:creationId xmlns:a16="http://schemas.microsoft.com/office/drawing/2014/main" id="{4B27710C-1994-AA4A-D120-8AB06D8437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26988" y="4496062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28" name="Freeform 22">
                <a:extLst>
                  <a:ext uri="{FF2B5EF4-FFF2-40B4-BE49-F238E27FC236}">
                    <a16:creationId xmlns:a16="http://schemas.microsoft.com/office/drawing/2014/main" id="{DB9FC048-F146-49EE-A884-15CC87B01E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29311" y="4295610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29" name="Freeform 22">
                <a:extLst>
                  <a:ext uri="{FF2B5EF4-FFF2-40B4-BE49-F238E27FC236}">
                    <a16:creationId xmlns:a16="http://schemas.microsoft.com/office/drawing/2014/main" id="{4B62C0F1-151A-4336-9024-E6F19873E1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2210" y="4546394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30" name="Freeform 22">
                <a:extLst>
                  <a:ext uri="{FF2B5EF4-FFF2-40B4-BE49-F238E27FC236}">
                    <a16:creationId xmlns:a16="http://schemas.microsoft.com/office/drawing/2014/main" id="{7EF60E06-C1CC-C065-CFA0-EFACA00B84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1140" y="4689300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31" name="Freeform 22">
                <a:extLst>
                  <a:ext uri="{FF2B5EF4-FFF2-40B4-BE49-F238E27FC236}">
                    <a16:creationId xmlns:a16="http://schemas.microsoft.com/office/drawing/2014/main" id="{2C729DF7-D90F-5DF6-0DAF-2151141F54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69927" y="4650261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32" name="Freeform 22">
                <a:extLst>
                  <a:ext uri="{FF2B5EF4-FFF2-40B4-BE49-F238E27FC236}">
                    <a16:creationId xmlns:a16="http://schemas.microsoft.com/office/drawing/2014/main" id="{E6B592F3-84D7-770A-45F7-3B5A5F8387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7622" y="4870432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33" name="Freeform 22">
                <a:extLst>
                  <a:ext uri="{FF2B5EF4-FFF2-40B4-BE49-F238E27FC236}">
                    <a16:creationId xmlns:a16="http://schemas.microsoft.com/office/drawing/2014/main" id="{2470A43F-42A0-7330-1DF1-81AA069756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4634" y="5073353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34" name="Freeform 22">
                <a:extLst>
                  <a:ext uri="{FF2B5EF4-FFF2-40B4-BE49-F238E27FC236}">
                    <a16:creationId xmlns:a16="http://schemas.microsoft.com/office/drawing/2014/main" id="{DF8014A6-47E2-2F56-5E08-2F15D9A195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61719" y="4955063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35" name="Freeform 22">
                <a:extLst>
                  <a:ext uri="{FF2B5EF4-FFF2-40B4-BE49-F238E27FC236}">
                    <a16:creationId xmlns:a16="http://schemas.microsoft.com/office/drawing/2014/main" id="{D674E64D-0769-73B5-A620-7BD5F791DE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2706" y="4836652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36" name="Freeform 22">
                <a:extLst>
                  <a:ext uri="{FF2B5EF4-FFF2-40B4-BE49-F238E27FC236}">
                    <a16:creationId xmlns:a16="http://schemas.microsoft.com/office/drawing/2014/main" id="{A0B39BF7-6EC9-7B8C-959B-B1AD35BEF4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68809" y="4905660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37" name="Freeform 22">
                <a:extLst>
                  <a:ext uri="{FF2B5EF4-FFF2-40B4-BE49-F238E27FC236}">
                    <a16:creationId xmlns:a16="http://schemas.microsoft.com/office/drawing/2014/main" id="{E189204F-AE99-B81F-E6EB-498719AE7D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4391" y="4814732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38" name="Freeform 22">
                <a:extLst>
                  <a:ext uri="{FF2B5EF4-FFF2-40B4-BE49-F238E27FC236}">
                    <a16:creationId xmlns:a16="http://schemas.microsoft.com/office/drawing/2014/main" id="{47844F6F-322E-85E8-5297-ED36566749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46614" y="4705728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39" name="Freeform 22">
                <a:extLst>
                  <a:ext uri="{FF2B5EF4-FFF2-40B4-BE49-F238E27FC236}">
                    <a16:creationId xmlns:a16="http://schemas.microsoft.com/office/drawing/2014/main" id="{8E3DAEA4-1416-904D-660C-616E5E832F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8299" y="4996011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40" name="Freeform 22">
                <a:extLst>
                  <a:ext uri="{FF2B5EF4-FFF2-40B4-BE49-F238E27FC236}">
                    <a16:creationId xmlns:a16="http://schemas.microsoft.com/office/drawing/2014/main" id="{6FCC6553-70DE-2613-D529-D2015E14A6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73042" y="4922715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41" name="Freeform 22">
                <a:extLst>
                  <a:ext uri="{FF2B5EF4-FFF2-40B4-BE49-F238E27FC236}">
                    <a16:creationId xmlns:a16="http://schemas.microsoft.com/office/drawing/2014/main" id="{8862A5FA-E286-7FC0-ED2A-8DBB2DCEB1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84953" y="4610654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42" name="Freeform 22">
                <a:extLst>
                  <a:ext uri="{FF2B5EF4-FFF2-40B4-BE49-F238E27FC236}">
                    <a16:creationId xmlns:a16="http://schemas.microsoft.com/office/drawing/2014/main" id="{3BBC7F96-E098-4A16-18B7-32EF6C288E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14342" y="4589576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43" name="Freeform 22">
                <a:extLst>
                  <a:ext uri="{FF2B5EF4-FFF2-40B4-BE49-F238E27FC236}">
                    <a16:creationId xmlns:a16="http://schemas.microsoft.com/office/drawing/2014/main" id="{306671DA-C209-7F13-8131-D345293CEB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15176" y="4774251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44" name="Freeform 22">
                <a:extLst>
                  <a:ext uri="{FF2B5EF4-FFF2-40B4-BE49-F238E27FC236}">
                    <a16:creationId xmlns:a16="http://schemas.microsoft.com/office/drawing/2014/main" id="{AA38ABFC-A3DD-B407-3DDC-EED751AC89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24317" y="4784216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45" name="Freeform 22">
                <a:extLst>
                  <a:ext uri="{FF2B5EF4-FFF2-40B4-BE49-F238E27FC236}">
                    <a16:creationId xmlns:a16="http://schemas.microsoft.com/office/drawing/2014/main" id="{FA2E55FD-B2BE-CDAD-1DEA-F7403D6ECD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3561" y="4691022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46" name="Freeform 22">
                <a:extLst>
                  <a:ext uri="{FF2B5EF4-FFF2-40B4-BE49-F238E27FC236}">
                    <a16:creationId xmlns:a16="http://schemas.microsoft.com/office/drawing/2014/main" id="{8A156AC3-3250-AD7F-03E0-66AC653A1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11885" y="4665361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47" name="Freeform 22">
                <a:extLst>
                  <a:ext uri="{FF2B5EF4-FFF2-40B4-BE49-F238E27FC236}">
                    <a16:creationId xmlns:a16="http://schemas.microsoft.com/office/drawing/2014/main" id="{41FB4CDF-0147-F667-CF70-3567AFECF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88673" y="4706974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48" name="Freeform 22">
                <a:extLst>
                  <a:ext uri="{FF2B5EF4-FFF2-40B4-BE49-F238E27FC236}">
                    <a16:creationId xmlns:a16="http://schemas.microsoft.com/office/drawing/2014/main" id="{C3DE211F-564B-BCA8-0E33-9AFDBE28B7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98156" y="4656969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49" name="Freeform 22">
                <a:extLst>
                  <a:ext uri="{FF2B5EF4-FFF2-40B4-BE49-F238E27FC236}">
                    <a16:creationId xmlns:a16="http://schemas.microsoft.com/office/drawing/2014/main" id="{D8C8C16C-56B1-72F6-82A9-FF286421EA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56425" y="4496062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50" name="Freeform 22">
                <a:extLst>
                  <a:ext uri="{FF2B5EF4-FFF2-40B4-BE49-F238E27FC236}">
                    <a16:creationId xmlns:a16="http://schemas.microsoft.com/office/drawing/2014/main" id="{3E1739E8-3738-BD24-E5B9-146D492294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86875" y="4462732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51" name="Freeform 22">
                <a:extLst>
                  <a:ext uri="{FF2B5EF4-FFF2-40B4-BE49-F238E27FC236}">
                    <a16:creationId xmlns:a16="http://schemas.microsoft.com/office/drawing/2014/main" id="{7C213D4B-3296-E6C3-7302-1348AB529A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3784" y="4479644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52" name="Freeform 22">
                <a:extLst>
                  <a:ext uri="{FF2B5EF4-FFF2-40B4-BE49-F238E27FC236}">
                    <a16:creationId xmlns:a16="http://schemas.microsoft.com/office/drawing/2014/main" id="{1A3D623F-B60C-A87E-E7EA-2F50A01FEE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71470" y="4377536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53" name="Freeform 22">
                <a:extLst>
                  <a:ext uri="{FF2B5EF4-FFF2-40B4-BE49-F238E27FC236}">
                    <a16:creationId xmlns:a16="http://schemas.microsoft.com/office/drawing/2014/main" id="{B6BA1D7B-E952-4351-C7E6-9F890F8DBC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35977" y="4153353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54" name="Freeform 22">
                <a:extLst>
                  <a:ext uri="{FF2B5EF4-FFF2-40B4-BE49-F238E27FC236}">
                    <a16:creationId xmlns:a16="http://schemas.microsoft.com/office/drawing/2014/main" id="{16A27FF4-8FD2-054C-B957-45BA8533D8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87143" y="4301275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55" name="Freeform 22">
                <a:extLst>
                  <a:ext uri="{FF2B5EF4-FFF2-40B4-BE49-F238E27FC236}">
                    <a16:creationId xmlns:a16="http://schemas.microsoft.com/office/drawing/2014/main" id="{EFDBE3F4-0371-7C35-A9C9-9A0032FBC2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4071" y="4316254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56" name="Freeform 22">
                <a:extLst>
                  <a:ext uri="{FF2B5EF4-FFF2-40B4-BE49-F238E27FC236}">
                    <a16:creationId xmlns:a16="http://schemas.microsoft.com/office/drawing/2014/main" id="{39C641E7-C5E9-497E-D1C2-3BA8101C0D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4431" y="4033474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57" name="Freeform 22">
                <a:extLst>
                  <a:ext uri="{FF2B5EF4-FFF2-40B4-BE49-F238E27FC236}">
                    <a16:creationId xmlns:a16="http://schemas.microsoft.com/office/drawing/2014/main" id="{BC6615D1-1B2B-E763-DD46-0E4637DA9C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3561" y="4296573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58" name="Freeform 22">
                <a:extLst>
                  <a:ext uri="{FF2B5EF4-FFF2-40B4-BE49-F238E27FC236}">
                    <a16:creationId xmlns:a16="http://schemas.microsoft.com/office/drawing/2014/main" id="{93262953-698A-D3D9-C64A-D74ED368D8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4164" y="4255128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59" name="Freeform 22">
                <a:extLst>
                  <a:ext uri="{FF2B5EF4-FFF2-40B4-BE49-F238E27FC236}">
                    <a16:creationId xmlns:a16="http://schemas.microsoft.com/office/drawing/2014/main" id="{329D6993-04BF-EC28-7A7F-2033B80610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3561" y="4121467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60" name="Freeform 22">
                <a:extLst>
                  <a:ext uri="{FF2B5EF4-FFF2-40B4-BE49-F238E27FC236}">
                    <a16:creationId xmlns:a16="http://schemas.microsoft.com/office/drawing/2014/main" id="{0C0397E6-1D58-425B-99D9-D082C91F14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74654" y="4008076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61" name="Freeform 22">
                <a:extLst>
                  <a:ext uri="{FF2B5EF4-FFF2-40B4-BE49-F238E27FC236}">
                    <a16:creationId xmlns:a16="http://schemas.microsoft.com/office/drawing/2014/main" id="{2DA7C8D6-C23C-2B7A-10A2-EA312B0B15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47188" y="3527855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62" name="Freeform 22">
                <a:extLst>
                  <a:ext uri="{FF2B5EF4-FFF2-40B4-BE49-F238E27FC236}">
                    <a16:creationId xmlns:a16="http://schemas.microsoft.com/office/drawing/2014/main" id="{8B0F53AB-8409-D012-A866-768EA2C68C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98860" y="4291099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63" name="Freeform 22">
                <a:extLst>
                  <a:ext uri="{FF2B5EF4-FFF2-40B4-BE49-F238E27FC236}">
                    <a16:creationId xmlns:a16="http://schemas.microsoft.com/office/drawing/2014/main" id="{67637C0F-7E5B-B560-F22C-AA9B94CBA0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53381" y="4261065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64" name="Freeform 22">
                <a:extLst>
                  <a:ext uri="{FF2B5EF4-FFF2-40B4-BE49-F238E27FC236}">
                    <a16:creationId xmlns:a16="http://schemas.microsoft.com/office/drawing/2014/main" id="{F84D752D-CC37-2048-C43C-74921CEC93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4438" y="4148023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65" name="Freeform 22">
                <a:extLst>
                  <a:ext uri="{FF2B5EF4-FFF2-40B4-BE49-F238E27FC236}">
                    <a16:creationId xmlns:a16="http://schemas.microsoft.com/office/drawing/2014/main" id="{8C03937F-B9EF-9A10-A323-DE216A626B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47290" y="3839658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66" name="Freeform 22">
                <a:extLst>
                  <a:ext uri="{FF2B5EF4-FFF2-40B4-BE49-F238E27FC236}">
                    <a16:creationId xmlns:a16="http://schemas.microsoft.com/office/drawing/2014/main" id="{756B593F-A9CA-90A5-D516-B07FF04096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69572" y="3549457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67" name="Freeform 22">
                <a:extLst>
                  <a:ext uri="{FF2B5EF4-FFF2-40B4-BE49-F238E27FC236}">
                    <a16:creationId xmlns:a16="http://schemas.microsoft.com/office/drawing/2014/main" id="{F9FC28C9-5BE9-EC2B-F0C0-F1333B84D0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22573" y="3589938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68" name="Freeform 22">
                <a:extLst>
                  <a:ext uri="{FF2B5EF4-FFF2-40B4-BE49-F238E27FC236}">
                    <a16:creationId xmlns:a16="http://schemas.microsoft.com/office/drawing/2014/main" id="{663A8A83-1922-0E0F-28AB-A5D039A796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19369" y="3648038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69" name="Freeform 22">
                <a:extLst>
                  <a:ext uri="{FF2B5EF4-FFF2-40B4-BE49-F238E27FC236}">
                    <a16:creationId xmlns:a16="http://schemas.microsoft.com/office/drawing/2014/main" id="{B903DA21-3446-348D-FFAF-2B105780D5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65006" y="3576458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70" name="Freeform 22">
                <a:extLst>
                  <a:ext uri="{FF2B5EF4-FFF2-40B4-BE49-F238E27FC236}">
                    <a16:creationId xmlns:a16="http://schemas.microsoft.com/office/drawing/2014/main" id="{DA2BEEBA-C968-0BAA-332D-0A6B425EA3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08289" y="3657421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71" name="Freeform 22">
                <a:extLst>
                  <a:ext uri="{FF2B5EF4-FFF2-40B4-BE49-F238E27FC236}">
                    <a16:creationId xmlns:a16="http://schemas.microsoft.com/office/drawing/2014/main" id="{A4940F86-C3FF-A6D6-93F0-FF82C0712F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41000" y="3744567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72" name="Freeform 22">
                <a:extLst>
                  <a:ext uri="{FF2B5EF4-FFF2-40B4-BE49-F238E27FC236}">
                    <a16:creationId xmlns:a16="http://schemas.microsoft.com/office/drawing/2014/main" id="{BCAA322C-244E-8B37-B70E-9DE4FE9431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89697" y="3687352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73" name="Freeform 22">
                <a:extLst>
                  <a:ext uri="{FF2B5EF4-FFF2-40B4-BE49-F238E27FC236}">
                    <a16:creationId xmlns:a16="http://schemas.microsoft.com/office/drawing/2014/main" id="{8562D450-6B2D-35ED-94D0-A08B670BBF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18781" y="3815645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74" name="Freeform 22">
                <a:extLst>
                  <a:ext uri="{FF2B5EF4-FFF2-40B4-BE49-F238E27FC236}">
                    <a16:creationId xmlns:a16="http://schemas.microsoft.com/office/drawing/2014/main" id="{1D84D19C-BB54-7511-EC79-65D5BD36B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73720" y="3924437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75" name="Freeform 22">
                <a:extLst>
                  <a:ext uri="{FF2B5EF4-FFF2-40B4-BE49-F238E27FC236}">
                    <a16:creationId xmlns:a16="http://schemas.microsoft.com/office/drawing/2014/main" id="{53BE859B-5799-B693-0CA0-B31FAC807B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98120" y="3978906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76" name="Freeform 22">
                <a:extLst>
                  <a:ext uri="{FF2B5EF4-FFF2-40B4-BE49-F238E27FC236}">
                    <a16:creationId xmlns:a16="http://schemas.microsoft.com/office/drawing/2014/main" id="{E76A7E0D-19B7-DABF-4F48-3279AD3779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26022" y="3924437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77" name="Freeform 22">
                <a:extLst>
                  <a:ext uri="{FF2B5EF4-FFF2-40B4-BE49-F238E27FC236}">
                    <a16:creationId xmlns:a16="http://schemas.microsoft.com/office/drawing/2014/main" id="{2E69BE60-CD86-4239-5115-76C2B855CC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9001" y="4008076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78" name="Freeform 22">
                <a:extLst>
                  <a:ext uri="{FF2B5EF4-FFF2-40B4-BE49-F238E27FC236}">
                    <a16:creationId xmlns:a16="http://schemas.microsoft.com/office/drawing/2014/main" id="{57EF457A-5330-15A6-EA8E-5F479AE93D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77495" y="4075141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79" name="Freeform 22">
                <a:extLst>
                  <a:ext uri="{FF2B5EF4-FFF2-40B4-BE49-F238E27FC236}">
                    <a16:creationId xmlns:a16="http://schemas.microsoft.com/office/drawing/2014/main" id="{8B5B3F27-21B4-AAD1-9BD5-6CEAA64C9D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54029" y="3955916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80" name="Freeform 22">
                <a:extLst>
                  <a:ext uri="{FF2B5EF4-FFF2-40B4-BE49-F238E27FC236}">
                    <a16:creationId xmlns:a16="http://schemas.microsoft.com/office/drawing/2014/main" id="{FCEC9418-821A-E58C-93BA-3E8DB7C15D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82055" y="3969869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81" name="Freeform 22">
                <a:extLst>
                  <a:ext uri="{FF2B5EF4-FFF2-40B4-BE49-F238E27FC236}">
                    <a16:creationId xmlns:a16="http://schemas.microsoft.com/office/drawing/2014/main" id="{6589C889-D509-7F69-0024-45BE50B4AD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18781" y="4033474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82" name="Freeform 22">
                <a:extLst>
                  <a:ext uri="{FF2B5EF4-FFF2-40B4-BE49-F238E27FC236}">
                    <a16:creationId xmlns:a16="http://schemas.microsoft.com/office/drawing/2014/main" id="{9B490374-A624-3E71-2B55-F315845C5A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21789" y="4046550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83" name="Freeform 22">
                <a:extLst>
                  <a:ext uri="{FF2B5EF4-FFF2-40B4-BE49-F238E27FC236}">
                    <a16:creationId xmlns:a16="http://schemas.microsoft.com/office/drawing/2014/main" id="{B212C797-94CD-A9FD-5124-E96EC48A30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72724" y="4085910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84" name="Freeform 22">
                <a:extLst>
                  <a:ext uri="{FF2B5EF4-FFF2-40B4-BE49-F238E27FC236}">
                    <a16:creationId xmlns:a16="http://schemas.microsoft.com/office/drawing/2014/main" id="{5DC1E381-CADF-E867-888E-043AC2A49A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03953" y="3128310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85" name="Freeform 22">
                <a:extLst>
                  <a:ext uri="{FF2B5EF4-FFF2-40B4-BE49-F238E27FC236}">
                    <a16:creationId xmlns:a16="http://schemas.microsoft.com/office/drawing/2014/main" id="{360275A1-4549-C1DE-6177-3DBA2AE7EF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2234" y="3209273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86" name="Freeform 22">
                <a:extLst>
                  <a:ext uri="{FF2B5EF4-FFF2-40B4-BE49-F238E27FC236}">
                    <a16:creationId xmlns:a16="http://schemas.microsoft.com/office/drawing/2014/main" id="{1A5932E0-0727-9BC7-1768-E544E43459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21409" y="3150127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87" name="Freeform 22">
                <a:extLst>
                  <a:ext uri="{FF2B5EF4-FFF2-40B4-BE49-F238E27FC236}">
                    <a16:creationId xmlns:a16="http://schemas.microsoft.com/office/drawing/2014/main" id="{4938B73F-E3DC-E6C4-A03D-6E49C0CD1F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70708" y="3137521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88" name="Freeform 22">
                <a:extLst>
                  <a:ext uri="{FF2B5EF4-FFF2-40B4-BE49-F238E27FC236}">
                    <a16:creationId xmlns:a16="http://schemas.microsoft.com/office/drawing/2014/main" id="{0E273FA9-8FF5-D2FE-2DC6-86E1404976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7416" y="3128310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89" name="Freeform 22">
                <a:extLst>
                  <a:ext uri="{FF2B5EF4-FFF2-40B4-BE49-F238E27FC236}">
                    <a16:creationId xmlns:a16="http://schemas.microsoft.com/office/drawing/2014/main" id="{09701FBA-B6B5-FDD1-FD6E-751B78A61E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52972" y="3133163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90" name="Freeform 22">
                <a:extLst>
                  <a:ext uri="{FF2B5EF4-FFF2-40B4-BE49-F238E27FC236}">
                    <a16:creationId xmlns:a16="http://schemas.microsoft.com/office/drawing/2014/main" id="{E7FC3217-EF4D-E1AC-0F7E-52DF0E24B5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01117" y="3141551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91" name="Freeform 22">
                <a:extLst>
                  <a:ext uri="{FF2B5EF4-FFF2-40B4-BE49-F238E27FC236}">
                    <a16:creationId xmlns:a16="http://schemas.microsoft.com/office/drawing/2014/main" id="{CF8C3CEE-06EB-A718-7C48-615DEC94D5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55884" y="3128310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92" name="Freeform 22">
                <a:extLst>
                  <a:ext uri="{FF2B5EF4-FFF2-40B4-BE49-F238E27FC236}">
                    <a16:creationId xmlns:a16="http://schemas.microsoft.com/office/drawing/2014/main" id="{6E13F494-055F-0D87-EFB1-B072166302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65006" y="3150127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93" name="Freeform 22">
                <a:extLst>
                  <a:ext uri="{FF2B5EF4-FFF2-40B4-BE49-F238E27FC236}">
                    <a16:creationId xmlns:a16="http://schemas.microsoft.com/office/drawing/2014/main" id="{05A51355-9EE1-8FA5-BAB2-04F0209802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74582" y="3140570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94" name="Freeform 22">
                <a:extLst>
                  <a:ext uri="{FF2B5EF4-FFF2-40B4-BE49-F238E27FC236}">
                    <a16:creationId xmlns:a16="http://schemas.microsoft.com/office/drawing/2014/main" id="{3BC23D12-3FEC-B458-FB35-064347D33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60866" y="3132289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95" name="Freeform 22">
                <a:extLst>
                  <a:ext uri="{FF2B5EF4-FFF2-40B4-BE49-F238E27FC236}">
                    <a16:creationId xmlns:a16="http://schemas.microsoft.com/office/drawing/2014/main" id="{D2CC3B47-0B60-D156-D836-09AA073079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95341" y="3148958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96" name="Freeform 22">
                <a:extLst>
                  <a:ext uri="{FF2B5EF4-FFF2-40B4-BE49-F238E27FC236}">
                    <a16:creationId xmlns:a16="http://schemas.microsoft.com/office/drawing/2014/main" id="{6C0421DA-6908-C953-D328-2DCDE77970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5142" y="3136776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97" name="Freeform 22">
                <a:extLst>
                  <a:ext uri="{FF2B5EF4-FFF2-40B4-BE49-F238E27FC236}">
                    <a16:creationId xmlns:a16="http://schemas.microsoft.com/office/drawing/2014/main" id="{2D3E765E-C09F-FE1F-4D71-D3A0F12E14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83408" y="3249754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98" name="Freeform 22">
                <a:extLst>
                  <a:ext uri="{FF2B5EF4-FFF2-40B4-BE49-F238E27FC236}">
                    <a16:creationId xmlns:a16="http://schemas.microsoft.com/office/drawing/2014/main" id="{DC2A5EEE-6884-C13B-FA98-E9C153E894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78004" y="3498671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299" name="Freeform 22">
                <a:extLst>
                  <a:ext uri="{FF2B5EF4-FFF2-40B4-BE49-F238E27FC236}">
                    <a16:creationId xmlns:a16="http://schemas.microsoft.com/office/drawing/2014/main" id="{381970C0-1B54-E5FC-CAEA-1E79007DD5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73339" y="3563751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300" name="Freeform 22">
                <a:extLst>
                  <a:ext uri="{FF2B5EF4-FFF2-40B4-BE49-F238E27FC236}">
                    <a16:creationId xmlns:a16="http://schemas.microsoft.com/office/drawing/2014/main" id="{19C67C6A-65A1-9740-7132-2BFCC7D363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83408" y="3652749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301" name="Freeform 22">
                <a:extLst>
                  <a:ext uri="{FF2B5EF4-FFF2-40B4-BE49-F238E27FC236}">
                    <a16:creationId xmlns:a16="http://schemas.microsoft.com/office/drawing/2014/main" id="{F6561C2C-2AF7-6D03-2878-4E0C0DFDBB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73339" y="3704085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302" name="Freeform 22">
                <a:extLst>
                  <a:ext uri="{FF2B5EF4-FFF2-40B4-BE49-F238E27FC236}">
                    <a16:creationId xmlns:a16="http://schemas.microsoft.com/office/drawing/2014/main" id="{113234D4-7D8C-3197-8141-A643E8EB89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9403" y="3754259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303" name="Freeform 22">
                <a:extLst>
                  <a:ext uri="{FF2B5EF4-FFF2-40B4-BE49-F238E27FC236}">
                    <a16:creationId xmlns:a16="http://schemas.microsoft.com/office/drawing/2014/main" id="{73C31DC1-ACC8-BEC9-F0C7-A38BEEAEB3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5142" y="3815645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304" name="Freeform 22">
                <a:extLst>
                  <a:ext uri="{FF2B5EF4-FFF2-40B4-BE49-F238E27FC236}">
                    <a16:creationId xmlns:a16="http://schemas.microsoft.com/office/drawing/2014/main" id="{07ABB64A-CE12-FD9C-67D8-AAA0E8F073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77870" y="3874953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305" name="Freeform 22">
                <a:extLst>
                  <a:ext uri="{FF2B5EF4-FFF2-40B4-BE49-F238E27FC236}">
                    <a16:creationId xmlns:a16="http://schemas.microsoft.com/office/drawing/2014/main" id="{10637D88-177F-3620-0D3A-1B1672197B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77870" y="3970432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306" name="Freeform 22">
                <a:extLst>
                  <a:ext uri="{FF2B5EF4-FFF2-40B4-BE49-F238E27FC236}">
                    <a16:creationId xmlns:a16="http://schemas.microsoft.com/office/drawing/2014/main" id="{5600EA86-4183-56EC-0A1A-D1FB0C5CA7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77870" y="4017671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307" name="Freeform 22">
                <a:extLst>
                  <a:ext uri="{FF2B5EF4-FFF2-40B4-BE49-F238E27FC236}">
                    <a16:creationId xmlns:a16="http://schemas.microsoft.com/office/drawing/2014/main" id="{56513C3E-73B3-6582-36B6-68345397C8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9403" y="4059869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308" name="Freeform 22">
                <a:extLst>
                  <a:ext uri="{FF2B5EF4-FFF2-40B4-BE49-F238E27FC236}">
                    <a16:creationId xmlns:a16="http://schemas.microsoft.com/office/drawing/2014/main" id="{D365A20B-94F8-E672-BCF1-8A77362304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9403" y="4156104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309" name="Freeform 22">
                <a:extLst>
                  <a:ext uri="{FF2B5EF4-FFF2-40B4-BE49-F238E27FC236}">
                    <a16:creationId xmlns:a16="http://schemas.microsoft.com/office/drawing/2014/main" id="{EAA671FA-7898-9413-C519-CB500D9E8E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00032" y="4241513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310" name="Freeform 22">
                <a:extLst>
                  <a:ext uri="{FF2B5EF4-FFF2-40B4-BE49-F238E27FC236}">
                    <a16:creationId xmlns:a16="http://schemas.microsoft.com/office/drawing/2014/main" id="{0E98411E-79B6-6BDA-94BE-075085A18A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9403" y="4234316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311" name="Freeform 22">
                <a:extLst>
                  <a:ext uri="{FF2B5EF4-FFF2-40B4-BE49-F238E27FC236}">
                    <a16:creationId xmlns:a16="http://schemas.microsoft.com/office/drawing/2014/main" id="{D0A55CE2-DEAA-603F-4911-953DBF2EDA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84733" y="4284219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312" name="Freeform 22">
                <a:extLst>
                  <a:ext uri="{FF2B5EF4-FFF2-40B4-BE49-F238E27FC236}">
                    <a16:creationId xmlns:a16="http://schemas.microsoft.com/office/drawing/2014/main" id="{90C47655-1084-95DE-B062-A0990A65BB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3651" y="4292332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313" name="Freeform 22">
                <a:extLst>
                  <a:ext uri="{FF2B5EF4-FFF2-40B4-BE49-F238E27FC236}">
                    <a16:creationId xmlns:a16="http://schemas.microsoft.com/office/drawing/2014/main" id="{D3960CFB-1970-8293-9621-A078E27192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5142" y="4393521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314" name="Freeform 22">
                <a:extLst>
                  <a:ext uri="{FF2B5EF4-FFF2-40B4-BE49-F238E27FC236}">
                    <a16:creationId xmlns:a16="http://schemas.microsoft.com/office/drawing/2014/main" id="{495BAFD4-ACF2-86D8-88E5-3E808B5FB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5142" y="4439590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315" name="Freeform 22">
                <a:extLst>
                  <a:ext uri="{FF2B5EF4-FFF2-40B4-BE49-F238E27FC236}">
                    <a16:creationId xmlns:a16="http://schemas.microsoft.com/office/drawing/2014/main" id="{8BFE8951-73AB-88ED-3E0F-0011BC2961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9403" y="4478160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316" name="Freeform 22">
                <a:extLst>
                  <a:ext uri="{FF2B5EF4-FFF2-40B4-BE49-F238E27FC236}">
                    <a16:creationId xmlns:a16="http://schemas.microsoft.com/office/drawing/2014/main" id="{089C9FD0-C7D3-959A-C50B-1976B5E928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9403" y="4524229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317" name="Freeform 22">
                <a:extLst>
                  <a:ext uri="{FF2B5EF4-FFF2-40B4-BE49-F238E27FC236}">
                    <a16:creationId xmlns:a16="http://schemas.microsoft.com/office/drawing/2014/main" id="{68F8DBFA-44CE-F718-B016-E594CD55F0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5142" y="4557313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318" name="Freeform 22">
                <a:extLst>
                  <a:ext uri="{FF2B5EF4-FFF2-40B4-BE49-F238E27FC236}">
                    <a16:creationId xmlns:a16="http://schemas.microsoft.com/office/drawing/2014/main" id="{FA05CB36-D743-8CC1-A7D1-0B88016058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9403" y="4595883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319" name="Freeform 22">
                <a:extLst>
                  <a:ext uri="{FF2B5EF4-FFF2-40B4-BE49-F238E27FC236}">
                    <a16:creationId xmlns:a16="http://schemas.microsoft.com/office/drawing/2014/main" id="{16ACFCC9-9557-744D-666C-17FFA81001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9403" y="4641952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320" name="Freeform 22">
                <a:extLst>
                  <a:ext uri="{FF2B5EF4-FFF2-40B4-BE49-F238E27FC236}">
                    <a16:creationId xmlns:a16="http://schemas.microsoft.com/office/drawing/2014/main" id="{914AA9E2-667C-C643-038D-DD7E223E41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9374" y="4710522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321" name="Freeform 22">
                <a:extLst>
                  <a:ext uri="{FF2B5EF4-FFF2-40B4-BE49-F238E27FC236}">
                    <a16:creationId xmlns:a16="http://schemas.microsoft.com/office/drawing/2014/main" id="{AE74E85C-3D8F-FD8D-BEA9-CA51560C54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73635" y="4749092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322" name="Freeform 22">
                <a:extLst>
                  <a:ext uri="{FF2B5EF4-FFF2-40B4-BE49-F238E27FC236}">
                    <a16:creationId xmlns:a16="http://schemas.microsoft.com/office/drawing/2014/main" id="{7B0BFFF5-B002-D471-B3BA-E752AE5E56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73635" y="4795161"/>
                <a:ext cx="79375" cy="80963"/>
              </a:xfrm>
              <a:custGeom>
                <a:avLst/>
                <a:gdLst>
                  <a:gd name="T0" fmla="*/ 65 w 303"/>
                  <a:gd name="T1" fmla="*/ 278 h 304"/>
                  <a:gd name="T2" fmla="*/ 92 w 303"/>
                  <a:gd name="T3" fmla="*/ 292 h 304"/>
                  <a:gd name="T4" fmla="*/ 120 w 303"/>
                  <a:gd name="T5" fmla="*/ 301 h 304"/>
                  <a:gd name="T6" fmla="*/ 152 w 303"/>
                  <a:gd name="T7" fmla="*/ 304 h 304"/>
                  <a:gd name="T8" fmla="*/ 166 w 303"/>
                  <a:gd name="T9" fmla="*/ 303 h 304"/>
                  <a:gd name="T10" fmla="*/ 195 w 303"/>
                  <a:gd name="T11" fmla="*/ 297 h 304"/>
                  <a:gd name="T12" fmla="*/ 221 w 303"/>
                  <a:gd name="T13" fmla="*/ 286 h 304"/>
                  <a:gd name="T14" fmla="*/ 236 w 303"/>
                  <a:gd name="T15" fmla="*/ 275 h 304"/>
                  <a:gd name="T16" fmla="*/ 246 w 303"/>
                  <a:gd name="T17" fmla="*/ 269 h 304"/>
                  <a:gd name="T18" fmla="*/ 251 w 303"/>
                  <a:gd name="T19" fmla="*/ 263 h 304"/>
                  <a:gd name="T20" fmla="*/ 262 w 303"/>
                  <a:gd name="T21" fmla="*/ 252 h 304"/>
                  <a:gd name="T22" fmla="*/ 268 w 303"/>
                  <a:gd name="T23" fmla="*/ 247 h 304"/>
                  <a:gd name="T24" fmla="*/ 274 w 303"/>
                  <a:gd name="T25" fmla="*/ 237 h 304"/>
                  <a:gd name="T26" fmla="*/ 285 w 303"/>
                  <a:gd name="T27" fmla="*/ 222 h 304"/>
                  <a:gd name="T28" fmla="*/ 296 w 303"/>
                  <a:gd name="T29" fmla="*/ 196 h 304"/>
                  <a:gd name="T30" fmla="*/ 302 w 303"/>
                  <a:gd name="T31" fmla="*/ 167 h 304"/>
                  <a:gd name="T32" fmla="*/ 303 w 303"/>
                  <a:gd name="T33" fmla="*/ 152 h 304"/>
                  <a:gd name="T34" fmla="*/ 300 w 303"/>
                  <a:gd name="T35" fmla="*/ 121 h 304"/>
                  <a:gd name="T36" fmla="*/ 292 w 303"/>
                  <a:gd name="T37" fmla="*/ 93 h 304"/>
                  <a:gd name="T38" fmla="*/ 277 w 303"/>
                  <a:gd name="T39" fmla="*/ 66 h 304"/>
                  <a:gd name="T40" fmla="*/ 246 w 303"/>
                  <a:gd name="T41" fmla="*/ 32 h 304"/>
                  <a:gd name="T42" fmla="*/ 221 w 303"/>
                  <a:gd name="T43" fmla="*/ 16 h 304"/>
                  <a:gd name="T44" fmla="*/ 195 w 303"/>
                  <a:gd name="T45" fmla="*/ 5 h 304"/>
                  <a:gd name="T46" fmla="*/ 166 w 303"/>
                  <a:gd name="T47" fmla="*/ 0 h 304"/>
                  <a:gd name="T48" fmla="*/ 120 w 303"/>
                  <a:gd name="T49" fmla="*/ 3 h 304"/>
                  <a:gd name="T50" fmla="*/ 92 w 303"/>
                  <a:gd name="T51" fmla="*/ 10 h 304"/>
                  <a:gd name="T52" fmla="*/ 42 w 303"/>
                  <a:gd name="T53" fmla="*/ 43 h 304"/>
                  <a:gd name="T54" fmla="*/ 9 w 303"/>
                  <a:gd name="T55" fmla="*/ 93 h 304"/>
                  <a:gd name="T56" fmla="*/ 2 w 303"/>
                  <a:gd name="T57" fmla="*/ 121 h 304"/>
                  <a:gd name="T58" fmla="*/ 0 w 303"/>
                  <a:gd name="T59" fmla="*/ 167 h 304"/>
                  <a:gd name="T60" fmla="*/ 4 w 303"/>
                  <a:gd name="T61" fmla="*/ 196 h 304"/>
                  <a:gd name="T62" fmla="*/ 15 w 303"/>
                  <a:gd name="T63" fmla="*/ 222 h 304"/>
                  <a:gd name="T64" fmla="*/ 31 w 303"/>
                  <a:gd name="T65" fmla="*/ 2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3" h="304">
                    <a:moveTo>
                      <a:pt x="42" y="259"/>
                    </a:moveTo>
                    <a:lnTo>
                      <a:pt x="65" y="278"/>
                    </a:lnTo>
                    <a:lnTo>
                      <a:pt x="78" y="286"/>
                    </a:lnTo>
                    <a:lnTo>
                      <a:pt x="92" y="292"/>
                    </a:lnTo>
                    <a:lnTo>
                      <a:pt x="105" y="297"/>
                    </a:lnTo>
                    <a:lnTo>
                      <a:pt x="120" y="301"/>
                    </a:lnTo>
                    <a:lnTo>
                      <a:pt x="135" y="303"/>
                    </a:lnTo>
                    <a:lnTo>
                      <a:pt x="152" y="304"/>
                    </a:lnTo>
                    <a:lnTo>
                      <a:pt x="158" y="303"/>
                    </a:lnTo>
                    <a:lnTo>
                      <a:pt x="166" y="303"/>
                    </a:lnTo>
                    <a:lnTo>
                      <a:pt x="181" y="301"/>
                    </a:lnTo>
                    <a:lnTo>
                      <a:pt x="195" y="297"/>
                    </a:lnTo>
                    <a:lnTo>
                      <a:pt x="209" y="292"/>
                    </a:lnTo>
                    <a:lnTo>
                      <a:pt x="221" y="286"/>
                    </a:lnTo>
                    <a:lnTo>
                      <a:pt x="234" y="278"/>
                    </a:lnTo>
                    <a:lnTo>
                      <a:pt x="236" y="275"/>
                    </a:lnTo>
                    <a:lnTo>
                      <a:pt x="239" y="273"/>
                    </a:lnTo>
                    <a:lnTo>
                      <a:pt x="246" y="269"/>
                    </a:lnTo>
                    <a:lnTo>
                      <a:pt x="248" y="265"/>
                    </a:lnTo>
                    <a:lnTo>
                      <a:pt x="251" y="263"/>
                    </a:lnTo>
                    <a:lnTo>
                      <a:pt x="258" y="259"/>
                    </a:lnTo>
                    <a:lnTo>
                      <a:pt x="262" y="252"/>
                    </a:lnTo>
                    <a:lnTo>
                      <a:pt x="264" y="249"/>
                    </a:lnTo>
                    <a:lnTo>
                      <a:pt x="268" y="247"/>
                    </a:lnTo>
                    <a:lnTo>
                      <a:pt x="272" y="240"/>
                    </a:lnTo>
                    <a:lnTo>
                      <a:pt x="274" y="237"/>
                    </a:lnTo>
                    <a:lnTo>
                      <a:pt x="277" y="235"/>
                    </a:lnTo>
                    <a:lnTo>
                      <a:pt x="285" y="222"/>
                    </a:lnTo>
                    <a:lnTo>
                      <a:pt x="292" y="210"/>
                    </a:lnTo>
                    <a:lnTo>
                      <a:pt x="296" y="196"/>
                    </a:lnTo>
                    <a:lnTo>
                      <a:pt x="300" y="182"/>
                    </a:lnTo>
                    <a:lnTo>
                      <a:pt x="302" y="167"/>
                    </a:lnTo>
                    <a:lnTo>
                      <a:pt x="302" y="159"/>
                    </a:lnTo>
                    <a:lnTo>
                      <a:pt x="303" y="152"/>
                    </a:lnTo>
                    <a:lnTo>
                      <a:pt x="302" y="136"/>
                    </a:lnTo>
                    <a:lnTo>
                      <a:pt x="300" y="121"/>
                    </a:lnTo>
                    <a:lnTo>
                      <a:pt x="296" y="106"/>
                    </a:lnTo>
                    <a:lnTo>
                      <a:pt x="292" y="93"/>
                    </a:lnTo>
                    <a:lnTo>
                      <a:pt x="285" y="79"/>
                    </a:lnTo>
                    <a:lnTo>
                      <a:pt x="277" y="66"/>
                    </a:lnTo>
                    <a:lnTo>
                      <a:pt x="258" y="43"/>
                    </a:lnTo>
                    <a:lnTo>
                      <a:pt x="246" y="32"/>
                    </a:lnTo>
                    <a:lnTo>
                      <a:pt x="234" y="23"/>
                    </a:lnTo>
                    <a:lnTo>
                      <a:pt x="221" y="16"/>
                    </a:lnTo>
                    <a:lnTo>
                      <a:pt x="209" y="10"/>
                    </a:lnTo>
                    <a:lnTo>
                      <a:pt x="195" y="5"/>
                    </a:lnTo>
                    <a:lnTo>
                      <a:pt x="181" y="3"/>
                    </a:lnTo>
                    <a:lnTo>
                      <a:pt x="166" y="0"/>
                    </a:lnTo>
                    <a:lnTo>
                      <a:pt x="152" y="0"/>
                    </a:lnTo>
                    <a:lnTo>
                      <a:pt x="120" y="3"/>
                    </a:lnTo>
                    <a:lnTo>
                      <a:pt x="105" y="5"/>
                    </a:lnTo>
                    <a:lnTo>
                      <a:pt x="92" y="10"/>
                    </a:lnTo>
                    <a:lnTo>
                      <a:pt x="65" y="23"/>
                    </a:lnTo>
                    <a:lnTo>
                      <a:pt x="42" y="43"/>
                    </a:lnTo>
                    <a:lnTo>
                      <a:pt x="22" y="66"/>
                    </a:lnTo>
                    <a:lnTo>
                      <a:pt x="9" y="93"/>
                    </a:lnTo>
                    <a:lnTo>
                      <a:pt x="4" y="106"/>
                    </a:lnTo>
                    <a:lnTo>
                      <a:pt x="2" y="121"/>
                    </a:lnTo>
                    <a:lnTo>
                      <a:pt x="0" y="152"/>
                    </a:lnTo>
                    <a:lnTo>
                      <a:pt x="0" y="167"/>
                    </a:lnTo>
                    <a:lnTo>
                      <a:pt x="2" y="182"/>
                    </a:lnTo>
                    <a:lnTo>
                      <a:pt x="4" y="196"/>
                    </a:lnTo>
                    <a:lnTo>
                      <a:pt x="9" y="210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31" y="247"/>
                    </a:lnTo>
                    <a:lnTo>
                      <a:pt x="42" y="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noProof="0" dirty="0">
                  <a:latin typeface="+mn-lt"/>
                </a:endParaRPr>
              </a:p>
            </p:txBody>
          </p:sp>
          <p:sp>
            <p:nvSpPr>
              <p:cNvPr id="323" name="ZoneTexte 322">
                <a:extLst>
                  <a:ext uri="{FF2B5EF4-FFF2-40B4-BE49-F238E27FC236}">
                    <a16:creationId xmlns:a16="http://schemas.microsoft.com/office/drawing/2014/main" id="{07D2AC31-747C-8B5A-CCF6-96BD3F1E1AC9}"/>
                  </a:ext>
                </a:extLst>
              </p:cNvPr>
              <p:cNvSpPr txBox="1"/>
              <p:nvPr/>
            </p:nvSpPr>
            <p:spPr>
              <a:xfrm>
                <a:off x="7594167" y="5239552"/>
                <a:ext cx="10829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noProof="0" dirty="0">
                    <a:latin typeface="+mn-lt"/>
                  </a:rPr>
                  <a:t>TAB and ZAB </a:t>
                </a:r>
                <a:br>
                  <a:rPr lang="en-US" sz="1200" b="1" noProof="0" dirty="0">
                    <a:latin typeface="+mn-lt"/>
                  </a:rPr>
                </a:br>
                <a:r>
                  <a:rPr lang="en-US" sz="1200" b="1" noProof="0" dirty="0">
                    <a:latin typeface="+mn-lt"/>
                  </a:rPr>
                  <a:t>susceptible</a:t>
                </a:r>
              </a:p>
            </p:txBody>
          </p:sp>
        </p:grpSp>
        <p:sp>
          <p:nvSpPr>
            <p:cNvPr id="324" name="ZoneTexte 323">
              <a:extLst>
                <a:ext uri="{FF2B5EF4-FFF2-40B4-BE49-F238E27FC236}">
                  <a16:creationId xmlns:a16="http://schemas.microsoft.com/office/drawing/2014/main" id="{23F9FA53-F2A1-A64F-6218-7932461C75F5}"/>
                </a:ext>
              </a:extLst>
            </p:cNvPr>
            <p:cNvSpPr txBox="1"/>
            <p:nvPr/>
          </p:nvSpPr>
          <p:spPr>
            <a:xfrm>
              <a:off x="10223048" y="2451021"/>
              <a:ext cx="16557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noProof="0" dirty="0">
                  <a:latin typeface="+mn-lt"/>
                </a:rPr>
                <a:t>Screening failures</a:t>
              </a:r>
            </a:p>
          </p:txBody>
        </p:sp>
      </p:grpSp>
      <p:sp>
        <p:nvSpPr>
          <p:cNvPr id="337" name="Text Box 3">
            <a:extLst>
              <a:ext uri="{FF2B5EF4-FFF2-40B4-BE49-F238E27FC236}">
                <a16:creationId xmlns:a16="http://schemas.microsoft.com/office/drawing/2014/main" id="{03D0BA14-12EC-1151-2AA3-A4224330A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5400" y="6468498"/>
            <a:ext cx="2566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Ogbuagu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O, CROI 2025, Abs. 151</a:t>
            </a:r>
          </a:p>
        </p:txBody>
      </p:sp>
    </p:spTree>
    <p:extLst>
      <p:ext uri="{BB962C8B-B14F-4D97-AF65-F5344CB8AC3E}">
        <p14:creationId xmlns:p14="http://schemas.microsoft.com/office/powerpoint/2010/main" val="39960298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9577341-B76A-2CE9-5EF5-D7A35B9FE7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noProof="0"/>
              <a:t>LA ARV in prevention (</a:t>
            </a:r>
            <a:r>
              <a:rPr lang="en-US" noProof="0" dirty="0" err="1"/>
              <a:t>PrEP</a:t>
            </a:r>
            <a:r>
              <a:rPr lang="en-US" noProof="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4758785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8B583-6FBE-8F20-5809-D1A139844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CE32602-A27C-7C67-4F5C-7BFB3C7B0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6988" y="2690139"/>
            <a:ext cx="10363200" cy="1500187"/>
          </a:xfrm>
        </p:spPr>
        <p:txBody>
          <a:bodyPr/>
          <a:lstStyle/>
          <a:p>
            <a:r>
              <a:rPr lang="en-US" noProof="0"/>
              <a:t>LA ARV in treatment</a:t>
            </a:r>
          </a:p>
        </p:txBody>
      </p:sp>
    </p:spTree>
    <p:extLst>
      <p:ext uri="{BB962C8B-B14F-4D97-AF65-F5344CB8AC3E}">
        <p14:creationId xmlns:p14="http://schemas.microsoft.com/office/powerpoint/2010/main" val="651458803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377C5B-9C2F-1B5A-5CD9-BCC968082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CAB for </a:t>
            </a:r>
            <a:r>
              <a:rPr lang="en-US" noProof="0" dirty="0" err="1"/>
              <a:t>PrEP</a:t>
            </a:r>
            <a:endParaRPr lang="en-US" noProof="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404DBF-9081-314C-BCFB-97A6DE00B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01063"/>
            <a:ext cx="10414571" cy="4619625"/>
          </a:xfrm>
        </p:spPr>
        <p:txBody>
          <a:bodyPr>
            <a:normAutofit fontScale="92500" lnSpcReduction="10000"/>
          </a:bodyPr>
          <a:lstStyle/>
          <a:p>
            <a:r>
              <a:rPr lang="en-US" noProof="0" dirty="0"/>
              <a:t>Initiation</a:t>
            </a:r>
          </a:p>
          <a:p>
            <a:pPr lvl="1"/>
            <a:r>
              <a:rPr lang="en-US" sz="2000" noProof="0" dirty="0"/>
              <a:t>D-35 to D1: oral lead-in CAB 30 mg 1 tablet/day (optional)</a:t>
            </a:r>
          </a:p>
          <a:p>
            <a:pPr lvl="1"/>
            <a:r>
              <a:rPr lang="en-US" sz="2000" noProof="0" dirty="0"/>
              <a:t>D1-M1, then every 2 months: IM LA CAB 600 mg (3 mL)</a:t>
            </a:r>
          </a:p>
          <a:p>
            <a:pPr lvl="1"/>
            <a:r>
              <a:rPr lang="en-US" sz="2000" noProof="0" dirty="0"/>
              <a:t>Protective levels of CAB are achieved 7 days following the 1st injection (condoms or 1 week oral CAB or TDF/FTC overlap)</a:t>
            </a:r>
          </a:p>
          <a:p>
            <a:r>
              <a:rPr lang="en-US" noProof="0" dirty="0"/>
              <a:t>HIV screening</a:t>
            </a:r>
          </a:p>
          <a:p>
            <a:pPr lvl="1"/>
            <a:r>
              <a:rPr lang="en-US" sz="2000" noProof="0" dirty="0"/>
              <a:t>Rapid diagnostic test (HIV antigen/antibody test) and HIV viral load before initiating CAB LA and every 2 months</a:t>
            </a:r>
          </a:p>
          <a:p>
            <a:r>
              <a:rPr lang="en-US" noProof="0" dirty="0"/>
              <a:t>Weight increase</a:t>
            </a:r>
          </a:p>
          <a:p>
            <a:pPr lvl="1"/>
            <a:r>
              <a:rPr lang="en-US" sz="2000" noProof="0" dirty="0"/>
              <a:t>If switch from TDF/FTC to CAB </a:t>
            </a:r>
            <a:r>
              <a:rPr lang="en-US" sz="2000" noProof="0" dirty="0" err="1"/>
              <a:t>PrEP</a:t>
            </a:r>
            <a:r>
              <a:rPr lang="en-US" sz="2000" noProof="0" dirty="0"/>
              <a:t>, risk of modest weight gain (1-2 kg) due to removal of a weight gain suppressive effect of TDF/FTC</a:t>
            </a:r>
          </a:p>
          <a:p>
            <a:pPr lvl="1"/>
            <a:r>
              <a:rPr lang="en-US" sz="2000" noProof="0" dirty="0"/>
              <a:t>Otherwise, weight trajectory similar to the general population</a:t>
            </a:r>
          </a:p>
          <a:p>
            <a:r>
              <a:rPr lang="en-US" noProof="0" dirty="0"/>
              <a:t>Pregnancy</a:t>
            </a:r>
          </a:p>
          <a:p>
            <a:pPr lvl="1"/>
            <a:r>
              <a:rPr lang="en-US" sz="2000" noProof="0" dirty="0"/>
              <a:t>No safety signal</a:t>
            </a:r>
          </a:p>
        </p:txBody>
      </p:sp>
    </p:spTree>
    <p:extLst>
      <p:ext uri="{BB962C8B-B14F-4D97-AF65-F5344CB8AC3E}">
        <p14:creationId xmlns:p14="http://schemas.microsoft.com/office/powerpoint/2010/main" val="1530401732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E29B570-8984-61E9-B1DF-6C6B33396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0471"/>
            <a:ext cx="11360683" cy="1481068"/>
          </a:xfrm>
        </p:spPr>
        <p:txBody>
          <a:bodyPr>
            <a:normAutofit/>
          </a:bodyPr>
          <a:lstStyle/>
          <a:p>
            <a:r>
              <a:rPr lang="en-GB" sz="3600" dirty="0"/>
              <a:t>HPTN083 - Cabotegravir for HIV prevention in cisgender men and transgender women</a:t>
            </a:r>
            <a:endParaRPr lang="en-GB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8847465-A099-3C45-9AFD-1B2062697B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1072013"/>
              </p:ext>
            </p:extLst>
          </p:nvPr>
        </p:nvGraphicFramePr>
        <p:xfrm>
          <a:off x="1460813" y="2113094"/>
          <a:ext cx="10515287" cy="16764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574487">
                  <a:extLst>
                    <a:ext uri="{9D8B030D-6E8A-4147-A177-3AD203B41FA5}">
                      <a16:colId xmlns:a16="http://schemas.microsoft.com/office/drawing/2014/main" val="1804230815"/>
                    </a:ext>
                  </a:extLst>
                </a:gridCol>
                <a:gridCol w="6337300">
                  <a:extLst>
                    <a:ext uri="{9D8B030D-6E8A-4147-A177-3AD203B41FA5}">
                      <a16:colId xmlns:a16="http://schemas.microsoft.com/office/drawing/2014/main" val="358331630"/>
                    </a:ext>
                  </a:extLst>
                </a:gridCol>
                <a:gridCol w="2603500">
                  <a:extLst>
                    <a:ext uri="{9D8B030D-6E8A-4147-A177-3AD203B41FA5}">
                      <a16:colId xmlns:a16="http://schemas.microsoft.com/office/drawing/2014/main" val="250610419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Oral cabotegravir 30 mg daily plus oral TDF-FTC placebo daily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CAB-LA 600 mg intramuscularly at weeks 5, 9, </a:t>
                      </a:r>
                      <a:br>
                        <a:rPr kumimoji="0" lang="en-US" sz="14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kumimoji="0" lang="en-US" sz="14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and every 8 weeks thereafter plus daily oral placebo for TDF-FTC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Open-label daily oral TDF-FTC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60701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Oral TDF-FTC daily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Oral cabotegravir placebo daily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Daily oral TDF-FTC plus placebo for CAB-LA intramuscularly at weeks 5, 9, and every 8 weeks thereafter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3918094932"/>
                  </a:ext>
                </a:extLst>
              </a:tr>
            </a:tbl>
          </a:graphicData>
        </a:graphic>
      </p:graphicFrame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457C860A-6005-A0AE-C895-C5188B5BBF04}"/>
              </a:ext>
            </a:extLst>
          </p:cNvPr>
          <p:cNvCxnSpPr>
            <a:cxnSpLocks/>
          </p:cNvCxnSpPr>
          <p:nvPr/>
        </p:nvCxnSpPr>
        <p:spPr>
          <a:xfrm>
            <a:off x="1460813" y="4612869"/>
            <a:ext cx="6768195" cy="0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A74EDFC1-B130-EDB7-21BF-F682A2E66971}"/>
              </a:ext>
            </a:extLst>
          </p:cNvPr>
          <p:cNvCxnSpPr>
            <a:cxnSpLocks/>
          </p:cNvCxnSpPr>
          <p:nvPr/>
        </p:nvCxnSpPr>
        <p:spPr>
          <a:xfrm>
            <a:off x="1460813" y="4612869"/>
            <a:ext cx="0" cy="270020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C55D509D-6A6A-6723-C9EC-4850E1E2DF0A}"/>
              </a:ext>
            </a:extLst>
          </p:cNvPr>
          <p:cNvCxnSpPr>
            <a:cxnSpLocks/>
          </p:cNvCxnSpPr>
          <p:nvPr/>
        </p:nvCxnSpPr>
        <p:spPr>
          <a:xfrm>
            <a:off x="3037882" y="4612869"/>
            <a:ext cx="0" cy="270020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A4E9D45A-92FA-C8AF-BB67-D467DDBFB04F}"/>
              </a:ext>
            </a:extLst>
          </p:cNvPr>
          <p:cNvCxnSpPr>
            <a:cxnSpLocks/>
          </p:cNvCxnSpPr>
          <p:nvPr/>
        </p:nvCxnSpPr>
        <p:spPr>
          <a:xfrm>
            <a:off x="2643614" y="4612869"/>
            <a:ext cx="0" cy="131701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710DFFC1-C546-35A4-0A55-EFCDAC823F62}"/>
              </a:ext>
            </a:extLst>
          </p:cNvPr>
          <p:cNvCxnSpPr>
            <a:cxnSpLocks/>
          </p:cNvCxnSpPr>
          <p:nvPr/>
        </p:nvCxnSpPr>
        <p:spPr>
          <a:xfrm>
            <a:off x="2249347" y="4612869"/>
            <a:ext cx="0" cy="131701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5C3D5527-505E-BDB7-4AC0-82020FDDDBBD}"/>
              </a:ext>
            </a:extLst>
          </p:cNvPr>
          <p:cNvCxnSpPr>
            <a:cxnSpLocks/>
          </p:cNvCxnSpPr>
          <p:nvPr/>
        </p:nvCxnSpPr>
        <p:spPr>
          <a:xfrm>
            <a:off x="1855080" y="4612869"/>
            <a:ext cx="0" cy="131701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74042EA7-17FA-ED98-42A0-3137B8E33697}"/>
              </a:ext>
            </a:extLst>
          </p:cNvPr>
          <p:cNvCxnSpPr>
            <a:cxnSpLocks/>
          </p:cNvCxnSpPr>
          <p:nvPr/>
        </p:nvCxnSpPr>
        <p:spPr>
          <a:xfrm>
            <a:off x="9374388" y="4612869"/>
            <a:ext cx="0" cy="270020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01D5B727-0985-5068-5121-55BA90507EC5}"/>
              </a:ext>
            </a:extLst>
          </p:cNvPr>
          <p:cNvCxnSpPr>
            <a:cxnSpLocks/>
          </p:cNvCxnSpPr>
          <p:nvPr/>
        </p:nvCxnSpPr>
        <p:spPr>
          <a:xfrm>
            <a:off x="10024816" y="4612869"/>
            <a:ext cx="0" cy="270020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379AF5D0-827E-8F5F-6EAC-6F69A263E9F3}"/>
              </a:ext>
            </a:extLst>
          </p:cNvPr>
          <p:cNvCxnSpPr>
            <a:cxnSpLocks/>
          </p:cNvCxnSpPr>
          <p:nvPr/>
        </p:nvCxnSpPr>
        <p:spPr>
          <a:xfrm>
            <a:off x="10675244" y="4612869"/>
            <a:ext cx="0" cy="270020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03C13D68-3823-15C5-1C48-CFB44D2ABB1B}"/>
              </a:ext>
            </a:extLst>
          </p:cNvPr>
          <p:cNvCxnSpPr>
            <a:cxnSpLocks/>
          </p:cNvCxnSpPr>
          <p:nvPr/>
        </p:nvCxnSpPr>
        <p:spPr>
          <a:xfrm>
            <a:off x="11325672" y="4612869"/>
            <a:ext cx="0" cy="270020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653F24F5-D773-352B-A73A-63F05F3F84C9}"/>
              </a:ext>
            </a:extLst>
          </p:cNvPr>
          <p:cNvCxnSpPr>
            <a:cxnSpLocks/>
          </p:cNvCxnSpPr>
          <p:nvPr/>
        </p:nvCxnSpPr>
        <p:spPr>
          <a:xfrm>
            <a:off x="11976100" y="4612869"/>
            <a:ext cx="0" cy="270020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121FD437-1AEA-EF08-70F0-F0CD3C401BA7}"/>
              </a:ext>
            </a:extLst>
          </p:cNvPr>
          <p:cNvCxnSpPr>
            <a:cxnSpLocks/>
          </p:cNvCxnSpPr>
          <p:nvPr/>
        </p:nvCxnSpPr>
        <p:spPr>
          <a:xfrm>
            <a:off x="3151922" y="4612869"/>
            <a:ext cx="0" cy="131701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ZoneTexte 42">
            <a:extLst>
              <a:ext uri="{FF2B5EF4-FFF2-40B4-BE49-F238E27FC236}">
                <a16:creationId xmlns:a16="http://schemas.microsoft.com/office/drawing/2014/main" id="{C5718CBF-1050-7952-8764-DC4374F0E161}"/>
              </a:ext>
            </a:extLst>
          </p:cNvPr>
          <p:cNvSpPr txBox="1"/>
          <p:nvPr/>
        </p:nvSpPr>
        <p:spPr>
          <a:xfrm>
            <a:off x="1729885" y="4710436"/>
            <a:ext cx="250390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F632DCB0-BB42-A974-5017-393E4DAC4E82}"/>
              </a:ext>
            </a:extLst>
          </p:cNvPr>
          <p:cNvSpPr txBox="1"/>
          <p:nvPr/>
        </p:nvSpPr>
        <p:spPr>
          <a:xfrm>
            <a:off x="2124152" y="4710436"/>
            <a:ext cx="250390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BC404500-FECB-488F-8A56-DB666A0E87AA}"/>
              </a:ext>
            </a:extLst>
          </p:cNvPr>
          <p:cNvSpPr txBox="1"/>
          <p:nvPr/>
        </p:nvSpPr>
        <p:spPr>
          <a:xfrm>
            <a:off x="2518419" y="4710436"/>
            <a:ext cx="250390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FC757052-82FF-D72A-8404-65E007A3661D}"/>
              </a:ext>
            </a:extLst>
          </p:cNvPr>
          <p:cNvSpPr txBox="1"/>
          <p:nvPr/>
        </p:nvSpPr>
        <p:spPr>
          <a:xfrm>
            <a:off x="2906274" y="4914880"/>
            <a:ext cx="263214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08D889C2-0FE3-B30C-DC00-265925C5A257}"/>
              </a:ext>
            </a:extLst>
          </p:cNvPr>
          <p:cNvSpPr txBox="1"/>
          <p:nvPr/>
        </p:nvSpPr>
        <p:spPr>
          <a:xfrm>
            <a:off x="3026093" y="4710436"/>
            <a:ext cx="250390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DD258CAF-F2B5-160F-4A60-2BC7B091AE6C}"/>
              </a:ext>
            </a:extLst>
          </p:cNvPr>
          <p:cNvSpPr txBox="1"/>
          <p:nvPr/>
        </p:nvSpPr>
        <p:spPr>
          <a:xfrm>
            <a:off x="9107970" y="4914880"/>
            <a:ext cx="53283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1200" dirty="0">
                <a:solidFill>
                  <a:prstClr val="black"/>
                </a:solidFill>
              </a:rPr>
              <a:t>153 /</a:t>
            </a:r>
            <a:br>
              <a:rPr lang="en-US" sz="1200" dirty="0">
                <a:solidFill>
                  <a:prstClr val="black"/>
                </a:solidFill>
              </a:rPr>
            </a:br>
            <a:r>
              <a:rPr lang="en-US" sz="1200" dirty="0">
                <a:solidFill>
                  <a:prstClr val="black"/>
                </a:solidFill>
              </a:rPr>
              <a:t>Day 0</a:t>
            </a:r>
            <a:endParaRPr lang="fr-FR" sz="1600" dirty="0">
              <a:solidFill>
                <a:prstClr val="black"/>
              </a:solidFill>
            </a:endParaRP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56A91098-3E88-50D6-9ACC-839D536250D2}"/>
              </a:ext>
            </a:extLst>
          </p:cNvPr>
          <p:cNvSpPr txBox="1"/>
          <p:nvPr/>
        </p:nvSpPr>
        <p:spPr>
          <a:xfrm>
            <a:off x="9852483" y="4914880"/>
            <a:ext cx="34176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E70E46BD-98B5-4144-849E-543F367446DD}"/>
              </a:ext>
            </a:extLst>
          </p:cNvPr>
          <p:cNvSpPr txBox="1"/>
          <p:nvPr/>
        </p:nvSpPr>
        <p:spPr>
          <a:xfrm>
            <a:off x="10501457" y="4914880"/>
            <a:ext cx="34176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57DC8FFD-D1BF-BDA0-858A-DAAED5F2F4B2}"/>
              </a:ext>
            </a:extLst>
          </p:cNvPr>
          <p:cNvSpPr txBox="1"/>
          <p:nvPr/>
        </p:nvSpPr>
        <p:spPr>
          <a:xfrm>
            <a:off x="11150431" y="4914880"/>
            <a:ext cx="34176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36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58C426C1-6835-9951-A8A3-31D434777FB1}"/>
              </a:ext>
            </a:extLst>
          </p:cNvPr>
          <p:cNvSpPr txBox="1"/>
          <p:nvPr/>
        </p:nvSpPr>
        <p:spPr>
          <a:xfrm>
            <a:off x="11799404" y="4914880"/>
            <a:ext cx="34176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3962C67D-DEDD-577C-2865-C66062F2D237}"/>
              </a:ext>
            </a:extLst>
          </p:cNvPr>
          <p:cNvCxnSpPr>
            <a:cxnSpLocks/>
          </p:cNvCxnSpPr>
          <p:nvPr/>
        </p:nvCxnSpPr>
        <p:spPr>
          <a:xfrm>
            <a:off x="8229008" y="4612869"/>
            <a:ext cx="1145381" cy="0"/>
          </a:xfrm>
          <a:prstGeom prst="line">
            <a:avLst/>
          </a:prstGeom>
          <a:ln w="9525">
            <a:solidFill>
              <a:schemeClr val="tx1"/>
            </a:solidFill>
            <a:prstDash val="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id="{A5312514-F6CF-C815-9847-7B07CF584279}"/>
              </a:ext>
            </a:extLst>
          </p:cNvPr>
          <p:cNvCxnSpPr>
            <a:cxnSpLocks/>
          </p:cNvCxnSpPr>
          <p:nvPr/>
        </p:nvCxnSpPr>
        <p:spPr>
          <a:xfrm>
            <a:off x="9374389" y="4612869"/>
            <a:ext cx="2595895" cy="0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ZoneTexte 75">
            <a:extLst>
              <a:ext uri="{FF2B5EF4-FFF2-40B4-BE49-F238E27FC236}">
                <a16:creationId xmlns:a16="http://schemas.microsoft.com/office/drawing/2014/main" id="{2597A233-26D4-5D9B-9243-DEF55DE5125F}"/>
              </a:ext>
            </a:extLst>
          </p:cNvPr>
          <p:cNvSpPr txBox="1"/>
          <p:nvPr/>
        </p:nvSpPr>
        <p:spPr>
          <a:xfrm>
            <a:off x="6206810" y="5127247"/>
            <a:ext cx="678519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Weeks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0" name="Connecteur droit 79">
            <a:extLst>
              <a:ext uri="{FF2B5EF4-FFF2-40B4-BE49-F238E27FC236}">
                <a16:creationId xmlns:a16="http://schemas.microsoft.com/office/drawing/2014/main" id="{6D8F3134-E95B-46B1-8C20-277AAC259082}"/>
              </a:ext>
            </a:extLst>
          </p:cNvPr>
          <p:cNvCxnSpPr>
            <a:cxnSpLocks/>
          </p:cNvCxnSpPr>
          <p:nvPr/>
        </p:nvCxnSpPr>
        <p:spPr>
          <a:xfrm>
            <a:off x="3037882" y="4337309"/>
            <a:ext cx="0" cy="223157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ZoneTexte 47">
            <a:extLst>
              <a:ext uri="{FF2B5EF4-FFF2-40B4-BE49-F238E27FC236}">
                <a16:creationId xmlns:a16="http://schemas.microsoft.com/office/drawing/2014/main" id="{2AFE18C6-8698-9055-300B-2F79E35003AD}"/>
              </a:ext>
            </a:extLst>
          </p:cNvPr>
          <p:cNvSpPr txBox="1"/>
          <p:nvPr/>
        </p:nvSpPr>
        <p:spPr>
          <a:xfrm>
            <a:off x="3256532" y="4914880"/>
            <a:ext cx="263214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Accolade fermante 128">
            <a:extLst>
              <a:ext uri="{FF2B5EF4-FFF2-40B4-BE49-F238E27FC236}">
                <a16:creationId xmlns:a16="http://schemas.microsoft.com/office/drawing/2014/main" id="{2D7690ED-4812-BECF-A55B-A0C88F2DCA4E}"/>
              </a:ext>
            </a:extLst>
          </p:cNvPr>
          <p:cNvSpPr/>
          <p:nvPr/>
        </p:nvSpPr>
        <p:spPr>
          <a:xfrm rot="16200000">
            <a:off x="2106924" y="3408098"/>
            <a:ext cx="263214" cy="1517337"/>
          </a:xfrm>
          <a:prstGeom prst="rightBrace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Accolade fermante 129">
            <a:extLst>
              <a:ext uri="{FF2B5EF4-FFF2-40B4-BE49-F238E27FC236}">
                <a16:creationId xmlns:a16="http://schemas.microsoft.com/office/drawing/2014/main" id="{F5CB9D7E-7471-5B98-53DE-AC51FDB90364}"/>
              </a:ext>
            </a:extLst>
          </p:cNvPr>
          <p:cNvSpPr/>
          <p:nvPr/>
        </p:nvSpPr>
        <p:spPr>
          <a:xfrm rot="16200000">
            <a:off x="6066639" y="1027333"/>
            <a:ext cx="263214" cy="6278870"/>
          </a:xfrm>
          <a:prstGeom prst="rightBrace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Accolade fermante 130">
            <a:extLst>
              <a:ext uri="{FF2B5EF4-FFF2-40B4-BE49-F238E27FC236}">
                <a16:creationId xmlns:a16="http://schemas.microsoft.com/office/drawing/2014/main" id="{A5439A63-5126-C9D4-FD68-4F68D66DC3E6}"/>
              </a:ext>
            </a:extLst>
          </p:cNvPr>
          <p:cNvSpPr/>
          <p:nvPr/>
        </p:nvSpPr>
        <p:spPr>
          <a:xfrm rot="16200000">
            <a:off x="10553167" y="2875439"/>
            <a:ext cx="263214" cy="2582658"/>
          </a:xfrm>
          <a:prstGeom prst="rightBrace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ZoneTexte 131">
            <a:extLst>
              <a:ext uri="{FF2B5EF4-FFF2-40B4-BE49-F238E27FC236}">
                <a16:creationId xmlns:a16="http://schemas.microsoft.com/office/drawing/2014/main" id="{DCEF6062-31F9-47FA-17AB-C05B31021EDF}"/>
              </a:ext>
            </a:extLst>
          </p:cNvPr>
          <p:cNvSpPr txBox="1"/>
          <p:nvPr/>
        </p:nvSpPr>
        <p:spPr>
          <a:xfrm>
            <a:off x="1833175" y="3783090"/>
            <a:ext cx="832344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oral phase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ZoneTexte 132">
            <a:extLst>
              <a:ext uri="{FF2B5EF4-FFF2-40B4-BE49-F238E27FC236}">
                <a16:creationId xmlns:a16="http://schemas.microsoft.com/office/drawing/2014/main" id="{2858B019-4C22-A047-152E-AD53639C090E}"/>
              </a:ext>
            </a:extLst>
          </p:cNvPr>
          <p:cNvSpPr txBox="1"/>
          <p:nvPr/>
        </p:nvSpPr>
        <p:spPr>
          <a:xfrm>
            <a:off x="5635290" y="3783090"/>
            <a:ext cx="1135246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injection phase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ZoneTexte 133">
            <a:extLst>
              <a:ext uri="{FF2B5EF4-FFF2-40B4-BE49-F238E27FC236}">
                <a16:creationId xmlns:a16="http://schemas.microsoft.com/office/drawing/2014/main" id="{4BA8EFEF-A9D0-2239-DD29-6D0F82F9E943}"/>
              </a:ext>
            </a:extLst>
          </p:cNvPr>
          <p:cNvSpPr txBox="1"/>
          <p:nvPr/>
        </p:nvSpPr>
        <p:spPr>
          <a:xfrm>
            <a:off x="10292006" y="3783090"/>
            <a:ext cx="785536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tail phase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9EAD5E8B-A113-4ACA-BCBE-966138545FA6}"/>
              </a:ext>
            </a:extLst>
          </p:cNvPr>
          <p:cNvCxnSpPr>
            <a:cxnSpLocks/>
          </p:cNvCxnSpPr>
          <p:nvPr/>
        </p:nvCxnSpPr>
        <p:spPr>
          <a:xfrm>
            <a:off x="3401413" y="4612869"/>
            <a:ext cx="0" cy="270020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7D3967F1-6D18-72C2-34DE-1DF93E497E67}"/>
              </a:ext>
            </a:extLst>
          </p:cNvPr>
          <p:cNvCxnSpPr>
            <a:cxnSpLocks/>
          </p:cNvCxnSpPr>
          <p:nvPr/>
        </p:nvCxnSpPr>
        <p:spPr>
          <a:xfrm>
            <a:off x="3545276" y="4612869"/>
            <a:ext cx="0" cy="131701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ZoneTexte 48">
            <a:extLst>
              <a:ext uri="{FF2B5EF4-FFF2-40B4-BE49-F238E27FC236}">
                <a16:creationId xmlns:a16="http://schemas.microsoft.com/office/drawing/2014/main" id="{9A61CE8E-0E7B-5FCD-55EE-E927F2A397E8}"/>
              </a:ext>
            </a:extLst>
          </p:cNvPr>
          <p:cNvSpPr txBox="1"/>
          <p:nvPr/>
        </p:nvSpPr>
        <p:spPr>
          <a:xfrm>
            <a:off x="3343490" y="4710436"/>
            <a:ext cx="398778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16AF52E7-74FE-E67B-9A9C-7C9FCBB5880D}"/>
              </a:ext>
            </a:extLst>
          </p:cNvPr>
          <p:cNvCxnSpPr>
            <a:cxnSpLocks/>
          </p:cNvCxnSpPr>
          <p:nvPr/>
        </p:nvCxnSpPr>
        <p:spPr>
          <a:xfrm>
            <a:off x="3401413" y="4337309"/>
            <a:ext cx="0" cy="223157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BBAF2B87-BA8F-C7F1-7981-AB09A07C8717}"/>
              </a:ext>
            </a:extLst>
          </p:cNvPr>
          <p:cNvCxnSpPr>
            <a:cxnSpLocks/>
          </p:cNvCxnSpPr>
          <p:nvPr/>
        </p:nvCxnSpPr>
        <p:spPr>
          <a:xfrm>
            <a:off x="3857901" y="4612869"/>
            <a:ext cx="0" cy="270020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02CCF428-9E80-D7AA-36AF-5CB2930207AB}"/>
              </a:ext>
            </a:extLst>
          </p:cNvPr>
          <p:cNvCxnSpPr>
            <a:cxnSpLocks/>
          </p:cNvCxnSpPr>
          <p:nvPr/>
        </p:nvCxnSpPr>
        <p:spPr>
          <a:xfrm>
            <a:off x="4001764" y="4612869"/>
            <a:ext cx="0" cy="131701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AB3E0044-0271-8EB5-9A42-4F5CCCDDCD8F}"/>
              </a:ext>
            </a:extLst>
          </p:cNvPr>
          <p:cNvSpPr txBox="1"/>
          <p:nvPr/>
        </p:nvSpPr>
        <p:spPr>
          <a:xfrm>
            <a:off x="3640737" y="4914880"/>
            <a:ext cx="431133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55D6C43C-4C9A-E9F5-B685-EB259A8F18D6}"/>
              </a:ext>
            </a:extLst>
          </p:cNvPr>
          <p:cNvSpPr txBox="1"/>
          <p:nvPr/>
        </p:nvSpPr>
        <p:spPr>
          <a:xfrm>
            <a:off x="3799978" y="4710436"/>
            <a:ext cx="398778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8570C6E9-1F7E-E195-8A46-DEB0AD807E2B}"/>
              </a:ext>
            </a:extLst>
          </p:cNvPr>
          <p:cNvCxnSpPr>
            <a:cxnSpLocks/>
          </p:cNvCxnSpPr>
          <p:nvPr/>
        </p:nvCxnSpPr>
        <p:spPr>
          <a:xfrm>
            <a:off x="3857901" y="4337309"/>
            <a:ext cx="0" cy="223157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31DB4523-320C-6E7B-13C2-E436FD2C2C75}"/>
              </a:ext>
            </a:extLst>
          </p:cNvPr>
          <p:cNvCxnSpPr>
            <a:cxnSpLocks/>
          </p:cNvCxnSpPr>
          <p:nvPr/>
        </p:nvCxnSpPr>
        <p:spPr>
          <a:xfrm>
            <a:off x="4314389" y="4612869"/>
            <a:ext cx="0" cy="270020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id="{7443C923-BFD8-ADE0-5BE4-A3FEECA56975}"/>
              </a:ext>
            </a:extLst>
          </p:cNvPr>
          <p:cNvCxnSpPr>
            <a:cxnSpLocks/>
          </p:cNvCxnSpPr>
          <p:nvPr/>
        </p:nvCxnSpPr>
        <p:spPr>
          <a:xfrm>
            <a:off x="4458252" y="4612869"/>
            <a:ext cx="0" cy="131701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ZoneTexte 68">
            <a:extLst>
              <a:ext uri="{FF2B5EF4-FFF2-40B4-BE49-F238E27FC236}">
                <a16:creationId xmlns:a16="http://schemas.microsoft.com/office/drawing/2014/main" id="{D0E39627-B7B3-48EF-C513-2667C6377005}"/>
              </a:ext>
            </a:extLst>
          </p:cNvPr>
          <p:cNvSpPr txBox="1"/>
          <p:nvPr/>
        </p:nvSpPr>
        <p:spPr>
          <a:xfrm>
            <a:off x="4097225" y="4914880"/>
            <a:ext cx="431133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8E52290E-BF1B-5E9E-173D-2E8A4F81578B}"/>
              </a:ext>
            </a:extLst>
          </p:cNvPr>
          <p:cNvSpPr txBox="1"/>
          <p:nvPr/>
        </p:nvSpPr>
        <p:spPr>
          <a:xfrm>
            <a:off x="4256466" y="4710436"/>
            <a:ext cx="398778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27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1" name="Connecteur droit 70">
            <a:extLst>
              <a:ext uri="{FF2B5EF4-FFF2-40B4-BE49-F238E27FC236}">
                <a16:creationId xmlns:a16="http://schemas.microsoft.com/office/drawing/2014/main" id="{9D735E41-9CA8-A568-F6B9-D4B4997FA4AE}"/>
              </a:ext>
            </a:extLst>
          </p:cNvPr>
          <p:cNvCxnSpPr>
            <a:cxnSpLocks/>
          </p:cNvCxnSpPr>
          <p:nvPr/>
        </p:nvCxnSpPr>
        <p:spPr>
          <a:xfrm>
            <a:off x="4314389" y="4337309"/>
            <a:ext cx="0" cy="223157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72">
            <a:extLst>
              <a:ext uri="{FF2B5EF4-FFF2-40B4-BE49-F238E27FC236}">
                <a16:creationId xmlns:a16="http://schemas.microsoft.com/office/drawing/2014/main" id="{2D77E3CB-2AAF-AD92-636D-75BBFF1A71B3}"/>
              </a:ext>
            </a:extLst>
          </p:cNvPr>
          <p:cNvCxnSpPr>
            <a:cxnSpLocks/>
          </p:cNvCxnSpPr>
          <p:nvPr/>
        </p:nvCxnSpPr>
        <p:spPr>
          <a:xfrm>
            <a:off x="4770877" y="4612869"/>
            <a:ext cx="0" cy="270020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73">
            <a:extLst>
              <a:ext uri="{FF2B5EF4-FFF2-40B4-BE49-F238E27FC236}">
                <a16:creationId xmlns:a16="http://schemas.microsoft.com/office/drawing/2014/main" id="{09774026-42AF-B826-6264-4BB6DCDECABE}"/>
              </a:ext>
            </a:extLst>
          </p:cNvPr>
          <p:cNvCxnSpPr>
            <a:cxnSpLocks/>
          </p:cNvCxnSpPr>
          <p:nvPr/>
        </p:nvCxnSpPr>
        <p:spPr>
          <a:xfrm>
            <a:off x="4914740" y="4612869"/>
            <a:ext cx="0" cy="131701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ZoneTexte 76">
            <a:extLst>
              <a:ext uri="{FF2B5EF4-FFF2-40B4-BE49-F238E27FC236}">
                <a16:creationId xmlns:a16="http://schemas.microsoft.com/office/drawing/2014/main" id="{26632AFA-1F89-F7F9-6260-AF6F4122DEF5}"/>
              </a:ext>
            </a:extLst>
          </p:cNvPr>
          <p:cNvSpPr txBox="1"/>
          <p:nvPr/>
        </p:nvSpPr>
        <p:spPr>
          <a:xfrm>
            <a:off x="4553713" y="4914880"/>
            <a:ext cx="431133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33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1504C50D-BD5F-0D26-30A0-709CBB48CB24}"/>
              </a:ext>
            </a:extLst>
          </p:cNvPr>
          <p:cNvSpPr txBox="1"/>
          <p:nvPr/>
        </p:nvSpPr>
        <p:spPr>
          <a:xfrm>
            <a:off x="4712954" y="4710436"/>
            <a:ext cx="398778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35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9" name="Connecteur droit 78">
            <a:extLst>
              <a:ext uri="{FF2B5EF4-FFF2-40B4-BE49-F238E27FC236}">
                <a16:creationId xmlns:a16="http://schemas.microsoft.com/office/drawing/2014/main" id="{081F904B-5F6C-35ED-E798-480E449FE07B}"/>
              </a:ext>
            </a:extLst>
          </p:cNvPr>
          <p:cNvCxnSpPr>
            <a:cxnSpLocks/>
          </p:cNvCxnSpPr>
          <p:nvPr/>
        </p:nvCxnSpPr>
        <p:spPr>
          <a:xfrm>
            <a:off x="4770877" y="4337309"/>
            <a:ext cx="0" cy="223157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81">
            <a:extLst>
              <a:ext uri="{FF2B5EF4-FFF2-40B4-BE49-F238E27FC236}">
                <a16:creationId xmlns:a16="http://schemas.microsoft.com/office/drawing/2014/main" id="{9BC7B0FB-4E93-92E4-13B8-65A21237AD9C}"/>
              </a:ext>
            </a:extLst>
          </p:cNvPr>
          <p:cNvCxnSpPr>
            <a:cxnSpLocks/>
          </p:cNvCxnSpPr>
          <p:nvPr/>
        </p:nvCxnSpPr>
        <p:spPr>
          <a:xfrm>
            <a:off x="5227365" y="4612869"/>
            <a:ext cx="0" cy="270020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id="{F68622AC-B616-7C0D-9C64-62D1CE3380B3}"/>
              </a:ext>
            </a:extLst>
          </p:cNvPr>
          <p:cNvCxnSpPr>
            <a:cxnSpLocks/>
          </p:cNvCxnSpPr>
          <p:nvPr/>
        </p:nvCxnSpPr>
        <p:spPr>
          <a:xfrm>
            <a:off x="5371228" y="4612869"/>
            <a:ext cx="0" cy="131701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ZoneTexte 85">
            <a:extLst>
              <a:ext uri="{FF2B5EF4-FFF2-40B4-BE49-F238E27FC236}">
                <a16:creationId xmlns:a16="http://schemas.microsoft.com/office/drawing/2014/main" id="{9F300871-6181-92BF-74A5-1A60A6AC0BA4}"/>
              </a:ext>
            </a:extLst>
          </p:cNvPr>
          <p:cNvSpPr txBox="1"/>
          <p:nvPr/>
        </p:nvSpPr>
        <p:spPr>
          <a:xfrm>
            <a:off x="5010200" y="4914880"/>
            <a:ext cx="431133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41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DA81CAF6-30F3-B661-67BC-F3FE7A457F4C}"/>
              </a:ext>
            </a:extLst>
          </p:cNvPr>
          <p:cNvSpPr txBox="1"/>
          <p:nvPr/>
        </p:nvSpPr>
        <p:spPr>
          <a:xfrm>
            <a:off x="5169442" y="4710436"/>
            <a:ext cx="398778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43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id="{C3D17E42-F2D0-11B2-0551-7A47EAA0456C}"/>
              </a:ext>
            </a:extLst>
          </p:cNvPr>
          <p:cNvCxnSpPr>
            <a:cxnSpLocks/>
          </p:cNvCxnSpPr>
          <p:nvPr/>
        </p:nvCxnSpPr>
        <p:spPr>
          <a:xfrm>
            <a:off x="5227365" y="4337309"/>
            <a:ext cx="0" cy="223157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99">
            <a:extLst>
              <a:ext uri="{FF2B5EF4-FFF2-40B4-BE49-F238E27FC236}">
                <a16:creationId xmlns:a16="http://schemas.microsoft.com/office/drawing/2014/main" id="{F3AAB439-0E79-55AD-BD1C-46DBAA3A3370}"/>
              </a:ext>
            </a:extLst>
          </p:cNvPr>
          <p:cNvCxnSpPr>
            <a:cxnSpLocks/>
          </p:cNvCxnSpPr>
          <p:nvPr/>
        </p:nvCxnSpPr>
        <p:spPr>
          <a:xfrm>
            <a:off x="5683853" y="4612869"/>
            <a:ext cx="0" cy="270020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Connecteur droit 100">
            <a:extLst>
              <a:ext uri="{FF2B5EF4-FFF2-40B4-BE49-F238E27FC236}">
                <a16:creationId xmlns:a16="http://schemas.microsoft.com/office/drawing/2014/main" id="{C0E54122-1BAB-0CBD-DCC0-31EC1CF7C18A}"/>
              </a:ext>
            </a:extLst>
          </p:cNvPr>
          <p:cNvCxnSpPr>
            <a:cxnSpLocks/>
          </p:cNvCxnSpPr>
          <p:nvPr/>
        </p:nvCxnSpPr>
        <p:spPr>
          <a:xfrm>
            <a:off x="5827716" y="4612869"/>
            <a:ext cx="0" cy="131701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ZoneTexte 101">
            <a:extLst>
              <a:ext uri="{FF2B5EF4-FFF2-40B4-BE49-F238E27FC236}">
                <a16:creationId xmlns:a16="http://schemas.microsoft.com/office/drawing/2014/main" id="{0EB71C73-E5C6-5647-8645-8FE76FF47349}"/>
              </a:ext>
            </a:extLst>
          </p:cNvPr>
          <p:cNvSpPr txBox="1"/>
          <p:nvPr/>
        </p:nvSpPr>
        <p:spPr>
          <a:xfrm>
            <a:off x="5466688" y="4914880"/>
            <a:ext cx="431133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49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ZoneTexte 102">
            <a:extLst>
              <a:ext uri="{FF2B5EF4-FFF2-40B4-BE49-F238E27FC236}">
                <a16:creationId xmlns:a16="http://schemas.microsoft.com/office/drawing/2014/main" id="{0D2062E9-5FAC-0CCF-13E3-68ED71E6A7C4}"/>
              </a:ext>
            </a:extLst>
          </p:cNvPr>
          <p:cNvSpPr txBox="1"/>
          <p:nvPr/>
        </p:nvSpPr>
        <p:spPr>
          <a:xfrm>
            <a:off x="5625930" y="4710436"/>
            <a:ext cx="398778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51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4" name="Connecteur droit 103">
            <a:extLst>
              <a:ext uri="{FF2B5EF4-FFF2-40B4-BE49-F238E27FC236}">
                <a16:creationId xmlns:a16="http://schemas.microsoft.com/office/drawing/2014/main" id="{7C6B5F81-C69F-0160-19CA-83A24D2282A1}"/>
              </a:ext>
            </a:extLst>
          </p:cNvPr>
          <p:cNvCxnSpPr>
            <a:cxnSpLocks/>
          </p:cNvCxnSpPr>
          <p:nvPr/>
        </p:nvCxnSpPr>
        <p:spPr>
          <a:xfrm>
            <a:off x="5683853" y="4337309"/>
            <a:ext cx="0" cy="223157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105">
            <a:extLst>
              <a:ext uri="{FF2B5EF4-FFF2-40B4-BE49-F238E27FC236}">
                <a16:creationId xmlns:a16="http://schemas.microsoft.com/office/drawing/2014/main" id="{919E418F-D8CA-0C04-A64D-DAAE34D2AF3B}"/>
              </a:ext>
            </a:extLst>
          </p:cNvPr>
          <p:cNvCxnSpPr>
            <a:cxnSpLocks/>
          </p:cNvCxnSpPr>
          <p:nvPr/>
        </p:nvCxnSpPr>
        <p:spPr>
          <a:xfrm>
            <a:off x="6140341" y="4612869"/>
            <a:ext cx="0" cy="270020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Connecteur droit 106">
            <a:extLst>
              <a:ext uri="{FF2B5EF4-FFF2-40B4-BE49-F238E27FC236}">
                <a16:creationId xmlns:a16="http://schemas.microsoft.com/office/drawing/2014/main" id="{2893F24F-1490-23A9-DB2D-EC1A3324F000}"/>
              </a:ext>
            </a:extLst>
          </p:cNvPr>
          <p:cNvCxnSpPr>
            <a:cxnSpLocks/>
          </p:cNvCxnSpPr>
          <p:nvPr/>
        </p:nvCxnSpPr>
        <p:spPr>
          <a:xfrm>
            <a:off x="6284204" y="4612869"/>
            <a:ext cx="0" cy="131701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ZoneTexte 107">
            <a:extLst>
              <a:ext uri="{FF2B5EF4-FFF2-40B4-BE49-F238E27FC236}">
                <a16:creationId xmlns:a16="http://schemas.microsoft.com/office/drawing/2014/main" id="{4B535081-7561-8454-E176-5C60783D35BC}"/>
              </a:ext>
            </a:extLst>
          </p:cNvPr>
          <p:cNvSpPr txBox="1"/>
          <p:nvPr/>
        </p:nvSpPr>
        <p:spPr>
          <a:xfrm>
            <a:off x="5923176" y="4914880"/>
            <a:ext cx="431133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57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ZoneTexte 108">
            <a:extLst>
              <a:ext uri="{FF2B5EF4-FFF2-40B4-BE49-F238E27FC236}">
                <a16:creationId xmlns:a16="http://schemas.microsoft.com/office/drawing/2014/main" id="{85802349-1BA3-8A16-9755-669E006AB7FC}"/>
              </a:ext>
            </a:extLst>
          </p:cNvPr>
          <p:cNvSpPr txBox="1"/>
          <p:nvPr/>
        </p:nvSpPr>
        <p:spPr>
          <a:xfrm>
            <a:off x="6082418" y="4710436"/>
            <a:ext cx="398778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59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0" name="Connecteur droit 109">
            <a:extLst>
              <a:ext uri="{FF2B5EF4-FFF2-40B4-BE49-F238E27FC236}">
                <a16:creationId xmlns:a16="http://schemas.microsoft.com/office/drawing/2014/main" id="{270DB684-D330-3A97-6D1C-31A47A4FBA95}"/>
              </a:ext>
            </a:extLst>
          </p:cNvPr>
          <p:cNvCxnSpPr>
            <a:cxnSpLocks/>
          </p:cNvCxnSpPr>
          <p:nvPr/>
        </p:nvCxnSpPr>
        <p:spPr>
          <a:xfrm>
            <a:off x="6140341" y="4337309"/>
            <a:ext cx="0" cy="223157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111">
            <a:extLst>
              <a:ext uri="{FF2B5EF4-FFF2-40B4-BE49-F238E27FC236}">
                <a16:creationId xmlns:a16="http://schemas.microsoft.com/office/drawing/2014/main" id="{20737650-2AE9-8D13-152E-87E8F222ADEC}"/>
              </a:ext>
            </a:extLst>
          </p:cNvPr>
          <p:cNvCxnSpPr>
            <a:cxnSpLocks/>
          </p:cNvCxnSpPr>
          <p:nvPr/>
        </p:nvCxnSpPr>
        <p:spPr>
          <a:xfrm>
            <a:off x="6596829" y="4612869"/>
            <a:ext cx="0" cy="270020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112">
            <a:extLst>
              <a:ext uri="{FF2B5EF4-FFF2-40B4-BE49-F238E27FC236}">
                <a16:creationId xmlns:a16="http://schemas.microsoft.com/office/drawing/2014/main" id="{30418493-7DAB-96B0-27D3-2A04816619DE}"/>
              </a:ext>
            </a:extLst>
          </p:cNvPr>
          <p:cNvCxnSpPr>
            <a:cxnSpLocks/>
          </p:cNvCxnSpPr>
          <p:nvPr/>
        </p:nvCxnSpPr>
        <p:spPr>
          <a:xfrm>
            <a:off x="6740692" y="4612869"/>
            <a:ext cx="0" cy="131701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ZoneTexte 113">
            <a:extLst>
              <a:ext uri="{FF2B5EF4-FFF2-40B4-BE49-F238E27FC236}">
                <a16:creationId xmlns:a16="http://schemas.microsoft.com/office/drawing/2014/main" id="{948F16D7-1806-79D3-52A9-73C646F25D1D}"/>
              </a:ext>
            </a:extLst>
          </p:cNvPr>
          <p:cNvSpPr txBox="1"/>
          <p:nvPr/>
        </p:nvSpPr>
        <p:spPr>
          <a:xfrm>
            <a:off x="6379664" y="4914880"/>
            <a:ext cx="431133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65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ZoneTexte 114">
            <a:extLst>
              <a:ext uri="{FF2B5EF4-FFF2-40B4-BE49-F238E27FC236}">
                <a16:creationId xmlns:a16="http://schemas.microsoft.com/office/drawing/2014/main" id="{13EB0DB3-C424-CDDE-243D-99BB82C3A557}"/>
              </a:ext>
            </a:extLst>
          </p:cNvPr>
          <p:cNvSpPr txBox="1"/>
          <p:nvPr/>
        </p:nvSpPr>
        <p:spPr>
          <a:xfrm>
            <a:off x="6538906" y="4710436"/>
            <a:ext cx="398778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67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6" name="Connecteur droit 115">
            <a:extLst>
              <a:ext uri="{FF2B5EF4-FFF2-40B4-BE49-F238E27FC236}">
                <a16:creationId xmlns:a16="http://schemas.microsoft.com/office/drawing/2014/main" id="{6F7D7E9F-2ECF-1321-4D27-9B95232B5FFC}"/>
              </a:ext>
            </a:extLst>
          </p:cNvPr>
          <p:cNvCxnSpPr>
            <a:cxnSpLocks/>
          </p:cNvCxnSpPr>
          <p:nvPr/>
        </p:nvCxnSpPr>
        <p:spPr>
          <a:xfrm>
            <a:off x="6596829" y="4337309"/>
            <a:ext cx="0" cy="223157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Connecteur droit 117">
            <a:extLst>
              <a:ext uri="{FF2B5EF4-FFF2-40B4-BE49-F238E27FC236}">
                <a16:creationId xmlns:a16="http://schemas.microsoft.com/office/drawing/2014/main" id="{D45C2059-F3A6-0469-34E8-A138D709ADC1}"/>
              </a:ext>
            </a:extLst>
          </p:cNvPr>
          <p:cNvCxnSpPr>
            <a:cxnSpLocks/>
          </p:cNvCxnSpPr>
          <p:nvPr/>
        </p:nvCxnSpPr>
        <p:spPr>
          <a:xfrm>
            <a:off x="7053317" y="4612869"/>
            <a:ext cx="0" cy="270020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Connecteur droit 118">
            <a:extLst>
              <a:ext uri="{FF2B5EF4-FFF2-40B4-BE49-F238E27FC236}">
                <a16:creationId xmlns:a16="http://schemas.microsoft.com/office/drawing/2014/main" id="{8768EC1C-CE40-5D65-582E-6F6B8E8295D3}"/>
              </a:ext>
            </a:extLst>
          </p:cNvPr>
          <p:cNvCxnSpPr>
            <a:cxnSpLocks/>
          </p:cNvCxnSpPr>
          <p:nvPr/>
        </p:nvCxnSpPr>
        <p:spPr>
          <a:xfrm>
            <a:off x="7197180" y="4612869"/>
            <a:ext cx="0" cy="131701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ZoneTexte 119">
            <a:extLst>
              <a:ext uri="{FF2B5EF4-FFF2-40B4-BE49-F238E27FC236}">
                <a16:creationId xmlns:a16="http://schemas.microsoft.com/office/drawing/2014/main" id="{1628D72C-D782-C05C-CCBC-8599EBD901E9}"/>
              </a:ext>
            </a:extLst>
          </p:cNvPr>
          <p:cNvSpPr txBox="1"/>
          <p:nvPr/>
        </p:nvSpPr>
        <p:spPr>
          <a:xfrm>
            <a:off x="6836152" y="4914880"/>
            <a:ext cx="431133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73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ZoneTexte 120">
            <a:extLst>
              <a:ext uri="{FF2B5EF4-FFF2-40B4-BE49-F238E27FC236}">
                <a16:creationId xmlns:a16="http://schemas.microsoft.com/office/drawing/2014/main" id="{01178FF9-68E1-F76D-D2D8-B524E5814143}"/>
              </a:ext>
            </a:extLst>
          </p:cNvPr>
          <p:cNvSpPr txBox="1"/>
          <p:nvPr/>
        </p:nvSpPr>
        <p:spPr>
          <a:xfrm>
            <a:off x="6995394" y="4710436"/>
            <a:ext cx="398778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75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2" name="Connecteur droit 121">
            <a:extLst>
              <a:ext uri="{FF2B5EF4-FFF2-40B4-BE49-F238E27FC236}">
                <a16:creationId xmlns:a16="http://schemas.microsoft.com/office/drawing/2014/main" id="{21EABFBB-1F52-7885-84E9-BDEB8D128ED4}"/>
              </a:ext>
            </a:extLst>
          </p:cNvPr>
          <p:cNvCxnSpPr>
            <a:cxnSpLocks/>
          </p:cNvCxnSpPr>
          <p:nvPr/>
        </p:nvCxnSpPr>
        <p:spPr>
          <a:xfrm>
            <a:off x="7053317" y="4337309"/>
            <a:ext cx="0" cy="223157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Connecteur droit 123">
            <a:extLst>
              <a:ext uri="{FF2B5EF4-FFF2-40B4-BE49-F238E27FC236}">
                <a16:creationId xmlns:a16="http://schemas.microsoft.com/office/drawing/2014/main" id="{2A2BDCC5-A712-4ABA-0A38-1E9DC67E9199}"/>
              </a:ext>
            </a:extLst>
          </p:cNvPr>
          <p:cNvCxnSpPr>
            <a:cxnSpLocks/>
          </p:cNvCxnSpPr>
          <p:nvPr/>
        </p:nvCxnSpPr>
        <p:spPr>
          <a:xfrm>
            <a:off x="7509805" y="4612869"/>
            <a:ext cx="0" cy="270020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Connecteur droit 124">
            <a:extLst>
              <a:ext uri="{FF2B5EF4-FFF2-40B4-BE49-F238E27FC236}">
                <a16:creationId xmlns:a16="http://schemas.microsoft.com/office/drawing/2014/main" id="{30828C44-87DC-3681-5444-F4794322B1B6}"/>
              </a:ext>
            </a:extLst>
          </p:cNvPr>
          <p:cNvCxnSpPr>
            <a:cxnSpLocks/>
          </p:cNvCxnSpPr>
          <p:nvPr/>
        </p:nvCxnSpPr>
        <p:spPr>
          <a:xfrm>
            <a:off x="7653668" y="4612869"/>
            <a:ext cx="0" cy="131701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6" name="ZoneTexte 125">
            <a:extLst>
              <a:ext uri="{FF2B5EF4-FFF2-40B4-BE49-F238E27FC236}">
                <a16:creationId xmlns:a16="http://schemas.microsoft.com/office/drawing/2014/main" id="{2ED97964-EC1D-9B41-43AC-F80561AB7D19}"/>
              </a:ext>
            </a:extLst>
          </p:cNvPr>
          <p:cNvSpPr txBox="1"/>
          <p:nvPr/>
        </p:nvSpPr>
        <p:spPr>
          <a:xfrm>
            <a:off x="7292640" y="4914880"/>
            <a:ext cx="431133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81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ZoneTexte 126">
            <a:extLst>
              <a:ext uri="{FF2B5EF4-FFF2-40B4-BE49-F238E27FC236}">
                <a16:creationId xmlns:a16="http://schemas.microsoft.com/office/drawing/2014/main" id="{4ECB429A-49D0-48E8-663A-D0FDA449134A}"/>
              </a:ext>
            </a:extLst>
          </p:cNvPr>
          <p:cNvSpPr txBox="1"/>
          <p:nvPr/>
        </p:nvSpPr>
        <p:spPr>
          <a:xfrm>
            <a:off x="7451882" y="4710436"/>
            <a:ext cx="398778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83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5" name="Connecteur droit 134">
            <a:extLst>
              <a:ext uri="{FF2B5EF4-FFF2-40B4-BE49-F238E27FC236}">
                <a16:creationId xmlns:a16="http://schemas.microsoft.com/office/drawing/2014/main" id="{7A8A4F86-484D-E1E1-2317-7E6FA5AD3479}"/>
              </a:ext>
            </a:extLst>
          </p:cNvPr>
          <p:cNvCxnSpPr>
            <a:cxnSpLocks/>
          </p:cNvCxnSpPr>
          <p:nvPr/>
        </p:nvCxnSpPr>
        <p:spPr>
          <a:xfrm>
            <a:off x="7509805" y="4337309"/>
            <a:ext cx="0" cy="223157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Connecteur droit 136">
            <a:extLst>
              <a:ext uri="{FF2B5EF4-FFF2-40B4-BE49-F238E27FC236}">
                <a16:creationId xmlns:a16="http://schemas.microsoft.com/office/drawing/2014/main" id="{7C1F862C-9982-0292-A167-AE5565378392}"/>
              </a:ext>
            </a:extLst>
          </p:cNvPr>
          <p:cNvCxnSpPr>
            <a:cxnSpLocks/>
          </p:cNvCxnSpPr>
          <p:nvPr/>
        </p:nvCxnSpPr>
        <p:spPr>
          <a:xfrm>
            <a:off x="7966293" y="4612869"/>
            <a:ext cx="0" cy="270020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Connecteur droit 137">
            <a:extLst>
              <a:ext uri="{FF2B5EF4-FFF2-40B4-BE49-F238E27FC236}">
                <a16:creationId xmlns:a16="http://schemas.microsoft.com/office/drawing/2014/main" id="{5A77C851-D930-914F-9A18-8018C243B5C3}"/>
              </a:ext>
            </a:extLst>
          </p:cNvPr>
          <p:cNvCxnSpPr>
            <a:cxnSpLocks/>
          </p:cNvCxnSpPr>
          <p:nvPr/>
        </p:nvCxnSpPr>
        <p:spPr>
          <a:xfrm>
            <a:off x="8110155" y="4612869"/>
            <a:ext cx="0" cy="131701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" name="ZoneTexte 138">
            <a:extLst>
              <a:ext uri="{FF2B5EF4-FFF2-40B4-BE49-F238E27FC236}">
                <a16:creationId xmlns:a16="http://schemas.microsoft.com/office/drawing/2014/main" id="{D92F14A4-612B-04F1-5FC8-D5F06059EA31}"/>
              </a:ext>
            </a:extLst>
          </p:cNvPr>
          <p:cNvSpPr txBox="1"/>
          <p:nvPr/>
        </p:nvSpPr>
        <p:spPr>
          <a:xfrm>
            <a:off x="7749128" y="4914880"/>
            <a:ext cx="431133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89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ZoneTexte 139">
            <a:extLst>
              <a:ext uri="{FF2B5EF4-FFF2-40B4-BE49-F238E27FC236}">
                <a16:creationId xmlns:a16="http://schemas.microsoft.com/office/drawing/2014/main" id="{57F8DBDC-1F35-B2B4-4342-CF51A53F67C0}"/>
              </a:ext>
            </a:extLst>
          </p:cNvPr>
          <p:cNvSpPr txBox="1"/>
          <p:nvPr/>
        </p:nvSpPr>
        <p:spPr>
          <a:xfrm>
            <a:off x="7908370" y="4710436"/>
            <a:ext cx="398778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91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41" name="Connecteur droit 140">
            <a:extLst>
              <a:ext uri="{FF2B5EF4-FFF2-40B4-BE49-F238E27FC236}">
                <a16:creationId xmlns:a16="http://schemas.microsoft.com/office/drawing/2014/main" id="{7E29D870-5A71-3102-5716-D6928FF0F37F}"/>
              </a:ext>
            </a:extLst>
          </p:cNvPr>
          <p:cNvCxnSpPr>
            <a:cxnSpLocks/>
          </p:cNvCxnSpPr>
          <p:nvPr/>
        </p:nvCxnSpPr>
        <p:spPr>
          <a:xfrm>
            <a:off x="7966293" y="4337309"/>
            <a:ext cx="0" cy="223157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Connecteur droit 142">
            <a:extLst>
              <a:ext uri="{FF2B5EF4-FFF2-40B4-BE49-F238E27FC236}">
                <a16:creationId xmlns:a16="http://schemas.microsoft.com/office/drawing/2014/main" id="{6C811CFB-9EDA-EACB-E2AC-B30FC0662552}"/>
              </a:ext>
            </a:extLst>
          </p:cNvPr>
          <p:cNvCxnSpPr>
            <a:cxnSpLocks/>
          </p:cNvCxnSpPr>
          <p:nvPr/>
        </p:nvCxnSpPr>
        <p:spPr>
          <a:xfrm>
            <a:off x="8422781" y="4612869"/>
            <a:ext cx="0" cy="270020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143">
            <a:extLst>
              <a:ext uri="{FF2B5EF4-FFF2-40B4-BE49-F238E27FC236}">
                <a16:creationId xmlns:a16="http://schemas.microsoft.com/office/drawing/2014/main" id="{6B5061AA-BACA-6382-F67F-1DE62AF45B27}"/>
              </a:ext>
            </a:extLst>
          </p:cNvPr>
          <p:cNvCxnSpPr>
            <a:cxnSpLocks/>
          </p:cNvCxnSpPr>
          <p:nvPr/>
        </p:nvCxnSpPr>
        <p:spPr>
          <a:xfrm>
            <a:off x="8566643" y="4612869"/>
            <a:ext cx="0" cy="131701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5" name="ZoneTexte 144">
            <a:extLst>
              <a:ext uri="{FF2B5EF4-FFF2-40B4-BE49-F238E27FC236}">
                <a16:creationId xmlns:a16="http://schemas.microsoft.com/office/drawing/2014/main" id="{0EBCFB86-7BAF-EBC9-CBBB-E92DAF779BB2}"/>
              </a:ext>
            </a:extLst>
          </p:cNvPr>
          <p:cNvSpPr txBox="1"/>
          <p:nvPr/>
        </p:nvSpPr>
        <p:spPr>
          <a:xfrm>
            <a:off x="8205616" y="4914880"/>
            <a:ext cx="431133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97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6" name="ZoneTexte 145">
            <a:extLst>
              <a:ext uri="{FF2B5EF4-FFF2-40B4-BE49-F238E27FC236}">
                <a16:creationId xmlns:a16="http://schemas.microsoft.com/office/drawing/2014/main" id="{A8552213-E735-A6AD-4A4F-1A4E867B7C87}"/>
              </a:ext>
            </a:extLst>
          </p:cNvPr>
          <p:cNvSpPr txBox="1"/>
          <p:nvPr/>
        </p:nvSpPr>
        <p:spPr>
          <a:xfrm>
            <a:off x="8364858" y="4710436"/>
            <a:ext cx="398778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99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47" name="Connecteur droit 146">
            <a:extLst>
              <a:ext uri="{FF2B5EF4-FFF2-40B4-BE49-F238E27FC236}">
                <a16:creationId xmlns:a16="http://schemas.microsoft.com/office/drawing/2014/main" id="{2A2899D1-1862-3EC5-AEC9-D4D8560A5B33}"/>
              </a:ext>
            </a:extLst>
          </p:cNvPr>
          <p:cNvCxnSpPr>
            <a:cxnSpLocks/>
          </p:cNvCxnSpPr>
          <p:nvPr/>
        </p:nvCxnSpPr>
        <p:spPr>
          <a:xfrm>
            <a:off x="8422781" y="4337309"/>
            <a:ext cx="0" cy="223157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Connecteur droit 148">
            <a:extLst>
              <a:ext uri="{FF2B5EF4-FFF2-40B4-BE49-F238E27FC236}">
                <a16:creationId xmlns:a16="http://schemas.microsoft.com/office/drawing/2014/main" id="{95D32595-AACD-EAE7-4CF6-1D6C23DFD070}"/>
              </a:ext>
            </a:extLst>
          </p:cNvPr>
          <p:cNvCxnSpPr>
            <a:cxnSpLocks/>
          </p:cNvCxnSpPr>
          <p:nvPr/>
        </p:nvCxnSpPr>
        <p:spPr>
          <a:xfrm>
            <a:off x="8879263" y="4612869"/>
            <a:ext cx="0" cy="270020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Connecteur droit 149">
            <a:extLst>
              <a:ext uri="{FF2B5EF4-FFF2-40B4-BE49-F238E27FC236}">
                <a16:creationId xmlns:a16="http://schemas.microsoft.com/office/drawing/2014/main" id="{894206D3-D810-1794-26FC-6900A7CA5206}"/>
              </a:ext>
            </a:extLst>
          </p:cNvPr>
          <p:cNvCxnSpPr>
            <a:cxnSpLocks/>
          </p:cNvCxnSpPr>
          <p:nvPr/>
        </p:nvCxnSpPr>
        <p:spPr>
          <a:xfrm>
            <a:off x="9023125" y="4612869"/>
            <a:ext cx="0" cy="131701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1" name="ZoneTexte 150">
            <a:extLst>
              <a:ext uri="{FF2B5EF4-FFF2-40B4-BE49-F238E27FC236}">
                <a16:creationId xmlns:a16="http://schemas.microsoft.com/office/drawing/2014/main" id="{5260B227-B172-5C84-31ED-4581E79A1C92}"/>
              </a:ext>
            </a:extLst>
          </p:cNvPr>
          <p:cNvSpPr txBox="1"/>
          <p:nvPr/>
        </p:nvSpPr>
        <p:spPr>
          <a:xfrm>
            <a:off x="8526611" y="4914880"/>
            <a:ext cx="70211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+8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wk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2" name="ZoneTexte 151">
            <a:extLst>
              <a:ext uri="{FF2B5EF4-FFF2-40B4-BE49-F238E27FC236}">
                <a16:creationId xmlns:a16="http://schemas.microsoft.com/office/drawing/2014/main" id="{7A078ED5-3D29-D28A-FFD3-EE3DB01B107F}"/>
              </a:ext>
            </a:extLst>
          </p:cNvPr>
          <p:cNvSpPr txBox="1"/>
          <p:nvPr/>
        </p:nvSpPr>
        <p:spPr>
          <a:xfrm>
            <a:off x="8837006" y="4710436"/>
            <a:ext cx="621222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+2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wk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3" name="Connecteur droit 152">
            <a:extLst>
              <a:ext uri="{FF2B5EF4-FFF2-40B4-BE49-F238E27FC236}">
                <a16:creationId xmlns:a16="http://schemas.microsoft.com/office/drawing/2014/main" id="{A802F715-88BC-9292-7F84-EF2B2E4EF357}"/>
              </a:ext>
            </a:extLst>
          </p:cNvPr>
          <p:cNvCxnSpPr>
            <a:cxnSpLocks/>
          </p:cNvCxnSpPr>
          <p:nvPr/>
        </p:nvCxnSpPr>
        <p:spPr>
          <a:xfrm>
            <a:off x="8879263" y="4337309"/>
            <a:ext cx="0" cy="223157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" name="ZoneTexte 154">
            <a:extLst>
              <a:ext uri="{FF2B5EF4-FFF2-40B4-BE49-F238E27FC236}">
                <a16:creationId xmlns:a16="http://schemas.microsoft.com/office/drawing/2014/main" id="{4907DA4B-7437-5D45-10C5-6D351727DB2F}"/>
              </a:ext>
            </a:extLst>
          </p:cNvPr>
          <p:cNvSpPr txBox="1"/>
          <p:nvPr/>
        </p:nvSpPr>
        <p:spPr>
          <a:xfrm>
            <a:off x="10624772" y="5127247"/>
            <a:ext cx="53931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Days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7" name="Text Box 11">
            <a:extLst>
              <a:ext uri="{FF2B5EF4-FFF2-40B4-BE49-F238E27FC236}">
                <a16:creationId xmlns:a16="http://schemas.microsoft.com/office/drawing/2014/main" id="{68E786DD-B032-A768-8E29-9D3632331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273" y="2292411"/>
            <a:ext cx="965403" cy="497610"/>
          </a:xfrm>
          <a:prstGeom prst="roundRect">
            <a:avLst>
              <a:gd name="adj" fmla="val 20519"/>
            </a:avLst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square" lIns="36000" tIns="36000" rIns="36000" bIns="36000" anchor="ctr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ＭＳ Ｐゴシック" pitchFamily="-65" charset="-128"/>
              </a:rPr>
              <a:t>Cabotegravir</a:t>
            </a:r>
            <a:b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ＭＳ Ｐゴシック" pitchFamily="-65" charset="-128"/>
              </a:rPr>
            </a:b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ＭＳ Ｐゴシック" pitchFamily="-65" charset="-128"/>
              </a:rPr>
              <a:t>group</a:t>
            </a:r>
          </a:p>
        </p:txBody>
      </p:sp>
      <p:sp>
        <p:nvSpPr>
          <p:cNvPr id="158" name="Text Box 11">
            <a:extLst>
              <a:ext uri="{FF2B5EF4-FFF2-40B4-BE49-F238E27FC236}">
                <a16:creationId xmlns:a16="http://schemas.microsoft.com/office/drawing/2014/main" id="{D97BF1FA-689E-3303-1692-2DAF21362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273" y="3195040"/>
            <a:ext cx="1000862" cy="497610"/>
          </a:xfrm>
          <a:prstGeom prst="roundRect">
            <a:avLst>
              <a:gd name="adj" fmla="val 20519"/>
            </a:avLst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square" lIns="36000" tIns="36000" rIns="36000" bIns="36000" anchor="ctr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b="1" dirty="0">
                <a:solidFill>
                  <a:srgbClr val="FFFFFF"/>
                </a:solidFill>
                <a:ea typeface="ＭＳ Ｐゴシック" pitchFamily="-65" charset="-128"/>
                <a:cs typeface="ＭＳ Ｐゴシック" pitchFamily="-65" charset="-128"/>
              </a:rPr>
              <a:t>TDF-FTC</a:t>
            </a:r>
            <a:br>
              <a:rPr lang="fr-FR" sz="1200" b="1" dirty="0">
                <a:solidFill>
                  <a:srgbClr val="FFFFFF"/>
                </a:solidFill>
                <a:ea typeface="ＭＳ Ｐゴシック" pitchFamily="-65" charset="-128"/>
                <a:cs typeface="ＭＳ Ｐゴシック" pitchFamily="-65" charset="-128"/>
              </a:rPr>
            </a:br>
            <a:r>
              <a:rPr lang="fr-FR" sz="1200" b="1" dirty="0">
                <a:solidFill>
                  <a:srgbClr val="FFFFFF"/>
                </a:solidFill>
                <a:ea typeface="ＭＳ Ｐゴシック" pitchFamily="-65" charset="-128"/>
                <a:cs typeface="ＭＳ Ｐゴシック" pitchFamily="-65" charset="-128"/>
              </a:rPr>
              <a:t>group</a:t>
            </a:r>
          </a:p>
        </p:txBody>
      </p:sp>
      <p:sp>
        <p:nvSpPr>
          <p:cNvPr id="159" name="ZoneTexte 158">
            <a:extLst>
              <a:ext uri="{FF2B5EF4-FFF2-40B4-BE49-F238E27FC236}">
                <a16:creationId xmlns:a16="http://schemas.microsoft.com/office/drawing/2014/main" id="{C35C8060-57B9-B384-8CBD-893062A803FD}"/>
              </a:ext>
            </a:extLst>
          </p:cNvPr>
          <p:cNvSpPr txBox="1"/>
          <p:nvPr/>
        </p:nvSpPr>
        <p:spPr>
          <a:xfrm>
            <a:off x="576679" y="2847332"/>
            <a:ext cx="417102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1:1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1" name="ZoneTexte 160">
            <a:extLst>
              <a:ext uri="{FF2B5EF4-FFF2-40B4-BE49-F238E27FC236}">
                <a16:creationId xmlns:a16="http://schemas.microsoft.com/office/drawing/2014/main" id="{9B95B438-D986-D1A1-185E-906D9CB51925}"/>
              </a:ext>
            </a:extLst>
          </p:cNvPr>
          <p:cNvSpPr txBox="1"/>
          <p:nvPr/>
        </p:nvSpPr>
        <p:spPr>
          <a:xfrm>
            <a:off x="4403845" y="1833544"/>
            <a:ext cx="1694696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Blinded trial portion</a:t>
            </a:r>
            <a:endParaRPr kumimoji="0" lang="fr-FR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2" name="ZoneTexte 161">
            <a:extLst>
              <a:ext uri="{FF2B5EF4-FFF2-40B4-BE49-F238E27FC236}">
                <a16:creationId xmlns:a16="http://schemas.microsoft.com/office/drawing/2014/main" id="{3A4F6A6F-033F-62DF-9D37-3B6DC5D8DFE9}"/>
              </a:ext>
            </a:extLst>
          </p:cNvPr>
          <p:cNvSpPr txBox="1"/>
          <p:nvPr/>
        </p:nvSpPr>
        <p:spPr>
          <a:xfrm>
            <a:off x="9365124" y="1618101"/>
            <a:ext cx="263931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 “tail” coverage for CAB group,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ongoing access for TDF-FTC group</a:t>
            </a:r>
            <a:endParaRPr kumimoji="0" lang="fr-FR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3" name="ZoneTexte 162">
            <a:extLst>
              <a:ext uri="{FF2B5EF4-FFF2-40B4-BE49-F238E27FC236}">
                <a16:creationId xmlns:a16="http://schemas.microsoft.com/office/drawing/2014/main" id="{7A70F436-BF9F-9F67-65B9-8D7456897288}"/>
              </a:ext>
            </a:extLst>
          </p:cNvPr>
          <p:cNvSpPr txBox="1"/>
          <p:nvPr/>
        </p:nvSpPr>
        <p:spPr>
          <a:xfrm>
            <a:off x="1160860" y="5299594"/>
            <a:ext cx="440736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Incident HIV infection in prespecified subgroups :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D87ABF4-1126-B0D9-62D7-3109A434BAE3}"/>
              </a:ext>
            </a:extLst>
          </p:cNvPr>
          <p:cNvSpPr txBox="1"/>
          <p:nvPr/>
        </p:nvSpPr>
        <p:spPr>
          <a:xfrm>
            <a:off x="1160860" y="5652634"/>
            <a:ext cx="89742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Subgroup</a:t>
            </a: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A63BA8A8-A048-DDF8-D61A-91A63A534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3905" y="6478023"/>
            <a:ext cx="42780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Landovitz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RJ. N </a:t>
            </a:r>
            <a:r>
              <a:rPr kumimoji="0" lang="fr-FR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Engl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 Med. 2021 </a:t>
            </a:r>
            <a:r>
              <a:rPr kumimoji="0" lang="fr-FR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Aug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12;385(7):595-608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A676865-FEE2-F340-43FD-71436B303162}"/>
              </a:ext>
            </a:extLst>
          </p:cNvPr>
          <p:cNvSpPr txBox="1"/>
          <p:nvPr/>
        </p:nvSpPr>
        <p:spPr>
          <a:xfrm>
            <a:off x="3058811" y="5652634"/>
            <a:ext cx="113454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Cabotegravir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652BEB3-0657-2D11-79AD-6F1FC0149BF0}"/>
              </a:ext>
            </a:extLst>
          </p:cNvPr>
          <p:cNvSpPr txBox="1"/>
          <p:nvPr/>
        </p:nvSpPr>
        <p:spPr>
          <a:xfrm>
            <a:off x="4732949" y="5652634"/>
            <a:ext cx="78342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TDF-FTC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643A6D2-2D50-2B0D-F050-336308235869}"/>
              </a:ext>
            </a:extLst>
          </p:cNvPr>
          <p:cNvSpPr txBox="1"/>
          <p:nvPr/>
        </p:nvSpPr>
        <p:spPr>
          <a:xfrm>
            <a:off x="7497105" y="5652634"/>
            <a:ext cx="104868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HR (95% CI)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B35496FB-B0C6-7377-E275-434EF5CFFEEA}"/>
              </a:ext>
            </a:extLst>
          </p:cNvPr>
          <p:cNvSpPr txBox="1"/>
          <p:nvPr/>
        </p:nvSpPr>
        <p:spPr>
          <a:xfrm>
            <a:off x="2996055" y="5891793"/>
            <a:ext cx="2639954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no. of events/PY (incidence per 100 PY)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EEAC7A53-A69B-6B72-414B-20ACF3BA6224}"/>
              </a:ext>
            </a:extLst>
          </p:cNvPr>
          <p:cNvSpPr txBox="1"/>
          <p:nvPr/>
        </p:nvSpPr>
        <p:spPr>
          <a:xfrm>
            <a:off x="1258644" y="6076972"/>
            <a:ext cx="70186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Overall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B94EAC4B-EAB6-53C6-D0E9-359CE21D8029}"/>
              </a:ext>
            </a:extLst>
          </p:cNvPr>
          <p:cNvSpPr txBox="1"/>
          <p:nvPr/>
        </p:nvSpPr>
        <p:spPr>
          <a:xfrm>
            <a:off x="2991132" y="6076972"/>
            <a:ext cx="1269899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fr-FR" sz="1400" dirty="0"/>
              <a:t>13/3205 (0.41)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6BF3A5AB-AF80-E4CC-70B1-C460DB7B18AA}"/>
              </a:ext>
            </a:extLst>
          </p:cNvPr>
          <p:cNvSpPr txBox="1"/>
          <p:nvPr/>
        </p:nvSpPr>
        <p:spPr>
          <a:xfrm>
            <a:off x="4489710" y="6076972"/>
            <a:ext cx="126989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400" dirty="0"/>
              <a:t>39/3187 (1.22)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561D04C2-0A9E-579B-2E3F-E1E641EECA99}"/>
              </a:ext>
            </a:extLst>
          </p:cNvPr>
          <p:cNvSpPr txBox="1"/>
          <p:nvPr/>
        </p:nvSpPr>
        <p:spPr>
          <a:xfrm>
            <a:off x="8350069" y="6076972"/>
            <a:ext cx="1290739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400" dirty="0"/>
              <a:t>0.34 (0.18-0.62</a:t>
            </a:r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6932F616-0C70-A62D-6352-41FDAB6E567B}"/>
              </a:ext>
            </a:extLst>
          </p:cNvPr>
          <p:cNvCxnSpPr/>
          <p:nvPr/>
        </p:nvCxnSpPr>
        <p:spPr>
          <a:xfrm>
            <a:off x="7994806" y="5983607"/>
            <a:ext cx="0" cy="370365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Forme libre 8">
            <a:extLst>
              <a:ext uri="{FF2B5EF4-FFF2-40B4-BE49-F238E27FC236}">
                <a16:creationId xmlns:a16="http://schemas.microsoft.com/office/drawing/2014/main" id="{13773A70-F48A-E816-F564-1C323FB1B319}"/>
              </a:ext>
            </a:extLst>
          </p:cNvPr>
          <p:cNvSpPr/>
          <p:nvPr/>
        </p:nvSpPr>
        <p:spPr>
          <a:xfrm rot="5400000">
            <a:off x="6702142" y="5771671"/>
            <a:ext cx="169580" cy="913662"/>
          </a:xfrm>
          <a:custGeom>
            <a:avLst/>
            <a:gdLst>
              <a:gd name="connsiteX0" fmla="*/ 0 w 558800"/>
              <a:gd name="connsiteY0" fmla="*/ 0 h 1234440"/>
              <a:gd name="connsiteX1" fmla="*/ 558800 w 558800"/>
              <a:gd name="connsiteY1" fmla="*/ 0 h 1234440"/>
              <a:gd name="connsiteX2" fmla="*/ 279400 w 558800"/>
              <a:gd name="connsiteY2" fmla="*/ 0 h 1234440"/>
              <a:gd name="connsiteX3" fmla="*/ 279400 w 558800"/>
              <a:gd name="connsiteY3" fmla="*/ 1234440 h 1234440"/>
              <a:gd name="connsiteX4" fmla="*/ 558800 w 558800"/>
              <a:gd name="connsiteY4" fmla="*/ 1234440 h 1234440"/>
              <a:gd name="connsiteX5" fmla="*/ 0 w 558800"/>
              <a:gd name="connsiteY5" fmla="*/ 1234440 h 1234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800" h="1234440">
                <a:moveTo>
                  <a:pt x="0" y="0"/>
                </a:moveTo>
                <a:lnTo>
                  <a:pt x="558800" y="0"/>
                </a:lnTo>
                <a:lnTo>
                  <a:pt x="279400" y="0"/>
                </a:lnTo>
                <a:lnTo>
                  <a:pt x="279400" y="1234440"/>
                </a:lnTo>
                <a:lnTo>
                  <a:pt x="558800" y="1234440"/>
                </a:lnTo>
                <a:lnTo>
                  <a:pt x="0" y="1234440"/>
                </a:lnTo>
              </a:path>
            </a:pathLst>
          </a:custGeom>
          <a:noFill/>
          <a:ln w="190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BE75FB9-E8C5-4290-2D27-EB2C3BDD0895}"/>
              </a:ext>
            </a:extLst>
          </p:cNvPr>
          <p:cNvSpPr/>
          <p:nvPr/>
        </p:nvSpPr>
        <p:spPr>
          <a:xfrm>
            <a:off x="6595230" y="6155809"/>
            <a:ext cx="129420" cy="146688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79697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56B41-3A9F-5760-5AF3-0E7AB6733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AC9BDAE-EE62-70F6-B68C-F7BCE65F5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0471"/>
            <a:ext cx="10412691" cy="1481068"/>
          </a:xfrm>
        </p:spPr>
        <p:txBody>
          <a:bodyPr>
            <a:normAutofit/>
          </a:bodyPr>
          <a:lstStyle/>
          <a:p>
            <a:r>
              <a:rPr lang="en-GB" sz="3600" dirty="0"/>
              <a:t>HTPN 084 - Cabotegravir for the prevention of HIV-1 in women (1)</a:t>
            </a:r>
            <a:endParaRPr lang="en-GB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DC8DE2B2-1442-BAA2-BBAA-80EC91430EA5}"/>
              </a:ext>
            </a:extLst>
          </p:cNvPr>
          <p:cNvGraphicFramePr>
            <a:graphicFrameLocks noGrp="1"/>
          </p:cNvGraphicFramePr>
          <p:nvPr/>
        </p:nvGraphicFramePr>
        <p:xfrm>
          <a:off x="990913" y="2009880"/>
          <a:ext cx="10515287" cy="21031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574487">
                  <a:extLst>
                    <a:ext uri="{9D8B030D-6E8A-4147-A177-3AD203B41FA5}">
                      <a16:colId xmlns:a16="http://schemas.microsoft.com/office/drawing/2014/main" val="1804230815"/>
                    </a:ext>
                  </a:extLst>
                </a:gridCol>
                <a:gridCol w="6337300">
                  <a:extLst>
                    <a:ext uri="{9D8B030D-6E8A-4147-A177-3AD203B41FA5}">
                      <a16:colId xmlns:a16="http://schemas.microsoft.com/office/drawing/2014/main" val="358331630"/>
                    </a:ext>
                  </a:extLst>
                </a:gridCol>
                <a:gridCol w="2603500">
                  <a:extLst>
                    <a:ext uri="{9D8B030D-6E8A-4147-A177-3AD203B41FA5}">
                      <a16:colId xmlns:a16="http://schemas.microsoft.com/office/drawing/2014/main" val="250610419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Oral cabotegravir 30 mg daily plus oral TDF-FTC placebo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Long-acting cabotegravir 600 mg intramuscular injection at weeks 5, 9, </a:t>
                      </a:r>
                      <a:br>
                        <a:rPr kumimoji="0" lang="en-US" sz="14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kumimoji="0" lang="en-US" sz="14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and every 8 weeks thereafter plus daily oral TDF-FTC placebo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Open-label daily oral TDF-FTC 300 mg-200 mg for 48 weeks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60701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Oral TDF-FTC 300 mg-200 mg daily plus oral cabotegravir placebo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Daily oral TDF-FTC 300 mg-200 mg plus long-acting cabotegravir placebo intramuscular injection at weeks 5, 9, and every 8 weeks thereafter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3918094932"/>
                  </a:ext>
                </a:extLst>
              </a:tr>
            </a:tbl>
          </a:graphicData>
        </a:graphic>
      </p:graphicFrame>
      <p:grpSp>
        <p:nvGrpSpPr>
          <p:cNvPr id="75" name="Groupe 74">
            <a:extLst>
              <a:ext uri="{FF2B5EF4-FFF2-40B4-BE49-F238E27FC236}">
                <a16:creationId xmlns:a16="http://schemas.microsoft.com/office/drawing/2014/main" id="{85363263-A8D3-6048-6DD2-0698EDDEF45C}"/>
              </a:ext>
            </a:extLst>
          </p:cNvPr>
          <p:cNvGrpSpPr/>
          <p:nvPr/>
        </p:nvGrpSpPr>
        <p:grpSpPr>
          <a:xfrm>
            <a:off x="990913" y="5356513"/>
            <a:ext cx="10680351" cy="579010"/>
            <a:chOff x="990913" y="4389499"/>
            <a:chExt cx="10680351" cy="579010"/>
          </a:xfrm>
        </p:grpSpPr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17EACAB0-9A50-FE4C-798F-213A7C873A55}"/>
                </a:ext>
              </a:extLst>
            </p:cNvPr>
            <p:cNvCxnSpPr>
              <a:cxnSpLocks/>
            </p:cNvCxnSpPr>
            <p:nvPr/>
          </p:nvCxnSpPr>
          <p:spPr>
            <a:xfrm>
              <a:off x="990913" y="4389499"/>
              <a:ext cx="6768195" cy="0"/>
            </a:xfrm>
            <a:prstGeom prst="line">
              <a:avLst/>
            </a:prstGeom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D48576D1-7A8F-D08F-BC75-6F6B531021AB}"/>
                </a:ext>
              </a:extLst>
            </p:cNvPr>
            <p:cNvCxnSpPr>
              <a:cxnSpLocks/>
            </p:cNvCxnSpPr>
            <p:nvPr/>
          </p:nvCxnSpPr>
          <p:spPr>
            <a:xfrm>
              <a:off x="990913" y="4389499"/>
              <a:ext cx="0" cy="270020"/>
            </a:xfrm>
            <a:prstGeom prst="line">
              <a:avLst/>
            </a:prstGeom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29601588-C648-0EB5-A10C-C852CF16345A}"/>
                </a:ext>
              </a:extLst>
            </p:cNvPr>
            <p:cNvCxnSpPr>
              <a:cxnSpLocks/>
            </p:cNvCxnSpPr>
            <p:nvPr/>
          </p:nvCxnSpPr>
          <p:spPr>
            <a:xfrm>
              <a:off x="2567982" y="4389499"/>
              <a:ext cx="0" cy="270020"/>
            </a:xfrm>
            <a:prstGeom prst="line">
              <a:avLst/>
            </a:prstGeom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27AB699D-68D8-3C81-59EB-29EBADBC0881}"/>
                </a:ext>
              </a:extLst>
            </p:cNvPr>
            <p:cNvCxnSpPr>
              <a:cxnSpLocks/>
            </p:cNvCxnSpPr>
            <p:nvPr/>
          </p:nvCxnSpPr>
          <p:spPr>
            <a:xfrm>
              <a:off x="2173714" y="4389499"/>
              <a:ext cx="0" cy="131701"/>
            </a:xfrm>
            <a:prstGeom prst="line">
              <a:avLst/>
            </a:prstGeom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77AA8787-A6F8-8F83-1698-0D2EFA6392B9}"/>
                </a:ext>
              </a:extLst>
            </p:cNvPr>
            <p:cNvCxnSpPr>
              <a:cxnSpLocks/>
            </p:cNvCxnSpPr>
            <p:nvPr/>
          </p:nvCxnSpPr>
          <p:spPr>
            <a:xfrm>
              <a:off x="1779447" y="4389499"/>
              <a:ext cx="0" cy="131701"/>
            </a:xfrm>
            <a:prstGeom prst="line">
              <a:avLst/>
            </a:prstGeom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7D365983-AE66-88D2-283D-46C23670E74B}"/>
                </a:ext>
              </a:extLst>
            </p:cNvPr>
            <p:cNvCxnSpPr>
              <a:cxnSpLocks/>
            </p:cNvCxnSpPr>
            <p:nvPr/>
          </p:nvCxnSpPr>
          <p:spPr>
            <a:xfrm>
              <a:off x="1385180" y="4389499"/>
              <a:ext cx="0" cy="131701"/>
            </a:xfrm>
            <a:prstGeom prst="line">
              <a:avLst/>
            </a:prstGeom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A01EAE40-451A-A8AC-5FA3-539EF3E9D80D}"/>
                </a:ext>
              </a:extLst>
            </p:cNvPr>
            <p:cNvCxnSpPr>
              <a:cxnSpLocks/>
            </p:cNvCxnSpPr>
            <p:nvPr/>
          </p:nvCxnSpPr>
          <p:spPr>
            <a:xfrm>
              <a:off x="8904488" y="4389499"/>
              <a:ext cx="0" cy="270020"/>
            </a:xfrm>
            <a:prstGeom prst="line">
              <a:avLst/>
            </a:prstGeom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40B61BB9-A6FF-6198-938D-2B81F47044D5}"/>
                </a:ext>
              </a:extLst>
            </p:cNvPr>
            <p:cNvCxnSpPr>
              <a:cxnSpLocks/>
            </p:cNvCxnSpPr>
            <p:nvPr/>
          </p:nvCxnSpPr>
          <p:spPr>
            <a:xfrm>
              <a:off x="9554916" y="4389499"/>
              <a:ext cx="0" cy="270020"/>
            </a:xfrm>
            <a:prstGeom prst="line">
              <a:avLst/>
            </a:prstGeom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439EE5B3-2122-D476-5AA6-AE8D5D6CA9CB}"/>
                </a:ext>
              </a:extLst>
            </p:cNvPr>
            <p:cNvCxnSpPr>
              <a:cxnSpLocks/>
            </p:cNvCxnSpPr>
            <p:nvPr/>
          </p:nvCxnSpPr>
          <p:spPr>
            <a:xfrm>
              <a:off x="10205344" y="4389499"/>
              <a:ext cx="0" cy="270020"/>
            </a:xfrm>
            <a:prstGeom prst="line">
              <a:avLst/>
            </a:prstGeom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3170A5B2-DF94-9C72-721A-7123D0EC9F2A}"/>
                </a:ext>
              </a:extLst>
            </p:cNvPr>
            <p:cNvCxnSpPr>
              <a:cxnSpLocks/>
            </p:cNvCxnSpPr>
            <p:nvPr/>
          </p:nvCxnSpPr>
          <p:spPr>
            <a:xfrm>
              <a:off x="10855772" y="4389499"/>
              <a:ext cx="0" cy="270020"/>
            </a:xfrm>
            <a:prstGeom prst="line">
              <a:avLst/>
            </a:prstGeom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3BA35090-95D0-A144-B62C-5633DF37769C}"/>
                </a:ext>
              </a:extLst>
            </p:cNvPr>
            <p:cNvCxnSpPr>
              <a:cxnSpLocks/>
            </p:cNvCxnSpPr>
            <p:nvPr/>
          </p:nvCxnSpPr>
          <p:spPr>
            <a:xfrm>
              <a:off x="11506200" y="4389499"/>
              <a:ext cx="0" cy="270020"/>
            </a:xfrm>
            <a:prstGeom prst="line">
              <a:avLst/>
            </a:prstGeom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BDA3BFE1-3F78-CFC4-5EFE-AA68D75AF634}"/>
                </a:ext>
              </a:extLst>
            </p:cNvPr>
            <p:cNvCxnSpPr>
              <a:cxnSpLocks/>
            </p:cNvCxnSpPr>
            <p:nvPr/>
          </p:nvCxnSpPr>
          <p:spPr>
            <a:xfrm>
              <a:off x="3138962" y="4389499"/>
              <a:ext cx="0" cy="270020"/>
            </a:xfrm>
            <a:prstGeom prst="line">
              <a:avLst/>
            </a:prstGeom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F3979D9B-7E30-9C68-4478-06CC692F8AD2}"/>
                </a:ext>
              </a:extLst>
            </p:cNvPr>
            <p:cNvCxnSpPr>
              <a:cxnSpLocks/>
            </p:cNvCxnSpPr>
            <p:nvPr/>
          </p:nvCxnSpPr>
          <p:spPr>
            <a:xfrm>
              <a:off x="3709942" y="4389499"/>
              <a:ext cx="0" cy="270020"/>
            </a:xfrm>
            <a:prstGeom prst="line">
              <a:avLst/>
            </a:prstGeom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8846E725-E1C8-C43F-43D3-9426B03DA6F1}"/>
                </a:ext>
              </a:extLst>
            </p:cNvPr>
            <p:cNvCxnSpPr>
              <a:cxnSpLocks/>
            </p:cNvCxnSpPr>
            <p:nvPr/>
          </p:nvCxnSpPr>
          <p:spPr>
            <a:xfrm>
              <a:off x="4280922" y="4389499"/>
              <a:ext cx="0" cy="270020"/>
            </a:xfrm>
            <a:prstGeom prst="line">
              <a:avLst/>
            </a:prstGeom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F77DF6BC-C6DA-C308-30D9-584A65EBDFAF}"/>
                </a:ext>
              </a:extLst>
            </p:cNvPr>
            <p:cNvCxnSpPr>
              <a:cxnSpLocks/>
            </p:cNvCxnSpPr>
            <p:nvPr/>
          </p:nvCxnSpPr>
          <p:spPr>
            <a:xfrm>
              <a:off x="4715695" y="4389499"/>
              <a:ext cx="0" cy="270020"/>
            </a:xfrm>
            <a:prstGeom prst="line">
              <a:avLst/>
            </a:prstGeom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8126D1E8-A86C-B993-F284-AAA3DA003BA1}"/>
                </a:ext>
              </a:extLst>
            </p:cNvPr>
            <p:cNvCxnSpPr>
              <a:cxnSpLocks/>
            </p:cNvCxnSpPr>
            <p:nvPr/>
          </p:nvCxnSpPr>
          <p:spPr>
            <a:xfrm>
              <a:off x="5150468" y="4389499"/>
              <a:ext cx="0" cy="270020"/>
            </a:xfrm>
            <a:prstGeom prst="line">
              <a:avLst/>
            </a:prstGeom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6A4B11F0-9FA1-19ED-CC5B-CBA2436A3CEC}"/>
                </a:ext>
              </a:extLst>
            </p:cNvPr>
            <p:cNvCxnSpPr>
              <a:cxnSpLocks/>
            </p:cNvCxnSpPr>
            <p:nvPr/>
          </p:nvCxnSpPr>
          <p:spPr>
            <a:xfrm>
              <a:off x="6020014" y="4389499"/>
              <a:ext cx="0" cy="270020"/>
            </a:xfrm>
            <a:prstGeom prst="line">
              <a:avLst/>
            </a:prstGeom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CA055076-01EE-9B49-65B8-DF8F4B7688D9}"/>
                </a:ext>
              </a:extLst>
            </p:cNvPr>
            <p:cNvCxnSpPr>
              <a:cxnSpLocks/>
            </p:cNvCxnSpPr>
            <p:nvPr/>
          </p:nvCxnSpPr>
          <p:spPr>
            <a:xfrm>
              <a:off x="6454787" y="4389499"/>
              <a:ext cx="0" cy="270020"/>
            </a:xfrm>
            <a:prstGeom prst="line">
              <a:avLst/>
            </a:prstGeom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33A45F9C-C8C5-A5E3-4932-4A5AFA8BF756}"/>
                </a:ext>
              </a:extLst>
            </p:cNvPr>
            <p:cNvCxnSpPr>
              <a:cxnSpLocks/>
            </p:cNvCxnSpPr>
            <p:nvPr/>
          </p:nvCxnSpPr>
          <p:spPr>
            <a:xfrm>
              <a:off x="6889560" y="4389499"/>
              <a:ext cx="0" cy="270020"/>
            </a:xfrm>
            <a:prstGeom prst="line">
              <a:avLst/>
            </a:prstGeom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2E4A08F8-0A84-3033-409C-720DD2EB2B1F}"/>
                </a:ext>
              </a:extLst>
            </p:cNvPr>
            <p:cNvCxnSpPr>
              <a:cxnSpLocks/>
            </p:cNvCxnSpPr>
            <p:nvPr/>
          </p:nvCxnSpPr>
          <p:spPr>
            <a:xfrm>
              <a:off x="7324333" y="4389499"/>
              <a:ext cx="0" cy="270020"/>
            </a:xfrm>
            <a:prstGeom prst="line">
              <a:avLst/>
            </a:prstGeom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11043117-3262-D69A-8B76-CA11F201E030}"/>
                </a:ext>
              </a:extLst>
            </p:cNvPr>
            <p:cNvCxnSpPr>
              <a:cxnSpLocks/>
            </p:cNvCxnSpPr>
            <p:nvPr/>
          </p:nvCxnSpPr>
          <p:spPr>
            <a:xfrm>
              <a:off x="7759107" y="4389499"/>
              <a:ext cx="0" cy="270020"/>
            </a:xfrm>
            <a:prstGeom prst="line">
              <a:avLst/>
            </a:prstGeom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BFFDD2A0-5670-E7C7-A0D6-67B031BB15BB}"/>
                </a:ext>
              </a:extLst>
            </p:cNvPr>
            <p:cNvCxnSpPr>
              <a:cxnSpLocks/>
            </p:cNvCxnSpPr>
            <p:nvPr/>
          </p:nvCxnSpPr>
          <p:spPr>
            <a:xfrm>
              <a:off x="2853472" y="4389499"/>
              <a:ext cx="0" cy="131701"/>
            </a:xfrm>
            <a:prstGeom prst="line">
              <a:avLst/>
            </a:prstGeom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F96B7F7B-A3E6-E038-1268-71FF61364A07}"/>
                </a:ext>
              </a:extLst>
            </p:cNvPr>
            <p:cNvCxnSpPr>
              <a:cxnSpLocks/>
            </p:cNvCxnSpPr>
            <p:nvPr/>
          </p:nvCxnSpPr>
          <p:spPr>
            <a:xfrm>
              <a:off x="3424452" y="4389499"/>
              <a:ext cx="0" cy="131701"/>
            </a:xfrm>
            <a:prstGeom prst="line">
              <a:avLst/>
            </a:prstGeom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C4779635-AC55-176D-FB89-D8F7AA6CF8EF}"/>
                </a:ext>
              </a:extLst>
            </p:cNvPr>
            <p:cNvCxnSpPr>
              <a:cxnSpLocks/>
            </p:cNvCxnSpPr>
            <p:nvPr/>
          </p:nvCxnSpPr>
          <p:spPr>
            <a:xfrm>
              <a:off x="3995432" y="4389499"/>
              <a:ext cx="0" cy="131701"/>
            </a:xfrm>
            <a:prstGeom prst="line">
              <a:avLst/>
            </a:prstGeom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5A70FBA2-B4BF-3FA2-1574-8BEDC9C0157C}"/>
                </a:ext>
              </a:extLst>
            </p:cNvPr>
            <p:cNvCxnSpPr>
              <a:cxnSpLocks/>
            </p:cNvCxnSpPr>
            <p:nvPr/>
          </p:nvCxnSpPr>
          <p:spPr>
            <a:xfrm>
              <a:off x="5585241" y="4389499"/>
              <a:ext cx="0" cy="131701"/>
            </a:xfrm>
            <a:prstGeom prst="line">
              <a:avLst/>
            </a:prstGeom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80CE22F2-8E7A-95BF-1255-70385B8DF25B}"/>
                </a:ext>
              </a:extLst>
            </p:cNvPr>
            <p:cNvSpPr txBox="1"/>
            <p:nvPr/>
          </p:nvSpPr>
          <p:spPr>
            <a:xfrm>
              <a:off x="1259985" y="4487066"/>
              <a:ext cx="250390" cy="24622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  <a:endPara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B1339B78-C12C-DA43-4B88-A505DD32A305}"/>
                </a:ext>
              </a:extLst>
            </p:cNvPr>
            <p:cNvSpPr txBox="1"/>
            <p:nvPr/>
          </p:nvSpPr>
          <p:spPr>
            <a:xfrm>
              <a:off x="1654252" y="4487066"/>
              <a:ext cx="250390" cy="24622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endPara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67D8FBDF-4EE7-7772-C0EE-EFFC69866241}"/>
                </a:ext>
              </a:extLst>
            </p:cNvPr>
            <p:cNvSpPr txBox="1"/>
            <p:nvPr/>
          </p:nvSpPr>
          <p:spPr>
            <a:xfrm>
              <a:off x="2048519" y="4487066"/>
              <a:ext cx="250390" cy="24622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  <a:endPara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F66EC33C-0722-9B52-0D0F-E8D630F7120A}"/>
                </a:ext>
              </a:extLst>
            </p:cNvPr>
            <p:cNvSpPr txBox="1"/>
            <p:nvPr/>
          </p:nvSpPr>
          <p:spPr>
            <a:xfrm>
              <a:off x="2436374" y="4691510"/>
              <a:ext cx="263214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9B1E9AF5-202B-33AB-AC74-10AFA860E0F5}"/>
                </a:ext>
              </a:extLst>
            </p:cNvPr>
            <p:cNvSpPr txBox="1"/>
            <p:nvPr/>
          </p:nvSpPr>
          <p:spPr>
            <a:xfrm>
              <a:off x="2727643" y="4487066"/>
              <a:ext cx="250390" cy="24622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</a:t>
              </a:r>
              <a:endPara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B4B7B775-AF74-B306-EAD9-8066518E750A}"/>
                </a:ext>
              </a:extLst>
            </p:cNvPr>
            <p:cNvSpPr txBox="1"/>
            <p:nvPr/>
          </p:nvSpPr>
          <p:spPr>
            <a:xfrm>
              <a:off x="3006088" y="4691510"/>
              <a:ext cx="263214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9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6C43518F-7749-636E-9A22-286E21FF2699}"/>
                </a:ext>
              </a:extLst>
            </p:cNvPr>
            <p:cNvSpPr txBox="1"/>
            <p:nvPr/>
          </p:nvSpPr>
          <p:spPr>
            <a:xfrm>
              <a:off x="3264496" y="4487066"/>
              <a:ext cx="316112" cy="24622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13</a:t>
              </a:r>
              <a:endPara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FD3A5E81-F349-56DD-D60F-9F6BCD357B8D}"/>
                </a:ext>
              </a:extLst>
            </p:cNvPr>
            <p:cNvSpPr txBox="1"/>
            <p:nvPr/>
          </p:nvSpPr>
          <p:spPr>
            <a:xfrm>
              <a:off x="3536529" y="4691510"/>
              <a:ext cx="341761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17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79539D72-4DA7-1547-F32A-3FCD8BD929B2}"/>
                </a:ext>
              </a:extLst>
            </p:cNvPr>
            <p:cNvSpPr txBox="1"/>
            <p:nvPr/>
          </p:nvSpPr>
          <p:spPr>
            <a:xfrm>
              <a:off x="3834210" y="4487066"/>
              <a:ext cx="316112" cy="24622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21</a:t>
              </a:r>
              <a:endPara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15B743BF-8986-5E5B-6ABC-73267324267D}"/>
                </a:ext>
              </a:extLst>
            </p:cNvPr>
            <p:cNvSpPr txBox="1"/>
            <p:nvPr/>
          </p:nvSpPr>
          <p:spPr>
            <a:xfrm>
              <a:off x="4106245" y="4691510"/>
              <a:ext cx="341761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25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AA3F3736-9E29-0D1D-9F02-5D5DE73C1A88}"/>
                </a:ext>
              </a:extLst>
            </p:cNvPr>
            <p:cNvSpPr txBox="1"/>
            <p:nvPr/>
          </p:nvSpPr>
          <p:spPr>
            <a:xfrm>
              <a:off x="4541493" y="4691510"/>
              <a:ext cx="341761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33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B5123D5D-C367-95F3-BA47-AA48DF4A67AF}"/>
                </a:ext>
              </a:extLst>
            </p:cNvPr>
            <p:cNvSpPr txBox="1"/>
            <p:nvPr/>
          </p:nvSpPr>
          <p:spPr>
            <a:xfrm>
              <a:off x="4976741" y="4691510"/>
              <a:ext cx="341761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41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35F2250E-0A81-36D9-BA2E-B25747C88C21}"/>
                </a:ext>
              </a:extLst>
            </p:cNvPr>
            <p:cNvSpPr txBox="1"/>
            <p:nvPr/>
          </p:nvSpPr>
          <p:spPr>
            <a:xfrm>
              <a:off x="5424813" y="4487066"/>
              <a:ext cx="316112" cy="24622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42</a:t>
              </a:r>
              <a:endPara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048F4C70-A11F-95C6-8121-5910552BD943}"/>
                </a:ext>
              </a:extLst>
            </p:cNvPr>
            <p:cNvSpPr txBox="1"/>
            <p:nvPr/>
          </p:nvSpPr>
          <p:spPr>
            <a:xfrm>
              <a:off x="5847237" y="4691510"/>
              <a:ext cx="341761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49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5FB19ACA-BC8C-7A88-5EB0-3953C72012D3}"/>
                </a:ext>
              </a:extLst>
            </p:cNvPr>
            <p:cNvSpPr txBox="1"/>
            <p:nvPr/>
          </p:nvSpPr>
          <p:spPr>
            <a:xfrm>
              <a:off x="6282485" y="4691510"/>
              <a:ext cx="341761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57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7C161812-459A-9BA8-3221-0BC0E2B0D22B}"/>
                </a:ext>
              </a:extLst>
            </p:cNvPr>
            <p:cNvSpPr txBox="1"/>
            <p:nvPr/>
          </p:nvSpPr>
          <p:spPr>
            <a:xfrm>
              <a:off x="6717733" y="4691510"/>
              <a:ext cx="341761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65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54384B5E-98EA-0E90-9B2F-B333A2113862}"/>
                </a:ext>
              </a:extLst>
            </p:cNvPr>
            <p:cNvSpPr txBox="1"/>
            <p:nvPr/>
          </p:nvSpPr>
          <p:spPr>
            <a:xfrm>
              <a:off x="7152981" y="4691510"/>
              <a:ext cx="341761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73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BC641E57-C8D7-BD78-AAB0-303E174E0C0A}"/>
                </a:ext>
              </a:extLst>
            </p:cNvPr>
            <p:cNvSpPr txBox="1"/>
            <p:nvPr/>
          </p:nvSpPr>
          <p:spPr>
            <a:xfrm>
              <a:off x="7588227" y="4691510"/>
              <a:ext cx="341761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81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AFCEFB8A-642F-6799-544C-EE75D78B4DDC}"/>
                </a:ext>
              </a:extLst>
            </p:cNvPr>
            <p:cNvSpPr txBox="1"/>
            <p:nvPr/>
          </p:nvSpPr>
          <p:spPr>
            <a:xfrm>
              <a:off x="8694335" y="4691510"/>
              <a:ext cx="420308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185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A05B9F75-1183-C682-DBA6-1B9DF543283F}"/>
                </a:ext>
              </a:extLst>
            </p:cNvPr>
            <p:cNvSpPr txBox="1"/>
            <p:nvPr/>
          </p:nvSpPr>
          <p:spPr>
            <a:xfrm>
              <a:off x="9382583" y="4691510"/>
              <a:ext cx="341760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12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EFB4619A-E566-B439-137D-4EF19DB5D986}"/>
                </a:ext>
              </a:extLst>
            </p:cNvPr>
            <p:cNvSpPr txBox="1"/>
            <p:nvPr/>
          </p:nvSpPr>
          <p:spPr>
            <a:xfrm>
              <a:off x="10031557" y="4691510"/>
              <a:ext cx="341760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24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1F6E9C04-BE86-1F5C-D4AD-AA45BCE1351E}"/>
                </a:ext>
              </a:extLst>
            </p:cNvPr>
            <p:cNvSpPr txBox="1"/>
            <p:nvPr/>
          </p:nvSpPr>
          <p:spPr>
            <a:xfrm>
              <a:off x="10680531" y="4691510"/>
              <a:ext cx="341760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8EB16385-F220-CE29-AA29-BB7004529046}"/>
                </a:ext>
              </a:extLst>
            </p:cNvPr>
            <p:cNvSpPr txBox="1"/>
            <p:nvPr/>
          </p:nvSpPr>
          <p:spPr>
            <a:xfrm>
              <a:off x="11329504" y="4691510"/>
              <a:ext cx="341760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48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6" name="Connecteur droit 65">
              <a:extLst>
                <a:ext uri="{FF2B5EF4-FFF2-40B4-BE49-F238E27FC236}">
                  <a16:creationId xmlns:a16="http://schemas.microsoft.com/office/drawing/2014/main" id="{6BAFC1B8-EB23-E760-6AC6-24D60E5E973E}"/>
                </a:ext>
              </a:extLst>
            </p:cNvPr>
            <p:cNvCxnSpPr>
              <a:cxnSpLocks/>
            </p:cNvCxnSpPr>
            <p:nvPr/>
          </p:nvCxnSpPr>
          <p:spPr>
            <a:xfrm>
              <a:off x="7759108" y="4389499"/>
              <a:ext cx="1145381" cy="0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66">
              <a:extLst>
                <a:ext uri="{FF2B5EF4-FFF2-40B4-BE49-F238E27FC236}">
                  <a16:creationId xmlns:a16="http://schemas.microsoft.com/office/drawing/2014/main" id="{93A6210E-BF1B-62E8-8618-EEBD079B8363}"/>
                </a:ext>
              </a:extLst>
            </p:cNvPr>
            <p:cNvCxnSpPr>
              <a:cxnSpLocks/>
            </p:cNvCxnSpPr>
            <p:nvPr/>
          </p:nvCxnSpPr>
          <p:spPr>
            <a:xfrm>
              <a:off x="8904489" y="4389499"/>
              <a:ext cx="2595895" cy="0"/>
            </a:xfrm>
            <a:prstGeom prst="line">
              <a:avLst/>
            </a:prstGeom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ZoneTexte 75">
            <a:extLst>
              <a:ext uri="{FF2B5EF4-FFF2-40B4-BE49-F238E27FC236}">
                <a16:creationId xmlns:a16="http://schemas.microsoft.com/office/drawing/2014/main" id="{BDB41A5E-56E2-4263-4A02-0C0FA241454B}"/>
              </a:ext>
            </a:extLst>
          </p:cNvPr>
          <p:cNvSpPr txBox="1"/>
          <p:nvPr/>
        </p:nvSpPr>
        <p:spPr>
          <a:xfrm>
            <a:off x="5736910" y="5976766"/>
            <a:ext cx="678519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Weeks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8" name="Groupe 127">
            <a:extLst>
              <a:ext uri="{FF2B5EF4-FFF2-40B4-BE49-F238E27FC236}">
                <a16:creationId xmlns:a16="http://schemas.microsoft.com/office/drawing/2014/main" id="{85C6BB8B-64AF-1E4B-2603-58843FD17C06}"/>
              </a:ext>
            </a:extLst>
          </p:cNvPr>
          <p:cNvGrpSpPr/>
          <p:nvPr/>
        </p:nvGrpSpPr>
        <p:grpSpPr>
          <a:xfrm>
            <a:off x="2567982" y="5038271"/>
            <a:ext cx="6336506" cy="270020"/>
            <a:chOff x="2567982" y="4617357"/>
            <a:chExt cx="6336506" cy="270020"/>
          </a:xfrm>
        </p:grpSpPr>
        <p:cxnSp>
          <p:nvCxnSpPr>
            <p:cNvPr id="80" name="Connecteur droit 79">
              <a:extLst>
                <a:ext uri="{FF2B5EF4-FFF2-40B4-BE49-F238E27FC236}">
                  <a16:creationId xmlns:a16="http://schemas.microsoft.com/office/drawing/2014/main" id="{1409156F-D5C0-1068-0D2C-668E28575174}"/>
                </a:ext>
              </a:extLst>
            </p:cNvPr>
            <p:cNvCxnSpPr>
              <a:cxnSpLocks/>
            </p:cNvCxnSpPr>
            <p:nvPr/>
          </p:nvCxnSpPr>
          <p:spPr>
            <a:xfrm>
              <a:off x="2567982" y="4617357"/>
              <a:ext cx="0" cy="27002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83">
              <a:extLst>
                <a:ext uri="{FF2B5EF4-FFF2-40B4-BE49-F238E27FC236}">
                  <a16:creationId xmlns:a16="http://schemas.microsoft.com/office/drawing/2014/main" id="{6905D940-B360-AA43-C09D-23A26DC534BB}"/>
                </a:ext>
              </a:extLst>
            </p:cNvPr>
            <p:cNvCxnSpPr>
              <a:cxnSpLocks/>
            </p:cNvCxnSpPr>
            <p:nvPr/>
          </p:nvCxnSpPr>
          <p:spPr>
            <a:xfrm>
              <a:off x="8904488" y="4617357"/>
              <a:ext cx="0" cy="27002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>
              <a:extLst>
                <a:ext uri="{FF2B5EF4-FFF2-40B4-BE49-F238E27FC236}">
                  <a16:creationId xmlns:a16="http://schemas.microsoft.com/office/drawing/2014/main" id="{A68CC5E4-369A-8272-16D3-5BECEB139988}"/>
                </a:ext>
              </a:extLst>
            </p:cNvPr>
            <p:cNvCxnSpPr>
              <a:cxnSpLocks/>
            </p:cNvCxnSpPr>
            <p:nvPr/>
          </p:nvCxnSpPr>
          <p:spPr>
            <a:xfrm>
              <a:off x="8361116" y="4617357"/>
              <a:ext cx="0" cy="27002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cteur droit 88">
              <a:extLst>
                <a:ext uri="{FF2B5EF4-FFF2-40B4-BE49-F238E27FC236}">
                  <a16:creationId xmlns:a16="http://schemas.microsoft.com/office/drawing/2014/main" id="{4C7B0C77-EEA3-D2B2-8B0A-54BD19F278E1}"/>
                </a:ext>
              </a:extLst>
            </p:cNvPr>
            <p:cNvCxnSpPr>
              <a:cxnSpLocks/>
            </p:cNvCxnSpPr>
            <p:nvPr/>
          </p:nvCxnSpPr>
          <p:spPr>
            <a:xfrm>
              <a:off x="3138962" y="4617357"/>
              <a:ext cx="0" cy="27002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cteur droit 89">
              <a:extLst>
                <a:ext uri="{FF2B5EF4-FFF2-40B4-BE49-F238E27FC236}">
                  <a16:creationId xmlns:a16="http://schemas.microsoft.com/office/drawing/2014/main" id="{61813B96-6F5E-DFF0-9F25-C26A4DCCF2DD}"/>
                </a:ext>
              </a:extLst>
            </p:cNvPr>
            <p:cNvCxnSpPr>
              <a:cxnSpLocks/>
            </p:cNvCxnSpPr>
            <p:nvPr/>
          </p:nvCxnSpPr>
          <p:spPr>
            <a:xfrm>
              <a:off x="3709942" y="4617357"/>
              <a:ext cx="0" cy="27002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eur droit 90">
              <a:extLst>
                <a:ext uri="{FF2B5EF4-FFF2-40B4-BE49-F238E27FC236}">
                  <a16:creationId xmlns:a16="http://schemas.microsoft.com/office/drawing/2014/main" id="{DEB69793-3C30-6119-845A-E225FE6180A1}"/>
                </a:ext>
              </a:extLst>
            </p:cNvPr>
            <p:cNvCxnSpPr>
              <a:cxnSpLocks/>
            </p:cNvCxnSpPr>
            <p:nvPr/>
          </p:nvCxnSpPr>
          <p:spPr>
            <a:xfrm>
              <a:off x="4280922" y="4617357"/>
              <a:ext cx="0" cy="27002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cteur droit 91">
              <a:extLst>
                <a:ext uri="{FF2B5EF4-FFF2-40B4-BE49-F238E27FC236}">
                  <a16:creationId xmlns:a16="http://schemas.microsoft.com/office/drawing/2014/main" id="{977C74A5-5483-08C3-54D1-476E3081BB0A}"/>
                </a:ext>
              </a:extLst>
            </p:cNvPr>
            <p:cNvCxnSpPr>
              <a:cxnSpLocks/>
            </p:cNvCxnSpPr>
            <p:nvPr/>
          </p:nvCxnSpPr>
          <p:spPr>
            <a:xfrm>
              <a:off x="4715695" y="4617357"/>
              <a:ext cx="0" cy="27002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cteur droit 92">
              <a:extLst>
                <a:ext uri="{FF2B5EF4-FFF2-40B4-BE49-F238E27FC236}">
                  <a16:creationId xmlns:a16="http://schemas.microsoft.com/office/drawing/2014/main" id="{85FB44A1-595D-0D9F-DAC0-47B330D33C19}"/>
                </a:ext>
              </a:extLst>
            </p:cNvPr>
            <p:cNvCxnSpPr>
              <a:cxnSpLocks/>
            </p:cNvCxnSpPr>
            <p:nvPr/>
          </p:nvCxnSpPr>
          <p:spPr>
            <a:xfrm>
              <a:off x="5150468" y="4617357"/>
              <a:ext cx="0" cy="27002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cteur droit 93">
              <a:extLst>
                <a:ext uri="{FF2B5EF4-FFF2-40B4-BE49-F238E27FC236}">
                  <a16:creationId xmlns:a16="http://schemas.microsoft.com/office/drawing/2014/main" id="{3DD514E6-2ABE-459F-00AE-489C358F59BE}"/>
                </a:ext>
              </a:extLst>
            </p:cNvPr>
            <p:cNvCxnSpPr>
              <a:cxnSpLocks/>
            </p:cNvCxnSpPr>
            <p:nvPr/>
          </p:nvCxnSpPr>
          <p:spPr>
            <a:xfrm>
              <a:off x="6020014" y="4617357"/>
              <a:ext cx="0" cy="27002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cteur droit 94">
              <a:extLst>
                <a:ext uri="{FF2B5EF4-FFF2-40B4-BE49-F238E27FC236}">
                  <a16:creationId xmlns:a16="http://schemas.microsoft.com/office/drawing/2014/main" id="{F26A52CD-F164-2D19-DCB7-ACB2D9097CE6}"/>
                </a:ext>
              </a:extLst>
            </p:cNvPr>
            <p:cNvCxnSpPr>
              <a:cxnSpLocks/>
            </p:cNvCxnSpPr>
            <p:nvPr/>
          </p:nvCxnSpPr>
          <p:spPr>
            <a:xfrm>
              <a:off x="6454787" y="4617357"/>
              <a:ext cx="0" cy="27002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95">
              <a:extLst>
                <a:ext uri="{FF2B5EF4-FFF2-40B4-BE49-F238E27FC236}">
                  <a16:creationId xmlns:a16="http://schemas.microsoft.com/office/drawing/2014/main" id="{F556FC42-CA3A-9E00-FC4F-5396993516C4}"/>
                </a:ext>
              </a:extLst>
            </p:cNvPr>
            <p:cNvCxnSpPr>
              <a:cxnSpLocks/>
            </p:cNvCxnSpPr>
            <p:nvPr/>
          </p:nvCxnSpPr>
          <p:spPr>
            <a:xfrm>
              <a:off x="6889560" y="4617357"/>
              <a:ext cx="0" cy="27002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eur droit 96">
              <a:extLst>
                <a:ext uri="{FF2B5EF4-FFF2-40B4-BE49-F238E27FC236}">
                  <a16:creationId xmlns:a16="http://schemas.microsoft.com/office/drawing/2014/main" id="{A6E9E64F-BE58-AA54-6CC0-F7873EA3A28C}"/>
                </a:ext>
              </a:extLst>
            </p:cNvPr>
            <p:cNvCxnSpPr>
              <a:cxnSpLocks/>
            </p:cNvCxnSpPr>
            <p:nvPr/>
          </p:nvCxnSpPr>
          <p:spPr>
            <a:xfrm>
              <a:off x="7324333" y="4617357"/>
              <a:ext cx="0" cy="27002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97">
              <a:extLst>
                <a:ext uri="{FF2B5EF4-FFF2-40B4-BE49-F238E27FC236}">
                  <a16:creationId xmlns:a16="http://schemas.microsoft.com/office/drawing/2014/main" id="{F0315051-8FC5-ABE5-619F-934F189A7A30}"/>
                </a:ext>
              </a:extLst>
            </p:cNvPr>
            <p:cNvCxnSpPr>
              <a:cxnSpLocks/>
            </p:cNvCxnSpPr>
            <p:nvPr/>
          </p:nvCxnSpPr>
          <p:spPr>
            <a:xfrm>
              <a:off x="7759107" y="4617357"/>
              <a:ext cx="0" cy="27002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9" name="Accolade fermante 128">
            <a:extLst>
              <a:ext uri="{FF2B5EF4-FFF2-40B4-BE49-F238E27FC236}">
                <a16:creationId xmlns:a16="http://schemas.microsoft.com/office/drawing/2014/main" id="{8C13F9D0-5D5A-CD54-4C2C-BD1D3C7D3FB0}"/>
              </a:ext>
            </a:extLst>
          </p:cNvPr>
          <p:cNvSpPr/>
          <p:nvPr/>
        </p:nvSpPr>
        <p:spPr>
          <a:xfrm rot="16200000">
            <a:off x="1637024" y="4045867"/>
            <a:ext cx="263214" cy="1517337"/>
          </a:xfrm>
          <a:prstGeom prst="rightBrace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Accolade fermante 129">
            <a:extLst>
              <a:ext uri="{FF2B5EF4-FFF2-40B4-BE49-F238E27FC236}">
                <a16:creationId xmlns:a16="http://schemas.microsoft.com/office/drawing/2014/main" id="{49F40A23-C854-211D-E217-55B91E6D697C}"/>
              </a:ext>
            </a:extLst>
          </p:cNvPr>
          <p:cNvSpPr/>
          <p:nvPr/>
        </p:nvSpPr>
        <p:spPr>
          <a:xfrm rot="16200000">
            <a:off x="5596739" y="1665102"/>
            <a:ext cx="263214" cy="6278870"/>
          </a:xfrm>
          <a:prstGeom prst="rightBrace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Accolade fermante 130">
            <a:extLst>
              <a:ext uri="{FF2B5EF4-FFF2-40B4-BE49-F238E27FC236}">
                <a16:creationId xmlns:a16="http://schemas.microsoft.com/office/drawing/2014/main" id="{0526ABBB-80E3-359C-2828-26B25B4F1A43}"/>
              </a:ext>
            </a:extLst>
          </p:cNvPr>
          <p:cNvSpPr/>
          <p:nvPr/>
        </p:nvSpPr>
        <p:spPr>
          <a:xfrm rot="16200000">
            <a:off x="10083267" y="3513208"/>
            <a:ext cx="263214" cy="2582658"/>
          </a:xfrm>
          <a:prstGeom prst="rightBrace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ZoneTexte 131">
            <a:extLst>
              <a:ext uri="{FF2B5EF4-FFF2-40B4-BE49-F238E27FC236}">
                <a16:creationId xmlns:a16="http://schemas.microsoft.com/office/drawing/2014/main" id="{F0275D19-8BF6-B50D-4ECC-25DA9C6DDCB1}"/>
              </a:ext>
            </a:extLst>
          </p:cNvPr>
          <p:cNvSpPr txBox="1"/>
          <p:nvPr/>
        </p:nvSpPr>
        <p:spPr>
          <a:xfrm>
            <a:off x="1363275" y="4201084"/>
            <a:ext cx="83234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Step 1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oral phase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ZoneTexte 132">
            <a:extLst>
              <a:ext uri="{FF2B5EF4-FFF2-40B4-BE49-F238E27FC236}">
                <a16:creationId xmlns:a16="http://schemas.microsoft.com/office/drawing/2014/main" id="{AE68A8FE-ACFA-E5C6-7EBC-20EEA7DECF11}"/>
              </a:ext>
            </a:extLst>
          </p:cNvPr>
          <p:cNvSpPr txBox="1"/>
          <p:nvPr/>
        </p:nvSpPr>
        <p:spPr>
          <a:xfrm>
            <a:off x="5165390" y="4201084"/>
            <a:ext cx="113524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Step 2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injection phase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ZoneTexte 133">
            <a:extLst>
              <a:ext uri="{FF2B5EF4-FFF2-40B4-BE49-F238E27FC236}">
                <a16:creationId xmlns:a16="http://schemas.microsoft.com/office/drawing/2014/main" id="{6A0968E6-7FAD-BA68-99AB-4AB028A7D40E}"/>
              </a:ext>
            </a:extLst>
          </p:cNvPr>
          <p:cNvSpPr txBox="1"/>
          <p:nvPr/>
        </p:nvSpPr>
        <p:spPr>
          <a:xfrm>
            <a:off x="9822106" y="4201084"/>
            <a:ext cx="78553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Step 3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tail phase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0095525-4B6C-0B75-CCAC-D0C622EFED68}"/>
              </a:ext>
            </a:extLst>
          </p:cNvPr>
          <p:cNvSpPr txBox="1"/>
          <p:nvPr/>
        </p:nvSpPr>
        <p:spPr>
          <a:xfrm>
            <a:off x="10154872" y="5976766"/>
            <a:ext cx="53931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Days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BB5713C-6886-13C6-6E54-4B990BC26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9017" y="6478023"/>
            <a:ext cx="480298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Delany-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Moretlwe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S. Lancet 2022 May 7;399(10337):1779-1789</a:t>
            </a:r>
          </a:p>
        </p:txBody>
      </p:sp>
    </p:spTree>
    <p:extLst>
      <p:ext uri="{BB962C8B-B14F-4D97-AF65-F5344CB8AC3E}">
        <p14:creationId xmlns:p14="http://schemas.microsoft.com/office/powerpoint/2010/main" val="31098998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83F6BFCC-AFFD-F652-687E-B26A58EA4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0"/>
            <a:ext cx="10143067" cy="1491539"/>
          </a:xfrm>
        </p:spPr>
        <p:txBody>
          <a:bodyPr>
            <a:noAutofit/>
          </a:bodyPr>
          <a:lstStyle/>
          <a:p>
            <a:r>
              <a:rPr lang="en-GB" sz="3600" dirty="0"/>
              <a:t>HTPN 084 - Cabotegravir for the prevention of HIV-1 in women (2)</a:t>
            </a:r>
            <a:endParaRPr lang="en-US" sz="3600" noProof="0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DD00B083-7F9F-DEE2-1AA2-889B2D126F6A}"/>
              </a:ext>
            </a:extLst>
          </p:cNvPr>
          <p:cNvGrpSpPr/>
          <p:nvPr/>
        </p:nvGrpSpPr>
        <p:grpSpPr>
          <a:xfrm>
            <a:off x="246478" y="1638150"/>
            <a:ext cx="10249612" cy="3973680"/>
            <a:chOff x="246478" y="1638150"/>
            <a:chExt cx="10249612" cy="3973680"/>
          </a:xfrm>
        </p:grpSpPr>
        <p:grpSp>
          <p:nvGrpSpPr>
            <p:cNvPr id="60" name="Groupe 59">
              <a:extLst>
                <a:ext uri="{FF2B5EF4-FFF2-40B4-BE49-F238E27FC236}">
                  <a16:creationId xmlns:a16="http://schemas.microsoft.com/office/drawing/2014/main" id="{95990459-5EF5-564E-875D-E84CC6DF94EC}"/>
                </a:ext>
              </a:extLst>
            </p:cNvPr>
            <p:cNvGrpSpPr/>
            <p:nvPr/>
          </p:nvGrpSpPr>
          <p:grpSpPr>
            <a:xfrm>
              <a:off x="2041695" y="1759788"/>
              <a:ext cx="8232776" cy="1868488"/>
              <a:chOff x="2041695" y="2060576"/>
              <a:chExt cx="8232776" cy="1868488"/>
            </a:xfrm>
          </p:grpSpPr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96CAD993-B518-E8D9-0430-2817327D6A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3133" y="2060576"/>
                <a:ext cx="8161338" cy="1797050"/>
              </a:xfrm>
              <a:custGeom>
                <a:avLst/>
                <a:gdLst>
                  <a:gd name="T0" fmla="*/ 20563 w 20563"/>
                  <a:gd name="T1" fmla="*/ 4530 h 4530"/>
                  <a:gd name="T2" fmla="*/ 0 w 20563"/>
                  <a:gd name="T3" fmla="*/ 4530 h 4530"/>
                  <a:gd name="T4" fmla="*/ 0 w 20563"/>
                  <a:gd name="T5" fmla="*/ 0 h 4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563" h="4530">
                    <a:moveTo>
                      <a:pt x="20563" y="4530"/>
                    </a:moveTo>
                    <a:lnTo>
                      <a:pt x="0" y="453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Line 7">
                <a:extLst>
                  <a:ext uri="{FF2B5EF4-FFF2-40B4-BE49-F238E27FC236}">
                    <a16:creationId xmlns:a16="http://schemas.microsoft.com/office/drawing/2014/main" id="{025326C1-0548-DE16-C805-02EDB1B79B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396583" y="3857626"/>
                <a:ext cx="0" cy="714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Line 8">
                <a:extLst>
                  <a:ext uri="{FF2B5EF4-FFF2-40B4-BE49-F238E27FC236}">
                    <a16:creationId xmlns:a16="http://schemas.microsoft.com/office/drawing/2014/main" id="{D7274587-8823-F399-625B-64DF067779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822033" y="3857626"/>
                <a:ext cx="0" cy="714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Line 9">
                <a:extLst>
                  <a:ext uri="{FF2B5EF4-FFF2-40B4-BE49-F238E27FC236}">
                    <a16:creationId xmlns:a16="http://schemas.microsoft.com/office/drawing/2014/main" id="{342C27D0-00BE-4F8C-FC9C-B402150E99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247483" y="3857626"/>
                <a:ext cx="0" cy="714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Line 10">
                <a:extLst>
                  <a:ext uri="{FF2B5EF4-FFF2-40B4-BE49-F238E27FC236}">
                    <a16:creationId xmlns:a16="http://schemas.microsoft.com/office/drawing/2014/main" id="{1654739A-0743-396F-457C-2B75F7A0E1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694783" y="3857626"/>
                <a:ext cx="0" cy="714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Line 11">
                <a:extLst>
                  <a:ext uri="{FF2B5EF4-FFF2-40B4-BE49-F238E27FC236}">
                    <a16:creationId xmlns:a16="http://schemas.microsoft.com/office/drawing/2014/main" id="{17B960FA-3773-DF43-D4B1-7C6FE65FE2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120233" y="3857626"/>
                <a:ext cx="0" cy="714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7" name="Line 12">
                <a:extLst>
                  <a:ext uri="{FF2B5EF4-FFF2-40B4-BE49-F238E27FC236}">
                    <a16:creationId xmlns:a16="http://schemas.microsoft.com/office/drawing/2014/main" id="{DEECAEAF-772E-C0ED-8B02-D79D4AFF6F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545683" y="3857626"/>
                <a:ext cx="0" cy="714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8" name="Line 13">
                <a:extLst>
                  <a:ext uri="{FF2B5EF4-FFF2-40B4-BE49-F238E27FC236}">
                    <a16:creationId xmlns:a16="http://schemas.microsoft.com/office/drawing/2014/main" id="{503054B5-D127-E41F-AA93-9379CF3EC1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971133" y="3857626"/>
                <a:ext cx="0" cy="714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9" name="Line 14">
                <a:extLst>
                  <a:ext uri="{FF2B5EF4-FFF2-40B4-BE49-F238E27FC236}">
                    <a16:creationId xmlns:a16="http://schemas.microsoft.com/office/drawing/2014/main" id="{D002A797-6E11-DF37-090F-66039D33C2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20020" y="3857626"/>
                <a:ext cx="0" cy="714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" name="Line 15">
                <a:extLst>
                  <a:ext uri="{FF2B5EF4-FFF2-40B4-BE49-F238E27FC236}">
                    <a16:creationId xmlns:a16="http://schemas.microsoft.com/office/drawing/2014/main" id="{32189A62-4F08-5913-F2A6-FFA6B64EBE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845470" y="3857626"/>
                <a:ext cx="0" cy="714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1" name="Line 16">
                <a:extLst>
                  <a:ext uri="{FF2B5EF4-FFF2-40B4-BE49-F238E27FC236}">
                    <a16:creationId xmlns:a16="http://schemas.microsoft.com/office/drawing/2014/main" id="{A1DE5596-BF33-DF62-922A-DE86354B0E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270920" y="3857626"/>
                <a:ext cx="0" cy="714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2" name="Line 17">
                <a:extLst>
                  <a:ext uri="{FF2B5EF4-FFF2-40B4-BE49-F238E27FC236}">
                    <a16:creationId xmlns:a16="http://schemas.microsoft.com/office/drawing/2014/main" id="{AAB6DB66-D2B1-E04E-BF45-EA263E56F0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19808" y="3857626"/>
                <a:ext cx="0" cy="714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3" name="Line 18">
                <a:extLst>
                  <a:ext uri="{FF2B5EF4-FFF2-40B4-BE49-F238E27FC236}">
                    <a16:creationId xmlns:a16="http://schemas.microsoft.com/office/drawing/2014/main" id="{1C3664F5-9112-71D0-7682-2D63F0DF76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43670" y="3857626"/>
                <a:ext cx="0" cy="714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4" name="Line 19">
                <a:extLst>
                  <a:ext uri="{FF2B5EF4-FFF2-40B4-BE49-F238E27FC236}">
                    <a16:creationId xmlns:a16="http://schemas.microsoft.com/office/drawing/2014/main" id="{E23E8A5D-049D-4B12-DA5B-ED2DEC8ADA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569120" y="3857626"/>
                <a:ext cx="0" cy="714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5" name="Line 20">
                <a:extLst>
                  <a:ext uri="{FF2B5EF4-FFF2-40B4-BE49-F238E27FC236}">
                    <a16:creationId xmlns:a16="http://schemas.microsoft.com/office/drawing/2014/main" id="{016DB2D1-8F91-126B-91C7-B6475D2268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994570" y="3857626"/>
                <a:ext cx="0" cy="714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6" name="Line 21">
                <a:extLst>
                  <a:ext uri="{FF2B5EF4-FFF2-40B4-BE49-F238E27FC236}">
                    <a16:creationId xmlns:a16="http://schemas.microsoft.com/office/drawing/2014/main" id="{1A41DD27-0F90-2413-66DF-2FE036F0F8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18008" y="3857626"/>
                <a:ext cx="0" cy="714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7" name="Line 22">
                <a:extLst>
                  <a:ext uri="{FF2B5EF4-FFF2-40B4-BE49-F238E27FC236}">
                    <a16:creationId xmlns:a16="http://schemas.microsoft.com/office/drawing/2014/main" id="{96E7BD5A-CCF8-D495-182D-36CFEA3144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43458" y="3857626"/>
                <a:ext cx="0" cy="714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8" name="Line 23">
                <a:extLst>
                  <a:ext uri="{FF2B5EF4-FFF2-40B4-BE49-F238E27FC236}">
                    <a16:creationId xmlns:a16="http://schemas.microsoft.com/office/drawing/2014/main" id="{9EAB7BEC-6471-9235-3D5E-7AC8DE9294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68908" y="3857626"/>
                <a:ext cx="0" cy="714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9" name="Line 24">
                <a:extLst>
                  <a:ext uri="{FF2B5EF4-FFF2-40B4-BE49-F238E27FC236}">
                    <a16:creationId xmlns:a16="http://schemas.microsoft.com/office/drawing/2014/main" id="{E41D66B3-6117-79F0-D9CB-F3978ED840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94358" y="3857626"/>
                <a:ext cx="0" cy="714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0" name="Line 25">
                <a:extLst>
                  <a:ext uri="{FF2B5EF4-FFF2-40B4-BE49-F238E27FC236}">
                    <a16:creationId xmlns:a16="http://schemas.microsoft.com/office/drawing/2014/main" id="{50BF9E32-B31B-C571-B38B-32D04E0EC5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13133" y="3857626"/>
                <a:ext cx="0" cy="714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1" name="Line 26">
                <a:extLst>
                  <a:ext uri="{FF2B5EF4-FFF2-40B4-BE49-F238E27FC236}">
                    <a16:creationId xmlns:a16="http://schemas.microsoft.com/office/drawing/2014/main" id="{CCC69D68-B076-8420-446E-FAEBF42041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92558" y="3857626"/>
                <a:ext cx="0" cy="714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2" name="Line 27">
                <a:extLst>
                  <a:ext uri="{FF2B5EF4-FFF2-40B4-BE49-F238E27FC236}">
                    <a16:creationId xmlns:a16="http://schemas.microsoft.com/office/drawing/2014/main" id="{08DEF2A3-30F8-DF5E-91D4-BED2E86045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41695" y="2530476"/>
                <a:ext cx="7143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3" name="Line 28">
                <a:extLst>
                  <a:ext uri="{FF2B5EF4-FFF2-40B4-BE49-F238E27FC236}">
                    <a16:creationId xmlns:a16="http://schemas.microsoft.com/office/drawing/2014/main" id="{D48A0DAA-91CA-5736-6293-239E2CE216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41695" y="2974976"/>
                <a:ext cx="7143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4" name="Line 29">
                <a:extLst>
                  <a:ext uri="{FF2B5EF4-FFF2-40B4-BE49-F238E27FC236}">
                    <a16:creationId xmlns:a16="http://schemas.microsoft.com/office/drawing/2014/main" id="{1DB292E5-E4DE-EB61-5AE2-D7097C30AC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41695" y="3408363"/>
                <a:ext cx="7143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5" name="Line 30">
                <a:extLst>
                  <a:ext uri="{FF2B5EF4-FFF2-40B4-BE49-F238E27FC236}">
                    <a16:creationId xmlns:a16="http://schemas.microsoft.com/office/drawing/2014/main" id="{C7CB9786-B698-DA2A-43CD-3569AAF3F9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41695" y="3857626"/>
                <a:ext cx="7143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6" name="Line 31">
                <a:extLst>
                  <a:ext uri="{FF2B5EF4-FFF2-40B4-BE49-F238E27FC236}">
                    <a16:creationId xmlns:a16="http://schemas.microsoft.com/office/drawing/2014/main" id="{37770F46-C158-B578-0245-242410A94E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41695" y="2085976"/>
                <a:ext cx="7143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" name="Freeform 34">
                <a:extLst>
                  <a:ext uri="{FF2B5EF4-FFF2-40B4-BE49-F238E27FC236}">
                    <a16:creationId xmlns:a16="http://schemas.microsoft.com/office/drawing/2014/main" id="{BFC20DA6-D2DE-D117-0EC4-418D9759A2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3133" y="3795713"/>
                <a:ext cx="8137525" cy="61913"/>
              </a:xfrm>
              <a:custGeom>
                <a:avLst/>
                <a:gdLst>
                  <a:gd name="T0" fmla="*/ 20501 w 20501"/>
                  <a:gd name="T1" fmla="*/ 0 h 158"/>
                  <a:gd name="T2" fmla="*/ 8893 w 20501"/>
                  <a:gd name="T3" fmla="*/ 0 h 158"/>
                  <a:gd name="T4" fmla="*/ 8893 w 20501"/>
                  <a:gd name="T5" fmla="*/ 71 h 158"/>
                  <a:gd name="T6" fmla="*/ 6460 w 20501"/>
                  <a:gd name="T7" fmla="*/ 71 h 158"/>
                  <a:gd name="T8" fmla="*/ 6460 w 20501"/>
                  <a:gd name="T9" fmla="*/ 158 h 158"/>
                  <a:gd name="T10" fmla="*/ 0 w 20501"/>
                  <a:gd name="T11" fmla="*/ 15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501" h="158">
                    <a:moveTo>
                      <a:pt x="20501" y="0"/>
                    </a:moveTo>
                    <a:lnTo>
                      <a:pt x="8893" y="0"/>
                    </a:lnTo>
                    <a:lnTo>
                      <a:pt x="8893" y="71"/>
                    </a:lnTo>
                    <a:lnTo>
                      <a:pt x="6460" y="71"/>
                    </a:lnTo>
                    <a:lnTo>
                      <a:pt x="6460" y="158"/>
                    </a:lnTo>
                    <a:lnTo>
                      <a:pt x="0" y="158"/>
                    </a:lnTo>
                  </a:path>
                </a:pathLst>
              </a:custGeom>
              <a:noFill/>
              <a:ln w="28575">
                <a:solidFill>
                  <a:srgbClr val="0066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0" name="Line 35">
                <a:extLst>
                  <a:ext uri="{FF2B5EF4-FFF2-40B4-BE49-F238E27FC236}">
                    <a16:creationId xmlns:a16="http://schemas.microsoft.com/office/drawing/2014/main" id="{D50958BC-9C9E-237A-F8CE-5420C8EA93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3133" y="3857626"/>
                <a:ext cx="2563813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9" name="Rectangle 44">
                <a:extLst>
                  <a:ext uri="{FF2B5EF4-FFF2-40B4-BE49-F238E27FC236}">
                    <a16:creationId xmlns:a16="http://schemas.microsoft.com/office/drawing/2014/main" id="{C88C99FB-598E-D61B-3848-6C301D45E5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3133" y="3857626"/>
                <a:ext cx="1588" cy="1588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9" name="Freeform 54">
                <a:extLst>
                  <a:ext uri="{FF2B5EF4-FFF2-40B4-BE49-F238E27FC236}">
                    <a16:creationId xmlns:a16="http://schemas.microsoft.com/office/drawing/2014/main" id="{66F8F9BB-E032-F365-7214-4F08118A84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3133" y="2286001"/>
                <a:ext cx="7731125" cy="1571625"/>
              </a:xfrm>
              <a:custGeom>
                <a:avLst/>
                <a:gdLst>
                  <a:gd name="T0" fmla="*/ 19480 w 19480"/>
                  <a:gd name="T1" fmla="*/ 0 h 3962"/>
                  <a:gd name="T2" fmla="*/ 15802 w 19480"/>
                  <a:gd name="T3" fmla="*/ 0 h 3962"/>
                  <a:gd name="T4" fmla="*/ 15802 w 19480"/>
                  <a:gd name="T5" fmla="*/ 827 h 3962"/>
                  <a:gd name="T6" fmla="*/ 13652 w 19480"/>
                  <a:gd name="T7" fmla="*/ 827 h 3962"/>
                  <a:gd name="T8" fmla="*/ 13652 w 19480"/>
                  <a:gd name="T9" fmla="*/ 1217 h 3962"/>
                  <a:gd name="T10" fmla="*/ 13566 w 19480"/>
                  <a:gd name="T11" fmla="*/ 1217 h 3962"/>
                  <a:gd name="T12" fmla="*/ 13566 w 19480"/>
                  <a:gd name="T13" fmla="*/ 1580 h 3962"/>
                  <a:gd name="T14" fmla="*/ 13460 w 19480"/>
                  <a:gd name="T15" fmla="*/ 1580 h 3962"/>
                  <a:gd name="T16" fmla="*/ 13460 w 19480"/>
                  <a:gd name="T17" fmla="*/ 1979 h 3962"/>
                  <a:gd name="T18" fmla="*/ 12466 w 19480"/>
                  <a:gd name="T19" fmla="*/ 1979 h 3962"/>
                  <a:gd name="T20" fmla="*/ 12466 w 19480"/>
                  <a:gd name="T21" fmla="*/ 2204 h 3962"/>
                  <a:gd name="T22" fmla="*/ 11416 w 19480"/>
                  <a:gd name="T23" fmla="*/ 2204 h 3962"/>
                  <a:gd name="T24" fmla="*/ 11416 w 19480"/>
                  <a:gd name="T25" fmla="*/ 2490 h 3962"/>
                  <a:gd name="T26" fmla="*/ 11134 w 19480"/>
                  <a:gd name="T27" fmla="*/ 2490 h 3962"/>
                  <a:gd name="T28" fmla="*/ 11134 w 19480"/>
                  <a:gd name="T29" fmla="*/ 2641 h 3962"/>
                  <a:gd name="T30" fmla="*/ 10121 w 19480"/>
                  <a:gd name="T31" fmla="*/ 2641 h 3962"/>
                  <a:gd name="T32" fmla="*/ 10121 w 19480"/>
                  <a:gd name="T33" fmla="*/ 2748 h 3962"/>
                  <a:gd name="T34" fmla="*/ 9362 w 19480"/>
                  <a:gd name="T35" fmla="*/ 2748 h 3962"/>
                  <a:gd name="T36" fmla="*/ 9362 w 19480"/>
                  <a:gd name="T37" fmla="*/ 2815 h 3962"/>
                  <a:gd name="T38" fmla="*/ 8255 w 19480"/>
                  <a:gd name="T39" fmla="*/ 2815 h 3962"/>
                  <a:gd name="T40" fmla="*/ 8255 w 19480"/>
                  <a:gd name="T41" fmla="*/ 3013 h 3962"/>
                  <a:gd name="T42" fmla="*/ 8199 w 19480"/>
                  <a:gd name="T43" fmla="*/ 3013 h 3962"/>
                  <a:gd name="T44" fmla="*/ 8199 w 19480"/>
                  <a:gd name="T45" fmla="*/ 3072 h 3962"/>
                  <a:gd name="T46" fmla="*/ 7230 w 19480"/>
                  <a:gd name="T47" fmla="*/ 3072 h 3962"/>
                  <a:gd name="T48" fmla="*/ 7230 w 19480"/>
                  <a:gd name="T49" fmla="*/ 3116 h 3962"/>
                  <a:gd name="T50" fmla="*/ 6241 w 19480"/>
                  <a:gd name="T51" fmla="*/ 3116 h 3962"/>
                  <a:gd name="T52" fmla="*/ 6241 w 19480"/>
                  <a:gd name="T53" fmla="*/ 3179 h 3962"/>
                  <a:gd name="T54" fmla="*/ 6105 w 19480"/>
                  <a:gd name="T55" fmla="*/ 3179 h 3962"/>
                  <a:gd name="T56" fmla="*/ 6105 w 19480"/>
                  <a:gd name="T57" fmla="*/ 3252 h 3962"/>
                  <a:gd name="T58" fmla="*/ 6079 w 19480"/>
                  <a:gd name="T59" fmla="*/ 3252 h 3962"/>
                  <a:gd name="T60" fmla="*/ 6079 w 19480"/>
                  <a:gd name="T61" fmla="*/ 3311 h 3962"/>
                  <a:gd name="T62" fmla="*/ 4990 w 19480"/>
                  <a:gd name="T63" fmla="*/ 3311 h 3962"/>
                  <a:gd name="T64" fmla="*/ 4990 w 19480"/>
                  <a:gd name="T65" fmla="*/ 3355 h 3962"/>
                  <a:gd name="T66" fmla="*/ 4948 w 19480"/>
                  <a:gd name="T67" fmla="*/ 3355 h 3962"/>
                  <a:gd name="T68" fmla="*/ 4948 w 19480"/>
                  <a:gd name="T69" fmla="*/ 3385 h 3962"/>
                  <a:gd name="T70" fmla="*/ 4293 w 19480"/>
                  <a:gd name="T71" fmla="*/ 3385 h 3962"/>
                  <a:gd name="T72" fmla="*/ 4293 w 19480"/>
                  <a:gd name="T73" fmla="*/ 3426 h 3962"/>
                  <a:gd name="T74" fmla="*/ 3883 w 19480"/>
                  <a:gd name="T75" fmla="*/ 3426 h 3962"/>
                  <a:gd name="T76" fmla="*/ 3883 w 19480"/>
                  <a:gd name="T77" fmla="*/ 3516 h 3962"/>
                  <a:gd name="T78" fmla="*/ 3812 w 19480"/>
                  <a:gd name="T79" fmla="*/ 3516 h 3962"/>
                  <a:gd name="T80" fmla="*/ 3812 w 19480"/>
                  <a:gd name="T81" fmla="*/ 3562 h 3962"/>
                  <a:gd name="T82" fmla="*/ 3718 w 19480"/>
                  <a:gd name="T83" fmla="*/ 3562 h 3962"/>
                  <a:gd name="T84" fmla="*/ 3718 w 19480"/>
                  <a:gd name="T85" fmla="*/ 3600 h 3962"/>
                  <a:gd name="T86" fmla="*/ 3148 w 19480"/>
                  <a:gd name="T87" fmla="*/ 3600 h 3962"/>
                  <a:gd name="T88" fmla="*/ 3148 w 19480"/>
                  <a:gd name="T89" fmla="*/ 3627 h 3962"/>
                  <a:gd name="T90" fmla="*/ 3071 w 19480"/>
                  <a:gd name="T91" fmla="*/ 3627 h 3962"/>
                  <a:gd name="T92" fmla="*/ 3071 w 19480"/>
                  <a:gd name="T93" fmla="*/ 3671 h 3962"/>
                  <a:gd name="T94" fmla="*/ 2531 w 19480"/>
                  <a:gd name="T95" fmla="*/ 3671 h 3962"/>
                  <a:gd name="T96" fmla="*/ 2531 w 19480"/>
                  <a:gd name="T97" fmla="*/ 3715 h 3962"/>
                  <a:gd name="T98" fmla="*/ 1885 w 19480"/>
                  <a:gd name="T99" fmla="*/ 3715 h 3962"/>
                  <a:gd name="T100" fmla="*/ 1885 w 19480"/>
                  <a:gd name="T101" fmla="*/ 3757 h 3962"/>
                  <a:gd name="T102" fmla="*/ 1498 w 19480"/>
                  <a:gd name="T103" fmla="*/ 3757 h 3962"/>
                  <a:gd name="T104" fmla="*/ 1498 w 19480"/>
                  <a:gd name="T105" fmla="*/ 3784 h 3962"/>
                  <a:gd name="T106" fmla="*/ 1421 w 19480"/>
                  <a:gd name="T107" fmla="*/ 3784 h 3962"/>
                  <a:gd name="T108" fmla="*/ 1421 w 19480"/>
                  <a:gd name="T109" fmla="*/ 3826 h 3962"/>
                  <a:gd name="T110" fmla="*/ 913 w 19480"/>
                  <a:gd name="T111" fmla="*/ 3826 h 3962"/>
                  <a:gd name="T112" fmla="*/ 913 w 19480"/>
                  <a:gd name="T113" fmla="*/ 3870 h 3962"/>
                  <a:gd name="T114" fmla="*/ 760 w 19480"/>
                  <a:gd name="T115" fmla="*/ 3870 h 3962"/>
                  <a:gd name="T116" fmla="*/ 760 w 19480"/>
                  <a:gd name="T117" fmla="*/ 3899 h 3962"/>
                  <a:gd name="T118" fmla="*/ 686 w 19480"/>
                  <a:gd name="T119" fmla="*/ 3899 h 3962"/>
                  <a:gd name="T120" fmla="*/ 686 w 19480"/>
                  <a:gd name="T121" fmla="*/ 3962 h 3962"/>
                  <a:gd name="T122" fmla="*/ 0 w 19480"/>
                  <a:gd name="T123" fmla="*/ 3962 h 39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9480" h="3962">
                    <a:moveTo>
                      <a:pt x="19480" y="0"/>
                    </a:moveTo>
                    <a:lnTo>
                      <a:pt x="15802" y="0"/>
                    </a:lnTo>
                    <a:lnTo>
                      <a:pt x="15802" y="827"/>
                    </a:lnTo>
                    <a:lnTo>
                      <a:pt x="13652" y="827"/>
                    </a:lnTo>
                    <a:lnTo>
                      <a:pt x="13652" y="1217"/>
                    </a:lnTo>
                    <a:lnTo>
                      <a:pt x="13566" y="1217"/>
                    </a:lnTo>
                    <a:lnTo>
                      <a:pt x="13566" y="1580"/>
                    </a:lnTo>
                    <a:lnTo>
                      <a:pt x="13460" y="1580"/>
                    </a:lnTo>
                    <a:lnTo>
                      <a:pt x="13460" y="1979"/>
                    </a:lnTo>
                    <a:lnTo>
                      <a:pt x="12466" y="1979"/>
                    </a:lnTo>
                    <a:lnTo>
                      <a:pt x="12466" y="2204"/>
                    </a:lnTo>
                    <a:lnTo>
                      <a:pt x="11416" y="2204"/>
                    </a:lnTo>
                    <a:lnTo>
                      <a:pt x="11416" y="2490"/>
                    </a:lnTo>
                    <a:lnTo>
                      <a:pt x="11134" y="2490"/>
                    </a:lnTo>
                    <a:lnTo>
                      <a:pt x="11134" y="2641"/>
                    </a:lnTo>
                    <a:lnTo>
                      <a:pt x="10121" y="2641"/>
                    </a:lnTo>
                    <a:lnTo>
                      <a:pt x="10121" y="2748"/>
                    </a:lnTo>
                    <a:lnTo>
                      <a:pt x="9362" y="2748"/>
                    </a:lnTo>
                    <a:lnTo>
                      <a:pt x="9362" y="2815"/>
                    </a:lnTo>
                    <a:lnTo>
                      <a:pt x="8255" y="2815"/>
                    </a:lnTo>
                    <a:lnTo>
                      <a:pt x="8255" y="3013"/>
                    </a:lnTo>
                    <a:lnTo>
                      <a:pt x="8199" y="3013"/>
                    </a:lnTo>
                    <a:lnTo>
                      <a:pt x="8199" y="3072"/>
                    </a:lnTo>
                    <a:lnTo>
                      <a:pt x="7230" y="3072"/>
                    </a:lnTo>
                    <a:lnTo>
                      <a:pt x="7230" y="3116"/>
                    </a:lnTo>
                    <a:lnTo>
                      <a:pt x="6241" y="3116"/>
                    </a:lnTo>
                    <a:lnTo>
                      <a:pt x="6241" y="3179"/>
                    </a:lnTo>
                    <a:lnTo>
                      <a:pt x="6105" y="3179"/>
                    </a:lnTo>
                    <a:lnTo>
                      <a:pt x="6105" y="3252"/>
                    </a:lnTo>
                    <a:lnTo>
                      <a:pt x="6079" y="3252"/>
                    </a:lnTo>
                    <a:lnTo>
                      <a:pt x="6079" y="3311"/>
                    </a:lnTo>
                    <a:lnTo>
                      <a:pt x="4990" y="3311"/>
                    </a:lnTo>
                    <a:lnTo>
                      <a:pt x="4990" y="3355"/>
                    </a:lnTo>
                    <a:lnTo>
                      <a:pt x="4948" y="3355"/>
                    </a:lnTo>
                    <a:lnTo>
                      <a:pt x="4948" y="3385"/>
                    </a:lnTo>
                    <a:lnTo>
                      <a:pt x="4293" y="3385"/>
                    </a:lnTo>
                    <a:lnTo>
                      <a:pt x="4293" y="3426"/>
                    </a:lnTo>
                    <a:lnTo>
                      <a:pt x="3883" y="3426"/>
                    </a:lnTo>
                    <a:lnTo>
                      <a:pt x="3883" y="3516"/>
                    </a:lnTo>
                    <a:lnTo>
                      <a:pt x="3812" y="3516"/>
                    </a:lnTo>
                    <a:lnTo>
                      <a:pt x="3812" y="3562"/>
                    </a:lnTo>
                    <a:lnTo>
                      <a:pt x="3718" y="3562"/>
                    </a:lnTo>
                    <a:lnTo>
                      <a:pt x="3718" y="3600"/>
                    </a:lnTo>
                    <a:lnTo>
                      <a:pt x="3148" y="3600"/>
                    </a:lnTo>
                    <a:lnTo>
                      <a:pt x="3148" y="3627"/>
                    </a:lnTo>
                    <a:lnTo>
                      <a:pt x="3071" y="3627"/>
                    </a:lnTo>
                    <a:lnTo>
                      <a:pt x="3071" y="3671"/>
                    </a:lnTo>
                    <a:lnTo>
                      <a:pt x="2531" y="3671"/>
                    </a:lnTo>
                    <a:lnTo>
                      <a:pt x="2531" y="3715"/>
                    </a:lnTo>
                    <a:lnTo>
                      <a:pt x="1885" y="3715"/>
                    </a:lnTo>
                    <a:lnTo>
                      <a:pt x="1885" y="3757"/>
                    </a:lnTo>
                    <a:lnTo>
                      <a:pt x="1498" y="3757"/>
                    </a:lnTo>
                    <a:lnTo>
                      <a:pt x="1498" y="3784"/>
                    </a:lnTo>
                    <a:lnTo>
                      <a:pt x="1421" y="3784"/>
                    </a:lnTo>
                    <a:lnTo>
                      <a:pt x="1421" y="3826"/>
                    </a:lnTo>
                    <a:lnTo>
                      <a:pt x="913" y="3826"/>
                    </a:lnTo>
                    <a:lnTo>
                      <a:pt x="913" y="3870"/>
                    </a:lnTo>
                    <a:lnTo>
                      <a:pt x="760" y="3870"/>
                    </a:lnTo>
                    <a:lnTo>
                      <a:pt x="760" y="3899"/>
                    </a:lnTo>
                    <a:lnTo>
                      <a:pt x="686" y="3899"/>
                    </a:lnTo>
                    <a:lnTo>
                      <a:pt x="686" y="3962"/>
                    </a:lnTo>
                    <a:lnTo>
                      <a:pt x="0" y="3962"/>
                    </a:lnTo>
                  </a:path>
                </a:pathLst>
              </a:custGeom>
              <a:noFill/>
              <a:ln w="28575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61" name="Line 32">
              <a:extLst>
                <a:ext uri="{FF2B5EF4-FFF2-40B4-BE49-F238E27FC236}">
                  <a16:creationId xmlns:a16="http://schemas.microsoft.com/office/drawing/2014/main" id="{B2B75BF0-AFE8-8F4B-84A7-BE7ED6B061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48571" y="2145299"/>
              <a:ext cx="341313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2" name="Line 33">
              <a:extLst>
                <a:ext uri="{FF2B5EF4-FFF2-40B4-BE49-F238E27FC236}">
                  <a16:creationId xmlns:a16="http://schemas.microsoft.com/office/drawing/2014/main" id="{0419B585-741E-F348-16A4-181BC6A31B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48571" y="1808081"/>
              <a:ext cx="341313" cy="0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3" name="Line 32">
              <a:extLst>
                <a:ext uri="{FF2B5EF4-FFF2-40B4-BE49-F238E27FC236}">
                  <a16:creationId xmlns:a16="http://schemas.microsoft.com/office/drawing/2014/main" id="{2D58312C-2799-B1A2-00BB-F766D8A22A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59829" y="4679952"/>
              <a:ext cx="341313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72" name="Line 33">
              <a:extLst>
                <a:ext uri="{FF2B5EF4-FFF2-40B4-BE49-F238E27FC236}">
                  <a16:creationId xmlns:a16="http://schemas.microsoft.com/office/drawing/2014/main" id="{15D37FF8-BD07-4A38-E633-1A137846D1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59829" y="4455028"/>
              <a:ext cx="341313" cy="0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73" name="ZoneTexte 3072">
              <a:extLst>
                <a:ext uri="{FF2B5EF4-FFF2-40B4-BE49-F238E27FC236}">
                  <a16:creationId xmlns:a16="http://schemas.microsoft.com/office/drawing/2014/main" id="{66D1A16F-EAAF-D9DF-8EEB-4D2120F4C4DD}"/>
                </a:ext>
              </a:extLst>
            </p:cNvPr>
            <p:cNvSpPr txBox="1"/>
            <p:nvPr/>
          </p:nvSpPr>
          <p:spPr>
            <a:xfrm>
              <a:off x="1988575" y="3677578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0</a:t>
              </a:r>
            </a:p>
          </p:txBody>
        </p:sp>
        <p:sp>
          <p:nvSpPr>
            <p:cNvPr id="3074" name="ZoneTexte 3073">
              <a:extLst>
                <a:ext uri="{FF2B5EF4-FFF2-40B4-BE49-F238E27FC236}">
                  <a16:creationId xmlns:a16="http://schemas.microsoft.com/office/drawing/2014/main" id="{7FAB538C-826C-2D12-47F1-FCE26F6E00A8}"/>
                </a:ext>
              </a:extLst>
            </p:cNvPr>
            <p:cNvSpPr txBox="1"/>
            <p:nvPr/>
          </p:nvSpPr>
          <p:spPr>
            <a:xfrm>
              <a:off x="2465128" y="3677578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9</a:t>
              </a:r>
            </a:p>
          </p:txBody>
        </p:sp>
        <p:sp>
          <p:nvSpPr>
            <p:cNvPr id="3075" name="ZoneTexte 3074">
              <a:extLst>
                <a:ext uri="{FF2B5EF4-FFF2-40B4-BE49-F238E27FC236}">
                  <a16:creationId xmlns:a16="http://schemas.microsoft.com/office/drawing/2014/main" id="{DEE37C8A-FE62-0E6B-4F31-850A37AE0BDB}"/>
                </a:ext>
              </a:extLst>
            </p:cNvPr>
            <p:cNvSpPr txBox="1"/>
            <p:nvPr/>
          </p:nvSpPr>
          <p:spPr>
            <a:xfrm>
              <a:off x="2847870" y="3677578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17</a:t>
              </a:r>
            </a:p>
          </p:txBody>
        </p:sp>
        <p:sp>
          <p:nvSpPr>
            <p:cNvPr id="3076" name="ZoneTexte 3075">
              <a:extLst>
                <a:ext uri="{FF2B5EF4-FFF2-40B4-BE49-F238E27FC236}">
                  <a16:creationId xmlns:a16="http://schemas.microsoft.com/office/drawing/2014/main" id="{C6AF9FB0-F3EE-7FDF-44F2-62A4C28F7652}"/>
                </a:ext>
              </a:extLst>
            </p:cNvPr>
            <p:cNvSpPr txBox="1"/>
            <p:nvPr/>
          </p:nvSpPr>
          <p:spPr>
            <a:xfrm>
              <a:off x="3276297" y="3677578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25</a:t>
              </a:r>
            </a:p>
          </p:txBody>
        </p:sp>
        <p:sp>
          <p:nvSpPr>
            <p:cNvPr id="3078" name="ZoneTexte 3077">
              <a:extLst>
                <a:ext uri="{FF2B5EF4-FFF2-40B4-BE49-F238E27FC236}">
                  <a16:creationId xmlns:a16="http://schemas.microsoft.com/office/drawing/2014/main" id="{041393BB-95F9-524E-A4BA-57AF6409A8D8}"/>
                </a:ext>
              </a:extLst>
            </p:cNvPr>
            <p:cNvSpPr txBox="1"/>
            <p:nvPr/>
          </p:nvSpPr>
          <p:spPr>
            <a:xfrm>
              <a:off x="3688682" y="3677578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33</a:t>
              </a:r>
            </a:p>
          </p:txBody>
        </p:sp>
        <p:sp>
          <p:nvSpPr>
            <p:cNvPr id="3079" name="ZoneTexte 3078">
              <a:extLst>
                <a:ext uri="{FF2B5EF4-FFF2-40B4-BE49-F238E27FC236}">
                  <a16:creationId xmlns:a16="http://schemas.microsoft.com/office/drawing/2014/main" id="{8AB8FB51-A05F-2DE4-81D6-28BFD8B01FDB}"/>
                </a:ext>
              </a:extLst>
            </p:cNvPr>
            <p:cNvSpPr txBox="1"/>
            <p:nvPr/>
          </p:nvSpPr>
          <p:spPr>
            <a:xfrm>
              <a:off x="4117109" y="3677578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41</a:t>
              </a:r>
            </a:p>
          </p:txBody>
        </p:sp>
        <p:sp>
          <p:nvSpPr>
            <p:cNvPr id="3080" name="ZoneTexte 3079">
              <a:extLst>
                <a:ext uri="{FF2B5EF4-FFF2-40B4-BE49-F238E27FC236}">
                  <a16:creationId xmlns:a16="http://schemas.microsoft.com/office/drawing/2014/main" id="{B547B923-CE87-66E6-2759-8E6D561D17DF}"/>
                </a:ext>
              </a:extLst>
            </p:cNvPr>
            <p:cNvSpPr txBox="1"/>
            <p:nvPr/>
          </p:nvSpPr>
          <p:spPr>
            <a:xfrm>
              <a:off x="4545536" y="3677578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49</a:t>
              </a:r>
            </a:p>
          </p:txBody>
        </p:sp>
        <p:sp>
          <p:nvSpPr>
            <p:cNvPr id="3081" name="ZoneTexte 3080">
              <a:extLst>
                <a:ext uri="{FF2B5EF4-FFF2-40B4-BE49-F238E27FC236}">
                  <a16:creationId xmlns:a16="http://schemas.microsoft.com/office/drawing/2014/main" id="{D2596DC3-F9AC-3B60-546B-B952A5C4024F}"/>
                </a:ext>
              </a:extLst>
            </p:cNvPr>
            <p:cNvSpPr txBox="1"/>
            <p:nvPr/>
          </p:nvSpPr>
          <p:spPr>
            <a:xfrm>
              <a:off x="4973963" y="3677578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57</a:t>
              </a:r>
            </a:p>
          </p:txBody>
        </p:sp>
        <p:sp>
          <p:nvSpPr>
            <p:cNvPr id="3082" name="ZoneTexte 3081">
              <a:extLst>
                <a:ext uri="{FF2B5EF4-FFF2-40B4-BE49-F238E27FC236}">
                  <a16:creationId xmlns:a16="http://schemas.microsoft.com/office/drawing/2014/main" id="{8D1B7906-71BC-B9F5-5BED-7FC0D065F6EF}"/>
                </a:ext>
              </a:extLst>
            </p:cNvPr>
            <p:cNvSpPr txBox="1"/>
            <p:nvPr/>
          </p:nvSpPr>
          <p:spPr>
            <a:xfrm>
              <a:off x="5386348" y="3677578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65</a:t>
              </a:r>
            </a:p>
          </p:txBody>
        </p:sp>
        <p:sp>
          <p:nvSpPr>
            <p:cNvPr id="3083" name="ZoneTexte 3082">
              <a:extLst>
                <a:ext uri="{FF2B5EF4-FFF2-40B4-BE49-F238E27FC236}">
                  <a16:creationId xmlns:a16="http://schemas.microsoft.com/office/drawing/2014/main" id="{3CE45444-665A-49BB-67D1-3D631E9BABC1}"/>
                </a:ext>
              </a:extLst>
            </p:cNvPr>
            <p:cNvSpPr txBox="1"/>
            <p:nvPr/>
          </p:nvSpPr>
          <p:spPr>
            <a:xfrm>
              <a:off x="5830817" y="3677578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73</a:t>
              </a:r>
            </a:p>
          </p:txBody>
        </p:sp>
        <p:sp>
          <p:nvSpPr>
            <p:cNvPr id="3084" name="ZoneTexte 3083">
              <a:extLst>
                <a:ext uri="{FF2B5EF4-FFF2-40B4-BE49-F238E27FC236}">
                  <a16:creationId xmlns:a16="http://schemas.microsoft.com/office/drawing/2014/main" id="{6AD0741D-D63F-0618-2EE6-58A8BCCAC4D8}"/>
                </a:ext>
              </a:extLst>
            </p:cNvPr>
            <p:cNvSpPr txBox="1"/>
            <p:nvPr/>
          </p:nvSpPr>
          <p:spPr>
            <a:xfrm>
              <a:off x="6243202" y="3677578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81</a:t>
              </a:r>
            </a:p>
          </p:txBody>
        </p:sp>
        <p:sp>
          <p:nvSpPr>
            <p:cNvPr id="3085" name="ZoneTexte 3084">
              <a:extLst>
                <a:ext uri="{FF2B5EF4-FFF2-40B4-BE49-F238E27FC236}">
                  <a16:creationId xmlns:a16="http://schemas.microsoft.com/office/drawing/2014/main" id="{53678638-25C5-CA20-34FF-94480D345359}"/>
                </a:ext>
              </a:extLst>
            </p:cNvPr>
            <p:cNvSpPr txBox="1"/>
            <p:nvPr/>
          </p:nvSpPr>
          <p:spPr>
            <a:xfrm>
              <a:off x="6671629" y="3677578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89</a:t>
              </a:r>
            </a:p>
          </p:txBody>
        </p:sp>
        <p:sp>
          <p:nvSpPr>
            <p:cNvPr id="3086" name="ZoneTexte 3085">
              <a:extLst>
                <a:ext uri="{FF2B5EF4-FFF2-40B4-BE49-F238E27FC236}">
                  <a16:creationId xmlns:a16="http://schemas.microsoft.com/office/drawing/2014/main" id="{E92CEB63-ABF2-BCE4-AF84-17212BD4005F}"/>
                </a:ext>
              </a:extLst>
            </p:cNvPr>
            <p:cNvSpPr txBox="1"/>
            <p:nvPr/>
          </p:nvSpPr>
          <p:spPr>
            <a:xfrm>
              <a:off x="7084014" y="3677578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97</a:t>
              </a:r>
            </a:p>
          </p:txBody>
        </p:sp>
        <p:sp>
          <p:nvSpPr>
            <p:cNvPr id="3087" name="ZoneTexte 3086">
              <a:extLst>
                <a:ext uri="{FF2B5EF4-FFF2-40B4-BE49-F238E27FC236}">
                  <a16:creationId xmlns:a16="http://schemas.microsoft.com/office/drawing/2014/main" id="{F3857CBF-44AE-D290-1778-F5AFB7618AEE}"/>
                </a:ext>
              </a:extLst>
            </p:cNvPr>
            <p:cNvSpPr txBox="1"/>
            <p:nvPr/>
          </p:nvSpPr>
          <p:spPr>
            <a:xfrm>
              <a:off x="7482797" y="3677578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105</a:t>
              </a:r>
            </a:p>
          </p:txBody>
        </p:sp>
        <p:sp>
          <p:nvSpPr>
            <p:cNvPr id="3088" name="ZoneTexte 3087">
              <a:extLst>
                <a:ext uri="{FF2B5EF4-FFF2-40B4-BE49-F238E27FC236}">
                  <a16:creationId xmlns:a16="http://schemas.microsoft.com/office/drawing/2014/main" id="{82E1314F-A14A-D429-45C5-C5AC81C3A510}"/>
                </a:ext>
              </a:extLst>
            </p:cNvPr>
            <p:cNvSpPr txBox="1"/>
            <p:nvPr/>
          </p:nvSpPr>
          <p:spPr>
            <a:xfrm>
              <a:off x="7895182" y="3677578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113</a:t>
              </a:r>
            </a:p>
          </p:txBody>
        </p:sp>
        <p:sp>
          <p:nvSpPr>
            <p:cNvPr id="3089" name="ZoneTexte 3088">
              <a:extLst>
                <a:ext uri="{FF2B5EF4-FFF2-40B4-BE49-F238E27FC236}">
                  <a16:creationId xmlns:a16="http://schemas.microsoft.com/office/drawing/2014/main" id="{9BE47998-10A4-7730-C405-8512E256E55B}"/>
                </a:ext>
              </a:extLst>
            </p:cNvPr>
            <p:cNvSpPr txBox="1"/>
            <p:nvPr/>
          </p:nvSpPr>
          <p:spPr>
            <a:xfrm>
              <a:off x="8323609" y="3677578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121</a:t>
              </a:r>
            </a:p>
          </p:txBody>
        </p:sp>
        <p:sp>
          <p:nvSpPr>
            <p:cNvPr id="3090" name="ZoneTexte 3089">
              <a:extLst>
                <a:ext uri="{FF2B5EF4-FFF2-40B4-BE49-F238E27FC236}">
                  <a16:creationId xmlns:a16="http://schemas.microsoft.com/office/drawing/2014/main" id="{1C061FDD-4F05-63DD-E57C-43424D65427B}"/>
                </a:ext>
              </a:extLst>
            </p:cNvPr>
            <p:cNvSpPr txBox="1"/>
            <p:nvPr/>
          </p:nvSpPr>
          <p:spPr>
            <a:xfrm>
              <a:off x="8752036" y="3677578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129</a:t>
              </a:r>
            </a:p>
          </p:txBody>
        </p:sp>
        <p:sp>
          <p:nvSpPr>
            <p:cNvPr id="3091" name="ZoneTexte 3090">
              <a:extLst>
                <a:ext uri="{FF2B5EF4-FFF2-40B4-BE49-F238E27FC236}">
                  <a16:creationId xmlns:a16="http://schemas.microsoft.com/office/drawing/2014/main" id="{3FE063A4-4470-8BB6-1696-0F7C0821335A}"/>
                </a:ext>
              </a:extLst>
            </p:cNvPr>
            <p:cNvSpPr txBox="1"/>
            <p:nvPr/>
          </p:nvSpPr>
          <p:spPr>
            <a:xfrm>
              <a:off x="9180463" y="3677578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137</a:t>
              </a:r>
            </a:p>
          </p:txBody>
        </p:sp>
        <p:sp>
          <p:nvSpPr>
            <p:cNvPr id="3092" name="ZoneTexte 3091">
              <a:extLst>
                <a:ext uri="{FF2B5EF4-FFF2-40B4-BE49-F238E27FC236}">
                  <a16:creationId xmlns:a16="http://schemas.microsoft.com/office/drawing/2014/main" id="{C5355287-921B-08A4-FE70-E3308E93C32A}"/>
                </a:ext>
              </a:extLst>
            </p:cNvPr>
            <p:cNvSpPr txBox="1"/>
            <p:nvPr/>
          </p:nvSpPr>
          <p:spPr>
            <a:xfrm>
              <a:off x="9608890" y="3677578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145</a:t>
              </a:r>
            </a:p>
          </p:txBody>
        </p:sp>
        <p:sp>
          <p:nvSpPr>
            <p:cNvPr id="3093" name="ZoneTexte 3092">
              <a:extLst>
                <a:ext uri="{FF2B5EF4-FFF2-40B4-BE49-F238E27FC236}">
                  <a16:creationId xmlns:a16="http://schemas.microsoft.com/office/drawing/2014/main" id="{A6E87000-B639-2EBB-98FC-C03E9D5D3F52}"/>
                </a:ext>
              </a:extLst>
            </p:cNvPr>
            <p:cNvSpPr txBox="1"/>
            <p:nvPr/>
          </p:nvSpPr>
          <p:spPr>
            <a:xfrm>
              <a:off x="10037310" y="3677578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153</a:t>
              </a:r>
            </a:p>
          </p:txBody>
        </p:sp>
        <p:sp>
          <p:nvSpPr>
            <p:cNvPr id="3094" name="ZoneTexte 3093">
              <a:extLst>
                <a:ext uri="{FF2B5EF4-FFF2-40B4-BE49-F238E27FC236}">
                  <a16:creationId xmlns:a16="http://schemas.microsoft.com/office/drawing/2014/main" id="{216020F1-41A5-FFCF-76BA-ADA5C24926C0}"/>
                </a:ext>
              </a:extLst>
            </p:cNvPr>
            <p:cNvSpPr txBox="1"/>
            <p:nvPr/>
          </p:nvSpPr>
          <p:spPr>
            <a:xfrm>
              <a:off x="1851518" y="4285699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1610</a:t>
              </a:r>
            </a:p>
            <a:p>
              <a:pPr algn="ctr"/>
              <a:r>
                <a:rPr lang="fr-FR" sz="1400" dirty="0"/>
                <a:t>1614</a:t>
              </a:r>
            </a:p>
          </p:txBody>
        </p:sp>
        <p:sp>
          <p:nvSpPr>
            <p:cNvPr id="3095" name="ZoneTexte 3094">
              <a:extLst>
                <a:ext uri="{FF2B5EF4-FFF2-40B4-BE49-F238E27FC236}">
                  <a16:creationId xmlns:a16="http://schemas.microsoft.com/office/drawing/2014/main" id="{C2AAAEAE-6147-2A99-4884-DC0E1946BB97}"/>
                </a:ext>
              </a:extLst>
            </p:cNvPr>
            <p:cNvSpPr txBox="1"/>
            <p:nvPr/>
          </p:nvSpPr>
          <p:spPr>
            <a:xfrm>
              <a:off x="2328071" y="4285699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1490</a:t>
              </a:r>
            </a:p>
            <a:p>
              <a:pPr algn="ctr"/>
              <a:r>
                <a:rPr lang="fr-FR" sz="1400" dirty="0"/>
                <a:t>1488</a:t>
              </a:r>
            </a:p>
          </p:txBody>
        </p:sp>
        <p:sp>
          <p:nvSpPr>
            <p:cNvPr id="3096" name="ZoneTexte 3095">
              <a:extLst>
                <a:ext uri="{FF2B5EF4-FFF2-40B4-BE49-F238E27FC236}">
                  <a16:creationId xmlns:a16="http://schemas.microsoft.com/office/drawing/2014/main" id="{9F76DDAC-3007-7BD8-E801-5E77165192F9}"/>
                </a:ext>
              </a:extLst>
            </p:cNvPr>
            <p:cNvSpPr txBox="1"/>
            <p:nvPr/>
          </p:nvSpPr>
          <p:spPr>
            <a:xfrm>
              <a:off x="2756498" y="4285699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1429</a:t>
              </a:r>
            </a:p>
            <a:p>
              <a:pPr algn="ctr"/>
              <a:r>
                <a:rPr lang="fr-FR" sz="1400" dirty="0"/>
                <a:t>1441</a:t>
              </a:r>
            </a:p>
          </p:txBody>
        </p:sp>
        <p:sp>
          <p:nvSpPr>
            <p:cNvPr id="3097" name="ZoneTexte 3096">
              <a:extLst>
                <a:ext uri="{FF2B5EF4-FFF2-40B4-BE49-F238E27FC236}">
                  <a16:creationId xmlns:a16="http://schemas.microsoft.com/office/drawing/2014/main" id="{0948A945-967E-DEE3-46F2-874B48C39A9A}"/>
                </a:ext>
              </a:extLst>
            </p:cNvPr>
            <p:cNvSpPr txBox="1"/>
            <p:nvPr/>
          </p:nvSpPr>
          <p:spPr>
            <a:xfrm>
              <a:off x="3184925" y="4285699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1410</a:t>
              </a:r>
            </a:p>
            <a:p>
              <a:pPr algn="ctr"/>
              <a:r>
                <a:rPr lang="fr-FR" sz="1400" dirty="0"/>
                <a:t>1429</a:t>
              </a:r>
            </a:p>
          </p:txBody>
        </p:sp>
        <p:sp>
          <p:nvSpPr>
            <p:cNvPr id="3098" name="ZoneTexte 3097">
              <a:extLst>
                <a:ext uri="{FF2B5EF4-FFF2-40B4-BE49-F238E27FC236}">
                  <a16:creationId xmlns:a16="http://schemas.microsoft.com/office/drawing/2014/main" id="{05AC1FE2-4F86-DA02-95D6-DEEEF45215A6}"/>
                </a:ext>
              </a:extLst>
            </p:cNvPr>
            <p:cNvSpPr txBox="1"/>
            <p:nvPr/>
          </p:nvSpPr>
          <p:spPr>
            <a:xfrm>
              <a:off x="3597310" y="4285699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1353</a:t>
              </a:r>
            </a:p>
            <a:p>
              <a:pPr algn="ctr"/>
              <a:r>
                <a:rPr lang="fr-FR" sz="1400" dirty="0"/>
                <a:t>1371</a:t>
              </a:r>
            </a:p>
          </p:txBody>
        </p:sp>
        <p:sp>
          <p:nvSpPr>
            <p:cNvPr id="3099" name="ZoneTexte 3098">
              <a:extLst>
                <a:ext uri="{FF2B5EF4-FFF2-40B4-BE49-F238E27FC236}">
                  <a16:creationId xmlns:a16="http://schemas.microsoft.com/office/drawing/2014/main" id="{483E5B21-E208-38A1-5B23-D2449CE6D401}"/>
                </a:ext>
              </a:extLst>
            </p:cNvPr>
            <p:cNvSpPr txBox="1"/>
            <p:nvPr/>
          </p:nvSpPr>
          <p:spPr>
            <a:xfrm>
              <a:off x="4025737" y="4285699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1260</a:t>
              </a:r>
            </a:p>
            <a:p>
              <a:pPr algn="ctr"/>
              <a:r>
                <a:rPr lang="fr-FR" sz="1400" dirty="0"/>
                <a:t>1279</a:t>
              </a:r>
            </a:p>
          </p:txBody>
        </p:sp>
        <p:sp>
          <p:nvSpPr>
            <p:cNvPr id="3100" name="ZoneTexte 3099">
              <a:extLst>
                <a:ext uri="{FF2B5EF4-FFF2-40B4-BE49-F238E27FC236}">
                  <a16:creationId xmlns:a16="http://schemas.microsoft.com/office/drawing/2014/main" id="{53089C4F-5743-4FCE-E8C5-9FF61DF23749}"/>
                </a:ext>
              </a:extLst>
            </p:cNvPr>
            <p:cNvSpPr txBox="1"/>
            <p:nvPr/>
          </p:nvSpPr>
          <p:spPr>
            <a:xfrm>
              <a:off x="4454164" y="4285699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1160</a:t>
              </a:r>
            </a:p>
            <a:p>
              <a:pPr algn="ctr"/>
              <a:r>
                <a:rPr lang="fr-FR" sz="1400" dirty="0"/>
                <a:t>1181</a:t>
              </a:r>
            </a:p>
          </p:txBody>
        </p:sp>
        <p:sp>
          <p:nvSpPr>
            <p:cNvPr id="3101" name="ZoneTexte 3100">
              <a:extLst>
                <a:ext uri="{FF2B5EF4-FFF2-40B4-BE49-F238E27FC236}">
                  <a16:creationId xmlns:a16="http://schemas.microsoft.com/office/drawing/2014/main" id="{CB2C3DF4-044A-1841-0200-97E3689AB9B9}"/>
                </a:ext>
              </a:extLst>
            </p:cNvPr>
            <p:cNvSpPr txBox="1"/>
            <p:nvPr/>
          </p:nvSpPr>
          <p:spPr>
            <a:xfrm>
              <a:off x="4928277" y="4285699"/>
              <a:ext cx="4587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984</a:t>
              </a:r>
            </a:p>
            <a:p>
              <a:pPr algn="ctr"/>
              <a:r>
                <a:rPr lang="fr-FR" sz="1400" dirty="0"/>
                <a:t>988</a:t>
              </a:r>
            </a:p>
          </p:txBody>
        </p:sp>
        <p:sp>
          <p:nvSpPr>
            <p:cNvPr id="3102" name="ZoneTexte 3101">
              <a:extLst>
                <a:ext uri="{FF2B5EF4-FFF2-40B4-BE49-F238E27FC236}">
                  <a16:creationId xmlns:a16="http://schemas.microsoft.com/office/drawing/2014/main" id="{085E05A7-2E0B-45E6-7653-7DA57862FB38}"/>
                </a:ext>
              </a:extLst>
            </p:cNvPr>
            <p:cNvSpPr txBox="1"/>
            <p:nvPr/>
          </p:nvSpPr>
          <p:spPr>
            <a:xfrm>
              <a:off x="5340662" y="4285699"/>
              <a:ext cx="4587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800</a:t>
              </a:r>
            </a:p>
            <a:p>
              <a:pPr algn="ctr"/>
              <a:r>
                <a:rPr lang="fr-FR" sz="1400" dirty="0"/>
                <a:t>801</a:t>
              </a:r>
            </a:p>
          </p:txBody>
        </p:sp>
        <p:sp>
          <p:nvSpPr>
            <p:cNvPr id="3103" name="ZoneTexte 3102">
              <a:extLst>
                <a:ext uri="{FF2B5EF4-FFF2-40B4-BE49-F238E27FC236}">
                  <a16:creationId xmlns:a16="http://schemas.microsoft.com/office/drawing/2014/main" id="{BFC7AEE1-D877-87CE-F4B1-CAE24365F4A6}"/>
                </a:ext>
              </a:extLst>
            </p:cNvPr>
            <p:cNvSpPr txBox="1"/>
            <p:nvPr/>
          </p:nvSpPr>
          <p:spPr>
            <a:xfrm>
              <a:off x="5785131" y="4285699"/>
              <a:ext cx="4587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656</a:t>
              </a:r>
            </a:p>
            <a:p>
              <a:pPr algn="ctr"/>
              <a:r>
                <a:rPr lang="fr-FR" sz="1400" dirty="0"/>
                <a:t>647</a:t>
              </a:r>
            </a:p>
          </p:txBody>
        </p:sp>
        <p:sp>
          <p:nvSpPr>
            <p:cNvPr id="3104" name="ZoneTexte 3103">
              <a:extLst>
                <a:ext uri="{FF2B5EF4-FFF2-40B4-BE49-F238E27FC236}">
                  <a16:creationId xmlns:a16="http://schemas.microsoft.com/office/drawing/2014/main" id="{F28805A8-5F06-17A7-C39B-CE5A36A3534D}"/>
                </a:ext>
              </a:extLst>
            </p:cNvPr>
            <p:cNvSpPr txBox="1"/>
            <p:nvPr/>
          </p:nvSpPr>
          <p:spPr>
            <a:xfrm>
              <a:off x="6197516" y="4285699"/>
              <a:ext cx="4587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485</a:t>
              </a:r>
            </a:p>
            <a:p>
              <a:pPr algn="ctr"/>
              <a:r>
                <a:rPr lang="fr-FR" sz="1400" dirty="0"/>
                <a:t>482</a:t>
              </a:r>
            </a:p>
          </p:txBody>
        </p:sp>
        <p:sp>
          <p:nvSpPr>
            <p:cNvPr id="3105" name="ZoneTexte 3104">
              <a:extLst>
                <a:ext uri="{FF2B5EF4-FFF2-40B4-BE49-F238E27FC236}">
                  <a16:creationId xmlns:a16="http://schemas.microsoft.com/office/drawing/2014/main" id="{2D15A36C-F386-79A1-F05A-3005C9A693A1}"/>
                </a:ext>
              </a:extLst>
            </p:cNvPr>
            <p:cNvSpPr txBox="1"/>
            <p:nvPr/>
          </p:nvSpPr>
          <p:spPr>
            <a:xfrm>
              <a:off x="6625943" y="4285699"/>
              <a:ext cx="4587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306</a:t>
              </a:r>
            </a:p>
            <a:p>
              <a:pPr algn="ctr"/>
              <a:r>
                <a:rPr lang="fr-FR" sz="1400" dirty="0"/>
                <a:t>304</a:t>
              </a:r>
            </a:p>
          </p:txBody>
        </p:sp>
        <p:sp>
          <p:nvSpPr>
            <p:cNvPr id="3106" name="ZoneTexte 3105">
              <a:extLst>
                <a:ext uri="{FF2B5EF4-FFF2-40B4-BE49-F238E27FC236}">
                  <a16:creationId xmlns:a16="http://schemas.microsoft.com/office/drawing/2014/main" id="{B26C80CF-C6C7-8963-78CC-78B160E7E679}"/>
                </a:ext>
              </a:extLst>
            </p:cNvPr>
            <p:cNvSpPr txBox="1"/>
            <p:nvPr/>
          </p:nvSpPr>
          <p:spPr>
            <a:xfrm>
              <a:off x="7038328" y="4285699"/>
              <a:ext cx="4587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201</a:t>
              </a:r>
            </a:p>
            <a:p>
              <a:pPr algn="ctr"/>
              <a:r>
                <a:rPr lang="fr-FR" sz="1400" dirty="0"/>
                <a:t>204</a:t>
              </a:r>
            </a:p>
          </p:txBody>
        </p:sp>
        <p:sp>
          <p:nvSpPr>
            <p:cNvPr id="3107" name="ZoneTexte 3106">
              <a:extLst>
                <a:ext uri="{FF2B5EF4-FFF2-40B4-BE49-F238E27FC236}">
                  <a16:creationId xmlns:a16="http://schemas.microsoft.com/office/drawing/2014/main" id="{134B6EA9-8C78-821E-7AAB-B3C9DD1E8927}"/>
                </a:ext>
              </a:extLst>
            </p:cNvPr>
            <p:cNvSpPr txBox="1"/>
            <p:nvPr/>
          </p:nvSpPr>
          <p:spPr>
            <a:xfrm>
              <a:off x="7482797" y="4285699"/>
              <a:ext cx="4587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115</a:t>
              </a:r>
            </a:p>
            <a:p>
              <a:pPr algn="ctr"/>
              <a:r>
                <a:rPr lang="fr-FR" sz="1400" dirty="0"/>
                <a:t>116</a:t>
              </a:r>
            </a:p>
          </p:txBody>
        </p:sp>
        <p:sp>
          <p:nvSpPr>
            <p:cNvPr id="3108" name="ZoneTexte 3107">
              <a:extLst>
                <a:ext uri="{FF2B5EF4-FFF2-40B4-BE49-F238E27FC236}">
                  <a16:creationId xmlns:a16="http://schemas.microsoft.com/office/drawing/2014/main" id="{4DD9B717-BC45-EA74-A7C5-4274CF78FDB3}"/>
                </a:ext>
              </a:extLst>
            </p:cNvPr>
            <p:cNvSpPr txBox="1"/>
            <p:nvPr/>
          </p:nvSpPr>
          <p:spPr>
            <a:xfrm>
              <a:off x="7940868" y="428569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70</a:t>
              </a:r>
            </a:p>
            <a:p>
              <a:pPr algn="ctr"/>
              <a:r>
                <a:rPr lang="fr-FR" sz="1400" dirty="0"/>
                <a:t>67</a:t>
              </a:r>
            </a:p>
          </p:txBody>
        </p:sp>
        <p:sp>
          <p:nvSpPr>
            <p:cNvPr id="3109" name="ZoneTexte 3108">
              <a:extLst>
                <a:ext uri="{FF2B5EF4-FFF2-40B4-BE49-F238E27FC236}">
                  <a16:creationId xmlns:a16="http://schemas.microsoft.com/office/drawing/2014/main" id="{6D87A5CB-EADA-5831-C8EF-6C0A40B363CB}"/>
                </a:ext>
              </a:extLst>
            </p:cNvPr>
            <p:cNvSpPr txBox="1"/>
            <p:nvPr/>
          </p:nvSpPr>
          <p:spPr>
            <a:xfrm>
              <a:off x="8369295" y="428569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63</a:t>
              </a:r>
            </a:p>
            <a:p>
              <a:pPr algn="ctr"/>
              <a:r>
                <a:rPr lang="fr-FR" sz="1400" dirty="0"/>
                <a:t>58</a:t>
              </a:r>
            </a:p>
          </p:txBody>
        </p:sp>
        <p:sp>
          <p:nvSpPr>
            <p:cNvPr id="3110" name="ZoneTexte 3109">
              <a:extLst>
                <a:ext uri="{FF2B5EF4-FFF2-40B4-BE49-F238E27FC236}">
                  <a16:creationId xmlns:a16="http://schemas.microsoft.com/office/drawing/2014/main" id="{3B5D22FE-0826-6043-9DE8-6720A67E4A1A}"/>
                </a:ext>
              </a:extLst>
            </p:cNvPr>
            <p:cNvSpPr txBox="1"/>
            <p:nvPr/>
          </p:nvSpPr>
          <p:spPr>
            <a:xfrm>
              <a:off x="8797722" y="428569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52</a:t>
              </a:r>
            </a:p>
            <a:p>
              <a:pPr algn="ctr"/>
              <a:r>
                <a:rPr lang="fr-FR" sz="1400" dirty="0"/>
                <a:t>50</a:t>
              </a:r>
            </a:p>
          </p:txBody>
        </p:sp>
        <p:sp>
          <p:nvSpPr>
            <p:cNvPr id="3111" name="ZoneTexte 3110">
              <a:extLst>
                <a:ext uri="{FF2B5EF4-FFF2-40B4-BE49-F238E27FC236}">
                  <a16:creationId xmlns:a16="http://schemas.microsoft.com/office/drawing/2014/main" id="{4D13DCED-7BBF-10BC-9F7E-B60F815035E0}"/>
                </a:ext>
              </a:extLst>
            </p:cNvPr>
            <p:cNvSpPr txBox="1"/>
            <p:nvPr/>
          </p:nvSpPr>
          <p:spPr>
            <a:xfrm>
              <a:off x="9226149" y="428569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22</a:t>
              </a:r>
            </a:p>
            <a:p>
              <a:pPr algn="ctr"/>
              <a:r>
                <a:rPr lang="fr-FR" sz="1400" dirty="0"/>
                <a:t>23</a:t>
              </a:r>
            </a:p>
          </p:txBody>
        </p:sp>
        <p:sp>
          <p:nvSpPr>
            <p:cNvPr id="3112" name="ZoneTexte 3111">
              <a:extLst>
                <a:ext uri="{FF2B5EF4-FFF2-40B4-BE49-F238E27FC236}">
                  <a16:creationId xmlns:a16="http://schemas.microsoft.com/office/drawing/2014/main" id="{BA381EAE-E897-32B6-9A2F-8D1307D68748}"/>
                </a:ext>
              </a:extLst>
            </p:cNvPr>
            <p:cNvSpPr txBox="1"/>
            <p:nvPr/>
          </p:nvSpPr>
          <p:spPr>
            <a:xfrm>
              <a:off x="9700261" y="4285699"/>
              <a:ext cx="2760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3</a:t>
              </a:r>
            </a:p>
            <a:p>
              <a:pPr algn="ctr"/>
              <a:r>
                <a:rPr lang="fr-FR" sz="1400" dirty="0"/>
                <a:t>3</a:t>
              </a:r>
            </a:p>
          </p:txBody>
        </p:sp>
        <p:sp>
          <p:nvSpPr>
            <p:cNvPr id="3113" name="ZoneTexte 3112">
              <a:extLst>
                <a:ext uri="{FF2B5EF4-FFF2-40B4-BE49-F238E27FC236}">
                  <a16:creationId xmlns:a16="http://schemas.microsoft.com/office/drawing/2014/main" id="{D41D0D01-4B2C-6D20-9BDA-864AD82AE657}"/>
                </a:ext>
              </a:extLst>
            </p:cNvPr>
            <p:cNvSpPr txBox="1"/>
            <p:nvPr/>
          </p:nvSpPr>
          <p:spPr>
            <a:xfrm>
              <a:off x="10128681" y="4285699"/>
              <a:ext cx="2760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0</a:t>
              </a:r>
            </a:p>
            <a:p>
              <a:pPr algn="ctr"/>
              <a:r>
                <a:rPr lang="fr-FR" sz="1400" dirty="0"/>
                <a:t>2</a:t>
              </a:r>
            </a:p>
          </p:txBody>
        </p:sp>
        <p:sp>
          <p:nvSpPr>
            <p:cNvPr id="3114" name="ZoneTexte 3113">
              <a:extLst>
                <a:ext uri="{FF2B5EF4-FFF2-40B4-BE49-F238E27FC236}">
                  <a16:creationId xmlns:a16="http://schemas.microsoft.com/office/drawing/2014/main" id="{03542126-895B-04CA-5537-7A1F84882BBC}"/>
                </a:ext>
              </a:extLst>
            </p:cNvPr>
            <p:cNvSpPr txBox="1"/>
            <p:nvPr/>
          </p:nvSpPr>
          <p:spPr>
            <a:xfrm>
              <a:off x="1765219" y="3404537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400" dirty="0"/>
                <a:t>0</a:t>
              </a:r>
            </a:p>
          </p:txBody>
        </p:sp>
        <p:sp>
          <p:nvSpPr>
            <p:cNvPr id="3115" name="ZoneTexte 3114">
              <a:extLst>
                <a:ext uri="{FF2B5EF4-FFF2-40B4-BE49-F238E27FC236}">
                  <a16:creationId xmlns:a16="http://schemas.microsoft.com/office/drawing/2014/main" id="{19FED5F2-E1B6-1489-A7F4-D980505EF377}"/>
                </a:ext>
              </a:extLst>
            </p:cNvPr>
            <p:cNvSpPr txBox="1"/>
            <p:nvPr/>
          </p:nvSpPr>
          <p:spPr>
            <a:xfrm>
              <a:off x="1537594" y="2962941"/>
              <a:ext cx="5036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400" dirty="0"/>
                <a:t>0.02</a:t>
              </a:r>
            </a:p>
          </p:txBody>
        </p:sp>
        <p:sp>
          <p:nvSpPr>
            <p:cNvPr id="3116" name="ZoneTexte 3115">
              <a:extLst>
                <a:ext uri="{FF2B5EF4-FFF2-40B4-BE49-F238E27FC236}">
                  <a16:creationId xmlns:a16="http://schemas.microsoft.com/office/drawing/2014/main" id="{9FBC46E7-5470-0CDC-5D3D-D07B3F7424F6}"/>
                </a:ext>
              </a:extLst>
            </p:cNvPr>
            <p:cNvSpPr txBox="1"/>
            <p:nvPr/>
          </p:nvSpPr>
          <p:spPr>
            <a:xfrm>
              <a:off x="1537593" y="2521344"/>
              <a:ext cx="5036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400" dirty="0"/>
                <a:t>0.04</a:t>
              </a:r>
            </a:p>
          </p:txBody>
        </p:sp>
        <p:sp>
          <p:nvSpPr>
            <p:cNvPr id="3117" name="ZoneTexte 3116">
              <a:extLst>
                <a:ext uri="{FF2B5EF4-FFF2-40B4-BE49-F238E27FC236}">
                  <a16:creationId xmlns:a16="http://schemas.microsoft.com/office/drawing/2014/main" id="{DDAD01C5-3039-CC71-0547-7CE164D24136}"/>
                </a:ext>
              </a:extLst>
            </p:cNvPr>
            <p:cNvSpPr txBox="1"/>
            <p:nvPr/>
          </p:nvSpPr>
          <p:spPr>
            <a:xfrm>
              <a:off x="1537593" y="2079747"/>
              <a:ext cx="5036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400" dirty="0"/>
                <a:t>0.06</a:t>
              </a:r>
            </a:p>
          </p:txBody>
        </p:sp>
        <p:sp>
          <p:nvSpPr>
            <p:cNvPr id="3118" name="ZoneTexte 3117">
              <a:extLst>
                <a:ext uri="{FF2B5EF4-FFF2-40B4-BE49-F238E27FC236}">
                  <a16:creationId xmlns:a16="http://schemas.microsoft.com/office/drawing/2014/main" id="{7CBEC277-D346-F72F-A165-E48D5D26830D}"/>
                </a:ext>
              </a:extLst>
            </p:cNvPr>
            <p:cNvSpPr txBox="1"/>
            <p:nvPr/>
          </p:nvSpPr>
          <p:spPr>
            <a:xfrm>
              <a:off x="1537593" y="1638150"/>
              <a:ext cx="5036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400" dirty="0"/>
                <a:t>0.08</a:t>
              </a:r>
            </a:p>
          </p:txBody>
        </p:sp>
        <p:sp>
          <p:nvSpPr>
            <p:cNvPr id="3119" name="ZoneTexte 3118">
              <a:extLst>
                <a:ext uri="{FF2B5EF4-FFF2-40B4-BE49-F238E27FC236}">
                  <a16:creationId xmlns:a16="http://schemas.microsoft.com/office/drawing/2014/main" id="{7C850263-B494-3233-FC84-56ABEC5BB442}"/>
                </a:ext>
              </a:extLst>
            </p:cNvPr>
            <p:cNvSpPr txBox="1"/>
            <p:nvPr/>
          </p:nvSpPr>
          <p:spPr>
            <a:xfrm>
              <a:off x="2651436" y="1654192"/>
              <a:ext cx="7821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TDF-FTC</a:t>
              </a:r>
            </a:p>
          </p:txBody>
        </p:sp>
        <p:sp>
          <p:nvSpPr>
            <p:cNvPr id="3120" name="ZoneTexte 3119">
              <a:extLst>
                <a:ext uri="{FF2B5EF4-FFF2-40B4-BE49-F238E27FC236}">
                  <a16:creationId xmlns:a16="http://schemas.microsoft.com/office/drawing/2014/main" id="{9D3063B5-4666-9D39-E79B-CDCC19ACACFD}"/>
                </a:ext>
              </a:extLst>
            </p:cNvPr>
            <p:cNvSpPr txBox="1"/>
            <p:nvPr/>
          </p:nvSpPr>
          <p:spPr>
            <a:xfrm>
              <a:off x="2651436" y="1991410"/>
              <a:ext cx="11345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noProof="0" dirty="0"/>
                <a:t>Cabotegravir</a:t>
              </a:r>
            </a:p>
          </p:txBody>
        </p:sp>
        <p:sp>
          <p:nvSpPr>
            <p:cNvPr id="3121" name="ZoneTexte 3120">
              <a:extLst>
                <a:ext uri="{FF2B5EF4-FFF2-40B4-BE49-F238E27FC236}">
                  <a16:creationId xmlns:a16="http://schemas.microsoft.com/office/drawing/2014/main" id="{C0F431DD-047F-939C-3E1C-CC140EB41265}"/>
                </a:ext>
              </a:extLst>
            </p:cNvPr>
            <p:cNvSpPr txBox="1"/>
            <p:nvPr/>
          </p:nvSpPr>
          <p:spPr>
            <a:xfrm>
              <a:off x="4797501" y="3953271"/>
              <a:ext cx="24141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noProof="0" dirty="0"/>
                <a:t>Time since enrolment (weeks)</a:t>
              </a:r>
            </a:p>
          </p:txBody>
        </p:sp>
        <p:sp>
          <p:nvSpPr>
            <p:cNvPr id="3122" name="ZoneTexte 3121">
              <a:extLst>
                <a:ext uri="{FF2B5EF4-FFF2-40B4-BE49-F238E27FC236}">
                  <a16:creationId xmlns:a16="http://schemas.microsoft.com/office/drawing/2014/main" id="{EFFC59B3-821A-4773-5AA8-1EDD7A15156B}"/>
                </a:ext>
              </a:extLst>
            </p:cNvPr>
            <p:cNvSpPr txBox="1"/>
            <p:nvPr/>
          </p:nvSpPr>
          <p:spPr>
            <a:xfrm>
              <a:off x="1037009" y="4044132"/>
              <a:ext cx="8001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noProof="0" dirty="0"/>
                <a:t>N at risk</a:t>
              </a:r>
            </a:p>
          </p:txBody>
        </p:sp>
        <p:sp>
          <p:nvSpPr>
            <p:cNvPr id="3123" name="ZoneTexte 3122">
              <a:extLst>
                <a:ext uri="{FF2B5EF4-FFF2-40B4-BE49-F238E27FC236}">
                  <a16:creationId xmlns:a16="http://schemas.microsoft.com/office/drawing/2014/main" id="{3DAD4824-5FF3-2222-479A-3FCAE801A280}"/>
                </a:ext>
              </a:extLst>
            </p:cNvPr>
            <p:cNvSpPr txBox="1"/>
            <p:nvPr/>
          </p:nvSpPr>
          <p:spPr>
            <a:xfrm rot="16200000">
              <a:off x="331102" y="2373223"/>
              <a:ext cx="17779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noProof="0" dirty="0" err="1"/>
                <a:t>Cumul</a:t>
              </a:r>
              <a:r>
                <a:rPr lang="en-US" sz="1400" b="1" noProof="0" dirty="0"/>
                <a:t>	</a:t>
              </a:r>
              <a:r>
                <a:rPr lang="en-US" sz="1400" b="1" noProof="0" dirty="0" err="1"/>
                <a:t>ative</a:t>
              </a:r>
              <a:r>
                <a:rPr lang="en-US" sz="1400" b="1" noProof="0" dirty="0"/>
                <a:t> incidence</a:t>
              </a:r>
            </a:p>
          </p:txBody>
        </p:sp>
        <p:sp>
          <p:nvSpPr>
            <p:cNvPr id="3124" name="Line 32">
              <a:extLst>
                <a:ext uri="{FF2B5EF4-FFF2-40B4-BE49-F238E27FC236}">
                  <a16:creationId xmlns:a16="http://schemas.microsoft.com/office/drawing/2014/main" id="{871966DC-6223-C9EA-BDC1-65310FA37B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59829" y="5466821"/>
              <a:ext cx="341313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25" name="Line 33">
              <a:extLst>
                <a:ext uri="{FF2B5EF4-FFF2-40B4-BE49-F238E27FC236}">
                  <a16:creationId xmlns:a16="http://schemas.microsoft.com/office/drawing/2014/main" id="{95B3701A-5C1A-52B5-8995-689F637F51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59829" y="5241897"/>
              <a:ext cx="341313" cy="0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26" name="ZoneTexte 3125">
              <a:extLst>
                <a:ext uri="{FF2B5EF4-FFF2-40B4-BE49-F238E27FC236}">
                  <a16:creationId xmlns:a16="http://schemas.microsoft.com/office/drawing/2014/main" id="{9221F79F-944E-9115-9B1E-6D1E1A90D17F}"/>
                </a:ext>
              </a:extLst>
            </p:cNvPr>
            <p:cNvSpPr txBox="1"/>
            <p:nvPr/>
          </p:nvSpPr>
          <p:spPr>
            <a:xfrm>
              <a:off x="1988575" y="5088610"/>
              <a:ext cx="2760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0</a:t>
              </a:r>
            </a:p>
            <a:p>
              <a:pPr algn="ctr"/>
              <a:r>
                <a:rPr lang="fr-FR" sz="1400" dirty="0"/>
                <a:t>0</a:t>
              </a:r>
            </a:p>
          </p:txBody>
        </p:sp>
        <p:sp>
          <p:nvSpPr>
            <p:cNvPr id="3127" name="ZoneTexte 3126">
              <a:extLst>
                <a:ext uri="{FF2B5EF4-FFF2-40B4-BE49-F238E27FC236}">
                  <a16:creationId xmlns:a16="http://schemas.microsoft.com/office/drawing/2014/main" id="{532AA6E6-B7E6-9839-9D3B-3D069422314A}"/>
                </a:ext>
              </a:extLst>
            </p:cNvPr>
            <p:cNvSpPr txBox="1"/>
            <p:nvPr/>
          </p:nvSpPr>
          <p:spPr>
            <a:xfrm>
              <a:off x="2465128" y="5088610"/>
              <a:ext cx="2760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4</a:t>
              </a:r>
            </a:p>
            <a:p>
              <a:pPr algn="ctr"/>
              <a:r>
                <a:rPr lang="fr-FR" sz="1400" dirty="0"/>
                <a:t>1</a:t>
              </a:r>
            </a:p>
          </p:txBody>
        </p:sp>
        <p:sp>
          <p:nvSpPr>
            <p:cNvPr id="3128" name="ZoneTexte 3127">
              <a:extLst>
                <a:ext uri="{FF2B5EF4-FFF2-40B4-BE49-F238E27FC236}">
                  <a16:creationId xmlns:a16="http://schemas.microsoft.com/office/drawing/2014/main" id="{66D2ED07-9790-2BF0-DADF-50C8D69B2B99}"/>
                </a:ext>
              </a:extLst>
            </p:cNvPr>
            <p:cNvSpPr txBox="1"/>
            <p:nvPr/>
          </p:nvSpPr>
          <p:spPr>
            <a:xfrm>
              <a:off x="2893555" y="5088610"/>
              <a:ext cx="2760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7</a:t>
              </a:r>
            </a:p>
            <a:p>
              <a:pPr algn="ctr"/>
              <a:r>
                <a:rPr lang="fr-FR" sz="1400" dirty="0"/>
                <a:t>1</a:t>
              </a:r>
            </a:p>
          </p:txBody>
        </p:sp>
        <p:sp>
          <p:nvSpPr>
            <p:cNvPr id="3129" name="ZoneTexte 3128">
              <a:extLst>
                <a:ext uri="{FF2B5EF4-FFF2-40B4-BE49-F238E27FC236}">
                  <a16:creationId xmlns:a16="http://schemas.microsoft.com/office/drawing/2014/main" id="{7D0D7E86-5A39-E744-70D1-FE23009D8779}"/>
                </a:ext>
              </a:extLst>
            </p:cNvPr>
            <p:cNvSpPr txBox="1"/>
            <p:nvPr/>
          </p:nvSpPr>
          <p:spPr>
            <a:xfrm>
              <a:off x="3276297" y="5088610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10</a:t>
              </a:r>
            </a:p>
            <a:p>
              <a:pPr algn="ctr"/>
              <a:r>
                <a:rPr lang="fr-FR" sz="1400" dirty="0"/>
                <a:t>1</a:t>
              </a:r>
            </a:p>
          </p:txBody>
        </p:sp>
        <p:sp>
          <p:nvSpPr>
            <p:cNvPr id="3130" name="ZoneTexte 3129">
              <a:extLst>
                <a:ext uri="{FF2B5EF4-FFF2-40B4-BE49-F238E27FC236}">
                  <a16:creationId xmlns:a16="http://schemas.microsoft.com/office/drawing/2014/main" id="{E187F5C3-3059-C916-DC48-1CBE0660D533}"/>
                </a:ext>
              </a:extLst>
            </p:cNvPr>
            <p:cNvSpPr txBox="1"/>
            <p:nvPr/>
          </p:nvSpPr>
          <p:spPr>
            <a:xfrm>
              <a:off x="3688682" y="5088610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15</a:t>
              </a:r>
            </a:p>
            <a:p>
              <a:pPr algn="ctr"/>
              <a:r>
                <a:rPr lang="fr-FR" sz="1400" dirty="0"/>
                <a:t>2</a:t>
              </a:r>
            </a:p>
          </p:txBody>
        </p:sp>
        <p:sp>
          <p:nvSpPr>
            <p:cNvPr id="3131" name="ZoneTexte 3130">
              <a:extLst>
                <a:ext uri="{FF2B5EF4-FFF2-40B4-BE49-F238E27FC236}">
                  <a16:creationId xmlns:a16="http://schemas.microsoft.com/office/drawing/2014/main" id="{9FFEE17F-302A-F4FA-099A-39CA802A937C}"/>
                </a:ext>
              </a:extLst>
            </p:cNvPr>
            <p:cNvSpPr txBox="1"/>
            <p:nvPr/>
          </p:nvSpPr>
          <p:spPr>
            <a:xfrm>
              <a:off x="4117109" y="5088610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17</a:t>
              </a:r>
            </a:p>
            <a:p>
              <a:pPr algn="ctr"/>
              <a:r>
                <a:rPr lang="fr-FR" sz="1400" dirty="0"/>
                <a:t>2</a:t>
              </a:r>
            </a:p>
          </p:txBody>
        </p:sp>
        <p:sp>
          <p:nvSpPr>
            <p:cNvPr id="3132" name="ZoneTexte 3131">
              <a:extLst>
                <a:ext uri="{FF2B5EF4-FFF2-40B4-BE49-F238E27FC236}">
                  <a16:creationId xmlns:a16="http://schemas.microsoft.com/office/drawing/2014/main" id="{0740A4E5-7E6E-6E57-DC1D-49A65B4A7F91}"/>
                </a:ext>
              </a:extLst>
            </p:cNvPr>
            <p:cNvSpPr txBox="1"/>
            <p:nvPr/>
          </p:nvSpPr>
          <p:spPr>
            <a:xfrm>
              <a:off x="4545536" y="5088610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21</a:t>
              </a:r>
            </a:p>
            <a:p>
              <a:pPr algn="ctr"/>
              <a:r>
                <a:rPr lang="fr-FR" sz="1400" dirty="0"/>
                <a:t>3</a:t>
              </a:r>
            </a:p>
          </p:txBody>
        </p:sp>
        <p:sp>
          <p:nvSpPr>
            <p:cNvPr id="3133" name="ZoneTexte 3132">
              <a:extLst>
                <a:ext uri="{FF2B5EF4-FFF2-40B4-BE49-F238E27FC236}">
                  <a16:creationId xmlns:a16="http://schemas.microsoft.com/office/drawing/2014/main" id="{F6A14A68-9361-4767-3694-C41FC5CD237A}"/>
                </a:ext>
              </a:extLst>
            </p:cNvPr>
            <p:cNvSpPr txBox="1"/>
            <p:nvPr/>
          </p:nvSpPr>
          <p:spPr>
            <a:xfrm>
              <a:off x="4973962" y="5088610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22</a:t>
              </a:r>
            </a:p>
            <a:p>
              <a:pPr algn="ctr"/>
              <a:r>
                <a:rPr lang="fr-FR" sz="1400" dirty="0"/>
                <a:t>3</a:t>
              </a:r>
            </a:p>
          </p:txBody>
        </p:sp>
        <p:sp>
          <p:nvSpPr>
            <p:cNvPr id="3134" name="ZoneTexte 3133">
              <a:extLst>
                <a:ext uri="{FF2B5EF4-FFF2-40B4-BE49-F238E27FC236}">
                  <a16:creationId xmlns:a16="http://schemas.microsoft.com/office/drawing/2014/main" id="{DD652493-DF4A-A094-1AEE-8AB6372982E4}"/>
                </a:ext>
              </a:extLst>
            </p:cNvPr>
            <p:cNvSpPr txBox="1"/>
            <p:nvPr/>
          </p:nvSpPr>
          <p:spPr>
            <a:xfrm>
              <a:off x="5386347" y="5088610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26</a:t>
              </a:r>
            </a:p>
            <a:p>
              <a:pPr algn="ctr"/>
              <a:r>
                <a:rPr lang="fr-FR" sz="1400" dirty="0"/>
                <a:t>3</a:t>
              </a:r>
            </a:p>
          </p:txBody>
        </p:sp>
        <p:sp>
          <p:nvSpPr>
            <p:cNvPr id="3135" name="ZoneTexte 3134">
              <a:extLst>
                <a:ext uri="{FF2B5EF4-FFF2-40B4-BE49-F238E27FC236}">
                  <a16:creationId xmlns:a16="http://schemas.microsoft.com/office/drawing/2014/main" id="{E11B285D-68F1-F8F8-DF7F-FCDF589E09F1}"/>
                </a:ext>
              </a:extLst>
            </p:cNvPr>
            <p:cNvSpPr txBox="1"/>
            <p:nvPr/>
          </p:nvSpPr>
          <p:spPr>
            <a:xfrm>
              <a:off x="5830816" y="5088610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27</a:t>
              </a:r>
            </a:p>
            <a:p>
              <a:pPr algn="ctr"/>
              <a:r>
                <a:rPr lang="fr-FR" sz="1400" dirty="0"/>
                <a:t>4</a:t>
              </a:r>
            </a:p>
          </p:txBody>
        </p:sp>
        <p:sp>
          <p:nvSpPr>
            <p:cNvPr id="3136" name="ZoneTexte 3135">
              <a:extLst>
                <a:ext uri="{FF2B5EF4-FFF2-40B4-BE49-F238E27FC236}">
                  <a16:creationId xmlns:a16="http://schemas.microsoft.com/office/drawing/2014/main" id="{8444BEDA-B014-2DD2-7879-81FE45B66FE6}"/>
                </a:ext>
              </a:extLst>
            </p:cNvPr>
            <p:cNvSpPr txBox="1"/>
            <p:nvPr/>
          </p:nvSpPr>
          <p:spPr>
            <a:xfrm>
              <a:off x="6243201" y="5088610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28</a:t>
              </a:r>
            </a:p>
            <a:p>
              <a:pPr algn="ctr"/>
              <a:r>
                <a:rPr lang="fr-FR" sz="1400" dirty="0"/>
                <a:t>4</a:t>
              </a:r>
            </a:p>
          </p:txBody>
        </p:sp>
        <p:sp>
          <p:nvSpPr>
            <p:cNvPr id="3137" name="ZoneTexte 3136">
              <a:extLst>
                <a:ext uri="{FF2B5EF4-FFF2-40B4-BE49-F238E27FC236}">
                  <a16:creationId xmlns:a16="http://schemas.microsoft.com/office/drawing/2014/main" id="{BEA33B36-0352-EC9A-C92F-C5E331C4F299}"/>
                </a:ext>
              </a:extLst>
            </p:cNvPr>
            <p:cNvSpPr txBox="1"/>
            <p:nvPr/>
          </p:nvSpPr>
          <p:spPr>
            <a:xfrm>
              <a:off x="6671628" y="5088610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31</a:t>
              </a:r>
            </a:p>
            <a:p>
              <a:pPr algn="ctr"/>
              <a:r>
                <a:rPr lang="fr-FR" sz="1400" dirty="0"/>
                <a:t>4</a:t>
              </a:r>
            </a:p>
          </p:txBody>
        </p:sp>
        <p:sp>
          <p:nvSpPr>
            <p:cNvPr id="3138" name="ZoneTexte 3137">
              <a:extLst>
                <a:ext uri="{FF2B5EF4-FFF2-40B4-BE49-F238E27FC236}">
                  <a16:creationId xmlns:a16="http://schemas.microsoft.com/office/drawing/2014/main" id="{42FF9D18-F414-8D66-4404-1F6DB4D604E3}"/>
                </a:ext>
              </a:extLst>
            </p:cNvPr>
            <p:cNvSpPr txBox="1"/>
            <p:nvPr/>
          </p:nvSpPr>
          <p:spPr>
            <a:xfrm>
              <a:off x="7084013" y="5088610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32</a:t>
              </a:r>
            </a:p>
            <a:p>
              <a:pPr algn="ctr"/>
              <a:r>
                <a:rPr lang="fr-FR" sz="1400" dirty="0"/>
                <a:t>4</a:t>
              </a:r>
            </a:p>
          </p:txBody>
        </p:sp>
        <p:sp>
          <p:nvSpPr>
            <p:cNvPr id="3139" name="ZoneTexte 3138">
              <a:extLst>
                <a:ext uri="{FF2B5EF4-FFF2-40B4-BE49-F238E27FC236}">
                  <a16:creationId xmlns:a16="http://schemas.microsoft.com/office/drawing/2014/main" id="{4F89D12E-AF73-B975-F8D5-E2109FE1BB5B}"/>
                </a:ext>
              </a:extLst>
            </p:cNvPr>
            <p:cNvSpPr txBox="1"/>
            <p:nvPr/>
          </p:nvSpPr>
          <p:spPr>
            <a:xfrm>
              <a:off x="7528482" y="5088610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35</a:t>
              </a:r>
            </a:p>
            <a:p>
              <a:pPr algn="ctr"/>
              <a:r>
                <a:rPr lang="fr-FR" sz="1400" dirty="0"/>
                <a:t>4</a:t>
              </a:r>
            </a:p>
          </p:txBody>
        </p:sp>
        <p:sp>
          <p:nvSpPr>
            <p:cNvPr id="3140" name="ZoneTexte 3139">
              <a:extLst>
                <a:ext uri="{FF2B5EF4-FFF2-40B4-BE49-F238E27FC236}">
                  <a16:creationId xmlns:a16="http://schemas.microsoft.com/office/drawing/2014/main" id="{802DF387-9F25-7586-11C6-7DBBE5AF1FF8}"/>
                </a:ext>
              </a:extLst>
            </p:cNvPr>
            <p:cNvSpPr txBox="1"/>
            <p:nvPr/>
          </p:nvSpPr>
          <p:spPr>
            <a:xfrm>
              <a:off x="7940868" y="5088610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35</a:t>
              </a:r>
            </a:p>
            <a:p>
              <a:pPr algn="ctr"/>
              <a:r>
                <a:rPr lang="fr-FR" sz="1400" dirty="0"/>
                <a:t>4</a:t>
              </a:r>
            </a:p>
          </p:txBody>
        </p:sp>
        <p:sp>
          <p:nvSpPr>
            <p:cNvPr id="3141" name="ZoneTexte 3140">
              <a:extLst>
                <a:ext uri="{FF2B5EF4-FFF2-40B4-BE49-F238E27FC236}">
                  <a16:creationId xmlns:a16="http://schemas.microsoft.com/office/drawing/2014/main" id="{768FD7C7-59F4-6210-0BA7-EE5EF6481A9F}"/>
                </a:ext>
              </a:extLst>
            </p:cNvPr>
            <p:cNvSpPr txBox="1"/>
            <p:nvPr/>
          </p:nvSpPr>
          <p:spPr>
            <a:xfrm>
              <a:off x="8369295" y="5088610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36</a:t>
              </a:r>
            </a:p>
            <a:p>
              <a:pPr algn="ctr"/>
              <a:r>
                <a:rPr lang="fr-FR" sz="1400" dirty="0"/>
                <a:t>4</a:t>
              </a:r>
            </a:p>
          </p:txBody>
        </p:sp>
        <p:sp>
          <p:nvSpPr>
            <p:cNvPr id="3142" name="ZoneTexte 3141">
              <a:extLst>
                <a:ext uri="{FF2B5EF4-FFF2-40B4-BE49-F238E27FC236}">
                  <a16:creationId xmlns:a16="http://schemas.microsoft.com/office/drawing/2014/main" id="{C9010627-609C-CB0E-4AA3-C410418C6FA6}"/>
                </a:ext>
              </a:extLst>
            </p:cNvPr>
            <p:cNvSpPr txBox="1"/>
            <p:nvPr/>
          </p:nvSpPr>
          <p:spPr>
            <a:xfrm>
              <a:off x="8797722" y="5088610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36</a:t>
              </a:r>
            </a:p>
            <a:p>
              <a:pPr algn="ctr"/>
              <a:r>
                <a:rPr lang="fr-FR" sz="1400" dirty="0"/>
                <a:t>4</a:t>
              </a:r>
            </a:p>
          </p:txBody>
        </p:sp>
        <p:sp>
          <p:nvSpPr>
            <p:cNvPr id="3143" name="ZoneTexte 3142">
              <a:extLst>
                <a:ext uri="{FF2B5EF4-FFF2-40B4-BE49-F238E27FC236}">
                  <a16:creationId xmlns:a16="http://schemas.microsoft.com/office/drawing/2014/main" id="{ED815EBC-920E-DCDF-BDDE-D20BB1D36B99}"/>
                </a:ext>
              </a:extLst>
            </p:cNvPr>
            <p:cNvSpPr txBox="1"/>
            <p:nvPr/>
          </p:nvSpPr>
          <p:spPr>
            <a:xfrm>
              <a:off x="9226149" y="5088610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36</a:t>
              </a:r>
            </a:p>
            <a:p>
              <a:pPr algn="ctr"/>
              <a:r>
                <a:rPr lang="fr-FR" sz="1400" dirty="0"/>
                <a:t>4</a:t>
              </a:r>
            </a:p>
          </p:txBody>
        </p:sp>
        <p:sp>
          <p:nvSpPr>
            <p:cNvPr id="3144" name="ZoneTexte 3143">
              <a:extLst>
                <a:ext uri="{FF2B5EF4-FFF2-40B4-BE49-F238E27FC236}">
                  <a16:creationId xmlns:a16="http://schemas.microsoft.com/office/drawing/2014/main" id="{3C29DC55-7A6E-CD3E-8492-C4C35079DD43}"/>
                </a:ext>
              </a:extLst>
            </p:cNvPr>
            <p:cNvSpPr txBox="1"/>
            <p:nvPr/>
          </p:nvSpPr>
          <p:spPr>
            <a:xfrm>
              <a:off x="9654576" y="5088610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36</a:t>
              </a:r>
            </a:p>
            <a:p>
              <a:pPr algn="ctr"/>
              <a:r>
                <a:rPr lang="fr-FR" sz="1400" dirty="0"/>
                <a:t>4</a:t>
              </a:r>
            </a:p>
          </p:txBody>
        </p:sp>
        <p:sp>
          <p:nvSpPr>
            <p:cNvPr id="3145" name="ZoneTexte 3144">
              <a:extLst>
                <a:ext uri="{FF2B5EF4-FFF2-40B4-BE49-F238E27FC236}">
                  <a16:creationId xmlns:a16="http://schemas.microsoft.com/office/drawing/2014/main" id="{80EAE286-C8A6-2B04-11FE-C07D55DFC07E}"/>
                </a:ext>
              </a:extLst>
            </p:cNvPr>
            <p:cNvSpPr txBox="1"/>
            <p:nvPr/>
          </p:nvSpPr>
          <p:spPr>
            <a:xfrm>
              <a:off x="10082996" y="5088610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36</a:t>
              </a:r>
            </a:p>
            <a:p>
              <a:pPr algn="ctr"/>
              <a:r>
                <a:rPr lang="fr-FR" sz="1400" dirty="0"/>
                <a:t>4</a:t>
              </a:r>
            </a:p>
          </p:txBody>
        </p:sp>
        <p:sp>
          <p:nvSpPr>
            <p:cNvPr id="3146" name="ZoneTexte 3145">
              <a:extLst>
                <a:ext uri="{FF2B5EF4-FFF2-40B4-BE49-F238E27FC236}">
                  <a16:creationId xmlns:a16="http://schemas.microsoft.com/office/drawing/2014/main" id="{D37EF58A-607F-4E20-52A7-882CBD8FCC5B}"/>
                </a:ext>
              </a:extLst>
            </p:cNvPr>
            <p:cNvSpPr txBox="1"/>
            <p:nvPr/>
          </p:nvSpPr>
          <p:spPr>
            <a:xfrm>
              <a:off x="246478" y="4782875"/>
              <a:ext cx="23812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noProof="0" dirty="0"/>
                <a:t>Cumulative number of events</a:t>
              </a:r>
            </a:p>
          </p:txBody>
        </p:sp>
      </p:grpSp>
      <p:sp>
        <p:nvSpPr>
          <p:cNvPr id="3147" name="ZoneTexte 3146">
            <a:extLst>
              <a:ext uri="{FF2B5EF4-FFF2-40B4-BE49-F238E27FC236}">
                <a16:creationId xmlns:a16="http://schemas.microsoft.com/office/drawing/2014/main" id="{1EE18E82-BAC0-F1EF-CFBB-871B7422E37E}"/>
              </a:ext>
            </a:extLst>
          </p:cNvPr>
          <p:cNvSpPr txBox="1"/>
          <p:nvPr/>
        </p:nvSpPr>
        <p:spPr>
          <a:xfrm>
            <a:off x="64169" y="5589712"/>
            <a:ext cx="121131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noProof="0" dirty="0"/>
              <a:t>Figure3:  Cumulative HIV incidence by study group</a:t>
            </a:r>
          </a:p>
          <a:p>
            <a:r>
              <a:rPr lang="en-US" sz="1400" noProof="0" dirty="0"/>
              <a:t>Kaplan-Meier estimates of HIV infection are shown. Four HIV infections were observed in the cabotegravir group (HIV incidence 0-20 per 100 person-years </a:t>
            </a:r>
          </a:p>
          <a:p>
            <a:r>
              <a:rPr lang="en-US" sz="1400" noProof="0" dirty="0"/>
              <a:t>[95% Cl 0-06-0-52]) and 36 in </a:t>
            </a:r>
            <a:r>
              <a:rPr lang="en-US" sz="1400" noProof="0" dirty="0" err="1"/>
              <a:t>theTDF</a:t>
            </a:r>
            <a:r>
              <a:rPr lang="en-US" sz="1400" noProof="0" dirty="0"/>
              <a:t>-FTC group (185 per 100 person-years [1-3-2-57]). Participants in the cabotegravir group had an 88% lower risk of HIV infection </a:t>
            </a:r>
          </a:p>
          <a:p>
            <a:r>
              <a:rPr lang="en-US" sz="1400" noProof="0" dirty="0"/>
              <a:t>than those in </a:t>
            </a:r>
            <a:r>
              <a:rPr lang="en-US" sz="1400" noProof="0" dirty="0" err="1"/>
              <a:t>theTDF</a:t>
            </a:r>
            <a:r>
              <a:rPr lang="en-US" sz="1400" noProof="0" dirty="0"/>
              <a:t>-FTC group (hazard ratio 0-12 [0-05-0-31]; p&lt;0-0001).TDF-FTC=tenofovir disoproxil fumarate plus emtricitabine.</a:t>
            </a: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88146CBF-ED51-92BF-C39A-885DE1581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9017" y="6478023"/>
            <a:ext cx="480298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Delany-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Moretlwe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S. Lancet 2022 May 7;399(10337):1779-1789</a:t>
            </a:r>
          </a:p>
        </p:txBody>
      </p:sp>
    </p:spTree>
    <p:extLst>
      <p:ext uri="{BB962C8B-B14F-4D97-AF65-F5344CB8AC3E}">
        <p14:creationId xmlns:p14="http://schemas.microsoft.com/office/powerpoint/2010/main" val="2517686993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CB41DAC3-3930-9A80-729E-C600955D1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9073" y="6486527"/>
            <a:ext cx="310292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Delany-</a:t>
            </a: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Moretlwe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S, CROI 2025, Abs. 195</a:t>
            </a: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53158FC3-773C-9117-3526-D59C2F422C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467596"/>
              </p:ext>
            </p:extLst>
          </p:nvPr>
        </p:nvGraphicFramePr>
        <p:xfrm>
          <a:off x="774643" y="3605743"/>
          <a:ext cx="5622663" cy="20269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752973">
                  <a:extLst>
                    <a:ext uri="{9D8B030D-6E8A-4147-A177-3AD203B41FA5}">
                      <a16:colId xmlns:a16="http://schemas.microsoft.com/office/drawing/2014/main" val="1555824472"/>
                    </a:ext>
                  </a:extLst>
                </a:gridCol>
                <a:gridCol w="1348105">
                  <a:extLst>
                    <a:ext uri="{9D8B030D-6E8A-4147-A177-3AD203B41FA5}">
                      <a16:colId xmlns:a16="http://schemas.microsoft.com/office/drawing/2014/main" val="4175032254"/>
                    </a:ext>
                  </a:extLst>
                </a:gridCol>
                <a:gridCol w="1173480">
                  <a:extLst>
                    <a:ext uri="{9D8B030D-6E8A-4147-A177-3AD203B41FA5}">
                      <a16:colId xmlns:a16="http://schemas.microsoft.com/office/drawing/2014/main" val="1842744190"/>
                    </a:ext>
                  </a:extLst>
                </a:gridCol>
                <a:gridCol w="1348105">
                  <a:extLst>
                    <a:ext uri="{9D8B030D-6E8A-4147-A177-3AD203B41FA5}">
                      <a16:colId xmlns:a16="http://schemas.microsoft.com/office/drawing/2014/main" val="1422480175"/>
                    </a:ext>
                  </a:extLst>
                </a:gridCol>
              </a:tblGrid>
              <a:tr h="38924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FPR</a:t>
                      </a:r>
                      <a:br>
                        <a:rPr lang="fr-FR" dirty="0"/>
                      </a:br>
                      <a:r>
                        <a:rPr lang="fr-FR" dirty="0"/>
                        <a:t>(95% CI)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3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PPV</a:t>
                      </a:r>
                      <a:br>
                        <a:rPr kumimoji="0" lang="fr-FR" sz="13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kumimoji="0" lang="fr-FR" sz="13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(95% CI)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35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Sensitivity</a:t>
                      </a:r>
                      <a:br>
                        <a:rPr kumimoji="0" lang="fr-FR" sz="13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kumimoji="0" lang="fr-FR" sz="13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(95% CI)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2763763"/>
                  </a:ext>
                </a:extLst>
              </a:tr>
              <a:tr h="401037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u="none" strike="noStrike" dirty="0" err="1">
                          <a:effectLst/>
                        </a:rPr>
                        <a:t>Overall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75%	</a:t>
                      </a:r>
                    </a:p>
                    <a:p>
                      <a:pPr algn="ctr"/>
                      <a:r>
                        <a:rPr lang="fr-FR" dirty="0"/>
                        <a:t>(47.6 – 92.7)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25%	</a:t>
                      </a:r>
                    </a:p>
                    <a:p>
                      <a:pPr algn="ctr"/>
                      <a:r>
                        <a:rPr lang="fr-FR" dirty="0"/>
                        <a:t>(7.3 – 52.4)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u="none" strike="noStrike" dirty="0">
                          <a:effectLst/>
                        </a:rPr>
                        <a:t>62.5%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u="none" strike="noStrike" dirty="0">
                          <a:effectLst/>
                        </a:rPr>
                        <a:t>(24.5 – 91.5)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3988575"/>
                  </a:ext>
                </a:extLst>
              </a:tr>
              <a:tr h="389242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CAB-LA use &lt; 6 m</a:t>
                      </a:r>
                      <a:endParaRPr kumimoji="0" lang="fr-FR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tos Narrow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76.9%</a:t>
                      </a:r>
                    </a:p>
                    <a:p>
                      <a:pPr algn="ctr"/>
                      <a:r>
                        <a:rPr lang="fr-FR" dirty="0"/>
                        <a:t>(46.2 - 95.0)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23.1%</a:t>
                      </a:r>
                    </a:p>
                    <a:p>
                      <a:pPr algn="ctr"/>
                      <a:r>
                        <a:rPr lang="fr-FR" dirty="0"/>
                        <a:t>(5.0 - 53.8)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100.0%</a:t>
                      </a:r>
                    </a:p>
                    <a:p>
                      <a:pPr algn="ctr"/>
                      <a:r>
                        <a:rPr lang="fr-FR" dirty="0"/>
                        <a:t>(29.2 - 100.0)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3384803"/>
                  </a:ext>
                </a:extLst>
              </a:tr>
              <a:tr h="389242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CAB-LA use </a:t>
                      </a:r>
                      <a:r>
                        <a:rPr kumimoji="0" lang="fr-FR" sz="14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r>
                        <a:rPr kumimoji="0" lang="fr-F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6 m</a:t>
                      </a:r>
                      <a:endParaRPr kumimoji="0" lang="fr-FR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tos Narrow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100%</a:t>
                      </a:r>
                    </a:p>
                    <a:p>
                      <a:pPr algn="ctr"/>
                      <a:r>
                        <a:rPr lang="fr-FR" dirty="0"/>
                        <a:t>(15.8 - 100.0)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0%</a:t>
                      </a:r>
                    </a:p>
                    <a:p>
                      <a:pPr algn="ctr"/>
                      <a:r>
                        <a:rPr lang="fr-FR" dirty="0"/>
                        <a:t>(0 - 84.2)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0220914"/>
                  </a:ext>
                </a:extLst>
              </a:tr>
            </a:tbl>
          </a:graphicData>
        </a:graphic>
      </p:graphicFrame>
      <p:sp>
        <p:nvSpPr>
          <p:cNvPr id="134" name="Rectangle 38">
            <a:extLst>
              <a:ext uri="{FF2B5EF4-FFF2-40B4-BE49-F238E27FC236}">
                <a16:creationId xmlns:a16="http://schemas.microsoft.com/office/drawing/2014/main" id="{D1AF37DB-60BD-6403-2A91-AA8A213E2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6237" y="1863690"/>
            <a:ext cx="4352786" cy="34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Isolated RNA+ Test Results (log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copies/mL)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CC73FF2-96B8-7B3B-917A-8BEFD0CBF37C}"/>
              </a:ext>
            </a:extLst>
          </p:cNvPr>
          <p:cNvGrpSpPr/>
          <p:nvPr/>
        </p:nvGrpSpPr>
        <p:grpSpPr>
          <a:xfrm>
            <a:off x="6851301" y="2294355"/>
            <a:ext cx="5051139" cy="4178934"/>
            <a:chOff x="6851301" y="2294355"/>
            <a:chExt cx="5051139" cy="4178934"/>
          </a:xfrm>
        </p:grpSpPr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93063BF8-8EA5-4FAD-5C95-7677BD2D5F58}"/>
                </a:ext>
              </a:extLst>
            </p:cNvPr>
            <p:cNvSpPr/>
            <p:nvPr/>
          </p:nvSpPr>
          <p:spPr>
            <a:xfrm>
              <a:off x="8562975" y="4830076"/>
              <a:ext cx="758825" cy="85136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59" name="Connecteur droit 158">
              <a:extLst>
                <a:ext uri="{FF2B5EF4-FFF2-40B4-BE49-F238E27FC236}">
                  <a16:creationId xmlns:a16="http://schemas.microsoft.com/office/drawing/2014/main" id="{88180D65-CB19-FAF0-C750-C657383EC3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34450" y="3954245"/>
              <a:ext cx="4303" cy="873128"/>
            </a:xfrm>
            <a:prstGeom prst="line">
              <a:avLst/>
            </a:prstGeom>
            <a:ln w="15875">
              <a:solidFill>
                <a:srgbClr val="C000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Forme libre : forme 106">
              <a:extLst>
                <a:ext uri="{FF2B5EF4-FFF2-40B4-BE49-F238E27FC236}">
                  <a16:creationId xmlns:a16="http://schemas.microsoft.com/office/drawing/2014/main" id="{63043CB8-334E-F934-10CA-2A0FE686642F}"/>
                </a:ext>
              </a:extLst>
            </p:cNvPr>
            <p:cNvSpPr/>
            <p:nvPr/>
          </p:nvSpPr>
          <p:spPr>
            <a:xfrm>
              <a:off x="7322820" y="2294355"/>
              <a:ext cx="4579620" cy="3543300"/>
            </a:xfrm>
            <a:custGeom>
              <a:avLst/>
              <a:gdLst>
                <a:gd name="connsiteX0" fmla="*/ 0 w 4610100"/>
                <a:gd name="connsiteY0" fmla="*/ 0 h 3543300"/>
                <a:gd name="connsiteX1" fmla="*/ 0 w 4610100"/>
                <a:gd name="connsiteY1" fmla="*/ 3543300 h 3543300"/>
                <a:gd name="connsiteX2" fmla="*/ 4610100 w 4610100"/>
                <a:gd name="connsiteY2" fmla="*/ 3543300 h 354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10100" h="3543300">
                  <a:moveTo>
                    <a:pt x="0" y="0"/>
                  </a:moveTo>
                  <a:lnTo>
                    <a:pt x="0" y="3543300"/>
                  </a:lnTo>
                  <a:lnTo>
                    <a:pt x="4610100" y="35433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2" name="Groupe 111">
              <a:extLst>
                <a:ext uri="{FF2B5EF4-FFF2-40B4-BE49-F238E27FC236}">
                  <a16:creationId xmlns:a16="http://schemas.microsoft.com/office/drawing/2014/main" id="{0DEA4A95-D2FE-6723-05AA-DD65E37C15CB}"/>
                </a:ext>
              </a:extLst>
            </p:cNvPr>
            <p:cNvGrpSpPr/>
            <p:nvPr/>
          </p:nvGrpSpPr>
          <p:grpSpPr>
            <a:xfrm>
              <a:off x="6917216" y="5557423"/>
              <a:ext cx="405854" cy="257369"/>
              <a:chOff x="4791236" y="5259508"/>
              <a:chExt cx="405854" cy="257369"/>
            </a:xfrm>
          </p:grpSpPr>
          <p:sp>
            <p:nvSpPr>
              <p:cNvPr id="108" name="Line 7">
                <a:extLst>
                  <a:ext uri="{FF2B5EF4-FFF2-40B4-BE49-F238E27FC236}">
                    <a16:creationId xmlns:a16="http://schemas.microsoft.com/office/drawing/2014/main" id="{4DD37447-83A5-2231-9B34-5899AE5A71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21023" y="5385091"/>
                <a:ext cx="7606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9" name="Rectangle 38">
                <a:extLst>
                  <a:ext uri="{FF2B5EF4-FFF2-40B4-BE49-F238E27FC236}">
                    <a16:creationId xmlns:a16="http://schemas.microsoft.com/office/drawing/2014/main" id="{A3193E0A-874E-8236-EB7C-BDE397D04D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1236" y="5259508"/>
                <a:ext cx="320977" cy="257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BLQ</a:t>
                </a:r>
              </a:p>
            </p:txBody>
          </p:sp>
        </p:grpSp>
        <p:grpSp>
          <p:nvGrpSpPr>
            <p:cNvPr id="113" name="Groupe 112">
              <a:extLst>
                <a:ext uri="{FF2B5EF4-FFF2-40B4-BE49-F238E27FC236}">
                  <a16:creationId xmlns:a16="http://schemas.microsoft.com/office/drawing/2014/main" id="{3B754C92-874B-5F02-BDD2-C33D71FFAC16}"/>
                </a:ext>
              </a:extLst>
            </p:cNvPr>
            <p:cNvGrpSpPr/>
            <p:nvPr/>
          </p:nvGrpSpPr>
          <p:grpSpPr>
            <a:xfrm>
              <a:off x="7481963" y="5848464"/>
              <a:ext cx="931080" cy="482294"/>
              <a:chOff x="4738763" y="5385143"/>
              <a:chExt cx="931080" cy="482294"/>
            </a:xfrm>
          </p:grpSpPr>
          <p:sp>
            <p:nvSpPr>
              <p:cNvPr id="110" name="Line 19">
                <a:extLst>
                  <a:ext uri="{FF2B5EF4-FFF2-40B4-BE49-F238E27FC236}">
                    <a16:creationId xmlns:a16="http://schemas.microsoft.com/office/drawing/2014/main" id="{AC389DF2-292C-DB27-61B0-5DDE1A1793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99538" y="5385143"/>
                <a:ext cx="0" cy="836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1" name="Rectangle 49">
                <a:extLst>
                  <a:ext uri="{FF2B5EF4-FFF2-40B4-BE49-F238E27FC236}">
                    <a16:creationId xmlns:a16="http://schemas.microsoft.com/office/drawing/2014/main" id="{92F0F64D-241D-B69B-71AC-778C775526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38763" y="5425402"/>
                <a:ext cx="931080" cy="4420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b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False positive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N=10</a:t>
                </a:r>
              </a:p>
            </p:txBody>
          </p:sp>
        </p:grpSp>
        <p:grpSp>
          <p:nvGrpSpPr>
            <p:cNvPr id="114" name="Groupe 113">
              <a:extLst>
                <a:ext uri="{FF2B5EF4-FFF2-40B4-BE49-F238E27FC236}">
                  <a16:creationId xmlns:a16="http://schemas.microsoft.com/office/drawing/2014/main" id="{58650F4F-8D2F-DACC-D464-BC03259E43C2}"/>
                </a:ext>
              </a:extLst>
            </p:cNvPr>
            <p:cNvGrpSpPr/>
            <p:nvPr/>
          </p:nvGrpSpPr>
          <p:grpSpPr>
            <a:xfrm>
              <a:off x="8489620" y="5848464"/>
              <a:ext cx="896968" cy="482294"/>
              <a:chOff x="4755820" y="5385143"/>
              <a:chExt cx="896968" cy="482294"/>
            </a:xfrm>
          </p:grpSpPr>
          <p:sp>
            <p:nvSpPr>
              <p:cNvPr id="115" name="Line 19">
                <a:extLst>
                  <a:ext uri="{FF2B5EF4-FFF2-40B4-BE49-F238E27FC236}">
                    <a16:creationId xmlns:a16="http://schemas.microsoft.com/office/drawing/2014/main" id="{78DBC1A8-C7BD-3803-C428-80A1F9E95F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99538" y="5385143"/>
                <a:ext cx="0" cy="836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6" name="Rectangle 49">
                <a:extLst>
                  <a:ext uri="{FF2B5EF4-FFF2-40B4-BE49-F238E27FC236}">
                    <a16:creationId xmlns:a16="http://schemas.microsoft.com/office/drawing/2014/main" id="{833B5865-9AC9-8899-BFDD-3F0BACC5CC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5820" y="5425402"/>
                <a:ext cx="896968" cy="4420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b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True positive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N=3</a:t>
                </a:r>
              </a:p>
            </p:txBody>
          </p:sp>
        </p:grpSp>
        <p:grpSp>
          <p:nvGrpSpPr>
            <p:cNvPr id="117" name="Groupe 116">
              <a:extLst>
                <a:ext uri="{FF2B5EF4-FFF2-40B4-BE49-F238E27FC236}">
                  <a16:creationId xmlns:a16="http://schemas.microsoft.com/office/drawing/2014/main" id="{51296C74-2B63-359A-E4BC-062B06269DED}"/>
                </a:ext>
              </a:extLst>
            </p:cNvPr>
            <p:cNvGrpSpPr/>
            <p:nvPr/>
          </p:nvGrpSpPr>
          <p:grpSpPr>
            <a:xfrm>
              <a:off x="10217052" y="5830975"/>
              <a:ext cx="1071118" cy="642314"/>
              <a:chOff x="4668745" y="5385143"/>
              <a:chExt cx="1071118" cy="642314"/>
            </a:xfrm>
          </p:grpSpPr>
          <p:sp>
            <p:nvSpPr>
              <p:cNvPr id="118" name="Line 19">
                <a:extLst>
                  <a:ext uri="{FF2B5EF4-FFF2-40B4-BE49-F238E27FC236}">
                    <a16:creationId xmlns:a16="http://schemas.microsoft.com/office/drawing/2014/main" id="{AEBD3660-C769-4981-2FE8-616B66A88F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99538" y="5385143"/>
                <a:ext cx="0" cy="836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9" name="Rectangle 49">
                <a:extLst>
                  <a:ext uri="{FF2B5EF4-FFF2-40B4-BE49-F238E27FC236}">
                    <a16:creationId xmlns:a16="http://schemas.microsoft.com/office/drawing/2014/main" id="{0C61EFEE-EC81-A704-0A07-2FC1F4DBE7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8745" y="5400756"/>
                <a:ext cx="1071118" cy="626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b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False positive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N=2</a:t>
                </a:r>
                <a:b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RNA Test Status</a:t>
                </a:r>
              </a:p>
            </p:txBody>
          </p:sp>
        </p:grpSp>
        <p:grpSp>
          <p:nvGrpSpPr>
            <p:cNvPr id="123" name="Groupe 122">
              <a:extLst>
                <a:ext uri="{FF2B5EF4-FFF2-40B4-BE49-F238E27FC236}">
                  <a16:creationId xmlns:a16="http://schemas.microsoft.com/office/drawing/2014/main" id="{8A5D59FA-9E51-9FAC-5738-EDB5328D16BA}"/>
                </a:ext>
              </a:extLst>
            </p:cNvPr>
            <p:cNvGrpSpPr/>
            <p:nvPr/>
          </p:nvGrpSpPr>
          <p:grpSpPr>
            <a:xfrm>
              <a:off x="6929848" y="3842578"/>
              <a:ext cx="393222" cy="257369"/>
              <a:chOff x="4803868" y="5259508"/>
              <a:chExt cx="393222" cy="257369"/>
            </a:xfrm>
          </p:grpSpPr>
          <p:sp>
            <p:nvSpPr>
              <p:cNvPr id="124" name="Line 7">
                <a:extLst>
                  <a:ext uri="{FF2B5EF4-FFF2-40B4-BE49-F238E27FC236}">
                    <a16:creationId xmlns:a16="http://schemas.microsoft.com/office/drawing/2014/main" id="{7A5B474A-06F8-4BF5-403F-ABB50F7C7E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21023" y="5385091"/>
                <a:ext cx="7606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5" name="Rectangle 38">
                <a:extLst>
                  <a:ext uri="{FF2B5EF4-FFF2-40B4-BE49-F238E27FC236}">
                    <a16:creationId xmlns:a16="http://schemas.microsoft.com/office/drawing/2014/main" id="{EFBEBCEF-72F6-F32A-8136-EE26DA4703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3868" y="5259508"/>
                <a:ext cx="308345" cy="257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100</a:t>
                </a:r>
              </a:p>
            </p:txBody>
          </p:sp>
        </p:grpSp>
        <p:grpSp>
          <p:nvGrpSpPr>
            <p:cNvPr id="129" name="Groupe 128">
              <a:extLst>
                <a:ext uri="{FF2B5EF4-FFF2-40B4-BE49-F238E27FC236}">
                  <a16:creationId xmlns:a16="http://schemas.microsoft.com/office/drawing/2014/main" id="{936F76D9-E6C5-C93A-3510-54EB01F91DF8}"/>
                </a:ext>
              </a:extLst>
            </p:cNvPr>
            <p:cNvGrpSpPr/>
            <p:nvPr/>
          </p:nvGrpSpPr>
          <p:grpSpPr>
            <a:xfrm>
              <a:off x="6851301" y="2556166"/>
              <a:ext cx="471769" cy="257369"/>
              <a:chOff x="4725321" y="5259508"/>
              <a:chExt cx="471769" cy="257369"/>
            </a:xfrm>
          </p:grpSpPr>
          <p:sp>
            <p:nvSpPr>
              <p:cNvPr id="130" name="Line 7">
                <a:extLst>
                  <a:ext uri="{FF2B5EF4-FFF2-40B4-BE49-F238E27FC236}">
                    <a16:creationId xmlns:a16="http://schemas.microsoft.com/office/drawing/2014/main" id="{07951BB7-69F1-34B8-4D5D-DC36414E9E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21023" y="5385091"/>
                <a:ext cx="7606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1" name="Rectangle 38">
                <a:extLst>
                  <a:ext uri="{FF2B5EF4-FFF2-40B4-BE49-F238E27FC236}">
                    <a16:creationId xmlns:a16="http://schemas.microsoft.com/office/drawing/2014/main" id="{43B74ED6-8AA6-1080-6427-0498ADB8D4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5321" y="5259508"/>
                <a:ext cx="386892" cy="257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1000</a:t>
                </a:r>
              </a:p>
            </p:txBody>
          </p:sp>
        </p:grpSp>
        <p:sp>
          <p:nvSpPr>
            <p:cNvPr id="135" name="Rectangle 38">
              <a:extLst>
                <a:ext uri="{FF2B5EF4-FFF2-40B4-BE49-F238E27FC236}">
                  <a16:creationId xmlns:a16="http://schemas.microsoft.com/office/drawing/2014/main" id="{00398E93-CE87-6220-4974-583658EFBA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4187" y="2471417"/>
              <a:ext cx="1484885" cy="288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CAB-LA &lt; 6 months</a:t>
              </a:r>
            </a:p>
          </p:txBody>
        </p:sp>
        <p:sp>
          <p:nvSpPr>
            <p:cNvPr id="136" name="Rectangle 38">
              <a:extLst>
                <a:ext uri="{FF2B5EF4-FFF2-40B4-BE49-F238E27FC236}">
                  <a16:creationId xmlns:a16="http://schemas.microsoft.com/office/drawing/2014/main" id="{587ED6BA-B007-F705-D509-5B2C593CF3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05402" y="2471417"/>
              <a:ext cx="1484885" cy="288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CAB-LA &gt; 6 months</a:t>
              </a:r>
            </a:p>
          </p:txBody>
        </p:sp>
        <p:sp>
          <p:nvSpPr>
            <p:cNvPr id="137" name="Ellipse 136">
              <a:extLst>
                <a:ext uri="{FF2B5EF4-FFF2-40B4-BE49-F238E27FC236}">
                  <a16:creationId xmlns:a16="http://schemas.microsoft.com/office/drawing/2014/main" id="{921E1DC0-65BD-7C2E-966A-CE9F8A43825D}"/>
                </a:ext>
              </a:extLst>
            </p:cNvPr>
            <p:cNvSpPr/>
            <p:nvPr/>
          </p:nvSpPr>
          <p:spPr>
            <a:xfrm>
              <a:off x="8628909" y="3894445"/>
              <a:ext cx="125950" cy="12595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" name="Ellipse 137">
              <a:extLst>
                <a:ext uri="{FF2B5EF4-FFF2-40B4-BE49-F238E27FC236}">
                  <a16:creationId xmlns:a16="http://schemas.microsoft.com/office/drawing/2014/main" id="{E6D42108-F8A7-D07C-D6E6-95DD58BB6EB7}"/>
                </a:ext>
              </a:extLst>
            </p:cNvPr>
            <p:cNvSpPr/>
            <p:nvPr/>
          </p:nvSpPr>
          <p:spPr>
            <a:xfrm>
              <a:off x="8004069" y="4166860"/>
              <a:ext cx="125950" cy="12595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Ellipse 138">
              <a:extLst>
                <a:ext uri="{FF2B5EF4-FFF2-40B4-BE49-F238E27FC236}">
                  <a16:creationId xmlns:a16="http://schemas.microsoft.com/office/drawing/2014/main" id="{E412B469-20C2-66C8-3E70-9694EE94BCBE}"/>
                </a:ext>
              </a:extLst>
            </p:cNvPr>
            <p:cNvSpPr/>
            <p:nvPr/>
          </p:nvSpPr>
          <p:spPr>
            <a:xfrm>
              <a:off x="7889769" y="4387840"/>
              <a:ext cx="125950" cy="12595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Ellipse 139">
              <a:extLst>
                <a:ext uri="{FF2B5EF4-FFF2-40B4-BE49-F238E27FC236}">
                  <a16:creationId xmlns:a16="http://schemas.microsoft.com/office/drawing/2014/main" id="{4F8A7B2B-7D1E-1E82-BA95-6727B25694CD}"/>
                </a:ext>
              </a:extLst>
            </p:cNvPr>
            <p:cNvSpPr/>
            <p:nvPr/>
          </p:nvSpPr>
          <p:spPr>
            <a:xfrm>
              <a:off x="8735589" y="5622280"/>
              <a:ext cx="125950" cy="12595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Ellipse 140">
              <a:extLst>
                <a:ext uri="{FF2B5EF4-FFF2-40B4-BE49-F238E27FC236}">
                  <a16:creationId xmlns:a16="http://schemas.microsoft.com/office/drawing/2014/main" id="{8033EB71-1E65-9A2A-BC59-B70544D65E10}"/>
                </a:ext>
              </a:extLst>
            </p:cNvPr>
            <p:cNvSpPr/>
            <p:nvPr/>
          </p:nvSpPr>
          <p:spPr>
            <a:xfrm>
              <a:off x="8903229" y="5622280"/>
              <a:ext cx="125950" cy="12595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Ellipse 141">
              <a:extLst>
                <a:ext uri="{FF2B5EF4-FFF2-40B4-BE49-F238E27FC236}">
                  <a16:creationId xmlns:a16="http://schemas.microsoft.com/office/drawing/2014/main" id="{73C28B44-BFD1-730F-0DB5-88FF9C0AC84E}"/>
                </a:ext>
              </a:extLst>
            </p:cNvPr>
            <p:cNvSpPr/>
            <p:nvPr/>
          </p:nvSpPr>
          <p:spPr>
            <a:xfrm>
              <a:off x="7966230" y="5622280"/>
              <a:ext cx="125950" cy="12595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Ellipse 142">
              <a:extLst>
                <a:ext uri="{FF2B5EF4-FFF2-40B4-BE49-F238E27FC236}">
                  <a16:creationId xmlns:a16="http://schemas.microsoft.com/office/drawing/2014/main" id="{518DDD33-23E7-49AB-592A-A46406B9EF74}"/>
                </a:ext>
              </a:extLst>
            </p:cNvPr>
            <p:cNvSpPr/>
            <p:nvPr/>
          </p:nvSpPr>
          <p:spPr>
            <a:xfrm>
              <a:off x="7909235" y="5622280"/>
              <a:ext cx="125950" cy="12595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Ellipse 143">
              <a:extLst>
                <a:ext uri="{FF2B5EF4-FFF2-40B4-BE49-F238E27FC236}">
                  <a16:creationId xmlns:a16="http://schemas.microsoft.com/office/drawing/2014/main" id="{24FFBAB9-4A74-6E4F-36CE-0F0B69094DEE}"/>
                </a:ext>
              </a:extLst>
            </p:cNvPr>
            <p:cNvSpPr/>
            <p:nvPr/>
          </p:nvSpPr>
          <p:spPr>
            <a:xfrm>
              <a:off x="7783285" y="5622280"/>
              <a:ext cx="125950" cy="12595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Ellipse 144">
              <a:extLst>
                <a:ext uri="{FF2B5EF4-FFF2-40B4-BE49-F238E27FC236}">
                  <a16:creationId xmlns:a16="http://schemas.microsoft.com/office/drawing/2014/main" id="{A9B30054-C435-CA95-EF55-C659A8565F4E}"/>
                </a:ext>
              </a:extLst>
            </p:cNvPr>
            <p:cNvSpPr/>
            <p:nvPr/>
          </p:nvSpPr>
          <p:spPr>
            <a:xfrm>
              <a:off x="7742430" y="5622280"/>
              <a:ext cx="125950" cy="12595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6" name="Ellipse 145">
              <a:extLst>
                <a:ext uri="{FF2B5EF4-FFF2-40B4-BE49-F238E27FC236}">
                  <a16:creationId xmlns:a16="http://schemas.microsoft.com/office/drawing/2014/main" id="{85C5A697-8D14-2EF2-D633-A6E739DD861A}"/>
                </a:ext>
              </a:extLst>
            </p:cNvPr>
            <p:cNvSpPr/>
            <p:nvPr/>
          </p:nvSpPr>
          <p:spPr>
            <a:xfrm>
              <a:off x="7685435" y="5622280"/>
              <a:ext cx="125950" cy="12595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Ellipse 146">
              <a:extLst>
                <a:ext uri="{FF2B5EF4-FFF2-40B4-BE49-F238E27FC236}">
                  <a16:creationId xmlns:a16="http://schemas.microsoft.com/office/drawing/2014/main" id="{D7456343-946E-5C47-E6B5-E2C71908F869}"/>
                </a:ext>
              </a:extLst>
            </p:cNvPr>
            <p:cNvSpPr/>
            <p:nvPr/>
          </p:nvSpPr>
          <p:spPr>
            <a:xfrm>
              <a:off x="7612270" y="5622280"/>
              <a:ext cx="125950" cy="12595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8" name="Triangle isocèle 147">
              <a:extLst>
                <a:ext uri="{FF2B5EF4-FFF2-40B4-BE49-F238E27FC236}">
                  <a16:creationId xmlns:a16="http://schemas.microsoft.com/office/drawing/2014/main" id="{C937B472-140E-9D58-FA72-829C62830E61}"/>
                </a:ext>
              </a:extLst>
            </p:cNvPr>
            <p:cNvSpPr/>
            <p:nvPr/>
          </p:nvSpPr>
          <p:spPr>
            <a:xfrm>
              <a:off x="10406270" y="4161780"/>
              <a:ext cx="125950" cy="125950"/>
            </a:xfrm>
            <a:prstGeom prst="triangle">
              <a:avLst/>
            </a:prstGeom>
            <a:solidFill>
              <a:srgbClr val="0099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50" name="Connecteur droit 149">
              <a:extLst>
                <a:ext uri="{FF2B5EF4-FFF2-40B4-BE49-F238E27FC236}">
                  <a16:creationId xmlns:a16="http://schemas.microsoft.com/office/drawing/2014/main" id="{B0A31E74-32E5-26B9-F709-312F7C1B4ECB}"/>
                </a:ext>
              </a:extLst>
            </p:cNvPr>
            <p:cNvCxnSpPr/>
            <p:nvPr/>
          </p:nvCxnSpPr>
          <p:spPr>
            <a:xfrm>
              <a:off x="7563613" y="5686107"/>
              <a:ext cx="747329" cy="0"/>
            </a:xfrm>
            <a:prstGeom prst="line">
              <a:avLst/>
            </a:prstGeom>
            <a:ln>
              <a:solidFill>
                <a:srgbClr val="C000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Connecteur droit 160">
              <a:extLst>
                <a:ext uri="{FF2B5EF4-FFF2-40B4-BE49-F238E27FC236}">
                  <a16:creationId xmlns:a16="http://schemas.microsoft.com/office/drawing/2014/main" id="{FCFDC7D2-D680-7FC1-6DA8-38A34EEA22F1}"/>
                </a:ext>
              </a:extLst>
            </p:cNvPr>
            <p:cNvCxnSpPr>
              <a:cxnSpLocks/>
            </p:cNvCxnSpPr>
            <p:nvPr/>
          </p:nvCxnSpPr>
          <p:spPr>
            <a:xfrm>
              <a:off x="10726278" y="3328770"/>
              <a:ext cx="0" cy="917575"/>
            </a:xfrm>
            <a:prstGeom prst="line">
              <a:avLst/>
            </a:prstGeom>
            <a:ln w="15875">
              <a:solidFill>
                <a:srgbClr val="0099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FA113DE0-1CE4-807D-F863-E0169BB46EB3}"/>
                </a:ext>
              </a:extLst>
            </p:cNvPr>
            <p:cNvSpPr/>
            <p:nvPr/>
          </p:nvSpPr>
          <p:spPr>
            <a:xfrm>
              <a:off x="10039350" y="3591826"/>
              <a:ext cx="1381125" cy="47036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9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67" name="Connecteur droit 166">
              <a:extLst>
                <a:ext uri="{FF2B5EF4-FFF2-40B4-BE49-F238E27FC236}">
                  <a16:creationId xmlns:a16="http://schemas.microsoft.com/office/drawing/2014/main" id="{B290D967-2251-51C2-EC2F-63D59C823A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39350" y="3842579"/>
              <a:ext cx="1371600" cy="0"/>
            </a:xfrm>
            <a:prstGeom prst="line">
              <a:avLst/>
            </a:prstGeom>
            <a:ln w="38100">
              <a:solidFill>
                <a:srgbClr val="0099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Triangle isocèle 168">
              <a:extLst>
                <a:ext uri="{FF2B5EF4-FFF2-40B4-BE49-F238E27FC236}">
                  <a16:creationId xmlns:a16="http://schemas.microsoft.com/office/drawing/2014/main" id="{4C3C6C09-4680-6037-A9E2-42DAE351980B}"/>
                </a:ext>
              </a:extLst>
            </p:cNvPr>
            <p:cNvSpPr/>
            <p:nvPr/>
          </p:nvSpPr>
          <p:spPr>
            <a:xfrm>
              <a:off x="10277682" y="3271193"/>
              <a:ext cx="125950" cy="125950"/>
            </a:xfrm>
            <a:prstGeom prst="triangle">
              <a:avLst/>
            </a:prstGeom>
            <a:solidFill>
              <a:srgbClr val="0099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itre 6">
            <a:extLst>
              <a:ext uri="{FF2B5EF4-FFF2-40B4-BE49-F238E27FC236}">
                <a16:creationId xmlns:a16="http://schemas.microsoft.com/office/drawing/2014/main" id="{1CFAC09D-564E-1F54-6362-3EEC2BB13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HIV RNA screening on LA CAB for </a:t>
            </a:r>
            <a:r>
              <a:rPr lang="en-US" noProof="0" dirty="0" err="1"/>
              <a:t>PrEP</a:t>
            </a:r>
            <a:endParaRPr lang="en-US" noProof="0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1861876-F597-6773-0171-D560BB1F82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599" y="1299411"/>
            <a:ext cx="6028549" cy="1931265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en-US" sz="1800" noProof="0" dirty="0"/>
              <a:t>HPTN084: CAB LA </a:t>
            </a:r>
            <a:r>
              <a:rPr lang="en-US" sz="1800" noProof="0" dirty="0" err="1"/>
              <a:t>PrEP</a:t>
            </a:r>
            <a:r>
              <a:rPr lang="en-US" sz="1800" noProof="0" dirty="0"/>
              <a:t> in women, Africa</a:t>
            </a:r>
          </a:p>
          <a:p>
            <a:pPr>
              <a:spcBef>
                <a:spcPts val="0"/>
              </a:spcBef>
            </a:pPr>
            <a:r>
              <a:rPr lang="en-US" sz="1800" noProof="0" dirty="0"/>
              <a:t>2,462 participants - 24,178 visits</a:t>
            </a:r>
          </a:p>
          <a:p>
            <a:pPr>
              <a:spcBef>
                <a:spcPts val="0"/>
              </a:spcBef>
            </a:pPr>
            <a:r>
              <a:rPr lang="en-US" sz="1800" noProof="0" dirty="0"/>
              <a:t>HIV RNA screening to detect HIV infection</a:t>
            </a:r>
          </a:p>
          <a:p>
            <a:pPr>
              <a:spcBef>
                <a:spcPts val="0"/>
              </a:spcBef>
            </a:pPr>
            <a:r>
              <a:rPr lang="en-US" sz="1800" noProof="0" dirty="0"/>
              <a:t>8 confirmed HIV infection: 4/8 detected by positive isolated HIV RNA test (true positive)</a:t>
            </a:r>
          </a:p>
          <a:p>
            <a:pPr>
              <a:spcBef>
                <a:spcPts val="0"/>
              </a:spcBef>
            </a:pPr>
            <a:r>
              <a:rPr lang="en-US" sz="1800" noProof="0" dirty="0"/>
              <a:t>In addition, 14 positive isolated HIV RNA adjudicated HIV negative (false positive) </a:t>
            </a:r>
          </a:p>
        </p:txBody>
      </p:sp>
      <p:sp>
        <p:nvSpPr>
          <p:cNvPr id="6" name="Espace réservé du contenu 4">
            <a:extLst>
              <a:ext uri="{FF2B5EF4-FFF2-40B4-BE49-F238E27FC236}">
                <a16:creationId xmlns:a16="http://schemas.microsoft.com/office/drawing/2014/main" id="{3E4C2EA4-C179-979C-3EBE-AFC0712D3F17}"/>
              </a:ext>
            </a:extLst>
          </p:cNvPr>
          <p:cNvSpPr txBox="1">
            <a:spLocks/>
          </p:cNvSpPr>
          <p:nvPr/>
        </p:nvSpPr>
        <p:spPr>
          <a:xfrm>
            <a:off x="617932" y="5805707"/>
            <a:ext cx="6415914" cy="81931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549F"/>
              </a:buClr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Conclusion: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most positive isolated HIV RNA tests were false positive with the potential for negative clinical consequences in some cases. Need for testing algorithm guidelines</a:t>
            </a: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549F"/>
              </a:buClr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8">
            <a:extLst>
              <a:ext uri="{FF2B5EF4-FFF2-40B4-BE49-F238E27FC236}">
                <a16:creationId xmlns:a16="http://schemas.microsoft.com/office/drawing/2014/main" id="{CB3BF3D9-1308-641A-9CF9-2BB3506C8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1683" y="3249960"/>
            <a:ext cx="3384380" cy="34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Performance of HIV RNA screening</a:t>
            </a:r>
          </a:p>
        </p:txBody>
      </p:sp>
    </p:spTree>
    <p:extLst>
      <p:ext uri="{BB962C8B-B14F-4D97-AF65-F5344CB8AC3E}">
        <p14:creationId xmlns:p14="http://schemas.microsoft.com/office/powerpoint/2010/main" val="26417951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2F7E2B-3650-1E70-FEC5-6C4CEDD4F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471"/>
            <a:ext cx="8915400" cy="1481068"/>
          </a:xfrm>
        </p:spPr>
        <p:txBody>
          <a:bodyPr/>
          <a:lstStyle/>
          <a:p>
            <a:r>
              <a:rPr lang="en-US" noProof="0" dirty="0"/>
              <a:t>Q6M LEN SC for </a:t>
            </a:r>
            <a:r>
              <a:rPr lang="en-US" noProof="0" dirty="0" err="1"/>
              <a:t>PrEP</a:t>
            </a:r>
            <a:r>
              <a:rPr lang="en-US" noProof="0" dirty="0"/>
              <a:t> in Women: PURPOSE-1</a:t>
            </a:r>
            <a:endParaRPr lang="en-US" i="1" noProof="0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D60B71B-A119-01A5-D378-2F735C05C0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1688" y="1412776"/>
            <a:ext cx="6199483" cy="4138938"/>
          </a:xfrm>
        </p:spPr>
        <p:txBody>
          <a:bodyPr>
            <a:normAutofit fontScale="92500"/>
          </a:bodyPr>
          <a:lstStyle/>
          <a:p>
            <a:r>
              <a:rPr lang="en-US" sz="2000" noProof="0" dirty="0"/>
              <a:t>Randomized blinded trial, South Africa &amp; Uganda</a:t>
            </a:r>
          </a:p>
          <a:p>
            <a:r>
              <a:rPr lang="en-US" sz="2000" noProof="0" dirty="0"/>
              <a:t>&gt; 5000 women 16-25 years, HIV negative, randomized 2:2:1</a:t>
            </a:r>
          </a:p>
          <a:p>
            <a:pPr lvl="1"/>
            <a:r>
              <a:rPr lang="en-US" sz="1800" noProof="0" dirty="0"/>
              <a:t>LEN SC Q26W (+ LEN po 600 mg D1 + D2) + oral F/TAF or F/TDF placebo (N = 2134)</a:t>
            </a:r>
          </a:p>
          <a:p>
            <a:pPr lvl="1"/>
            <a:r>
              <a:rPr lang="en-US" sz="1800" noProof="0" dirty="0"/>
              <a:t>F/TAF </a:t>
            </a:r>
            <a:r>
              <a:rPr lang="en-US" sz="1800" noProof="0" dirty="0" err="1"/>
              <a:t>qd</a:t>
            </a:r>
            <a:r>
              <a:rPr lang="en-US" sz="1800" noProof="0" dirty="0"/>
              <a:t> + SC LEN placebo (+</a:t>
            </a:r>
            <a:r>
              <a:rPr lang="en-US" sz="1800" noProof="0" dirty="0">
                <a:latin typeface="Calibri" panose="020F0502020204030204" pitchFamily="34" charset="0"/>
                <a:cs typeface="Calibri" panose="020F0502020204030204" pitchFamily="34" charset="0"/>
              </a:rPr>
              <a:t> (placebo po D1 + D2)</a:t>
            </a:r>
            <a:r>
              <a:rPr lang="en-US" sz="1800" noProof="0" dirty="0"/>
              <a:t> (N = 2136)</a:t>
            </a:r>
          </a:p>
          <a:p>
            <a:pPr lvl="1"/>
            <a:r>
              <a:rPr lang="en-US" sz="1800" noProof="0" dirty="0"/>
              <a:t>F/TDF </a:t>
            </a:r>
            <a:r>
              <a:rPr lang="en-US" sz="1800" noProof="0" dirty="0" err="1"/>
              <a:t>qd</a:t>
            </a:r>
            <a:r>
              <a:rPr lang="en-US" sz="1800" noProof="0" dirty="0"/>
              <a:t> + SC LEN placebo (+ </a:t>
            </a:r>
            <a:r>
              <a:rPr lang="en-US" sz="1800" noProof="0" dirty="0">
                <a:latin typeface="Calibri" panose="020F0502020204030204" pitchFamily="34" charset="0"/>
                <a:cs typeface="Calibri" panose="020F0502020204030204" pitchFamily="34" charset="0"/>
              </a:rPr>
              <a:t>(placebo po D1 + D2)</a:t>
            </a:r>
            <a:r>
              <a:rPr lang="en-US" sz="1800" noProof="0" dirty="0"/>
              <a:t> (N = 1068)</a:t>
            </a:r>
          </a:p>
          <a:p>
            <a:pPr lvl="1"/>
            <a:endParaRPr lang="en-US" sz="2000" noProof="0" dirty="0"/>
          </a:p>
          <a:p>
            <a:r>
              <a:rPr lang="en-US" sz="2000" noProof="0" dirty="0"/>
              <a:t>Prespecified interim analysis when 50% of participants completed ≥ 52 weeks</a:t>
            </a:r>
          </a:p>
          <a:p>
            <a:pPr lvl="1"/>
            <a:r>
              <a:rPr lang="en-US" sz="2000" noProof="0" dirty="0"/>
              <a:t>IDMC June 18</a:t>
            </a:r>
            <a:r>
              <a:rPr lang="en-US" sz="2000" baseline="30000" noProof="0" dirty="0"/>
              <a:t>th</a:t>
            </a:r>
            <a:r>
              <a:rPr lang="en-US" sz="2000" noProof="0" dirty="0"/>
              <a:t> 2024: efficacy criteria met, discontinuation of study, switch from oral F/TXF </a:t>
            </a:r>
            <a:br>
              <a:rPr lang="en-US" sz="2000" noProof="0" dirty="0"/>
            </a:br>
            <a:r>
              <a:rPr lang="en-US" sz="2000" noProof="0" dirty="0"/>
              <a:t>to SC LEN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C83B3C6-5C3A-2117-A1C1-1309B70B9931}"/>
              </a:ext>
            </a:extLst>
          </p:cNvPr>
          <p:cNvSpPr txBox="1"/>
          <p:nvPr/>
        </p:nvSpPr>
        <p:spPr>
          <a:xfrm>
            <a:off x="8686007" y="2049315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HIV incidence (%)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B2340EF2-2CB2-8EF4-23EE-24A8E5951B4D}"/>
              </a:ext>
            </a:extLst>
          </p:cNvPr>
          <p:cNvGrpSpPr/>
          <p:nvPr/>
        </p:nvGrpSpPr>
        <p:grpSpPr>
          <a:xfrm>
            <a:off x="7106484" y="2313128"/>
            <a:ext cx="4796484" cy="3348120"/>
            <a:chOff x="7106484" y="2313128"/>
            <a:chExt cx="4796484" cy="3348120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A26B29CC-384B-A616-7859-A5024CAAE62B}"/>
                </a:ext>
              </a:extLst>
            </p:cNvPr>
            <p:cNvSpPr txBox="1"/>
            <p:nvPr/>
          </p:nvSpPr>
          <p:spPr>
            <a:xfrm>
              <a:off x="7351192" y="5138028"/>
              <a:ext cx="24456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* % in the screened population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(N = 8094)</a:t>
              </a:r>
            </a:p>
          </p:txBody>
        </p:sp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B511F0A2-A591-90F5-D14F-0F184612924C}"/>
                </a:ext>
              </a:extLst>
            </p:cNvPr>
            <p:cNvGrpSpPr/>
            <p:nvPr/>
          </p:nvGrpSpPr>
          <p:grpSpPr>
            <a:xfrm>
              <a:off x="7106484" y="2313128"/>
              <a:ext cx="4796484" cy="2828217"/>
              <a:chOff x="2319701" y="2151122"/>
              <a:chExt cx="7718999" cy="4061690"/>
            </a:xfrm>
          </p:grpSpPr>
          <p:grpSp>
            <p:nvGrpSpPr>
              <p:cNvPr id="12" name="Groupe 11">
                <a:extLst>
                  <a:ext uri="{FF2B5EF4-FFF2-40B4-BE49-F238E27FC236}">
                    <a16:creationId xmlns:a16="http://schemas.microsoft.com/office/drawing/2014/main" id="{FA681463-3DB4-DCF7-FE4B-5D997D024ACF}"/>
                  </a:ext>
                </a:extLst>
              </p:cNvPr>
              <p:cNvGrpSpPr/>
              <p:nvPr/>
            </p:nvGrpSpPr>
            <p:grpSpPr>
              <a:xfrm>
                <a:off x="2744788" y="2393950"/>
                <a:ext cx="7242174" cy="2706688"/>
                <a:chOff x="2744788" y="2393950"/>
                <a:chExt cx="7242174" cy="2706688"/>
              </a:xfrm>
            </p:grpSpPr>
            <p:sp>
              <p:nvSpPr>
                <p:cNvPr id="13" name="Freeform 6">
                  <a:extLst>
                    <a:ext uri="{FF2B5EF4-FFF2-40B4-BE49-F238E27FC236}">
                      <a16:creationId xmlns:a16="http://schemas.microsoft.com/office/drawing/2014/main" id="{02310311-C5DE-C5A4-937B-7553093D59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1150" y="2393950"/>
                  <a:ext cx="7135812" cy="2706688"/>
                </a:xfrm>
                <a:custGeom>
                  <a:avLst/>
                  <a:gdLst>
                    <a:gd name="T0" fmla="*/ 17982 w 17982"/>
                    <a:gd name="T1" fmla="*/ 6820 h 6820"/>
                    <a:gd name="T2" fmla="*/ 0 w 17982"/>
                    <a:gd name="T3" fmla="*/ 6820 h 6820"/>
                    <a:gd name="T4" fmla="*/ 0 w 17982"/>
                    <a:gd name="T5" fmla="*/ 0 h 68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982" h="6820">
                      <a:moveTo>
                        <a:pt x="17982" y="6820"/>
                      </a:moveTo>
                      <a:lnTo>
                        <a:pt x="0" y="682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Line 7">
                  <a:extLst>
                    <a:ext uri="{FF2B5EF4-FFF2-40B4-BE49-F238E27FC236}">
                      <a16:creationId xmlns:a16="http://schemas.microsoft.com/office/drawing/2014/main" id="{A809DB3E-1ED6-DE6D-B7D3-AD511A546C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44788" y="3094038"/>
                  <a:ext cx="106362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Line 8">
                  <a:extLst>
                    <a:ext uri="{FF2B5EF4-FFF2-40B4-BE49-F238E27FC236}">
                      <a16:creationId xmlns:a16="http://schemas.microsoft.com/office/drawing/2014/main" id="{82B79C52-8052-C53C-5FBF-64FFB1E9CA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44788" y="3762375"/>
                  <a:ext cx="106362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Line 9">
                  <a:extLst>
                    <a:ext uri="{FF2B5EF4-FFF2-40B4-BE49-F238E27FC236}">
                      <a16:creationId xmlns:a16="http://schemas.microsoft.com/office/drawing/2014/main" id="{553363D4-B25E-12A7-1243-958DFF534A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44788" y="4430713"/>
                  <a:ext cx="106362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Line 10">
                  <a:extLst>
                    <a:ext uri="{FF2B5EF4-FFF2-40B4-BE49-F238E27FC236}">
                      <a16:creationId xmlns:a16="http://schemas.microsoft.com/office/drawing/2014/main" id="{2851BFB7-3788-9A42-6AD8-907FC98710A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44788" y="5100638"/>
                  <a:ext cx="106362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Line 11">
                  <a:extLst>
                    <a:ext uri="{FF2B5EF4-FFF2-40B4-BE49-F238E27FC236}">
                      <a16:creationId xmlns:a16="http://schemas.microsoft.com/office/drawing/2014/main" id="{815BBCD2-1C04-EEBD-F4E7-15CE1410A3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44788" y="2425700"/>
                  <a:ext cx="106362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Rectangle 12">
                  <a:extLst>
                    <a:ext uri="{FF2B5EF4-FFF2-40B4-BE49-F238E27FC236}">
                      <a16:creationId xmlns:a16="http://schemas.microsoft.com/office/drawing/2014/main" id="{895C8500-C19D-2717-2C7A-A1EB793205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975" y="3502025"/>
                  <a:ext cx="792162" cy="1598613"/>
                </a:xfrm>
                <a:prstGeom prst="rect">
                  <a:avLst/>
                </a:prstGeom>
                <a:solidFill>
                  <a:srgbClr val="79AE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Rectangle 13">
                  <a:extLst>
                    <a:ext uri="{FF2B5EF4-FFF2-40B4-BE49-F238E27FC236}">
                      <a16:creationId xmlns:a16="http://schemas.microsoft.com/office/drawing/2014/main" id="{C8C6EDC7-5563-6F57-8F2E-C5B5ABEEF1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37375" y="3746500"/>
                  <a:ext cx="790575" cy="1354138"/>
                </a:xfrm>
                <a:prstGeom prst="rect">
                  <a:avLst/>
                </a:prstGeom>
                <a:solidFill>
                  <a:srgbClr val="00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Rectangle 14">
                  <a:extLst>
                    <a:ext uri="{FF2B5EF4-FFF2-40B4-BE49-F238E27FC236}">
                      <a16:creationId xmlns:a16="http://schemas.microsoft.com/office/drawing/2014/main" id="{8B0B7068-7CCD-C23D-2780-2FE45C896B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31250" y="3975100"/>
                  <a:ext cx="790575" cy="1125538"/>
                </a:xfrm>
                <a:prstGeom prst="rect">
                  <a:avLst/>
                </a:pr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Line 15">
                  <a:extLst>
                    <a:ext uri="{FF2B5EF4-FFF2-40B4-BE49-F238E27FC236}">
                      <a16:creationId xmlns:a16="http://schemas.microsoft.com/office/drawing/2014/main" id="{4820FB41-151A-C071-4EB2-8AB7EFAA69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332663" y="3249613"/>
                  <a:ext cx="0" cy="884238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Line 16">
                  <a:extLst>
                    <a:ext uri="{FF2B5EF4-FFF2-40B4-BE49-F238E27FC236}">
                      <a16:creationId xmlns:a16="http://schemas.microsoft.com/office/drawing/2014/main" id="{30B5B6F4-5D7D-F7C0-F696-AEFCDCF25D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541963" y="4978400"/>
                  <a:ext cx="0" cy="122238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Line 17">
                  <a:extLst>
                    <a:ext uri="{FF2B5EF4-FFF2-40B4-BE49-F238E27FC236}">
                      <a16:creationId xmlns:a16="http://schemas.microsoft.com/office/drawing/2014/main" id="{C9C00379-8833-F425-284F-4BB73E0C45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748088" y="2955925"/>
                  <a:ext cx="0" cy="912813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Line 18">
                  <a:extLst>
                    <a:ext uri="{FF2B5EF4-FFF2-40B4-BE49-F238E27FC236}">
                      <a16:creationId xmlns:a16="http://schemas.microsoft.com/office/drawing/2014/main" id="{381E9A9A-67DF-497E-61FD-242FA7DC12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123363" y="3262313"/>
                  <a:ext cx="0" cy="117792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08DF07B1-E657-C970-C8DF-98666F0B8C52}"/>
                  </a:ext>
                </a:extLst>
              </p:cNvPr>
              <p:cNvSpPr txBox="1"/>
              <p:nvPr/>
            </p:nvSpPr>
            <p:spPr>
              <a:xfrm>
                <a:off x="2319701" y="4820183"/>
                <a:ext cx="444229" cy="4420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747B2401-2383-8AE7-219B-716881CA82D1}"/>
                  </a:ext>
                </a:extLst>
              </p:cNvPr>
              <p:cNvSpPr txBox="1"/>
              <p:nvPr/>
            </p:nvSpPr>
            <p:spPr>
              <a:xfrm>
                <a:off x="2692726" y="5136934"/>
                <a:ext cx="2110727" cy="7514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Background</a:t>
                </a:r>
                <a:b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HIV incidence *</a:t>
                </a: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67714BD5-A686-CA03-2306-C7B8E5A06497}"/>
                  </a:ext>
                </a:extLst>
              </p:cNvPr>
              <p:cNvSpPr txBox="1"/>
              <p:nvPr/>
            </p:nvSpPr>
            <p:spPr>
              <a:xfrm>
                <a:off x="4784138" y="5461399"/>
                <a:ext cx="1567540" cy="7514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0 infection</a:t>
                </a:r>
                <a:b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1393 PY</a:t>
                </a:r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DC6E0644-9B2E-8451-0727-2080356F2CC7}"/>
                  </a:ext>
                </a:extLst>
              </p:cNvPr>
              <p:cNvSpPr txBox="1"/>
              <p:nvPr/>
            </p:nvSpPr>
            <p:spPr>
              <a:xfrm>
                <a:off x="6395103" y="5461399"/>
                <a:ext cx="1830673" cy="7514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39 infections</a:t>
                </a:r>
                <a:b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1932 PY</a:t>
                </a: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D1C25351-D622-3A29-3051-B638F32A5768}"/>
                  </a:ext>
                </a:extLst>
              </p:cNvPr>
              <p:cNvSpPr txBox="1"/>
              <p:nvPr/>
            </p:nvSpPr>
            <p:spPr>
              <a:xfrm>
                <a:off x="8208027" y="5461399"/>
                <a:ext cx="1830673" cy="7514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16 infections</a:t>
                </a:r>
                <a:b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949 PY</a:t>
                </a: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442F02B8-A9D8-D230-1521-D633265B5760}"/>
                  </a:ext>
                </a:extLst>
              </p:cNvPr>
              <p:cNvSpPr txBox="1"/>
              <p:nvPr/>
            </p:nvSpPr>
            <p:spPr>
              <a:xfrm>
                <a:off x="5166173" y="5136936"/>
                <a:ext cx="746054" cy="4420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LEN</a:t>
                </a:r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AC7408B0-840C-B5C7-FB52-FB342B9D6DCE}"/>
                  </a:ext>
                </a:extLst>
              </p:cNvPr>
              <p:cNvSpPr txBox="1"/>
              <p:nvPr/>
            </p:nvSpPr>
            <p:spPr>
              <a:xfrm>
                <a:off x="6858150" y="5136936"/>
                <a:ext cx="949027" cy="4420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F/TAF</a:t>
                </a:r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9E02E9FD-F592-DBF3-3107-3318A50F0ABF}"/>
                  </a:ext>
                </a:extLst>
              </p:cNvPr>
              <p:cNvSpPr txBox="1"/>
              <p:nvPr/>
            </p:nvSpPr>
            <p:spPr>
              <a:xfrm>
                <a:off x="8614064" y="5136936"/>
                <a:ext cx="981944" cy="4420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F/TDF</a:t>
                </a:r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5675DB06-AFFF-C74A-8732-6465D6EAA854}"/>
                  </a:ext>
                </a:extLst>
              </p:cNvPr>
              <p:cNvSpPr txBox="1"/>
              <p:nvPr/>
            </p:nvSpPr>
            <p:spPr>
              <a:xfrm>
                <a:off x="2319701" y="4152916"/>
                <a:ext cx="444229" cy="4420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0ED1558A-980A-A7CC-9AD0-0F83EF3E60F8}"/>
                  </a:ext>
                </a:extLst>
              </p:cNvPr>
              <p:cNvSpPr txBox="1"/>
              <p:nvPr/>
            </p:nvSpPr>
            <p:spPr>
              <a:xfrm>
                <a:off x="2319701" y="3485651"/>
                <a:ext cx="444229" cy="4420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E2C2AC13-7BE2-412C-FBC0-40DF5ACB6EC2}"/>
                  </a:ext>
                </a:extLst>
              </p:cNvPr>
              <p:cNvSpPr txBox="1"/>
              <p:nvPr/>
            </p:nvSpPr>
            <p:spPr>
              <a:xfrm>
                <a:off x="2319701" y="2818387"/>
                <a:ext cx="444229" cy="4420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E8F00175-9E7F-32FD-5D98-99A0B58BE9A0}"/>
                  </a:ext>
                </a:extLst>
              </p:cNvPr>
              <p:cNvSpPr txBox="1"/>
              <p:nvPr/>
            </p:nvSpPr>
            <p:spPr>
              <a:xfrm>
                <a:off x="2319701" y="2151122"/>
                <a:ext cx="444229" cy="4420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25E5739B-3EBF-C594-2434-E0BB4607AECC}"/>
                  </a:ext>
                </a:extLst>
              </p:cNvPr>
              <p:cNvSpPr txBox="1"/>
              <p:nvPr/>
            </p:nvSpPr>
            <p:spPr>
              <a:xfrm>
                <a:off x="3340233" y="2503857"/>
                <a:ext cx="815708" cy="4420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2.41</a:t>
                </a:r>
              </a:p>
            </p:txBody>
          </p:sp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B3DF6919-117D-7FC7-C105-3F29D3348B39}"/>
                  </a:ext>
                </a:extLst>
              </p:cNvPr>
              <p:cNvSpPr txBox="1"/>
              <p:nvPr/>
            </p:nvSpPr>
            <p:spPr>
              <a:xfrm>
                <a:off x="5320642" y="4543761"/>
                <a:ext cx="444229" cy="4420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</a:p>
            </p:txBody>
          </p:sp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438CC4FF-C30D-DECF-EDAB-7E53278560B7}"/>
                  </a:ext>
                </a:extLst>
              </p:cNvPr>
              <p:cNvSpPr txBox="1"/>
              <p:nvPr/>
            </p:nvSpPr>
            <p:spPr>
              <a:xfrm>
                <a:off x="6926915" y="2835045"/>
                <a:ext cx="815708" cy="4420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2.02</a:t>
                </a:r>
              </a:p>
            </p:txBody>
          </p:sp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DB90FD99-0C70-75CF-FBFF-D63116A6509E}"/>
                  </a:ext>
                </a:extLst>
              </p:cNvPr>
              <p:cNvSpPr txBox="1"/>
              <p:nvPr/>
            </p:nvSpPr>
            <p:spPr>
              <a:xfrm>
                <a:off x="8713340" y="2798042"/>
                <a:ext cx="815708" cy="4420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1.69</a:t>
                </a:r>
              </a:p>
            </p:txBody>
          </p:sp>
        </p:grpSp>
      </p:grpSp>
      <p:sp>
        <p:nvSpPr>
          <p:cNvPr id="4" name="Text Box 3">
            <a:extLst>
              <a:ext uri="{FF2B5EF4-FFF2-40B4-BE49-F238E27FC236}">
                <a16:creationId xmlns:a16="http://schemas.microsoft.com/office/drawing/2014/main" id="{A2F6F0EB-9958-8BD1-B29B-3DC242BB8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75" y="6486527"/>
            <a:ext cx="500062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Gail-Bekker L, et al AIDS2024 ; # SS0407LB &amp;NEJM July 24th2024</a:t>
            </a:r>
          </a:p>
        </p:txBody>
      </p:sp>
    </p:spTree>
    <p:extLst>
      <p:ext uri="{BB962C8B-B14F-4D97-AF65-F5344CB8AC3E}">
        <p14:creationId xmlns:p14="http://schemas.microsoft.com/office/powerpoint/2010/main" val="41428058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2F7E2B-3650-1E70-FEC5-6C4CEDD4F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0"/>
            <a:ext cx="11082867" cy="1491539"/>
          </a:xfrm>
        </p:spPr>
        <p:txBody>
          <a:bodyPr/>
          <a:lstStyle/>
          <a:p>
            <a:r>
              <a:rPr lang="en-US" noProof="0" dirty="0"/>
              <a:t>Q6M LEN SC for </a:t>
            </a:r>
            <a:r>
              <a:rPr lang="en-US" noProof="0" dirty="0" err="1"/>
              <a:t>PrEP</a:t>
            </a:r>
            <a:r>
              <a:rPr lang="en-US" noProof="0" dirty="0"/>
              <a:t> in MSM and Transgender: PURPOSE-2</a:t>
            </a:r>
            <a:endParaRPr lang="en-US" i="1" noProof="0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D60B71B-A119-01A5-D378-2F735C05C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noProof="0" dirty="0">
                <a:latin typeface="Calibri" panose="020F0502020204030204" pitchFamily="34" charset="0"/>
                <a:cs typeface="Calibri" panose="020F0502020204030204" pitchFamily="34" charset="0"/>
              </a:rPr>
              <a:t>Randomized blinded trial, US, South Africa, Peru, Brazil, Mexico, Argentina and Thailand</a:t>
            </a:r>
          </a:p>
          <a:p>
            <a:r>
              <a:rPr lang="en-US" sz="2000" noProof="0" dirty="0">
                <a:latin typeface="Calibri" panose="020F0502020204030204" pitchFamily="34" charset="0"/>
                <a:cs typeface="Calibri" panose="020F0502020204030204" pitchFamily="34" charset="0"/>
              </a:rPr>
              <a:t>3271 MSM or Transgender ≥ 16 years, n</a:t>
            </a:r>
            <a:r>
              <a:rPr lang="en-US" sz="2000" i="0" u="none" strike="noStrike" noProof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ot on </a:t>
            </a:r>
            <a:r>
              <a:rPr lang="en-US" sz="2000" i="0" u="none" strike="noStrike" noProof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PrEP</a:t>
            </a:r>
            <a:r>
              <a:rPr lang="en-US" sz="2000" i="0" u="none" strike="noStrike" noProof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2000" noProof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0" u="none" strike="noStrike" noProof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 HIV testing in past 3 months</a:t>
            </a:r>
          </a:p>
          <a:p>
            <a:r>
              <a:rPr lang="en-US" sz="2000" noProof="0" dirty="0">
                <a:latin typeface="Calibri" panose="020F0502020204030204" pitchFamily="34" charset="0"/>
                <a:cs typeface="Calibri" panose="020F0502020204030204" pitchFamily="34" charset="0"/>
              </a:rPr>
              <a:t>Screening test HIV negative, randomized 2:1</a:t>
            </a:r>
          </a:p>
          <a:p>
            <a:pPr lvl="1"/>
            <a:r>
              <a:rPr lang="en-US" sz="2000" noProof="0" dirty="0">
                <a:latin typeface="Calibri" panose="020F0502020204030204" pitchFamily="34" charset="0"/>
                <a:cs typeface="Calibri" panose="020F0502020204030204" pitchFamily="34" charset="0"/>
              </a:rPr>
              <a:t>LEN SC Q26W (+ LEN po 600 mg D1 + D2) + oral FTC/TDF placebo (N = 2179)</a:t>
            </a:r>
          </a:p>
          <a:p>
            <a:pPr lvl="1"/>
            <a:r>
              <a:rPr lang="en-US" sz="2000" noProof="0" dirty="0">
                <a:latin typeface="Calibri" panose="020F0502020204030204" pitchFamily="34" charset="0"/>
                <a:cs typeface="Calibri" panose="020F0502020204030204" pitchFamily="34" charset="0"/>
              </a:rPr>
              <a:t>FTC/TDF </a:t>
            </a:r>
            <a:r>
              <a:rPr lang="en-US" sz="2000" noProof="0" dirty="0" err="1">
                <a:latin typeface="Calibri" panose="020F0502020204030204" pitchFamily="34" charset="0"/>
                <a:cs typeface="Calibri" panose="020F0502020204030204" pitchFamily="34" charset="0"/>
              </a:rPr>
              <a:t>qd</a:t>
            </a:r>
            <a:r>
              <a:rPr lang="en-US" sz="2000" noProof="0" dirty="0">
                <a:latin typeface="Calibri" panose="020F0502020204030204" pitchFamily="34" charset="0"/>
                <a:cs typeface="Calibri" panose="020F0502020204030204" pitchFamily="34" charset="0"/>
              </a:rPr>
              <a:t> + SC LEN placebo (+ placebo po D1 + D2) (N = 1086)</a:t>
            </a:r>
          </a:p>
          <a:p>
            <a:pPr lvl="1"/>
            <a:endParaRPr lang="en-US" sz="20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noProof="0" dirty="0">
                <a:latin typeface="Calibri" panose="020F0502020204030204" pitchFamily="34" charset="0"/>
                <a:cs typeface="Calibri" panose="020F0502020204030204" pitchFamily="34" charset="0"/>
              </a:rPr>
              <a:t>Prespecified interim analysis when 50% of participants completed ≥ 52 weeks</a:t>
            </a:r>
          </a:p>
          <a:p>
            <a:pPr lvl="1"/>
            <a:r>
              <a:rPr lang="en-US" sz="2000" noProof="0" dirty="0">
                <a:latin typeface="Calibri" panose="020F0502020204030204" pitchFamily="34" charset="0"/>
                <a:cs typeface="Calibri" panose="020F0502020204030204" pitchFamily="34" charset="0"/>
              </a:rPr>
              <a:t>Primary analysis: IRR LEN vs background incidence (HIV positive at screening)</a:t>
            </a:r>
          </a:p>
          <a:p>
            <a:pPr lvl="1"/>
            <a:r>
              <a:rPr lang="en-US" sz="2000" noProof="0" dirty="0">
                <a:latin typeface="Calibri" panose="020F0502020204030204" pitchFamily="34" charset="0"/>
                <a:cs typeface="Calibri" panose="020F0502020204030204" pitchFamily="34" charset="0"/>
              </a:rPr>
              <a:t>Secondary analysis IRR LEN vs FTC/TDF</a:t>
            </a:r>
          </a:p>
        </p:txBody>
      </p:sp>
      <p:sp>
        <p:nvSpPr>
          <p:cNvPr id="3" name="TextBox 30">
            <a:extLst>
              <a:ext uri="{FF2B5EF4-FFF2-40B4-BE49-F238E27FC236}">
                <a16:creationId xmlns:a16="http://schemas.microsoft.com/office/drawing/2014/main" id="{FB082E2D-4202-1E8B-C709-0882D5833C65}"/>
              </a:ext>
            </a:extLst>
          </p:cNvPr>
          <p:cNvSpPr txBox="1"/>
          <p:nvPr/>
        </p:nvSpPr>
        <p:spPr>
          <a:xfrm>
            <a:off x="6349831" y="6498483"/>
            <a:ext cx="5829300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Ogbuagu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O, HIV Drug Therapy Glasgow 2024, Abs. O49</a:t>
            </a:r>
          </a:p>
        </p:txBody>
      </p:sp>
    </p:spTree>
    <p:extLst>
      <p:ext uri="{BB962C8B-B14F-4D97-AF65-F5344CB8AC3E}">
        <p14:creationId xmlns:p14="http://schemas.microsoft.com/office/powerpoint/2010/main" val="490416416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e 53">
            <a:extLst>
              <a:ext uri="{FF2B5EF4-FFF2-40B4-BE49-F238E27FC236}">
                <a16:creationId xmlns:a16="http://schemas.microsoft.com/office/drawing/2014/main" id="{EABBEB5C-1543-9902-A7CA-5F70AEC04508}"/>
              </a:ext>
            </a:extLst>
          </p:cNvPr>
          <p:cNvGrpSpPr/>
          <p:nvPr/>
        </p:nvGrpSpPr>
        <p:grpSpPr>
          <a:xfrm>
            <a:off x="6158143" y="3576632"/>
            <a:ext cx="3690049" cy="2712389"/>
            <a:chOff x="633444" y="1492400"/>
            <a:chExt cx="4324358" cy="393071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300844A-2175-1E11-F9D8-E6AF56E6B276}"/>
                </a:ext>
              </a:extLst>
            </p:cNvPr>
            <p:cNvSpPr/>
            <p:nvPr/>
          </p:nvSpPr>
          <p:spPr bwMode="auto">
            <a:xfrm>
              <a:off x="3858573" y="2428047"/>
              <a:ext cx="1067479" cy="222777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BF1AD61-51D1-150B-BDAF-3C081CDF7A67}"/>
                </a:ext>
              </a:extLst>
            </p:cNvPr>
            <p:cNvSpPr txBox="1"/>
            <p:nvPr/>
          </p:nvSpPr>
          <p:spPr>
            <a:xfrm>
              <a:off x="1021259" y="1492400"/>
              <a:ext cx="3785664" cy="936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Calibri" panose="020F0502020204030204" pitchFamily="34" charset="0"/>
                </a:rPr>
                <a:t>PURPOSE 2 Secondary analysis: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Calibri" panose="020F0502020204030204" pitchFamily="34" charset="0"/>
                </a:rPr>
                <a:t>LEN superior to FTC/TDF</a:t>
              </a:r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DC975894-3267-5D05-AB8B-39E2A11D1852}"/>
                </a:ext>
              </a:extLst>
            </p:cNvPr>
            <p:cNvSpPr/>
            <p:nvPr/>
          </p:nvSpPr>
          <p:spPr bwMode="auto">
            <a:xfrm>
              <a:off x="1119231" y="2428046"/>
              <a:ext cx="3838571" cy="2227773"/>
            </a:xfrm>
            <a:custGeom>
              <a:avLst/>
              <a:gdLst>
                <a:gd name="connsiteX0" fmla="*/ 0 w 5250180"/>
                <a:gd name="connsiteY0" fmla="*/ 0 h 3192780"/>
                <a:gd name="connsiteX1" fmla="*/ 0 w 5250180"/>
                <a:gd name="connsiteY1" fmla="*/ 3192780 h 3192780"/>
                <a:gd name="connsiteX2" fmla="*/ 5250180 w 5250180"/>
                <a:gd name="connsiteY2" fmla="*/ 3192780 h 319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50180" h="3192780">
                  <a:moveTo>
                    <a:pt x="0" y="0"/>
                  </a:moveTo>
                  <a:lnTo>
                    <a:pt x="0" y="3192780"/>
                  </a:lnTo>
                  <a:lnTo>
                    <a:pt x="5250180" y="3192780"/>
                  </a:lnTo>
                </a:path>
              </a:pathLst>
            </a:cu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Roboto Condensed" panose="02000000000000000000" pitchFamily="2" charset="0"/>
                <a:cs typeface="Calibri" panose="020F0502020204030204" pitchFamily="34" charset="0"/>
              </a:endParaRPr>
            </a:p>
          </p:txBody>
        </p:sp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32029A51-A0FE-46FD-7FBA-EA3B52E22D43}"/>
                </a:ext>
              </a:extLst>
            </p:cNvPr>
            <p:cNvCxnSpPr/>
            <p:nvPr/>
          </p:nvCxnSpPr>
          <p:spPr bwMode="auto">
            <a:xfrm>
              <a:off x="3860042" y="2428047"/>
              <a:ext cx="0" cy="222777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1F3564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FE784C41-F462-3934-D897-FBB238A88EE0}"/>
                </a:ext>
              </a:extLst>
            </p:cNvPr>
            <p:cNvGrpSpPr/>
            <p:nvPr/>
          </p:nvGrpSpPr>
          <p:grpSpPr>
            <a:xfrm rot="5400000">
              <a:off x="1824656" y="2883706"/>
              <a:ext cx="75790" cy="1348629"/>
              <a:chOff x="2084388" y="2281238"/>
              <a:chExt cx="127000" cy="720725"/>
            </a:xfrm>
          </p:grpSpPr>
          <p:sp>
            <p:nvSpPr>
              <p:cNvPr id="9" name="Line 113">
                <a:extLst>
                  <a:ext uri="{FF2B5EF4-FFF2-40B4-BE49-F238E27FC236}">
                    <a16:creationId xmlns:a16="http://schemas.microsoft.com/office/drawing/2014/main" id="{1463A0D0-5521-CEE8-B6D8-3485414A9D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19050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Line 120">
                <a:extLst>
                  <a:ext uri="{FF2B5EF4-FFF2-40B4-BE49-F238E27FC236}">
                    <a16:creationId xmlns:a16="http://schemas.microsoft.com/office/drawing/2014/main" id="{FD9BE24E-43FD-7C6C-7162-E749947AEE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19050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Line 113">
                <a:extLst>
                  <a:ext uri="{FF2B5EF4-FFF2-40B4-BE49-F238E27FC236}">
                    <a16:creationId xmlns:a16="http://schemas.microsoft.com/office/drawing/2014/main" id="{057350DB-A938-4247-5F93-F2E8635824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19050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Losange 11">
              <a:extLst>
                <a:ext uri="{FF2B5EF4-FFF2-40B4-BE49-F238E27FC236}">
                  <a16:creationId xmlns:a16="http://schemas.microsoft.com/office/drawing/2014/main" id="{7A51766B-C483-9AA2-74F3-B411452B123E}"/>
                </a:ext>
              </a:extLst>
            </p:cNvPr>
            <p:cNvSpPr/>
            <p:nvPr/>
          </p:nvSpPr>
          <p:spPr bwMode="auto">
            <a:xfrm>
              <a:off x="1311396" y="3473202"/>
              <a:ext cx="102265" cy="168377"/>
            </a:xfrm>
            <a:prstGeom prst="diamond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0B26D693-4739-9C92-D93A-06B738963CCC}"/>
                </a:ext>
              </a:extLst>
            </p:cNvPr>
            <p:cNvGrpSpPr/>
            <p:nvPr/>
          </p:nvGrpSpPr>
          <p:grpSpPr>
            <a:xfrm>
              <a:off x="1040141" y="4651944"/>
              <a:ext cx="177251" cy="386802"/>
              <a:chOff x="2021955" y="4885446"/>
              <a:chExt cx="177251" cy="386802"/>
            </a:xfrm>
          </p:grpSpPr>
          <p:sp>
            <p:nvSpPr>
              <p:cNvPr id="14" name="Line 19">
                <a:extLst>
                  <a:ext uri="{FF2B5EF4-FFF2-40B4-BE49-F238E27FC236}">
                    <a16:creationId xmlns:a16="http://schemas.microsoft.com/office/drawing/2014/main" id="{12C6EBF8-CC9D-AD2C-7F32-B0B9C7D362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05818" y="4885446"/>
                <a:ext cx="0" cy="8367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Roboto Condensed" panose="02000000000000000000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Rectangle 49">
                <a:extLst>
                  <a:ext uri="{FF2B5EF4-FFF2-40B4-BE49-F238E27FC236}">
                    <a16:creationId xmlns:a16="http://schemas.microsoft.com/office/drawing/2014/main" id="{F8995282-A869-BBBE-9B3E-3E0CE2B91B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1955" y="4899277"/>
                <a:ext cx="177251" cy="3729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Roboto Condensed" panose="02000000000000000000" pitchFamily="2" charset="0"/>
                    <a:cs typeface="Calibri" panose="020F0502020204030204" pitchFamily="34" charset="0"/>
                  </a:rPr>
                  <a:t>0</a:t>
                </a:r>
              </a:p>
            </p:txBody>
          </p:sp>
        </p:grpSp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2B356294-F17E-3AA0-7BD7-5C3D88B86F42}"/>
                </a:ext>
              </a:extLst>
            </p:cNvPr>
            <p:cNvGrpSpPr/>
            <p:nvPr/>
          </p:nvGrpSpPr>
          <p:grpSpPr>
            <a:xfrm>
              <a:off x="3776179" y="4651944"/>
              <a:ext cx="177251" cy="386802"/>
              <a:chOff x="2021955" y="4885446"/>
              <a:chExt cx="177251" cy="386802"/>
            </a:xfrm>
          </p:grpSpPr>
          <p:sp>
            <p:nvSpPr>
              <p:cNvPr id="17" name="Line 19">
                <a:extLst>
                  <a:ext uri="{FF2B5EF4-FFF2-40B4-BE49-F238E27FC236}">
                    <a16:creationId xmlns:a16="http://schemas.microsoft.com/office/drawing/2014/main" id="{DE127EF6-B0F0-ED18-A75C-C4DA73F146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05818" y="4885446"/>
                <a:ext cx="0" cy="8367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Roboto Condensed" panose="02000000000000000000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" name="Rectangle 49">
                <a:extLst>
                  <a:ext uri="{FF2B5EF4-FFF2-40B4-BE49-F238E27FC236}">
                    <a16:creationId xmlns:a16="http://schemas.microsoft.com/office/drawing/2014/main" id="{4E9173EF-BE0B-2485-7C74-D8243AEC84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1955" y="4899277"/>
                <a:ext cx="177251" cy="3729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Roboto Condensed" panose="02000000000000000000" pitchFamily="2" charset="0"/>
                    <a:cs typeface="Calibri" panose="020F0502020204030204" pitchFamily="34" charset="0"/>
                  </a:rPr>
                  <a:t>1</a:t>
                </a:r>
              </a:p>
            </p:txBody>
          </p:sp>
        </p:grpSp>
        <p:sp>
          <p:nvSpPr>
            <p:cNvPr id="19" name="Rectangle 49">
              <a:extLst>
                <a:ext uri="{FF2B5EF4-FFF2-40B4-BE49-F238E27FC236}">
                  <a16:creationId xmlns:a16="http://schemas.microsoft.com/office/drawing/2014/main" id="{31D8521F-FD25-9F2C-96EE-F7EE47BDAE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702" y="4781204"/>
              <a:ext cx="1272447" cy="372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Roboto Condensed" panose="02000000000000000000" pitchFamily="2" charset="0"/>
                  <a:cs typeface="Calibri" panose="020F0502020204030204" pitchFamily="34" charset="0"/>
                </a:rPr>
                <a:t>HIV IRR (95% CI)</a:t>
              </a:r>
            </a:p>
          </p:txBody>
        </p:sp>
        <p:sp>
          <p:nvSpPr>
            <p:cNvPr id="20" name="Rectangle 49">
              <a:extLst>
                <a:ext uri="{FF2B5EF4-FFF2-40B4-BE49-F238E27FC236}">
                  <a16:creationId xmlns:a16="http://schemas.microsoft.com/office/drawing/2014/main" id="{91DEF6E6-8F44-6A40-6C35-6920125C0C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444" y="3361978"/>
              <a:ext cx="368863" cy="372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Roboto Condensed" panose="02000000000000000000" pitchFamily="2" charset="0"/>
                  <a:cs typeface="Calibri" panose="020F0502020204030204" pitchFamily="34" charset="0"/>
                </a:rPr>
                <a:t>LEN</a:t>
              </a:r>
            </a:p>
          </p:txBody>
        </p:sp>
        <p:sp>
          <p:nvSpPr>
            <p:cNvPr id="21" name="Rectangle 49">
              <a:extLst>
                <a:ext uri="{FF2B5EF4-FFF2-40B4-BE49-F238E27FC236}">
                  <a16:creationId xmlns:a16="http://schemas.microsoft.com/office/drawing/2014/main" id="{2F24AA57-2154-D5A9-7F34-34BADEBE74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462" y="3602743"/>
              <a:ext cx="366984" cy="3395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36000" tIns="36000" rIns="36000" bIns="3600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Roboto Condensed" panose="02000000000000000000" pitchFamily="2" charset="0"/>
                  <a:cs typeface="Calibri" panose="020F0502020204030204" pitchFamily="34" charset="0"/>
                </a:rPr>
                <a:t>0.02</a:t>
              </a:r>
            </a:p>
          </p:txBody>
        </p:sp>
        <p:sp>
          <p:nvSpPr>
            <p:cNvPr id="22" name="Rectangle 49">
              <a:extLst>
                <a:ext uri="{FF2B5EF4-FFF2-40B4-BE49-F238E27FC236}">
                  <a16:creationId xmlns:a16="http://schemas.microsoft.com/office/drawing/2014/main" id="{61966267-8044-6F64-FD04-FD8ECF7494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5329" y="3602743"/>
              <a:ext cx="366984" cy="3395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36000" tIns="36000" rIns="36000" bIns="3600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Roboto Condensed" panose="02000000000000000000" pitchFamily="2" charset="0"/>
                  <a:cs typeface="Calibri" panose="020F0502020204030204" pitchFamily="34" charset="0"/>
                </a:rPr>
                <a:t>0.51</a:t>
              </a:r>
            </a:p>
          </p:txBody>
        </p:sp>
        <p:sp>
          <p:nvSpPr>
            <p:cNvPr id="23" name="Rectangle 49">
              <a:extLst>
                <a:ext uri="{FF2B5EF4-FFF2-40B4-BE49-F238E27FC236}">
                  <a16:creationId xmlns:a16="http://schemas.microsoft.com/office/drawing/2014/main" id="{A02CFE76-E8B3-35C5-6669-74923B0D41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3045" y="3133091"/>
              <a:ext cx="410190" cy="3729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36000" tIns="36000" rIns="36000" bIns="3600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Roboto Condensed" panose="02000000000000000000" pitchFamily="2" charset="0"/>
                  <a:cs typeface="Calibri" panose="020F0502020204030204" pitchFamily="34" charset="0"/>
                </a:rPr>
                <a:t>0.11</a:t>
              </a:r>
            </a:p>
          </p:txBody>
        </p:sp>
        <p:sp>
          <p:nvSpPr>
            <p:cNvPr id="24" name="Rectangle 49">
              <a:extLst>
                <a:ext uri="{FF2B5EF4-FFF2-40B4-BE49-F238E27FC236}">
                  <a16:creationId xmlns:a16="http://schemas.microsoft.com/office/drawing/2014/main" id="{1B555082-486E-8120-D79F-C9A5F06A23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5948" y="3140515"/>
              <a:ext cx="761480" cy="3395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3600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Roboto Condensed" panose="02000000000000000000" pitchFamily="2" charset="0"/>
                  <a:cs typeface="Calibri" panose="020F0502020204030204" pitchFamily="34" charset="0"/>
                </a:rPr>
                <a:t>p = 0.0025</a:t>
              </a:r>
              <a:endParaRPr kumimoji="0" lang="en-US" altLang="fr-FR" sz="105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Roboto Condensed" panose="02000000000000000000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25" name="Flèche : pentagone 1071">
              <a:extLst>
                <a:ext uri="{FF2B5EF4-FFF2-40B4-BE49-F238E27FC236}">
                  <a16:creationId xmlns:a16="http://schemas.microsoft.com/office/drawing/2014/main" id="{52A23092-C044-DF98-7555-CAC7A0C13FFC}"/>
                </a:ext>
              </a:extLst>
            </p:cNvPr>
            <p:cNvSpPr/>
            <p:nvPr/>
          </p:nvSpPr>
          <p:spPr>
            <a:xfrm flipH="1">
              <a:off x="1127165" y="5095428"/>
              <a:ext cx="2601851" cy="327684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Favors LEN</a:t>
              </a:r>
            </a:p>
          </p:txBody>
        </p:sp>
        <p:sp>
          <p:nvSpPr>
            <p:cNvPr id="26" name="Flèche : pentagone 1071">
              <a:extLst>
                <a:ext uri="{FF2B5EF4-FFF2-40B4-BE49-F238E27FC236}">
                  <a16:creationId xmlns:a16="http://schemas.microsoft.com/office/drawing/2014/main" id="{4A04ABFA-F604-0EB8-FB93-2E55FB22ACEE}"/>
                </a:ext>
              </a:extLst>
            </p:cNvPr>
            <p:cNvSpPr/>
            <p:nvPr/>
          </p:nvSpPr>
          <p:spPr>
            <a:xfrm>
              <a:off x="3727439" y="5095428"/>
              <a:ext cx="1080015" cy="327684"/>
            </a:xfrm>
            <a:prstGeom prst="homePlat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Favors F/TDF</a:t>
              </a:r>
            </a:p>
          </p:txBody>
        </p:sp>
        <p:sp>
          <p:nvSpPr>
            <p:cNvPr id="27" name="Rectangle 49">
              <a:extLst>
                <a:ext uri="{FF2B5EF4-FFF2-40B4-BE49-F238E27FC236}">
                  <a16:creationId xmlns:a16="http://schemas.microsoft.com/office/drawing/2014/main" id="{91CC26B8-4087-CAFE-A8ED-7BA53D4D22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172680" y="3026713"/>
              <a:ext cx="971847" cy="2745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3600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05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Roboto Condensed" panose="02000000000000000000" pitchFamily="2" charset="0"/>
                  <a:cs typeface="Calibri" panose="020F0502020204030204" pitchFamily="34" charset="0"/>
                </a:rPr>
                <a:t>Favors LEN</a:t>
              </a:r>
              <a:endParaRPr kumimoji="0" lang="en-US" altLang="fr-FR" sz="1050" b="0" i="1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Roboto Condensed" panose="02000000000000000000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29" name="Rectangle 49">
              <a:extLst>
                <a:ext uri="{FF2B5EF4-FFF2-40B4-BE49-F238E27FC236}">
                  <a16:creationId xmlns:a16="http://schemas.microsoft.com/office/drawing/2014/main" id="{A4EF04F9-2A7B-BACE-0C1C-CC5CFB2A51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441052" y="3026713"/>
              <a:ext cx="1143750" cy="2745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3600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05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Roboto Condensed" panose="02000000000000000000" pitchFamily="2" charset="0"/>
                  <a:cs typeface="Calibri" panose="020F0502020204030204" pitchFamily="34" charset="0"/>
                </a:rPr>
                <a:t>Favors F/TDF</a:t>
              </a:r>
              <a:endParaRPr kumimoji="0" lang="en-US" altLang="fr-FR" sz="1050" b="0" i="1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Roboto Condensed" panose="02000000000000000000" pitchFamily="2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A1685A5B-249E-CBE4-58D2-59C9990E55FC}"/>
              </a:ext>
            </a:extLst>
          </p:cNvPr>
          <p:cNvGrpSpPr/>
          <p:nvPr/>
        </p:nvGrpSpPr>
        <p:grpSpPr>
          <a:xfrm>
            <a:off x="1166344" y="3428999"/>
            <a:ext cx="3443999" cy="3098149"/>
            <a:chOff x="6597641" y="1492400"/>
            <a:chExt cx="4234828" cy="420218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A486B26-2EB8-54B4-F25F-7D86AE795F0F}"/>
                </a:ext>
              </a:extLst>
            </p:cNvPr>
            <p:cNvSpPr/>
            <p:nvPr/>
          </p:nvSpPr>
          <p:spPr bwMode="auto">
            <a:xfrm>
              <a:off x="9701164" y="2428047"/>
              <a:ext cx="1044880" cy="222777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EFCC9BBB-FC8F-7771-D14C-C055D8415F30}"/>
                </a:ext>
              </a:extLst>
            </p:cNvPr>
            <p:cNvSpPr txBox="1"/>
            <p:nvPr/>
          </p:nvSpPr>
          <p:spPr>
            <a:xfrm>
              <a:off x="7007564" y="1492400"/>
              <a:ext cx="3741450" cy="876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Calibri" panose="020F0502020204030204" pitchFamily="34" charset="0"/>
                </a:rPr>
                <a:t>PURPOSE 2 Primary analysis: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Calibri" panose="020F0502020204030204" pitchFamily="34" charset="0"/>
                </a:rPr>
                <a:t>LEN has 96 % efficacy for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Calibri" panose="020F0502020204030204" pitchFamily="34" charset="0"/>
                </a:rPr>
                <a:t>PrEP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Forme libre : forme 64">
              <a:extLst>
                <a:ext uri="{FF2B5EF4-FFF2-40B4-BE49-F238E27FC236}">
                  <a16:creationId xmlns:a16="http://schemas.microsoft.com/office/drawing/2014/main" id="{30EFE5C4-2E79-88C3-DD0A-059337537EC7}"/>
                </a:ext>
              </a:extLst>
            </p:cNvPr>
            <p:cNvSpPr/>
            <p:nvPr/>
          </p:nvSpPr>
          <p:spPr bwMode="auto">
            <a:xfrm>
              <a:off x="7083429" y="2428046"/>
              <a:ext cx="3749040" cy="2227773"/>
            </a:xfrm>
            <a:custGeom>
              <a:avLst/>
              <a:gdLst>
                <a:gd name="connsiteX0" fmla="*/ 0 w 5250180"/>
                <a:gd name="connsiteY0" fmla="*/ 0 h 3192780"/>
                <a:gd name="connsiteX1" fmla="*/ 0 w 5250180"/>
                <a:gd name="connsiteY1" fmla="*/ 3192780 h 3192780"/>
                <a:gd name="connsiteX2" fmla="*/ 5250180 w 5250180"/>
                <a:gd name="connsiteY2" fmla="*/ 3192780 h 319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50180" h="3192780">
                  <a:moveTo>
                    <a:pt x="0" y="0"/>
                  </a:moveTo>
                  <a:lnTo>
                    <a:pt x="0" y="3192780"/>
                  </a:lnTo>
                  <a:lnTo>
                    <a:pt x="5250180" y="3192780"/>
                  </a:lnTo>
                </a:path>
              </a:pathLst>
            </a:cu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Roboto Condensed" panose="02000000000000000000" pitchFamily="2" charset="0"/>
                <a:cs typeface="Calibri" panose="020F0502020204030204" pitchFamily="34" charset="0"/>
              </a:endParaRPr>
            </a:p>
          </p:txBody>
        </p: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BF7E8C1C-EBAF-B605-E842-4C92DAB0F0EE}"/>
                </a:ext>
              </a:extLst>
            </p:cNvPr>
            <p:cNvCxnSpPr/>
            <p:nvPr/>
          </p:nvCxnSpPr>
          <p:spPr bwMode="auto">
            <a:xfrm>
              <a:off x="9696400" y="2428047"/>
              <a:ext cx="0" cy="222777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1F3564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D34EA520-44F4-383C-0F4A-79B120DED77B}"/>
                </a:ext>
              </a:extLst>
            </p:cNvPr>
            <p:cNvGrpSpPr/>
            <p:nvPr/>
          </p:nvGrpSpPr>
          <p:grpSpPr>
            <a:xfrm rot="5400000">
              <a:off x="7303475" y="3332572"/>
              <a:ext cx="75790" cy="447722"/>
              <a:chOff x="2084388" y="2281238"/>
              <a:chExt cx="127000" cy="720725"/>
            </a:xfrm>
          </p:grpSpPr>
          <p:sp>
            <p:nvSpPr>
              <p:cNvPr id="51" name="Line 113">
                <a:extLst>
                  <a:ext uri="{FF2B5EF4-FFF2-40B4-BE49-F238E27FC236}">
                    <a16:creationId xmlns:a16="http://schemas.microsoft.com/office/drawing/2014/main" id="{4C297ECD-72B1-F99D-1DE9-35AF0116F4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19050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Line 120">
                <a:extLst>
                  <a:ext uri="{FF2B5EF4-FFF2-40B4-BE49-F238E27FC236}">
                    <a16:creationId xmlns:a16="http://schemas.microsoft.com/office/drawing/2014/main" id="{C34F1FAB-3AC6-AF56-C995-483C46F7B5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19050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Line 113">
                <a:extLst>
                  <a:ext uri="{FF2B5EF4-FFF2-40B4-BE49-F238E27FC236}">
                    <a16:creationId xmlns:a16="http://schemas.microsoft.com/office/drawing/2014/main" id="{665188A1-7464-0ACF-2853-F1C7590F9A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19050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4" name="Losange 33">
              <a:extLst>
                <a:ext uri="{FF2B5EF4-FFF2-40B4-BE49-F238E27FC236}">
                  <a16:creationId xmlns:a16="http://schemas.microsoft.com/office/drawing/2014/main" id="{D082B272-E62A-B935-CB6C-39B7C3F88879}"/>
                </a:ext>
              </a:extLst>
            </p:cNvPr>
            <p:cNvSpPr/>
            <p:nvPr/>
          </p:nvSpPr>
          <p:spPr bwMode="auto">
            <a:xfrm>
              <a:off x="7153006" y="3473202"/>
              <a:ext cx="102265" cy="168377"/>
            </a:xfrm>
            <a:prstGeom prst="diamond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C8E5DCEF-0623-7FF6-F44A-99B6102855D2}"/>
                </a:ext>
              </a:extLst>
            </p:cNvPr>
            <p:cNvGrpSpPr/>
            <p:nvPr/>
          </p:nvGrpSpPr>
          <p:grpSpPr>
            <a:xfrm>
              <a:off x="6999974" y="4651944"/>
              <a:ext cx="185983" cy="374857"/>
              <a:chOff x="2017591" y="4885446"/>
              <a:chExt cx="185983" cy="374857"/>
            </a:xfrm>
          </p:grpSpPr>
          <p:sp>
            <p:nvSpPr>
              <p:cNvPr id="49" name="Line 19">
                <a:extLst>
                  <a:ext uri="{FF2B5EF4-FFF2-40B4-BE49-F238E27FC236}">
                    <a16:creationId xmlns:a16="http://schemas.microsoft.com/office/drawing/2014/main" id="{59FDE2D9-1B5B-0DB1-3B91-054871015B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05818" y="4885446"/>
                <a:ext cx="0" cy="8367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Roboto Condensed" panose="02000000000000000000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FDF6610F-F3FB-47B8-BA15-0FB0D6E604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7591" y="4911219"/>
                <a:ext cx="185983" cy="3490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Roboto Condensed" panose="02000000000000000000" pitchFamily="2" charset="0"/>
                    <a:cs typeface="Calibri" panose="020F0502020204030204" pitchFamily="34" charset="0"/>
                  </a:rPr>
                  <a:t>0</a:t>
                </a:r>
              </a:p>
            </p:txBody>
          </p:sp>
        </p:grpSp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7A4E823F-F788-D4BC-4433-89937E55B9C1}"/>
                </a:ext>
              </a:extLst>
            </p:cNvPr>
            <p:cNvGrpSpPr/>
            <p:nvPr/>
          </p:nvGrpSpPr>
          <p:grpSpPr>
            <a:xfrm>
              <a:off x="9608172" y="4651944"/>
              <a:ext cx="185983" cy="374857"/>
              <a:chOff x="2017591" y="4885446"/>
              <a:chExt cx="185983" cy="374857"/>
            </a:xfrm>
          </p:grpSpPr>
          <p:sp>
            <p:nvSpPr>
              <p:cNvPr id="47" name="Line 19">
                <a:extLst>
                  <a:ext uri="{FF2B5EF4-FFF2-40B4-BE49-F238E27FC236}">
                    <a16:creationId xmlns:a16="http://schemas.microsoft.com/office/drawing/2014/main" id="{BB8DB307-7CD9-AFE5-EA7D-F64E770ECC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05818" y="4885446"/>
                <a:ext cx="0" cy="8367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Roboto Condensed" panose="02000000000000000000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Rectangle 49">
                <a:extLst>
                  <a:ext uri="{FF2B5EF4-FFF2-40B4-BE49-F238E27FC236}">
                    <a16:creationId xmlns:a16="http://schemas.microsoft.com/office/drawing/2014/main" id="{104D0A23-B285-36A2-273A-FAB2D163C3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7591" y="4911219"/>
                <a:ext cx="185983" cy="3490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Roboto Condensed" panose="02000000000000000000" pitchFamily="2" charset="0"/>
                    <a:cs typeface="Calibri" panose="020F0502020204030204" pitchFamily="34" charset="0"/>
                  </a:rPr>
                  <a:t>1</a:t>
                </a:r>
              </a:p>
            </p:txBody>
          </p:sp>
        </p:grpSp>
        <p:sp>
          <p:nvSpPr>
            <p:cNvPr id="37" name="Rectangle 49">
              <a:extLst>
                <a:ext uri="{FF2B5EF4-FFF2-40B4-BE49-F238E27FC236}">
                  <a16:creationId xmlns:a16="http://schemas.microsoft.com/office/drawing/2014/main" id="{0B2A89A7-4549-9FC8-E50C-95C6D2A2CE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32558" y="4793147"/>
              <a:ext cx="1335130" cy="349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Roboto Condensed" panose="02000000000000000000" pitchFamily="2" charset="0"/>
                  <a:cs typeface="Calibri" panose="020F0502020204030204" pitchFamily="34" charset="0"/>
                </a:rPr>
                <a:t>HIV IRR (95% CI)</a:t>
              </a:r>
            </a:p>
          </p:txBody>
        </p:sp>
        <p:sp>
          <p:nvSpPr>
            <p:cNvPr id="38" name="Rectangle 49">
              <a:extLst>
                <a:ext uri="{FF2B5EF4-FFF2-40B4-BE49-F238E27FC236}">
                  <a16:creationId xmlns:a16="http://schemas.microsoft.com/office/drawing/2014/main" id="{6F4F5B74-1923-EC2F-6209-8F8656B2EA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97641" y="3373922"/>
              <a:ext cx="387033" cy="349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Roboto Condensed" panose="02000000000000000000" pitchFamily="2" charset="0"/>
                  <a:cs typeface="Calibri" panose="020F0502020204030204" pitchFamily="34" charset="0"/>
                </a:rPr>
                <a:t>LEN</a:t>
              </a:r>
            </a:p>
          </p:txBody>
        </p:sp>
        <p:sp>
          <p:nvSpPr>
            <p:cNvPr id="39" name="Rectangle 49">
              <a:extLst>
                <a:ext uri="{FF2B5EF4-FFF2-40B4-BE49-F238E27FC236}">
                  <a16:creationId xmlns:a16="http://schemas.microsoft.com/office/drawing/2014/main" id="{35A43F25-C30E-CC4D-1BDD-2B28960D31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4093" y="3613615"/>
              <a:ext cx="385062" cy="317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36000" tIns="36000" rIns="36000" bIns="3600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Roboto Condensed" panose="02000000000000000000" pitchFamily="2" charset="0"/>
                  <a:cs typeface="Calibri" panose="020F0502020204030204" pitchFamily="34" charset="0"/>
                </a:rPr>
                <a:t>0.01</a:t>
              </a:r>
            </a:p>
          </p:txBody>
        </p:sp>
        <p:sp>
          <p:nvSpPr>
            <p:cNvPr id="40" name="Rectangle 49">
              <a:extLst>
                <a:ext uri="{FF2B5EF4-FFF2-40B4-BE49-F238E27FC236}">
                  <a16:creationId xmlns:a16="http://schemas.microsoft.com/office/drawing/2014/main" id="{6FBD1CDB-CD3C-C71A-CBF4-15E09102B1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2700" y="3613615"/>
              <a:ext cx="385062" cy="317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36000" tIns="36000" rIns="36000" bIns="3600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Roboto Condensed" panose="02000000000000000000" pitchFamily="2" charset="0"/>
                  <a:cs typeface="Calibri" panose="020F0502020204030204" pitchFamily="34" charset="0"/>
                </a:rPr>
                <a:t>0.18</a:t>
              </a:r>
            </a:p>
          </p:txBody>
        </p:sp>
        <p:sp>
          <p:nvSpPr>
            <p:cNvPr id="41" name="Rectangle 49">
              <a:extLst>
                <a:ext uri="{FF2B5EF4-FFF2-40B4-BE49-F238E27FC236}">
                  <a16:creationId xmlns:a16="http://schemas.microsoft.com/office/drawing/2014/main" id="{F5ACE014-5D2B-8C2F-6D85-413AD3184A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7139" y="3145034"/>
              <a:ext cx="430396" cy="3490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36000" tIns="36000" rIns="36000" bIns="3600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Roboto Condensed" panose="02000000000000000000" pitchFamily="2" charset="0"/>
                  <a:cs typeface="Calibri" panose="020F0502020204030204" pitchFamily="34" charset="0"/>
                </a:rPr>
                <a:t>0.04</a:t>
              </a:r>
            </a:p>
          </p:txBody>
        </p:sp>
        <p:sp>
          <p:nvSpPr>
            <p:cNvPr id="42" name="Rectangle 49">
              <a:extLst>
                <a:ext uri="{FF2B5EF4-FFF2-40B4-BE49-F238E27FC236}">
                  <a16:creationId xmlns:a16="http://schemas.microsoft.com/office/drawing/2014/main" id="{7522E29F-B2A9-507A-E714-CBFA5B4E64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37105" y="3090094"/>
              <a:ext cx="798991" cy="317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3600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Roboto Condensed" panose="02000000000000000000" pitchFamily="2" charset="0"/>
                  <a:cs typeface="Calibri" panose="020F0502020204030204" pitchFamily="34" charset="0"/>
                </a:rPr>
                <a:t>p &lt; 0.0001</a:t>
              </a:r>
              <a:endParaRPr kumimoji="0" lang="en-US" altLang="fr-FR" sz="105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Roboto Condensed" panose="02000000000000000000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43" name="Flèche : pentagone 1071">
              <a:extLst>
                <a:ext uri="{FF2B5EF4-FFF2-40B4-BE49-F238E27FC236}">
                  <a16:creationId xmlns:a16="http://schemas.microsoft.com/office/drawing/2014/main" id="{8DC11AED-273D-A948-EC6A-846DF980F4A6}"/>
                </a:ext>
              </a:extLst>
            </p:cNvPr>
            <p:cNvSpPr/>
            <p:nvPr/>
          </p:nvSpPr>
          <p:spPr>
            <a:xfrm flipH="1">
              <a:off x="7091361" y="5095426"/>
              <a:ext cx="2601851" cy="599160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Incidence lower than background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hIV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lèche : pentagone 1071">
              <a:extLst>
                <a:ext uri="{FF2B5EF4-FFF2-40B4-BE49-F238E27FC236}">
                  <a16:creationId xmlns:a16="http://schemas.microsoft.com/office/drawing/2014/main" id="{E49F7EF3-166E-5E14-725D-BD46DF38CAF7}"/>
                </a:ext>
              </a:extLst>
            </p:cNvPr>
            <p:cNvSpPr/>
            <p:nvPr/>
          </p:nvSpPr>
          <p:spPr>
            <a:xfrm>
              <a:off x="9691636" y="5095428"/>
              <a:ext cx="1080015" cy="599158"/>
            </a:xfrm>
            <a:prstGeom prst="homePlat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Higher</a:t>
              </a:r>
            </a:p>
          </p:txBody>
        </p:sp>
        <p:sp>
          <p:nvSpPr>
            <p:cNvPr id="45" name="Rectangle 49">
              <a:extLst>
                <a:ext uri="{FF2B5EF4-FFF2-40B4-BE49-F238E27FC236}">
                  <a16:creationId xmlns:a16="http://schemas.microsoft.com/office/drawing/2014/main" id="{12FC98C1-DD95-443F-D33C-A46BC0A924B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9064789" y="3518902"/>
              <a:ext cx="909602" cy="28808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3600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05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Roboto Condensed" panose="02000000000000000000" pitchFamily="2" charset="0"/>
                  <a:cs typeface="Calibri" panose="020F0502020204030204" pitchFamily="34" charset="0"/>
                </a:rPr>
                <a:t>Favors LEN</a:t>
              </a:r>
              <a:endParaRPr kumimoji="0" lang="en-US" altLang="fr-FR" sz="1050" b="0" i="1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Roboto Condensed" panose="02000000000000000000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46" name="Rectangle 49">
              <a:extLst>
                <a:ext uri="{FF2B5EF4-FFF2-40B4-BE49-F238E27FC236}">
                  <a16:creationId xmlns:a16="http://schemas.microsoft.com/office/drawing/2014/main" id="{22D8F7A8-0C30-C606-6216-5D210D8888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9083497" y="3518902"/>
              <a:ext cx="1505344" cy="28808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3600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05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Roboto Condensed" panose="02000000000000000000" pitchFamily="2" charset="0"/>
                  <a:cs typeface="Calibri" panose="020F0502020204030204" pitchFamily="34" charset="0"/>
                </a:rPr>
                <a:t>Does not favor LEN</a:t>
              </a:r>
              <a:endParaRPr kumimoji="0" lang="en-US" altLang="fr-FR" sz="1050" b="0" i="1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Roboto Condensed" panose="02000000000000000000" pitchFamily="2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A6AA6304-AB49-4985-ED78-011A93681461}"/>
              </a:ext>
            </a:extLst>
          </p:cNvPr>
          <p:cNvGrpSpPr/>
          <p:nvPr/>
        </p:nvGrpSpPr>
        <p:grpSpPr>
          <a:xfrm>
            <a:off x="196519" y="83690"/>
            <a:ext cx="8962538" cy="3137822"/>
            <a:chOff x="-1109716" y="1492400"/>
            <a:chExt cx="6161776" cy="3874124"/>
          </a:xfrm>
        </p:grpSpPr>
        <p:sp>
          <p:nvSpPr>
            <p:cNvPr id="90" name="ZoneTexte 89">
              <a:extLst>
                <a:ext uri="{FF2B5EF4-FFF2-40B4-BE49-F238E27FC236}">
                  <a16:creationId xmlns:a16="http://schemas.microsoft.com/office/drawing/2014/main" id="{9E2B8FFC-0E22-938D-E059-1656A16CE462}"/>
                </a:ext>
              </a:extLst>
            </p:cNvPr>
            <p:cNvSpPr txBox="1"/>
            <p:nvPr/>
          </p:nvSpPr>
          <p:spPr>
            <a:xfrm>
              <a:off x="1825886" y="1492400"/>
              <a:ext cx="2439499" cy="8739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Calibri" panose="020F0502020204030204" pitchFamily="34" charset="0"/>
                </a:rPr>
                <a:t>PURPOSE 2: Two HIV infections</a:t>
              </a:r>
              <a:b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Calibri" panose="020F0502020204030204" pitchFamily="34" charset="0"/>
                </a:rPr>
                <a:t>in participants receiving LEN</a:t>
              </a:r>
            </a:p>
          </p:txBody>
        </p:sp>
        <p:grpSp>
          <p:nvGrpSpPr>
            <p:cNvPr id="91" name="Groupe 90">
              <a:extLst>
                <a:ext uri="{FF2B5EF4-FFF2-40B4-BE49-F238E27FC236}">
                  <a16:creationId xmlns:a16="http://schemas.microsoft.com/office/drawing/2014/main" id="{A595E2B9-7E7C-7C15-DE2D-2A8549A373D2}"/>
                </a:ext>
              </a:extLst>
            </p:cNvPr>
            <p:cNvGrpSpPr/>
            <p:nvPr/>
          </p:nvGrpSpPr>
          <p:grpSpPr>
            <a:xfrm>
              <a:off x="1103612" y="3951227"/>
              <a:ext cx="199658" cy="317762"/>
              <a:chOff x="1903712" y="4103627"/>
              <a:chExt cx="199658" cy="317762"/>
            </a:xfrm>
          </p:grpSpPr>
          <p:sp>
            <p:nvSpPr>
              <p:cNvPr id="129" name="Line 9">
                <a:extLst>
                  <a:ext uri="{FF2B5EF4-FFF2-40B4-BE49-F238E27FC236}">
                    <a16:creationId xmlns:a16="http://schemas.microsoft.com/office/drawing/2014/main" id="{65499CBB-50A9-27D0-4889-8F79E469A5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27303" y="4262582"/>
                <a:ext cx="7606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Roboto Condensed" panose="02000000000000000000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0" name="Rectangle 40">
                <a:extLst>
                  <a:ext uri="{FF2B5EF4-FFF2-40B4-BE49-F238E27FC236}">
                    <a16:creationId xmlns:a16="http://schemas.microsoft.com/office/drawing/2014/main" id="{C04F7D22-459A-A42C-4E74-00DF862EF4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3712" y="4103627"/>
                <a:ext cx="103986" cy="317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Roboto Condensed" panose="02000000000000000000" pitchFamily="2" charset="0"/>
                    <a:cs typeface="Calibri" panose="020F0502020204030204" pitchFamily="34" charset="0"/>
                  </a:rPr>
                  <a:t>1</a:t>
                </a:r>
              </a:p>
            </p:txBody>
          </p:sp>
        </p:grpSp>
        <p:grpSp>
          <p:nvGrpSpPr>
            <p:cNvPr id="92" name="Groupe 91">
              <a:extLst>
                <a:ext uri="{FF2B5EF4-FFF2-40B4-BE49-F238E27FC236}">
                  <a16:creationId xmlns:a16="http://schemas.microsoft.com/office/drawing/2014/main" id="{89EF53A5-1681-7F03-9D59-8977F98B0D56}"/>
                </a:ext>
              </a:extLst>
            </p:cNvPr>
            <p:cNvGrpSpPr/>
            <p:nvPr/>
          </p:nvGrpSpPr>
          <p:grpSpPr>
            <a:xfrm>
              <a:off x="1103612" y="3389252"/>
              <a:ext cx="199658" cy="317762"/>
              <a:chOff x="1903712" y="3465452"/>
              <a:chExt cx="199658" cy="317762"/>
            </a:xfrm>
          </p:grpSpPr>
          <p:sp>
            <p:nvSpPr>
              <p:cNvPr id="127" name="Line 11">
                <a:extLst>
                  <a:ext uri="{FF2B5EF4-FFF2-40B4-BE49-F238E27FC236}">
                    <a16:creationId xmlns:a16="http://schemas.microsoft.com/office/drawing/2014/main" id="{CD699BA3-0513-428E-1A92-15979BD440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27303" y="3624407"/>
                <a:ext cx="7606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Roboto Condensed" panose="02000000000000000000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8" name="Rectangle 42">
                <a:extLst>
                  <a:ext uri="{FF2B5EF4-FFF2-40B4-BE49-F238E27FC236}">
                    <a16:creationId xmlns:a16="http://schemas.microsoft.com/office/drawing/2014/main" id="{32631EF5-209A-5B34-A57D-E5DBC40734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3712" y="3465452"/>
                <a:ext cx="103986" cy="317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Roboto Condensed" panose="02000000000000000000" pitchFamily="2" charset="0"/>
                    <a:cs typeface="Calibri" panose="020F0502020204030204" pitchFamily="34" charset="0"/>
                  </a:rPr>
                  <a:t>2</a:t>
                </a:r>
              </a:p>
            </p:txBody>
          </p:sp>
        </p:grpSp>
        <p:sp>
          <p:nvSpPr>
            <p:cNvPr id="93" name="Rectangle 69">
              <a:extLst>
                <a:ext uri="{FF2B5EF4-FFF2-40B4-BE49-F238E27FC236}">
                  <a16:creationId xmlns:a16="http://schemas.microsoft.com/office/drawing/2014/main" id="{EAC9485A-BC7A-0EFF-523E-3CABBE138BB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-555527" y="3367512"/>
              <a:ext cx="2746579" cy="176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Roboto Condensed" panose="02000000000000000000" pitchFamily="2" charset="0"/>
                  <a:cs typeface="Calibri" panose="020F0502020204030204" pitchFamily="34" charset="0"/>
                </a:rPr>
                <a:t>HIV incidence per 100 PY (95% CI)</a:t>
              </a:r>
              <a:endParaRPr kumimoji="0" lang="en-US" altLang="fr-FR" sz="12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Roboto Condensed" panose="02000000000000000000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94" name="Forme libre : forme 31">
              <a:extLst>
                <a:ext uri="{FF2B5EF4-FFF2-40B4-BE49-F238E27FC236}">
                  <a16:creationId xmlns:a16="http://schemas.microsoft.com/office/drawing/2014/main" id="{4B71EDC2-0EBD-A966-80A8-512B591CAA60}"/>
                </a:ext>
              </a:extLst>
            </p:cNvPr>
            <p:cNvSpPr/>
            <p:nvPr/>
          </p:nvSpPr>
          <p:spPr bwMode="auto">
            <a:xfrm>
              <a:off x="1303020" y="2428046"/>
              <a:ext cx="3749040" cy="2227773"/>
            </a:xfrm>
            <a:custGeom>
              <a:avLst/>
              <a:gdLst>
                <a:gd name="connsiteX0" fmla="*/ 0 w 5250180"/>
                <a:gd name="connsiteY0" fmla="*/ 0 h 3192780"/>
                <a:gd name="connsiteX1" fmla="*/ 0 w 5250180"/>
                <a:gd name="connsiteY1" fmla="*/ 3192780 h 3192780"/>
                <a:gd name="connsiteX2" fmla="*/ 5250180 w 5250180"/>
                <a:gd name="connsiteY2" fmla="*/ 3192780 h 319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50180" h="3192780">
                  <a:moveTo>
                    <a:pt x="0" y="0"/>
                  </a:moveTo>
                  <a:lnTo>
                    <a:pt x="0" y="3192780"/>
                  </a:lnTo>
                  <a:lnTo>
                    <a:pt x="5250180" y="3192780"/>
                  </a:lnTo>
                </a:path>
              </a:pathLst>
            </a:cu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Roboto Condensed" panose="02000000000000000000" pitchFamily="2" charset="0"/>
                <a:cs typeface="Calibri" panose="020F0502020204030204" pitchFamily="34" charset="0"/>
              </a:endParaRPr>
            </a:p>
          </p:txBody>
        </p:sp>
        <p:grpSp>
          <p:nvGrpSpPr>
            <p:cNvPr id="95" name="Groupe 94">
              <a:extLst>
                <a:ext uri="{FF2B5EF4-FFF2-40B4-BE49-F238E27FC236}">
                  <a16:creationId xmlns:a16="http://schemas.microsoft.com/office/drawing/2014/main" id="{43E3A0EB-88FF-5BD6-CAAE-0818781048C9}"/>
                </a:ext>
              </a:extLst>
            </p:cNvPr>
            <p:cNvGrpSpPr/>
            <p:nvPr/>
          </p:nvGrpSpPr>
          <p:grpSpPr>
            <a:xfrm>
              <a:off x="1103612" y="4494906"/>
              <a:ext cx="199658" cy="317762"/>
              <a:chOff x="1903712" y="4103627"/>
              <a:chExt cx="199658" cy="317762"/>
            </a:xfrm>
          </p:grpSpPr>
          <p:sp>
            <p:nvSpPr>
              <p:cNvPr id="125" name="Line 9">
                <a:extLst>
                  <a:ext uri="{FF2B5EF4-FFF2-40B4-BE49-F238E27FC236}">
                    <a16:creationId xmlns:a16="http://schemas.microsoft.com/office/drawing/2014/main" id="{24D04DB0-DC62-184B-D305-BEC5C7AE5B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27303" y="4262582"/>
                <a:ext cx="7606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Roboto Condensed" panose="02000000000000000000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6" name="Rectangle 40">
                <a:extLst>
                  <a:ext uri="{FF2B5EF4-FFF2-40B4-BE49-F238E27FC236}">
                    <a16:creationId xmlns:a16="http://schemas.microsoft.com/office/drawing/2014/main" id="{F90692CC-BE33-B368-D2CB-81E7AD38EE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3712" y="4103627"/>
                <a:ext cx="103986" cy="317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Roboto Condensed" panose="02000000000000000000" pitchFamily="2" charset="0"/>
                    <a:cs typeface="Calibri" panose="020F0502020204030204" pitchFamily="34" charset="0"/>
                  </a:rPr>
                  <a:t>0</a:t>
                </a:r>
              </a:p>
            </p:txBody>
          </p:sp>
        </p:grpSp>
        <p:grpSp>
          <p:nvGrpSpPr>
            <p:cNvPr id="96" name="Groupe 95">
              <a:extLst>
                <a:ext uri="{FF2B5EF4-FFF2-40B4-BE49-F238E27FC236}">
                  <a16:creationId xmlns:a16="http://schemas.microsoft.com/office/drawing/2014/main" id="{BA0D2F1B-C723-23E6-BAF2-77152D2DDE85}"/>
                </a:ext>
              </a:extLst>
            </p:cNvPr>
            <p:cNvGrpSpPr/>
            <p:nvPr/>
          </p:nvGrpSpPr>
          <p:grpSpPr>
            <a:xfrm>
              <a:off x="1103612" y="2840835"/>
              <a:ext cx="199658" cy="317762"/>
              <a:chOff x="1903712" y="3465452"/>
              <a:chExt cx="199658" cy="317762"/>
            </a:xfrm>
          </p:grpSpPr>
          <p:sp>
            <p:nvSpPr>
              <p:cNvPr id="123" name="Line 11">
                <a:extLst>
                  <a:ext uri="{FF2B5EF4-FFF2-40B4-BE49-F238E27FC236}">
                    <a16:creationId xmlns:a16="http://schemas.microsoft.com/office/drawing/2014/main" id="{CBCDF007-D87E-68C8-0FC1-4871EFB018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27303" y="3624407"/>
                <a:ext cx="7606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Roboto Condensed" panose="02000000000000000000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4" name="Rectangle 42">
                <a:extLst>
                  <a:ext uri="{FF2B5EF4-FFF2-40B4-BE49-F238E27FC236}">
                    <a16:creationId xmlns:a16="http://schemas.microsoft.com/office/drawing/2014/main" id="{A46B4AF5-80B1-B760-2235-6982192DFF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3712" y="3465452"/>
                <a:ext cx="103986" cy="317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Roboto Condensed" panose="02000000000000000000" pitchFamily="2" charset="0"/>
                    <a:cs typeface="Calibri" panose="020F0502020204030204" pitchFamily="34" charset="0"/>
                  </a:rPr>
                  <a:t>3</a:t>
                </a:r>
              </a:p>
            </p:txBody>
          </p:sp>
        </p:grpSp>
        <p:grpSp>
          <p:nvGrpSpPr>
            <p:cNvPr id="97" name="Groupe 96">
              <a:extLst>
                <a:ext uri="{FF2B5EF4-FFF2-40B4-BE49-F238E27FC236}">
                  <a16:creationId xmlns:a16="http://schemas.microsoft.com/office/drawing/2014/main" id="{21603FF9-E4F5-D7D4-889B-3AAC395FA192}"/>
                </a:ext>
              </a:extLst>
            </p:cNvPr>
            <p:cNvGrpSpPr/>
            <p:nvPr/>
          </p:nvGrpSpPr>
          <p:grpSpPr>
            <a:xfrm>
              <a:off x="1103612" y="2269092"/>
              <a:ext cx="199658" cy="317762"/>
              <a:chOff x="1903712" y="3465452"/>
              <a:chExt cx="199658" cy="317762"/>
            </a:xfrm>
          </p:grpSpPr>
          <p:sp>
            <p:nvSpPr>
              <p:cNvPr id="121" name="Line 11">
                <a:extLst>
                  <a:ext uri="{FF2B5EF4-FFF2-40B4-BE49-F238E27FC236}">
                    <a16:creationId xmlns:a16="http://schemas.microsoft.com/office/drawing/2014/main" id="{F8B89445-72FA-2DD7-BCE9-D7F86E3572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27303" y="3624407"/>
                <a:ext cx="7606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Roboto Condensed" panose="02000000000000000000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2" name="Rectangle 42">
                <a:extLst>
                  <a:ext uri="{FF2B5EF4-FFF2-40B4-BE49-F238E27FC236}">
                    <a16:creationId xmlns:a16="http://schemas.microsoft.com/office/drawing/2014/main" id="{7391E813-94B1-1BA9-79EE-FEFA3C848A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3712" y="3465452"/>
                <a:ext cx="103986" cy="317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Roboto Condensed" panose="02000000000000000000" pitchFamily="2" charset="0"/>
                    <a:cs typeface="Calibri" panose="020F0502020204030204" pitchFamily="34" charset="0"/>
                  </a:rPr>
                  <a:t>4</a:t>
                </a:r>
              </a:p>
            </p:txBody>
          </p:sp>
        </p:grpSp>
        <p:sp>
          <p:nvSpPr>
            <p:cNvPr id="98" name="Rectangle 69">
              <a:extLst>
                <a:ext uri="{FF2B5EF4-FFF2-40B4-BE49-F238E27FC236}">
                  <a16:creationId xmlns:a16="http://schemas.microsoft.com/office/drawing/2014/main" id="{89C0F6DE-2618-E511-0FF3-16C849E778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0010" y="4649765"/>
              <a:ext cx="1189524" cy="716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Roboto Condensed" panose="02000000000000000000" pitchFamily="2" charset="0"/>
                  <a:cs typeface="Calibri" panose="020F0502020204030204" pitchFamily="34" charset="0"/>
                </a:rPr>
                <a:t>Background</a:t>
              </a:r>
              <a:br>
                <a:rPr kumimoji="0" lang="en-US" alt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Roboto Condensed" panose="02000000000000000000" pitchFamily="2" charset="0"/>
                  <a:cs typeface="Calibri" panose="020F0502020204030204" pitchFamily="34" charset="0"/>
                </a:rPr>
              </a:br>
              <a:r>
                <a:rPr kumimoji="0" lang="en-US" alt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Roboto Condensed" panose="02000000000000000000" pitchFamily="2" charset="0"/>
                  <a:cs typeface="Calibri" panose="020F0502020204030204" pitchFamily="34" charset="0"/>
                </a:rPr>
                <a:t>HIV incidence</a:t>
              </a:r>
              <a:endParaRPr kumimoji="0" lang="en-US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Roboto Condensed" panose="02000000000000000000" pitchFamily="2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Roboto Condensed" panose="02000000000000000000" pitchFamily="2" charset="0"/>
                  <a:cs typeface="Calibri" panose="020F0502020204030204" pitchFamily="34" charset="0"/>
                </a:rPr>
                <a:t>(in the screened population)</a:t>
              </a:r>
            </a:p>
          </p:txBody>
        </p:sp>
        <p:sp>
          <p:nvSpPr>
            <p:cNvPr id="99" name="Rectangle 69">
              <a:extLst>
                <a:ext uri="{FF2B5EF4-FFF2-40B4-BE49-F238E27FC236}">
                  <a16:creationId xmlns:a16="http://schemas.microsoft.com/office/drawing/2014/main" id="{57C43171-C5DA-DBF3-3073-4159FBF534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5552" y="4649765"/>
              <a:ext cx="506240" cy="716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Roboto Condensed" panose="02000000000000000000" pitchFamily="2" charset="0"/>
                  <a:cs typeface="Calibri" panose="020F0502020204030204" pitchFamily="34" charset="0"/>
                </a:rPr>
                <a:t>FTC/TDF</a:t>
              </a:r>
              <a:br>
                <a:rPr kumimoji="0" lang="en-US" alt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Roboto Condensed" panose="02000000000000000000" pitchFamily="2" charset="0"/>
                  <a:cs typeface="Calibri" panose="020F0502020204030204" pitchFamily="34" charset="0"/>
                </a:rPr>
              </a:br>
              <a:r>
                <a:rPr kumimoji="0" lang="en-US" alt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Roboto Condensed" panose="02000000000000000000" pitchFamily="2" charset="0"/>
                  <a:cs typeface="Calibri" panose="020F0502020204030204" pitchFamily="34" charset="0"/>
                </a:rPr>
                <a:t>9 infections</a:t>
              </a:r>
              <a:br>
                <a:rPr kumimoji="0" lang="en-US" alt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Roboto Condensed" panose="02000000000000000000" pitchFamily="2" charset="0"/>
                  <a:cs typeface="Calibri" panose="020F0502020204030204" pitchFamily="34" charset="0"/>
                </a:rPr>
              </a:br>
              <a:r>
                <a:rPr kumimoji="0" lang="en-US" alt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Roboto Condensed" panose="02000000000000000000" pitchFamily="2" charset="0"/>
                  <a:cs typeface="Calibri" panose="020F0502020204030204" pitchFamily="34" charset="0"/>
                </a:rPr>
                <a:t>967 PY</a:t>
              </a:r>
              <a:endParaRPr kumimoji="0" lang="en-US" altLang="fr-FR" sz="11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Roboto Condensed" panose="02000000000000000000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100" name="Rectangle 69">
              <a:extLst>
                <a:ext uri="{FF2B5EF4-FFF2-40B4-BE49-F238E27FC236}">
                  <a16:creationId xmlns:a16="http://schemas.microsoft.com/office/drawing/2014/main" id="{C412A986-650C-0AA7-4225-4011D8ABEA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3531" y="4649765"/>
              <a:ext cx="506240" cy="716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Roboto Condensed" panose="02000000000000000000" pitchFamily="2" charset="0"/>
                  <a:cs typeface="Calibri" panose="020F0502020204030204" pitchFamily="34" charset="0"/>
                </a:rPr>
                <a:t>LEN</a:t>
              </a:r>
              <a:br>
                <a:rPr kumimoji="0" lang="en-US" alt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Roboto Condensed" panose="02000000000000000000" pitchFamily="2" charset="0"/>
                  <a:cs typeface="Calibri" panose="020F0502020204030204" pitchFamily="34" charset="0"/>
                </a:rPr>
              </a:br>
              <a:r>
                <a:rPr kumimoji="0" lang="en-US" alt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Roboto Condensed" panose="02000000000000000000" pitchFamily="2" charset="0"/>
                  <a:cs typeface="Calibri" panose="020F0502020204030204" pitchFamily="34" charset="0"/>
                </a:rPr>
                <a:t>2 infections</a:t>
              </a:r>
              <a:br>
                <a:rPr kumimoji="0" lang="en-US" alt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Roboto Condensed" panose="02000000000000000000" pitchFamily="2" charset="0"/>
                  <a:cs typeface="Calibri" panose="020F0502020204030204" pitchFamily="34" charset="0"/>
                </a:rPr>
              </a:br>
              <a:r>
                <a:rPr kumimoji="0" lang="en-US" alt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Roboto Condensed" panose="02000000000000000000" pitchFamily="2" charset="0"/>
                  <a:cs typeface="Calibri" panose="020F0502020204030204" pitchFamily="34" charset="0"/>
                </a:rPr>
                <a:t>1 938 PY</a:t>
              </a:r>
              <a:endParaRPr kumimoji="0" lang="en-US" altLang="fr-FR" sz="11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Roboto Condensed" panose="02000000000000000000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101" name="Rectangle 69">
              <a:extLst>
                <a:ext uri="{FF2B5EF4-FFF2-40B4-BE49-F238E27FC236}">
                  <a16:creationId xmlns:a16="http://schemas.microsoft.com/office/drawing/2014/main" id="{A99A1552-5DA5-D403-63B2-7C9FC3DE90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109716" y="3187569"/>
              <a:ext cx="1760485" cy="317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Roboto Condensed" panose="02000000000000000000" pitchFamily="2" charset="0"/>
                  <a:cs typeface="Calibri" panose="020F0502020204030204" pitchFamily="34" charset="0"/>
                </a:rPr>
                <a:t>Median follow-up duration: 39.4 weeks</a:t>
              </a:r>
              <a:endParaRPr kumimoji="0" lang="en-US" altLang="fr-FR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Roboto Condensed" panose="02000000000000000000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B8D196B7-1B4E-A147-D31E-386FA573F8C7}"/>
                </a:ext>
              </a:extLst>
            </p:cNvPr>
            <p:cNvSpPr/>
            <p:nvPr/>
          </p:nvSpPr>
          <p:spPr bwMode="auto">
            <a:xfrm>
              <a:off x="1655452" y="3346450"/>
              <a:ext cx="576064" cy="130936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3" name="Groupe 102">
              <a:extLst>
                <a:ext uri="{FF2B5EF4-FFF2-40B4-BE49-F238E27FC236}">
                  <a16:creationId xmlns:a16="http://schemas.microsoft.com/office/drawing/2014/main" id="{55925DC5-C68F-17A5-98CC-EFE4BF36305A}"/>
                </a:ext>
              </a:extLst>
            </p:cNvPr>
            <p:cNvGrpSpPr/>
            <p:nvPr/>
          </p:nvGrpSpPr>
          <p:grpSpPr>
            <a:xfrm>
              <a:off x="1905589" y="2771775"/>
              <a:ext cx="75790" cy="979322"/>
              <a:chOff x="2084388" y="2281238"/>
              <a:chExt cx="127000" cy="720725"/>
            </a:xfrm>
          </p:grpSpPr>
          <p:sp>
            <p:nvSpPr>
              <p:cNvPr id="118" name="Line 113">
                <a:extLst>
                  <a:ext uri="{FF2B5EF4-FFF2-40B4-BE49-F238E27FC236}">
                    <a16:creationId xmlns:a16="http://schemas.microsoft.com/office/drawing/2014/main" id="{E85DCC25-5346-C762-535A-F3B3CAF169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Line 120">
                <a:extLst>
                  <a:ext uri="{FF2B5EF4-FFF2-40B4-BE49-F238E27FC236}">
                    <a16:creationId xmlns:a16="http://schemas.microsoft.com/office/drawing/2014/main" id="{CF483CCF-A8DB-64AF-78DF-68B3767BB6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Line 113">
                <a:extLst>
                  <a:ext uri="{FF2B5EF4-FFF2-40B4-BE49-F238E27FC236}">
                    <a16:creationId xmlns:a16="http://schemas.microsoft.com/office/drawing/2014/main" id="{54DF6B0E-106F-6E86-372B-A53B380A05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BF8DF8B5-794F-F7F9-F81A-9F8606D5AC14}"/>
                </a:ext>
              </a:extLst>
            </p:cNvPr>
            <p:cNvSpPr/>
            <p:nvPr/>
          </p:nvSpPr>
          <p:spPr bwMode="auto">
            <a:xfrm>
              <a:off x="2896375" y="4606925"/>
              <a:ext cx="576064" cy="48894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5" name="Groupe 104">
              <a:extLst>
                <a:ext uri="{FF2B5EF4-FFF2-40B4-BE49-F238E27FC236}">
                  <a16:creationId xmlns:a16="http://schemas.microsoft.com/office/drawing/2014/main" id="{7A4709F6-4832-FC3F-91BE-DB9271275F39}"/>
                </a:ext>
              </a:extLst>
            </p:cNvPr>
            <p:cNvGrpSpPr/>
            <p:nvPr/>
          </p:nvGrpSpPr>
          <p:grpSpPr>
            <a:xfrm>
              <a:off x="3145478" y="4460081"/>
              <a:ext cx="75790" cy="195738"/>
              <a:chOff x="2084388" y="2281238"/>
              <a:chExt cx="127000" cy="720725"/>
            </a:xfrm>
          </p:grpSpPr>
          <p:sp>
            <p:nvSpPr>
              <p:cNvPr id="115" name="Line 113">
                <a:extLst>
                  <a:ext uri="{FF2B5EF4-FFF2-40B4-BE49-F238E27FC236}">
                    <a16:creationId xmlns:a16="http://schemas.microsoft.com/office/drawing/2014/main" id="{AE321E69-88D0-EDC8-B658-7173046977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Line 120">
                <a:extLst>
                  <a:ext uri="{FF2B5EF4-FFF2-40B4-BE49-F238E27FC236}">
                    <a16:creationId xmlns:a16="http://schemas.microsoft.com/office/drawing/2014/main" id="{525534DF-F57D-EFA8-E886-39915B0B64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Line 113">
                <a:extLst>
                  <a:ext uri="{FF2B5EF4-FFF2-40B4-BE49-F238E27FC236}">
                    <a16:creationId xmlns:a16="http://schemas.microsoft.com/office/drawing/2014/main" id="{0C948930-CC5F-4B67-50BE-7923C3711B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ED2B14FD-B70C-C97A-86FA-DD384E649111}"/>
                </a:ext>
              </a:extLst>
            </p:cNvPr>
            <p:cNvSpPr/>
            <p:nvPr/>
          </p:nvSpPr>
          <p:spPr bwMode="auto">
            <a:xfrm>
              <a:off x="4133541" y="4148138"/>
              <a:ext cx="576064" cy="50768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7" name="Groupe 106">
              <a:extLst>
                <a:ext uri="{FF2B5EF4-FFF2-40B4-BE49-F238E27FC236}">
                  <a16:creationId xmlns:a16="http://schemas.microsoft.com/office/drawing/2014/main" id="{208B093F-D3EB-FA16-F8AA-D30CE71AE405}"/>
                </a:ext>
              </a:extLst>
            </p:cNvPr>
            <p:cNvGrpSpPr/>
            <p:nvPr/>
          </p:nvGrpSpPr>
          <p:grpSpPr>
            <a:xfrm>
              <a:off x="4389405" y="3686174"/>
              <a:ext cx="75790" cy="743141"/>
              <a:chOff x="2084388" y="2281238"/>
              <a:chExt cx="127000" cy="720725"/>
            </a:xfrm>
          </p:grpSpPr>
          <p:sp>
            <p:nvSpPr>
              <p:cNvPr id="112" name="Line 113">
                <a:extLst>
                  <a:ext uri="{FF2B5EF4-FFF2-40B4-BE49-F238E27FC236}">
                    <a16:creationId xmlns:a16="http://schemas.microsoft.com/office/drawing/2014/main" id="{15AD9AFF-A9A3-20EC-4CFF-1AB2C9B8EA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Line 120">
                <a:extLst>
                  <a:ext uri="{FF2B5EF4-FFF2-40B4-BE49-F238E27FC236}">
                    <a16:creationId xmlns:a16="http://schemas.microsoft.com/office/drawing/2014/main" id="{41F0DBDA-2CAB-EA41-08F1-5AD1B7664B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Line 113">
                <a:extLst>
                  <a:ext uri="{FF2B5EF4-FFF2-40B4-BE49-F238E27FC236}">
                    <a16:creationId xmlns:a16="http://schemas.microsoft.com/office/drawing/2014/main" id="{79DFDEBD-5698-BAF7-E9B1-CB40D53FCB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8" name="Rectangle 69">
              <a:extLst>
                <a:ext uri="{FF2B5EF4-FFF2-40B4-BE49-F238E27FC236}">
                  <a16:creationId xmlns:a16="http://schemas.microsoft.com/office/drawing/2014/main" id="{E0333436-81D4-0D73-E448-6385927695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2164" y="2502888"/>
              <a:ext cx="225212" cy="298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Roboto Condensed" panose="02000000000000000000" pitchFamily="2" charset="0"/>
                  <a:cs typeface="Calibri" panose="020F0502020204030204" pitchFamily="34" charset="0"/>
                </a:rPr>
                <a:t>2.37</a:t>
              </a:r>
              <a:endParaRPr kumimoji="0" lang="en-US" altLang="fr-FR" sz="11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Roboto Condensed" panose="02000000000000000000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109" name="Rectangle 69">
              <a:extLst>
                <a:ext uri="{FF2B5EF4-FFF2-40B4-BE49-F238E27FC236}">
                  <a16:creationId xmlns:a16="http://schemas.microsoft.com/office/drawing/2014/main" id="{4D992C23-E0A0-C00C-5923-CFA5E93815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6068" y="3417916"/>
              <a:ext cx="225212" cy="298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Roboto Condensed" panose="02000000000000000000" pitchFamily="2" charset="0"/>
                  <a:cs typeface="Calibri" panose="020F0502020204030204" pitchFamily="34" charset="0"/>
                </a:rPr>
                <a:t>0.93</a:t>
              </a:r>
              <a:endParaRPr kumimoji="0" lang="en-US" altLang="fr-FR" sz="11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Roboto Condensed" panose="02000000000000000000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110" name="Rectangle 69">
              <a:extLst>
                <a:ext uri="{FF2B5EF4-FFF2-40B4-BE49-F238E27FC236}">
                  <a16:creationId xmlns:a16="http://schemas.microsoft.com/office/drawing/2014/main" id="{BBAD3FDD-4F14-464E-347E-B7C09BE055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4047" y="4218314"/>
              <a:ext cx="225212" cy="298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Roboto Condensed" panose="02000000000000000000" pitchFamily="2" charset="0"/>
                  <a:cs typeface="Calibri" panose="020F0502020204030204" pitchFamily="34" charset="0"/>
                </a:rPr>
                <a:t>0.10</a:t>
              </a:r>
              <a:endParaRPr kumimoji="0" lang="en-US" altLang="fr-FR" sz="11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Roboto Condensed" panose="02000000000000000000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3DB4A000-6876-46A1-44AB-B0A7F0FE33F8}"/>
                </a:ext>
              </a:extLst>
            </p:cNvPr>
            <p:cNvSpPr/>
            <p:nvPr/>
          </p:nvSpPr>
          <p:spPr bwMode="auto">
            <a:xfrm>
              <a:off x="2721274" y="4165601"/>
              <a:ext cx="968680" cy="1199429"/>
            </a:xfrm>
            <a:prstGeom prst="rect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5" name="TextBox 30">
            <a:extLst>
              <a:ext uri="{FF2B5EF4-FFF2-40B4-BE49-F238E27FC236}">
                <a16:creationId xmlns:a16="http://schemas.microsoft.com/office/drawing/2014/main" id="{C0754C27-0356-4187-3C71-29F670052F69}"/>
              </a:ext>
            </a:extLst>
          </p:cNvPr>
          <p:cNvSpPr txBox="1"/>
          <p:nvPr/>
        </p:nvSpPr>
        <p:spPr>
          <a:xfrm>
            <a:off x="6349831" y="6498483"/>
            <a:ext cx="5829300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Ogbuagu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O, HIV Drug Therapy Glasgow 2024, Abs. O49</a:t>
            </a:r>
          </a:p>
        </p:txBody>
      </p:sp>
    </p:spTree>
    <p:extLst>
      <p:ext uri="{BB962C8B-B14F-4D97-AF65-F5344CB8AC3E}">
        <p14:creationId xmlns:p14="http://schemas.microsoft.com/office/powerpoint/2010/main" val="148735360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1D666-6637-1F64-7E7C-F381FFA37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54382C-7B16-D59F-AAAC-EDA761FC9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0"/>
            <a:ext cx="10473267" cy="1491539"/>
          </a:xfrm>
        </p:spPr>
        <p:txBody>
          <a:bodyPr>
            <a:noAutofit/>
          </a:bodyPr>
          <a:lstStyle/>
          <a:p>
            <a:r>
              <a:rPr lang="en-US" noProof="0" dirty="0"/>
              <a:t>Initiation of LEN for </a:t>
            </a:r>
            <a:r>
              <a:rPr lang="en-US" noProof="0" dirty="0" err="1"/>
              <a:t>PrEP</a:t>
            </a:r>
            <a:r>
              <a:rPr lang="en-US" noProof="0" dirty="0"/>
              <a:t> Requires Oral LEN Loading</a:t>
            </a:r>
            <a:br>
              <a:rPr lang="en-US" noProof="0" dirty="0"/>
            </a:br>
            <a:r>
              <a:rPr lang="en-US" noProof="0" dirty="0"/>
              <a:t>Tablets and Injections </a:t>
            </a:r>
            <a:r>
              <a:rPr lang="en-US" baseline="30000" noProof="0" dirty="0"/>
              <a:t>1,2</a:t>
            </a:r>
          </a:p>
        </p:txBody>
      </p:sp>
      <p:sp>
        <p:nvSpPr>
          <p:cNvPr id="7" name="TextBox 30">
            <a:extLst>
              <a:ext uri="{FF2B5EF4-FFF2-40B4-BE49-F238E27FC236}">
                <a16:creationId xmlns:a16="http://schemas.microsoft.com/office/drawing/2014/main" id="{A48E4E28-C3C6-F4A4-BCBF-7460EDB7CE12}"/>
              </a:ext>
            </a:extLst>
          </p:cNvPr>
          <p:cNvSpPr txBox="1"/>
          <p:nvPr/>
        </p:nvSpPr>
        <p:spPr>
          <a:xfrm>
            <a:off x="0" y="6166084"/>
            <a:ext cx="12179131" cy="590931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3000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a</a:t>
            </a:r>
            <a:r>
              <a:rPr kumimoji="0" lang="en-US" sz="1200" b="0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Injection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 sites are depicted as per the United States Prescribing Information. GI, gastrointestinal; LEN, </a:t>
            </a:r>
            <a:r>
              <a:rPr kumimoji="0" lang="en-US" sz="1200" b="0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lenacapavir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; PO, orally; </a:t>
            </a:r>
            <a:r>
              <a:rPr kumimoji="0" lang="en-US" sz="1200" b="0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PrEP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, pre-exposure prophylaxis; SC, subcutaneous(</a:t>
            </a:r>
            <a:r>
              <a:rPr kumimoji="0" lang="en-US" sz="1200" b="0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ly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).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1. Gilead Sciences. https;//www.accessdata.fda.gov/drugsatfda_docs/label/2025/220020s000lbl.pdf (accessed June 26, 2025).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2. </a:t>
            </a:r>
            <a:r>
              <a:rPr kumimoji="0" lang="en-US" sz="1200" b="0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Jogiraju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 V, et al. Poster #PESUB22 presented at the 24</a:t>
            </a:r>
            <a:r>
              <a:rPr kumimoji="0" lang="en-US" sz="1200" b="0" i="1" u="none" strike="noStrike" kern="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th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 International AIDS Conference; July 29-August 2, 2022; Montreal, Canada, and virtually.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24BFDEDC-85AE-BC99-0F0C-2441B31D59D0}"/>
              </a:ext>
            </a:extLst>
          </p:cNvPr>
          <p:cNvGrpSpPr/>
          <p:nvPr/>
        </p:nvGrpSpPr>
        <p:grpSpPr>
          <a:xfrm>
            <a:off x="2224361" y="2198277"/>
            <a:ext cx="7721664" cy="2310641"/>
            <a:chOff x="2224361" y="2198277"/>
            <a:chExt cx="7721664" cy="2310641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CCC9CE74-C0D3-188F-CF78-5FA1652FD4BE}"/>
                </a:ext>
              </a:extLst>
            </p:cNvPr>
            <p:cNvSpPr txBox="1"/>
            <p:nvPr/>
          </p:nvSpPr>
          <p:spPr>
            <a:xfrm>
              <a:off x="5934361" y="2198277"/>
              <a:ext cx="196188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/>
                <a:t>LEN for </a:t>
              </a:r>
              <a:r>
                <a:rPr lang="fr-FR" sz="2000" b="1" dirty="0" err="1"/>
                <a:t>PrEP</a:t>
              </a:r>
              <a:r>
                <a:rPr lang="fr-FR" sz="2000" b="1" dirty="0"/>
                <a:t> Day</a:t>
              </a:r>
              <a:endParaRPr lang="fr-FR" sz="1600" dirty="0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17E2E399-6FEC-E0EC-AA81-0F005311F6ED}"/>
                </a:ext>
              </a:extLst>
            </p:cNvPr>
            <p:cNvSpPr txBox="1"/>
            <p:nvPr/>
          </p:nvSpPr>
          <p:spPr>
            <a:xfrm>
              <a:off x="8185805" y="2204859"/>
              <a:ext cx="3145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000" b="1" dirty="0"/>
                <a:t>1</a:t>
              </a:r>
              <a:endParaRPr lang="fr-FR" sz="1600" dirty="0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10FE40E9-4E5E-BCE9-2DDA-8A1F0D5D7012}"/>
                </a:ext>
              </a:extLst>
            </p:cNvPr>
            <p:cNvSpPr txBox="1"/>
            <p:nvPr/>
          </p:nvSpPr>
          <p:spPr>
            <a:xfrm>
              <a:off x="9321185" y="2204859"/>
              <a:ext cx="3145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/>
                <a:t>2</a:t>
              </a:r>
              <a:endParaRPr lang="fr-FR" sz="1600" dirty="0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2F9FA4D0-0E2E-350E-052C-77F9D7DEEDD6}"/>
                </a:ext>
              </a:extLst>
            </p:cNvPr>
            <p:cNvSpPr txBox="1"/>
            <p:nvPr/>
          </p:nvSpPr>
          <p:spPr>
            <a:xfrm>
              <a:off x="2231017" y="2615941"/>
              <a:ext cx="2091791" cy="400110"/>
            </a:xfrm>
            <a:prstGeom prst="rect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noProof="0">
                  <a:solidFill>
                    <a:schemeClr val="bg1"/>
                  </a:solidFill>
                </a:rPr>
                <a:t>Initiation regimen</a:t>
              </a:r>
              <a:endParaRPr lang="en-US" sz="1600" noProof="0">
                <a:solidFill>
                  <a:schemeClr val="bg1"/>
                </a:solidFill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538E6904-844E-D5ED-2209-CAF695CC8956}"/>
                </a:ext>
              </a:extLst>
            </p:cNvPr>
            <p:cNvSpPr txBox="1"/>
            <p:nvPr/>
          </p:nvSpPr>
          <p:spPr>
            <a:xfrm>
              <a:off x="2369141" y="3304958"/>
              <a:ext cx="23889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LEN SC 927 mg Day 1</a:t>
              </a:r>
              <a:endParaRPr lang="fr-FR" sz="1600" dirty="0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67C870BA-8912-934E-823C-54104DC246E0}"/>
                </a:ext>
              </a:extLst>
            </p:cNvPr>
            <p:cNvSpPr txBox="1"/>
            <p:nvPr/>
          </p:nvSpPr>
          <p:spPr>
            <a:xfrm>
              <a:off x="2369141" y="3930500"/>
              <a:ext cx="31888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LEN PO 600 mg Days 1 and 2</a:t>
              </a:r>
              <a:endParaRPr lang="fr-FR" sz="1600" dirty="0"/>
            </a:p>
          </p:txBody>
        </p:sp>
        <p:sp>
          <p:nvSpPr>
            <p:cNvPr id="15" name="Parenthèse ouvrante 14">
              <a:extLst>
                <a:ext uri="{FF2B5EF4-FFF2-40B4-BE49-F238E27FC236}">
                  <a16:creationId xmlns:a16="http://schemas.microsoft.com/office/drawing/2014/main" id="{BAE56B25-AD80-421F-12DE-6A14F6208B22}"/>
                </a:ext>
              </a:extLst>
            </p:cNvPr>
            <p:cNvSpPr/>
            <p:nvPr/>
          </p:nvSpPr>
          <p:spPr>
            <a:xfrm rot="16200000">
              <a:off x="8779152" y="2164159"/>
              <a:ext cx="250273" cy="1153838"/>
            </a:xfrm>
            <a:prstGeom prst="leftBracket">
              <a:avLst>
                <a:gd name="adj" fmla="val 0"/>
              </a:avLst>
            </a:prstGeom>
            <a:ln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28AD364E-5D27-7253-927A-F36C8A7AEE98}"/>
                </a:ext>
              </a:extLst>
            </p:cNvPr>
            <p:cNvSpPr txBox="1"/>
            <p:nvPr/>
          </p:nvSpPr>
          <p:spPr>
            <a:xfrm rot="10800000" flipH="1">
              <a:off x="7538736" y="3043774"/>
              <a:ext cx="97440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4800" dirty="0"/>
                <a:t>💉</a:t>
              </a:r>
            </a:p>
          </p:txBody>
        </p:sp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ACCD15CE-60FB-DFAF-12D3-94C105292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38333" y="3905548"/>
              <a:ext cx="496261" cy="496261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40FE5FF2-886B-31CE-9649-E1697EC487F6}"/>
                </a:ext>
              </a:extLst>
            </p:cNvPr>
            <p:cNvSpPr txBox="1"/>
            <p:nvPr/>
          </p:nvSpPr>
          <p:spPr>
            <a:xfrm rot="10800000" flipH="1">
              <a:off x="8004096" y="3043774"/>
              <a:ext cx="97440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4800" dirty="0"/>
                <a:t>💉</a:t>
              </a:r>
            </a:p>
          </p:txBody>
        </p: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13A8F3FB-0B92-6B26-DFA0-CC7984695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04096" y="3905548"/>
              <a:ext cx="496261" cy="496261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B3C2FDF1-32BD-E30A-0B9A-8A0808FFE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47598" y="3905548"/>
              <a:ext cx="496261" cy="496261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A8964BB1-A369-F97D-250A-0AF9FB66D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13361" y="3905548"/>
              <a:ext cx="496261" cy="496261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0DF11E5-F56E-99E1-717A-39431B556E42}"/>
                </a:ext>
              </a:extLst>
            </p:cNvPr>
            <p:cNvSpPr/>
            <p:nvPr/>
          </p:nvSpPr>
          <p:spPr>
            <a:xfrm>
              <a:off x="2224361" y="3043774"/>
              <a:ext cx="7721664" cy="1465144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</p:grpSp>
    </p:spTree>
    <p:extLst>
      <p:ext uri="{BB962C8B-B14F-4D97-AF65-F5344CB8AC3E}">
        <p14:creationId xmlns:p14="http://schemas.microsoft.com/office/powerpoint/2010/main" val="3008177988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Bulle narrative : rectangle 100">
            <a:extLst>
              <a:ext uri="{FF2B5EF4-FFF2-40B4-BE49-F238E27FC236}">
                <a16:creationId xmlns:a16="http://schemas.microsoft.com/office/drawing/2014/main" id="{56F1FD95-390E-C9E8-CFD0-7F04F86EEAD2}"/>
              </a:ext>
            </a:extLst>
          </p:cNvPr>
          <p:cNvSpPr/>
          <p:nvPr/>
        </p:nvSpPr>
        <p:spPr>
          <a:xfrm>
            <a:off x="2052409" y="4285519"/>
            <a:ext cx="2826969" cy="620173"/>
          </a:xfrm>
          <a:prstGeom prst="wedgeRectCallout">
            <a:avLst>
              <a:gd name="adj1" fmla="val -49848"/>
              <a:gd name="adj2" fmla="val -224455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noProof="0" dirty="0">
                <a:solidFill>
                  <a:schemeClr val="tx1"/>
                </a:solidFill>
              </a:rPr>
              <a:t>if an individual misses the Day 2 PO dose,</a:t>
            </a:r>
          </a:p>
          <a:p>
            <a:pPr algn="ctr"/>
            <a:r>
              <a:rPr lang="en-US" sz="1200" b="1" noProof="0" dirty="0">
                <a:solidFill>
                  <a:schemeClr val="tx1"/>
                </a:solidFill>
              </a:rPr>
              <a:t>they should take it as soon as they</a:t>
            </a:r>
            <a:br>
              <a:rPr lang="en-US" sz="1200" b="1" noProof="0" dirty="0">
                <a:solidFill>
                  <a:schemeClr val="tx1"/>
                </a:solidFill>
              </a:rPr>
            </a:br>
            <a:r>
              <a:rPr lang="en-US" sz="1200" b="1" noProof="0" dirty="0">
                <a:solidFill>
                  <a:schemeClr val="tx1"/>
                </a:solidFill>
              </a:rPr>
              <a:t>remember, to achieve IQ4 quickly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6F86ADD0-41EF-D5EA-5F04-3B59D3F40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9756" y="1619405"/>
            <a:ext cx="7162800" cy="54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None/>
              <a:defRPr sz="4000" b="1">
                <a:solidFill>
                  <a:srgbClr val="00B0F0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None/>
              <a:defRPr sz="1800">
                <a:solidFill>
                  <a:srgbClr val="0000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None/>
              <a:defRPr sz="1600">
                <a:solidFill>
                  <a:srgbClr val="0000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None/>
              <a:defRPr sz="1400">
                <a:solidFill>
                  <a:srgbClr val="0000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None/>
              <a:defRPr sz="1400">
                <a:solidFill>
                  <a:srgbClr val="0000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286000" indent="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None/>
              <a:defRPr sz="1400">
                <a:solidFill>
                  <a:schemeClr val="bg1"/>
                </a:solidFill>
                <a:latin typeface="+mn-lt"/>
              </a:defRPr>
            </a:lvl6pPr>
            <a:lvl7pPr marL="2743200" indent="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None/>
              <a:defRPr sz="1400">
                <a:solidFill>
                  <a:schemeClr val="bg1"/>
                </a:solidFill>
                <a:latin typeface="+mn-lt"/>
              </a:defRPr>
            </a:lvl7pPr>
            <a:lvl8pPr marL="3200400" indent="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None/>
              <a:defRPr sz="1400">
                <a:solidFill>
                  <a:schemeClr val="bg1"/>
                </a:solidFill>
                <a:latin typeface="+mn-lt"/>
              </a:defRPr>
            </a:lvl8pPr>
            <a:lvl9pPr marL="3657600" indent="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None/>
              <a:defRPr sz="14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/>
            <a:endParaRPr lang="en-US" sz="1800" kern="0" noProof="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56A767-BF10-B10A-A502-AEF421359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8630" y="2794041"/>
            <a:ext cx="3220013" cy="400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None/>
              <a:defRPr sz="4000" b="1">
                <a:solidFill>
                  <a:srgbClr val="00B0F0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None/>
              <a:defRPr sz="1800">
                <a:solidFill>
                  <a:srgbClr val="0000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None/>
              <a:defRPr sz="1600">
                <a:solidFill>
                  <a:srgbClr val="0000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None/>
              <a:defRPr sz="1400">
                <a:solidFill>
                  <a:srgbClr val="0000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None/>
              <a:defRPr sz="1400">
                <a:solidFill>
                  <a:srgbClr val="0000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286000" indent="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None/>
              <a:defRPr sz="1400">
                <a:solidFill>
                  <a:schemeClr val="bg1"/>
                </a:solidFill>
                <a:latin typeface="+mn-lt"/>
              </a:defRPr>
            </a:lvl6pPr>
            <a:lvl7pPr marL="2743200" indent="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None/>
              <a:defRPr sz="1400">
                <a:solidFill>
                  <a:schemeClr val="bg1"/>
                </a:solidFill>
                <a:latin typeface="+mn-lt"/>
              </a:defRPr>
            </a:lvl7pPr>
            <a:lvl8pPr marL="3200400" indent="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None/>
              <a:defRPr sz="1400">
                <a:solidFill>
                  <a:schemeClr val="bg1"/>
                </a:solidFill>
                <a:latin typeface="+mn-lt"/>
              </a:defRPr>
            </a:lvl8pPr>
            <a:lvl9pPr marL="3657600" indent="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None/>
              <a:defRPr sz="14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/>
            <a:r>
              <a:rPr lang="en-US" sz="1600" kern="0" noProof="0" dirty="0">
                <a:solidFill>
                  <a:srgbClr val="0070C0"/>
                </a:solidFill>
                <a:latin typeface="+mn-lt"/>
              </a:rPr>
              <a:t>Time to reach IQ4 with and without LEN oral loading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1E5C686B-6F68-2BC8-257B-E41D096E8A26}"/>
              </a:ext>
            </a:extLst>
          </p:cNvPr>
          <p:cNvGrpSpPr/>
          <p:nvPr/>
        </p:nvGrpSpPr>
        <p:grpSpPr>
          <a:xfrm>
            <a:off x="6845461" y="3082569"/>
            <a:ext cx="4233366" cy="2478467"/>
            <a:chOff x="6845461" y="2589273"/>
            <a:chExt cx="4233366" cy="2478467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8CC740E1-5CAA-8CA5-7A62-2A76BC7A2E09}"/>
                </a:ext>
              </a:extLst>
            </p:cNvPr>
            <p:cNvGrpSpPr/>
            <p:nvPr/>
          </p:nvGrpSpPr>
          <p:grpSpPr>
            <a:xfrm>
              <a:off x="6845461" y="2589273"/>
              <a:ext cx="4081066" cy="2073813"/>
              <a:chOff x="6546851" y="3233738"/>
              <a:chExt cx="3114675" cy="1582737"/>
            </a:xfrm>
          </p:grpSpPr>
          <p:sp>
            <p:nvSpPr>
              <p:cNvPr id="17" name="Freeform 43">
                <a:extLst>
                  <a:ext uri="{FF2B5EF4-FFF2-40B4-BE49-F238E27FC236}">
                    <a16:creationId xmlns:a16="http://schemas.microsoft.com/office/drawing/2014/main" id="{0BAC0BB8-A65F-151E-33B2-60527C4056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9101" y="3468688"/>
                <a:ext cx="2846388" cy="735013"/>
              </a:xfrm>
              <a:custGeom>
                <a:avLst/>
                <a:gdLst>
                  <a:gd name="T0" fmla="*/ 10762 w 10762"/>
                  <a:gd name="T1" fmla="*/ 0 h 2782"/>
                  <a:gd name="T2" fmla="*/ 10293 w 10762"/>
                  <a:gd name="T3" fmla="*/ 54 h 2782"/>
                  <a:gd name="T4" fmla="*/ 9832 w 10762"/>
                  <a:gd name="T5" fmla="*/ 122 h 2782"/>
                  <a:gd name="T6" fmla="*/ 9376 w 10762"/>
                  <a:gd name="T7" fmla="*/ 199 h 2782"/>
                  <a:gd name="T8" fmla="*/ 8925 w 10762"/>
                  <a:gd name="T9" fmla="*/ 289 h 2782"/>
                  <a:gd name="T10" fmla="*/ 8476 w 10762"/>
                  <a:gd name="T11" fmla="*/ 390 h 2782"/>
                  <a:gd name="T12" fmla="*/ 8034 w 10762"/>
                  <a:gd name="T13" fmla="*/ 503 h 2782"/>
                  <a:gd name="T14" fmla="*/ 7596 w 10762"/>
                  <a:gd name="T15" fmla="*/ 627 h 2782"/>
                  <a:gd name="T16" fmla="*/ 7164 w 10762"/>
                  <a:gd name="T17" fmla="*/ 764 h 2782"/>
                  <a:gd name="T18" fmla="*/ 6961 w 10762"/>
                  <a:gd name="T19" fmla="*/ 817 h 2782"/>
                  <a:gd name="T20" fmla="*/ 6759 w 10762"/>
                  <a:gd name="T21" fmla="*/ 868 h 2782"/>
                  <a:gd name="T22" fmla="*/ 6691 w 10762"/>
                  <a:gd name="T23" fmla="*/ 884 h 2782"/>
                  <a:gd name="T24" fmla="*/ 6487 w 10762"/>
                  <a:gd name="T25" fmla="*/ 929 h 2782"/>
                  <a:gd name="T26" fmla="*/ 6213 w 10762"/>
                  <a:gd name="T27" fmla="*/ 982 h 2782"/>
                  <a:gd name="T28" fmla="*/ 6127 w 10762"/>
                  <a:gd name="T29" fmla="*/ 997 h 2782"/>
                  <a:gd name="T30" fmla="*/ 6077 w 10762"/>
                  <a:gd name="T31" fmla="*/ 1007 h 2782"/>
                  <a:gd name="T32" fmla="*/ 5799 w 10762"/>
                  <a:gd name="T33" fmla="*/ 1049 h 2782"/>
                  <a:gd name="T34" fmla="*/ 5623 w 10762"/>
                  <a:gd name="T35" fmla="*/ 1070 h 2782"/>
                  <a:gd name="T36" fmla="*/ 5519 w 10762"/>
                  <a:gd name="T37" fmla="*/ 1084 h 2782"/>
                  <a:gd name="T38" fmla="*/ 5238 w 10762"/>
                  <a:gd name="T39" fmla="*/ 1112 h 2782"/>
                  <a:gd name="T40" fmla="*/ 4955 w 10762"/>
                  <a:gd name="T41" fmla="*/ 1133 h 2782"/>
                  <a:gd name="T42" fmla="*/ 4328 w 10762"/>
                  <a:gd name="T43" fmla="*/ 1181 h 2782"/>
                  <a:gd name="T44" fmla="*/ 3704 w 10762"/>
                  <a:gd name="T45" fmla="*/ 1239 h 2782"/>
                  <a:gd name="T46" fmla="*/ 3080 w 10762"/>
                  <a:gd name="T47" fmla="*/ 1308 h 2782"/>
                  <a:gd name="T48" fmla="*/ 2460 w 10762"/>
                  <a:gd name="T49" fmla="*/ 1388 h 2782"/>
                  <a:gd name="T50" fmla="*/ 286 w 10762"/>
                  <a:gd name="T51" fmla="*/ 1890 h 2782"/>
                  <a:gd name="T52" fmla="*/ 140 w 10762"/>
                  <a:gd name="T53" fmla="*/ 1839 h 2782"/>
                  <a:gd name="T54" fmla="*/ 0 w 10762"/>
                  <a:gd name="T55" fmla="*/ 2782 h 2782"/>
                  <a:gd name="T56" fmla="*/ 284 w 10762"/>
                  <a:gd name="T57" fmla="*/ 2436 h 2782"/>
                  <a:gd name="T58" fmla="*/ 353 w 10762"/>
                  <a:gd name="T59" fmla="*/ 2388 h 2782"/>
                  <a:gd name="T60" fmla="*/ 426 w 10762"/>
                  <a:gd name="T61" fmla="*/ 2362 h 2782"/>
                  <a:gd name="T62" fmla="*/ 503 w 10762"/>
                  <a:gd name="T63" fmla="*/ 2360 h 2782"/>
                  <a:gd name="T64" fmla="*/ 565 w 10762"/>
                  <a:gd name="T65" fmla="*/ 2374 h 2782"/>
                  <a:gd name="T66" fmla="*/ 612 w 10762"/>
                  <a:gd name="T67" fmla="*/ 2380 h 2782"/>
                  <a:gd name="T68" fmla="*/ 660 w 10762"/>
                  <a:gd name="T69" fmla="*/ 2378 h 2782"/>
                  <a:gd name="T70" fmla="*/ 711 w 10762"/>
                  <a:gd name="T71" fmla="*/ 2364 h 2782"/>
                  <a:gd name="T72" fmla="*/ 983 w 10762"/>
                  <a:gd name="T73" fmla="*/ 2266 h 2782"/>
                  <a:gd name="T74" fmla="*/ 1482 w 10762"/>
                  <a:gd name="T75" fmla="*/ 2108 h 2782"/>
                  <a:gd name="T76" fmla="*/ 1988 w 10762"/>
                  <a:gd name="T77" fmla="*/ 1970 h 2782"/>
                  <a:gd name="T78" fmla="*/ 2500 w 10762"/>
                  <a:gd name="T79" fmla="*/ 1851 h 2782"/>
                  <a:gd name="T80" fmla="*/ 3024 w 10762"/>
                  <a:gd name="T81" fmla="*/ 1760 h 2782"/>
                  <a:gd name="T82" fmla="*/ 3560 w 10762"/>
                  <a:gd name="T83" fmla="*/ 1687 h 2782"/>
                  <a:gd name="T84" fmla="*/ 4104 w 10762"/>
                  <a:gd name="T85" fmla="*/ 1627 h 2782"/>
                  <a:gd name="T86" fmla="*/ 4657 w 10762"/>
                  <a:gd name="T87" fmla="*/ 1579 h 2782"/>
                  <a:gd name="T88" fmla="*/ 5095 w 10762"/>
                  <a:gd name="T89" fmla="*/ 1556 h 2782"/>
                  <a:gd name="T90" fmla="*/ 5175 w 10762"/>
                  <a:gd name="T91" fmla="*/ 1553 h 2782"/>
                  <a:gd name="T92" fmla="*/ 5415 w 10762"/>
                  <a:gd name="T93" fmla="*/ 1542 h 2782"/>
                  <a:gd name="T94" fmla="*/ 5736 w 10762"/>
                  <a:gd name="T95" fmla="*/ 1521 h 2782"/>
                  <a:gd name="T96" fmla="*/ 5896 w 10762"/>
                  <a:gd name="T97" fmla="*/ 1508 h 2782"/>
                  <a:gd name="T98" fmla="*/ 6135 w 10762"/>
                  <a:gd name="T99" fmla="*/ 1483 h 2782"/>
                  <a:gd name="T100" fmla="*/ 6294 w 10762"/>
                  <a:gd name="T101" fmla="*/ 1464 h 2782"/>
                  <a:gd name="T102" fmla="*/ 6533 w 10762"/>
                  <a:gd name="T103" fmla="*/ 1432 h 2782"/>
                  <a:gd name="T104" fmla="*/ 6851 w 10762"/>
                  <a:gd name="T105" fmla="*/ 1382 h 2782"/>
                  <a:gd name="T106" fmla="*/ 7167 w 10762"/>
                  <a:gd name="T107" fmla="*/ 1323 h 2782"/>
                  <a:gd name="T108" fmla="*/ 7265 w 10762"/>
                  <a:gd name="T109" fmla="*/ 1302 h 2782"/>
                  <a:gd name="T110" fmla="*/ 7325 w 10762"/>
                  <a:gd name="T111" fmla="*/ 1291 h 2782"/>
                  <a:gd name="T112" fmla="*/ 7886 w 10762"/>
                  <a:gd name="T113" fmla="*/ 1155 h 2782"/>
                  <a:gd name="T114" fmla="*/ 8697 w 10762"/>
                  <a:gd name="T115" fmla="*/ 958 h 2782"/>
                  <a:gd name="T116" fmla="*/ 9516 w 10762"/>
                  <a:gd name="T117" fmla="*/ 768 h 2782"/>
                  <a:gd name="T118" fmla="*/ 10344 w 10762"/>
                  <a:gd name="T119" fmla="*/ 584 h 27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762" h="2782">
                    <a:moveTo>
                      <a:pt x="10762" y="496"/>
                    </a:moveTo>
                    <a:lnTo>
                      <a:pt x="10762" y="0"/>
                    </a:lnTo>
                    <a:lnTo>
                      <a:pt x="10526" y="25"/>
                    </a:lnTo>
                    <a:lnTo>
                      <a:pt x="10293" y="54"/>
                    </a:lnTo>
                    <a:lnTo>
                      <a:pt x="10062" y="86"/>
                    </a:lnTo>
                    <a:lnTo>
                      <a:pt x="9832" y="122"/>
                    </a:lnTo>
                    <a:lnTo>
                      <a:pt x="9603" y="158"/>
                    </a:lnTo>
                    <a:lnTo>
                      <a:pt x="9376" y="199"/>
                    </a:lnTo>
                    <a:lnTo>
                      <a:pt x="9149" y="243"/>
                    </a:lnTo>
                    <a:lnTo>
                      <a:pt x="8925" y="289"/>
                    </a:lnTo>
                    <a:lnTo>
                      <a:pt x="8699" y="338"/>
                    </a:lnTo>
                    <a:lnTo>
                      <a:pt x="8476" y="390"/>
                    </a:lnTo>
                    <a:lnTo>
                      <a:pt x="8253" y="445"/>
                    </a:lnTo>
                    <a:lnTo>
                      <a:pt x="8034" y="503"/>
                    </a:lnTo>
                    <a:lnTo>
                      <a:pt x="7814" y="564"/>
                    </a:lnTo>
                    <a:lnTo>
                      <a:pt x="7596" y="627"/>
                    </a:lnTo>
                    <a:lnTo>
                      <a:pt x="7379" y="693"/>
                    </a:lnTo>
                    <a:lnTo>
                      <a:pt x="7164" y="764"/>
                    </a:lnTo>
                    <a:lnTo>
                      <a:pt x="7028" y="800"/>
                    </a:lnTo>
                    <a:lnTo>
                      <a:pt x="6961" y="817"/>
                    </a:lnTo>
                    <a:lnTo>
                      <a:pt x="6894" y="835"/>
                    </a:lnTo>
                    <a:lnTo>
                      <a:pt x="6759" y="868"/>
                    </a:lnTo>
                    <a:lnTo>
                      <a:pt x="6724" y="875"/>
                    </a:lnTo>
                    <a:lnTo>
                      <a:pt x="6691" y="884"/>
                    </a:lnTo>
                    <a:lnTo>
                      <a:pt x="6624" y="900"/>
                    </a:lnTo>
                    <a:lnTo>
                      <a:pt x="6487" y="929"/>
                    </a:lnTo>
                    <a:lnTo>
                      <a:pt x="6351" y="956"/>
                    </a:lnTo>
                    <a:lnTo>
                      <a:pt x="6213" y="982"/>
                    </a:lnTo>
                    <a:lnTo>
                      <a:pt x="6144" y="994"/>
                    </a:lnTo>
                    <a:lnTo>
                      <a:pt x="6127" y="997"/>
                    </a:lnTo>
                    <a:lnTo>
                      <a:pt x="6110" y="1000"/>
                    </a:lnTo>
                    <a:lnTo>
                      <a:pt x="6077" y="1007"/>
                    </a:lnTo>
                    <a:lnTo>
                      <a:pt x="5936" y="1029"/>
                    </a:lnTo>
                    <a:lnTo>
                      <a:pt x="5799" y="1049"/>
                    </a:lnTo>
                    <a:lnTo>
                      <a:pt x="5658" y="1067"/>
                    </a:lnTo>
                    <a:lnTo>
                      <a:pt x="5623" y="1070"/>
                    </a:lnTo>
                    <a:lnTo>
                      <a:pt x="5588" y="1075"/>
                    </a:lnTo>
                    <a:lnTo>
                      <a:pt x="5519" y="1084"/>
                    </a:lnTo>
                    <a:lnTo>
                      <a:pt x="5378" y="1099"/>
                    </a:lnTo>
                    <a:lnTo>
                      <a:pt x="5238" y="1112"/>
                    </a:lnTo>
                    <a:lnTo>
                      <a:pt x="5095" y="1123"/>
                    </a:lnTo>
                    <a:lnTo>
                      <a:pt x="4955" y="1133"/>
                    </a:lnTo>
                    <a:lnTo>
                      <a:pt x="4641" y="1156"/>
                    </a:lnTo>
                    <a:lnTo>
                      <a:pt x="4328" y="1181"/>
                    </a:lnTo>
                    <a:lnTo>
                      <a:pt x="4015" y="1208"/>
                    </a:lnTo>
                    <a:lnTo>
                      <a:pt x="3704" y="1239"/>
                    </a:lnTo>
                    <a:lnTo>
                      <a:pt x="3391" y="1271"/>
                    </a:lnTo>
                    <a:lnTo>
                      <a:pt x="3080" y="1308"/>
                    </a:lnTo>
                    <a:lnTo>
                      <a:pt x="2769" y="1346"/>
                    </a:lnTo>
                    <a:lnTo>
                      <a:pt x="2460" y="1388"/>
                    </a:lnTo>
                    <a:lnTo>
                      <a:pt x="2062" y="1427"/>
                    </a:lnTo>
                    <a:lnTo>
                      <a:pt x="286" y="1890"/>
                    </a:lnTo>
                    <a:lnTo>
                      <a:pt x="214" y="1839"/>
                    </a:lnTo>
                    <a:lnTo>
                      <a:pt x="140" y="1839"/>
                    </a:lnTo>
                    <a:lnTo>
                      <a:pt x="54" y="1952"/>
                    </a:lnTo>
                    <a:lnTo>
                      <a:pt x="0" y="2782"/>
                    </a:lnTo>
                    <a:lnTo>
                      <a:pt x="252" y="2469"/>
                    </a:lnTo>
                    <a:lnTo>
                      <a:pt x="284" y="2436"/>
                    </a:lnTo>
                    <a:lnTo>
                      <a:pt x="319" y="2410"/>
                    </a:lnTo>
                    <a:lnTo>
                      <a:pt x="353" y="2388"/>
                    </a:lnTo>
                    <a:lnTo>
                      <a:pt x="390" y="2373"/>
                    </a:lnTo>
                    <a:lnTo>
                      <a:pt x="426" y="2362"/>
                    </a:lnTo>
                    <a:lnTo>
                      <a:pt x="464" y="2359"/>
                    </a:lnTo>
                    <a:lnTo>
                      <a:pt x="503" y="2360"/>
                    </a:lnTo>
                    <a:lnTo>
                      <a:pt x="543" y="2368"/>
                    </a:lnTo>
                    <a:lnTo>
                      <a:pt x="565" y="2374"/>
                    </a:lnTo>
                    <a:lnTo>
                      <a:pt x="589" y="2379"/>
                    </a:lnTo>
                    <a:lnTo>
                      <a:pt x="612" y="2380"/>
                    </a:lnTo>
                    <a:lnTo>
                      <a:pt x="636" y="2381"/>
                    </a:lnTo>
                    <a:lnTo>
                      <a:pt x="660" y="2378"/>
                    </a:lnTo>
                    <a:lnTo>
                      <a:pt x="685" y="2372"/>
                    </a:lnTo>
                    <a:lnTo>
                      <a:pt x="711" y="2364"/>
                    </a:lnTo>
                    <a:lnTo>
                      <a:pt x="737" y="2354"/>
                    </a:lnTo>
                    <a:lnTo>
                      <a:pt x="983" y="2266"/>
                    </a:lnTo>
                    <a:lnTo>
                      <a:pt x="1233" y="2184"/>
                    </a:lnTo>
                    <a:lnTo>
                      <a:pt x="1482" y="2108"/>
                    </a:lnTo>
                    <a:lnTo>
                      <a:pt x="1735" y="2037"/>
                    </a:lnTo>
                    <a:lnTo>
                      <a:pt x="1988" y="1970"/>
                    </a:lnTo>
                    <a:lnTo>
                      <a:pt x="2244" y="1908"/>
                    </a:lnTo>
                    <a:lnTo>
                      <a:pt x="2500" y="1851"/>
                    </a:lnTo>
                    <a:lnTo>
                      <a:pt x="2759" y="1801"/>
                    </a:lnTo>
                    <a:lnTo>
                      <a:pt x="3024" y="1760"/>
                    </a:lnTo>
                    <a:lnTo>
                      <a:pt x="3292" y="1722"/>
                    </a:lnTo>
                    <a:lnTo>
                      <a:pt x="3560" y="1687"/>
                    </a:lnTo>
                    <a:lnTo>
                      <a:pt x="3832" y="1656"/>
                    </a:lnTo>
                    <a:lnTo>
                      <a:pt x="4104" y="1627"/>
                    </a:lnTo>
                    <a:lnTo>
                      <a:pt x="4380" y="1602"/>
                    </a:lnTo>
                    <a:lnTo>
                      <a:pt x="4657" y="1579"/>
                    </a:lnTo>
                    <a:lnTo>
                      <a:pt x="4936" y="1560"/>
                    </a:lnTo>
                    <a:lnTo>
                      <a:pt x="5095" y="1556"/>
                    </a:lnTo>
                    <a:lnTo>
                      <a:pt x="5134" y="1554"/>
                    </a:lnTo>
                    <a:lnTo>
                      <a:pt x="5175" y="1553"/>
                    </a:lnTo>
                    <a:lnTo>
                      <a:pt x="5256" y="1550"/>
                    </a:lnTo>
                    <a:lnTo>
                      <a:pt x="5415" y="1542"/>
                    </a:lnTo>
                    <a:lnTo>
                      <a:pt x="5576" y="1534"/>
                    </a:lnTo>
                    <a:lnTo>
                      <a:pt x="5736" y="1521"/>
                    </a:lnTo>
                    <a:lnTo>
                      <a:pt x="5815" y="1514"/>
                    </a:lnTo>
                    <a:lnTo>
                      <a:pt x="5896" y="1508"/>
                    </a:lnTo>
                    <a:lnTo>
                      <a:pt x="6055" y="1492"/>
                    </a:lnTo>
                    <a:lnTo>
                      <a:pt x="6135" y="1483"/>
                    </a:lnTo>
                    <a:lnTo>
                      <a:pt x="6216" y="1474"/>
                    </a:lnTo>
                    <a:lnTo>
                      <a:pt x="6294" y="1464"/>
                    </a:lnTo>
                    <a:lnTo>
                      <a:pt x="6374" y="1454"/>
                    </a:lnTo>
                    <a:lnTo>
                      <a:pt x="6533" y="1432"/>
                    </a:lnTo>
                    <a:lnTo>
                      <a:pt x="6692" y="1407"/>
                    </a:lnTo>
                    <a:lnTo>
                      <a:pt x="6851" y="1382"/>
                    </a:lnTo>
                    <a:lnTo>
                      <a:pt x="7008" y="1353"/>
                    </a:lnTo>
                    <a:lnTo>
                      <a:pt x="7167" y="1323"/>
                    </a:lnTo>
                    <a:lnTo>
                      <a:pt x="7246" y="1307"/>
                    </a:lnTo>
                    <a:lnTo>
                      <a:pt x="7265" y="1302"/>
                    </a:lnTo>
                    <a:lnTo>
                      <a:pt x="7285" y="1298"/>
                    </a:lnTo>
                    <a:lnTo>
                      <a:pt x="7325" y="1291"/>
                    </a:lnTo>
                    <a:lnTo>
                      <a:pt x="7485" y="1257"/>
                    </a:lnTo>
                    <a:lnTo>
                      <a:pt x="7886" y="1155"/>
                    </a:lnTo>
                    <a:lnTo>
                      <a:pt x="8291" y="1056"/>
                    </a:lnTo>
                    <a:lnTo>
                      <a:pt x="8697" y="958"/>
                    </a:lnTo>
                    <a:lnTo>
                      <a:pt x="9106" y="863"/>
                    </a:lnTo>
                    <a:lnTo>
                      <a:pt x="9516" y="768"/>
                    </a:lnTo>
                    <a:lnTo>
                      <a:pt x="9930" y="676"/>
                    </a:lnTo>
                    <a:lnTo>
                      <a:pt x="10344" y="584"/>
                    </a:lnTo>
                    <a:lnTo>
                      <a:pt x="10762" y="496"/>
                    </a:lnTo>
                    <a:close/>
                  </a:path>
                </a:pathLst>
              </a:custGeom>
              <a:solidFill>
                <a:srgbClr val="FFD7BB">
                  <a:alpha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>
                  <a:latin typeface="+mn-lt"/>
                </a:endParaRPr>
              </a:p>
            </p:txBody>
          </p:sp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id="{CBC1FBA2-4C42-13B9-83A6-F6C1108C63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02413" y="3233738"/>
                <a:ext cx="3059113" cy="1525588"/>
              </a:xfrm>
              <a:custGeom>
                <a:avLst/>
                <a:gdLst>
                  <a:gd name="T0" fmla="*/ 11561 w 11561"/>
                  <a:gd name="T1" fmla="*/ 5770 h 5770"/>
                  <a:gd name="T2" fmla="*/ 0 w 11561"/>
                  <a:gd name="T3" fmla="*/ 5770 h 5770"/>
                  <a:gd name="T4" fmla="*/ 0 w 11561"/>
                  <a:gd name="T5" fmla="*/ 0 h 5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561" h="5770">
                    <a:moveTo>
                      <a:pt x="11561" y="5770"/>
                    </a:moveTo>
                    <a:lnTo>
                      <a:pt x="0" y="577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>
                  <a:latin typeface="+mn-lt"/>
                </a:endParaRPr>
              </a:p>
            </p:txBody>
          </p:sp>
          <p:sp>
            <p:nvSpPr>
              <p:cNvPr id="19" name="Line 8">
                <a:extLst>
                  <a:ext uri="{FF2B5EF4-FFF2-40B4-BE49-F238E27FC236}">
                    <a16:creationId xmlns:a16="http://schemas.microsoft.com/office/drawing/2014/main" id="{A22A5568-25D0-830F-D380-C9EDDC9CA2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675688" y="4759325"/>
                <a:ext cx="0" cy="5715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>
                  <a:latin typeface="+mn-lt"/>
                </a:endParaRPr>
              </a:p>
            </p:txBody>
          </p:sp>
          <p:sp>
            <p:nvSpPr>
              <p:cNvPr id="20" name="Line 9">
                <a:extLst>
                  <a:ext uri="{FF2B5EF4-FFF2-40B4-BE49-F238E27FC236}">
                    <a16:creationId xmlns:a16="http://schemas.microsoft.com/office/drawing/2014/main" id="{43EBBF2D-0EEC-14CE-5CB8-0CF5870886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156701" y="4759325"/>
                <a:ext cx="0" cy="5715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>
                  <a:latin typeface="+mn-lt"/>
                </a:endParaRPr>
              </a:p>
            </p:txBody>
          </p:sp>
          <p:sp>
            <p:nvSpPr>
              <p:cNvPr id="21" name="Line 10">
                <a:extLst>
                  <a:ext uri="{FF2B5EF4-FFF2-40B4-BE49-F238E27FC236}">
                    <a16:creationId xmlns:a16="http://schemas.microsoft.com/office/drawing/2014/main" id="{2D58FBA9-9EE6-6EA0-8AD9-7C1917A9D6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637713" y="4759325"/>
                <a:ext cx="0" cy="5715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>
                  <a:latin typeface="+mn-lt"/>
                </a:endParaRPr>
              </a:p>
            </p:txBody>
          </p:sp>
          <p:sp>
            <p:nvSpPr>
              <p:cNvPr id="22" name="Line 11">
                <a:extLst>
                  <a:ext uri="{FF2B5EF4-FFF2-40B4-BE49-F238E27FC236}">
                    <a16:creationId xmlns:a16="http://schemas.microsoft.com/office/drawing/2014/main" id="{906AF4B7-87D9-ACBA-8BA3-7A3C180039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51638" y="4759325"/>
                <a:ext cx="0" cy="5715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>
                  <a:latin typeface="+mn-lt"/>
                </a:endParaRPr>
              </a:p>
            </p:txBody>
          </p:sp>
          <p:sp>
            <p:nvSpPr>
              <p:cNvPr id="23" name="Line 12">
                <a:extLst>
                  <a:ext uri="{FF2B5EF4-FFF2-40B4-BE49-F238E27FC236}">
                    <a16:creationId xmlns:a16="http://schemas.microsoft.com/office/drawing/2014/main" id="{DEBD8CBE-1744-9533-887F-AF6DFAFDF3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232651" y="4759325"/>
                <a:ext cx="0" cy="5715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>
                  <a:latin typeface="+mn-lt"/>
                </a:endParaRPr>
              </a:p>
            </p:txBody>
          </p:sp>
          <p:sp>
            <p:nvSpPr>
              <p:cNvPr id="24" name="Line 13">
                <a:extLst>
                  <a:ext uri="{FF2B5EF4-FFF2-40B4-BE49-F238E27FC236}">
                    <a16:creationId xmlns:a16="http://schemas.microsoft.com/office/drawing/2014/main" id="{CC9D80F7-46E7-EB84-7652-6A45303C34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194676" y="4759325"/>
                <a:ext cx="0" cy="5715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>
                  <a:latin typeface="+mn-lt"/>
                </a:endParaRPr>
              </a:p>
            </p:txBody>
          </p:sp>
          <p:sp>
            <p:nvSpPr>
              <p:cNvPr id="25" name="Line 14">
                <a:extLst>
                  <a:ext uri="{FF2B5EF4-FFF2-40B4-BE49-F238E27FC236}">
                    <a16:creationId xmlns:a16="http://schemas.microsoft.com/office/drawing/2014/main" id="{2DD3E0E5-A084-C087-B19B-D90464D71C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713663" y="4759325"/>
                <a:ext cx="0" cy="5715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>
                  <a:latin typeface="+mn-lt"/>
                </a:endParaRPr>
              </a:p>
            </p:txBody>
          </p:sp>
          <p:sp>
            <p:nvSpPr>
              <p:cNvPr id="26" name="Line 29">
                <a:extLst>
                  <a:ext uri="{FF2B5EF4-FFF2-40B4-BE49-F238E27FC236}">
                    <a16:creationId xmlns:a16="http://schemas.microsoft.com/office/drawing/2014/main" id="{52416AAC-615C-35BD-2E19-AC727F6C6A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46851" y="3848100"/>
                <a:ext cx="55563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>
                  <a:latin typeface="+mn-lt"/>
                </a:endParaRPr>
              </a:p>
            </p:txBody>
          </p:sp>
          <p:sp>
            <p:nvSpPr>
              <p:cNvPr id="27" name="Line 30">
                <a:extLst>
                  <a:ext uri="{FF2B5EF4-FFF2-40B4-BE49-F238E27FC236}">
                    <a16:creationId xmlns:a16="http://schemas.microsoft.com/office/drawing/2014/main" id="{4A2BF63F-A17F-08C9-88A0-B0C4E0B625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46851" y="4440238"/>
                <a:ext cx="55563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>
                  <a:latin typeface="+mn-lt"/>
                </a:endParaRPr>
              </a:p>
            </p:txBody>
          </p:sp>
          <p:sp>
            <p:nvSpPr>
              <p:cNvPr id="28" name="Line 34">
                <a:extLst>
                  <a:ext uri="{FF2B5EF4-FFF2-40B4-BE49-F238E27FC236}">
                    <a16:creationId xmlns:a16="http://schemas.microsoft.com/office/drawing/2014/main" id="{C96F0C0F-02B4-01F8-5EBD-D9239F1F81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46851" y="3255963"/>
                <a:ext cx="55563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>
                  <a:latin typeface="+mn-lt"/>
                </a:endParaRPr>
              </a:p>
            </p:txBody>
          </p:sp>
          <p:sp>
            <p:nvSpPr>
              <p:cNvPr id="29" name="Line 35">
                <a:extLst>
                  <a:ext uri="{FF2B5EF4-FFF2-40B4-BE49-F238E27FC236}">
                    <a16:creationId xmlns:a16="http://schemas.microsoft.com/office/drawing/2014/main" id="{59C6518F-5033-CF0A-ED6F-46B78660B8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602413" y="3744913"/>
                <a:ext cx="3028950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>
                  <a:latin typeface="+mn-lt"/>
                </a:endParaRPr>
              </a:p>
            </p:txBody>
          </p:sp>
          <p:sp>
            <p:nvSpPr>
              <p:cNvPr id="30" name="Freeform 38">
                <a:extLst>
                  <a:ext uri="{FF2B5EF4-FFF2-40B4-BE49-F238E27FC236}">
                    <a16:creationId xmlns:a16="http://schemas.microsoft.com/office/drawing/2014/main" id="{CD932837-07C7-E69B-A170-ECEE8CE0D1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51651" y="3468688"/>
                <a:ext cx="2767013" cy="198438"/>
              </a:xfrm>
              <a:custGeom>
                <a:avLst/>
                <a:gdLst>
                  <a:gd name="T0" fmla="*/ 6689 w 10461"/>
                  <a:gd name="T1" fmla="*/ 342 h 752"/>
                  <a:gd name="T2" fmla="*/ 3971 w 10461"/>
                  <a:gd name="T3" fmla="*/ 443 h 752"/>
                  <a:gd name="T4" fmla="*/ 2857 w 10461"/>
                  <a:gd name="T5" fmla="*/ 491 h 752"/>
                  <a:gd name="T6" fmla="*/ 2068 w 10461"/>
                  <a:gd name="T7" fmla="*/ 449 h 752"/>
                  <a:gd name="T8" fmla="*/ 1959 w 10461"/>
                  <a:gd name="T9" fmla="*/ 444 h 752"/>
                  <a:gd name="T10" fmla="*/ 1846 w 10461"/>
                  <a:gd name="T11" fmla="*/ 431 h 752"/>
                  <a:gd name="T12" fmla="*/ 1695 w 10461"/>
                  <a:gd name="T13" fmla="*/ 415 h 752"/>
                  <a:gd name="T14" fmla="*/ 1593 w 10461"/>
                  <a:gd name="T15" fmla="*/ 403 h 752"/>
                  <a:gd name="T16" fmla="*/ 1536 w 10461"/>
                  <a:gd name="T17" fmla="*/ 396 h 752"/>
                  <a:gd name="T18" fmla="*/ 1515 w 10461"/>
                  <a:gd name="T19" fmla="*/ 392 h 752"/>
                  <a:gd name="T20" fmla="*/ 1475 w 10461"/>
                  <a:gd name="T21" fmla="*/ 388 h 752"/>
                  <a:gd name="T22" fmla="*/ 1390 w 10461"/>
                  <a:gd name="T23" fmla="*/ 378 h 752"/>
                  <a:gd name="T24" fmla="*/ 1254 w 10461"/>
                  <a:gd name="T25" fmla="*/ 362 h 752"/>
                  <a:gd name="T26" fmla="*/ 1177 w 10461"/>
                  <a:gd name="T27" fmla="*/ 354 h 752"/>
                  <a:gd name="T28" fmla="*/ 1150 w 10461"/>
                  <a:gd name="T29" fmla="*/ 350 h 752"/>
                  <a:gd name="T30" fmla="*/ 1089 w 10461"/>
                  <a:gd name="T31" fmla="*/ 339 h 752"/>
                  <a:gd name="T32" fmla="*/ 1079 w 10461"/>
                  <a:gd name="T33" fmla="*/ 337 h 752"/>
                  <a:gd name="T34" fmla="*/ 1026 w 10461"/>
                  <a:gd name="T35" fmla="*/ 329 h 752"/>
                  <a:gd name="T36" fmla="*/ 788 w 10461"/>
                  <a:gd name="T37" fmla="*/ 299 h 752"/>
                  <a:gd name="T38" fmla="*/ 700 w 10461"/>
                  <a:gd name="T39" fmla="*/ 291 h 752"/>
                  <a:gd name="T40" fmla="*/ 677 w 10461"/>
                  <a:gd name="T41" fmla="*/ 284 h 752"/>
                  <a:gd name="T42" fmla="*/ 652 w 10461"/>
                  <a:gd name="T43" fmla="*/ 276 h 752"/>
                  <a:gd name="T44" fmla="*/ 581 w 10461"/>
                  <a:gd name="T45" fmla="*/ 247 h 752"/>
                  <a:gd name="T46" fmla="*/ 368 w 10461"/>
                  <a:gd name="T47" fmla="*/ 160 h 752"/>
                  <a:gd name="T48" fmla="*/ 321 w 10461"/>
                  <a:gd name="T49" fmla="*/ 461 h 752"/>
                  <a:gd name="T50" fmla="*/ 758 w 10461"/>
                  <a:gd name="T51" fmla="*/ 544 h 752"/>
                  <a:gd name="T52" fmla="*/ 852 w 10461"/>
                  <a:gd name="T53" fmla="*/ 554 h 752"/>
                  <a:gd name="T54" fmla="*/ 1257 w 10461"/>
                  <a:gd name="T55" fmla="*/ 616 h 752"/>
                  <a:gd name="T56" fmla="*/ 1291 w 10461"/>
                  <a:gd name="T57" fmla="*/ 619 h 752"/>
                  <a:gd name="T58" fmla="*/ 1345 w 10461"/>
                  <a:gd name="T59" fmla="*/ 627 h 752"/>
                  <a:gd name="T60" fmla="*/ 1434 w 10461"/>
                  <a:gd name="T61" fmla="*/ 639 h 752"/>
                  <a:gd name="T62" fmla="*/ 1460 w 10461"/>
                  <a:gd name="T63" fmla="*/ 643 h 752"/>
                  <a:gd name="T64" fmla="*/ 1468 w 10461"/>
                  <a:gd name="T65" fmla="*/ 644 h 752"/>
                  <a:gd name="T66" fmla="*/ 2225 w 10461"/>
                  <a:gd name="T67" fmla="*/ 705 h 752"/>
                  <a:gd name="T68" fmla="*/ 3340 w 10461"/>
                  <a:gd name="T69" fmla="*/ 700 h 752"/>
                  <a:gd name="T70" fmla="*/ 3401 w 10461"/>
                  <a:gd name="T71" fmla="*/ 689 h 752"/>
                  <a:gd name="T72" fmla="*/ 3434 w 10461"/>
                  <a:gd name="T73" fmla="*/ 683 h 752"/>
                  <a:gd name="T74" fmla="*/ 3934 w 10461"/>
                  <a:gd name="T75" fmla="*/ 693 h 752"/>
                  <a:gd name="T76" fmla="*/ 4032 w 10461"/>
                  <a:gd name="T77" fmla="*/ 688 h 752"/>
                  <a:gd name="T78" fmla="*/ 4138 w 10461"/>
                  <a:gd name="T79" fmla="*/ 677 h 752"/>
                  <a:gd name="T80" fmla="*/ 4271 w 10461"/>
                  <a:gd name="T81" fmla="*/ 667 h 752"/>
                  <a:gd name="T82" fmla="*/ 4847 w 10461"/>
                  <a:gd name="T83" fmla="*/ 703 h 752"/>
                  <a:gd name="T84" fmla="*/ 4933 w 10461"/>
                  <a:gd name="T85" fmla="*/ 706 h 752"/>
                  <a:gd name="T86" fmla="*/ 4976 w 10461"/>
                  <a:gd name="T87" fmla="*/ 709 h 752"/>
                  <a:gd name="T88" fmla="*/ 5026 w 10461"/>
                  <a:gd name="T89" fmla="*/ 712 h 752"/>
                  <a:gd name="T90" fmla="*/ 5047 w 10461"/>
                  <a:gd name="T91" fmla="*/ 712 h 752"/>
                  <a:gd name="T92" fmla="*/ 6121 w 10461"/>
                  <a:gd name="T93" fmla="*/ 667 h 752"/>
                  <a:gd name="T94" fmla="*/ 6211 w 10461"/>
                  <a:gd name="T95" fmla="*/ 654 h 752"/>
                  <a:gd name="T96" fmla="*/ 6289 w 10461"/>
                  <a:gd name="T97" fmla="*/ 643 h 752"/>
                  <a:gd name="T98" fmla="*/ 6324 w 10461"/>
                  <a:gd name="T99" fmla="*/ 642 h 752"/>
                  <a:gd name="T100" fmla="*/ 8610 w 10461"/>
                  <a:gd name="T101" fmla="*/ 481 h 7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0461" h="752">
                    <a:moveTo>
                      <a:pt x="10435" y="291"/>
                    </a:moveTo>
                    <a:lnTo>
                      <a:pt x="10461" y="0"/>
                    </a:lnTo>
                    <a:lnTo>
                      <a:pt x="8154" y="247"/>
                    </a:lnTo>
                    <a:lnTo>
                      <a:pt x="6689" y="342"/>
                    </a:lnTo>
                    <a:lnTo>
                      <a:pt x="6002" y="407"/>
                    </a:lnTo>
                    <a:lnTo>
                      <a:pt x="5234" y="449"/>
                    </a:lnTo>
                    <a:lnTo>
                      <a:pt x="4268" y="434"/>
                    </a:lnTo>
                    <a:lnTo>
                      <a:pt x="3971" y="443"/>
                    </a:lnTo>
                    <a:lnTo>
                      <a:pt x="3731" y="398"/>
                    </a:lnTo>
                    <a:lnTo>
                      <a:pt x="3576" y="396"/>
                    </a:lnTo>
                    <a:lnTo>
                      <a:pt x="3220" y="461"/>
                    </a:lnTo>
                    <a:lnTo>
                      <a:pt x="2857" y="491"/>
                    </a:lnTo>
                    <a:lnTo>
                      <a:pt x="2356" y="461"/>
                    </a:lnTo>
                    <a:lnTo>
                      <a:pt x="2159" y="454"/>
                    </a:lnTo>
                    <a:lnTo>
                      <a:pt x="2110" y="451"/>
                    </a:lnTo>
                    <a:lnTo>
                      <a:pt x="2068" y="449"/>
                    </a:lnTo>
                    <a:lnTo>
                      <a:pt x="2033" y="447"/>
                    </a:lnTo>
                    <a:lnTo>
                      <a:pt x="2003" y="447"/>
                    </a:lnTo>
                    <a:lnTo>
                      <a:pt x="1978" y="444"/>
                    </a:lnTo>
                    <a:lnTo>
                      <a:pt x="1959" y="444"/>
                    </a:lnTo>
                    <a:lnTo>
                      <a:pt x="1946" y="443"/>
                    </a:lnTo>
                    <a:lnTo>
                      <a:pt x="1940" y="443"/>
                    </a:lnTo>
                    <a:lnTo>
                      <a:pt x="1891" y="436"/>
                    </a:lnTo>
                    <a:lnTo>
                      <a:pt x="1846" y="431"/>
                    </a:lnTo>
                    <a:lnTo>
                      <a:pt x="1805" y="427"/>
                    </a:lnTo>
                    <a:lnTo>
                      <a:pt x="1765" y="423"/>
                    </a:lnTo>
                    <a:lnTo>
                      <a:pt x="1729" y="418"/>
                    </a:lnTo>
                    <a:lnTo>
                      <a:pt x="1695" y="415"/>
                    </a:lnTo>
                    <a:lnTo>
                      <a:pt x="1666" y="411"/>
                    </a:lnTo>
                    <a:lnTo>
                      <a:pt x="1639" y="409"/>
                    </a:lnTo>
                    <a:lnTo>
                      <a:pt x="1614" y="405"/>
                    </a:lnTo>
                    <a:lnTo>
                      <a:pt x="1593" y="403"/>
                    </a:lnTo>
                    <a:lnTo>
                      <a:pt x="1574" y="400"/>
                    </a:lnTo>
                    <a:lnTo>
                      <a:pt x="1559" y="399"/>
                    </a:lnTo>
                    <a:lnTo>
                      <a:pt x="1546" y="397"/>
                    </a:lnTo>
                    <a:lnTo>
                      <a:pt x="1536" y="396"/>
                    </a:lnTo>
                    <a:lnTo>
                      <a:pt x="1530" y="396"/>
                    </a:lnTo>
                    <a:lnTo>
                      <a:pt x="1527" y="396"/>
                    </a:lnTo>
                    <a:lnTo>
                      <a:pt x="1519" y="393"/>
                    </a:lnTo>
                    <a:lnTo>
                      <a:pt x="1515" y="392"/>
                    </a:lnTo>
                    <a:lnTo>
                      <a:pt x="1510" y="392"/>
                    </a:lnTo>
                    <a:lnTo>
                      <a:pt x="1494" y="390"/>
                    </a:lnTo>
                    <a:lnTo>
                      <a:pt x="1485" y="388"/>
                    </a:lnTo>
                    <a:lnTo>
                      <a:pt x="1475" y="388"/>
                    </a:lnTo>
                    <a:lnTo>
                      <a:pt x="1464" y="386"/>
                    </a:lnTo>
                    <a:lnTo>
                      <a:pt x="1452" y="385"/>
                    </a:lnTo>
                    <a:lnTo>
                      <a:pt x="1423" y="383"/>
                    </a:lnTo>
                    <a:lnTo>
                      <a:pt x="1390" y="378"/>
                    </a:lnTo>
                    <a:lnTo>
                      <a:pt x="1353" y="375"/>
                    </a:lnTo>
                    <a:lnTo>
                      <a:pt x="1316" y="371"/>
                    </a:lnTo>
                    <a:lnTo>
                      <a:pt x="1284" y="366"/>
                    </a:lnTo>
                    <a:lnTo>
                      <a:pt x="1254" y="362"/>
                    </a:lnTo>
                    <a:lnTo>
                      <a:pt x="1231" y="360"/>
                    </a:lnTo>
                    <a:lnTo>
                      <a:pt x="1208" y="358"/>
                    </a:lnTo>
                    <a:lnTo>
                      <a:pt x="1191" y="355"/>
                    </a:lnTo>
                    <a:lnTo>
                      <a:pt x="1177" y="354"/>
                    </a:lnTo>
                    <a:lnTo>
                      <a:pt x="1168" y="354"/>
                    </a:lnTo>
                    <a:lnTo>
                      <a:pt x="1159" y="352"/>
                    </a:lnTo>
                    <a:lnTo>
                      <a:pt x="1155" y="350"/>
                    </a:lnTo>
                    <a:lnTo>
                      <a:pt x="1150" y="350"/>
                    </a:lnTo>
                    <a:lnTo>
                      <a:pt x="1136" y="348"/>
                    </a:lnTo>
                    <a:lnTo>
                      <a:pt x="1120" y="346"/>
                    </a:lnTo>
                    <a:lnTo>
                      <a:pt x="1100" y="341"/>
                    </a:lnTo>
                    <a:lnTo>
                      <a:pt x="1089" y="339"/>
                    </a:lnTo>
                    <a:lnTo>
                      <a:pt x="1087" y="337"/>
                    </a:lnTo>
                    <a:lnTo>
                      <a:pt x="1086" y="337"/>
                    </a:lnTo>
                    <a:lnTo>
                      <a:pt x="1083" y="337"/>
                    </a:lnTo>
                    <a:lnTo>
                      <a:pt x="1079" y="337"/>
                    </a:lnTo>
                    <a:lnTo>
                      <a:pt x="1054" y="333"/>
                    </a:lnTo>
                    <a:lnTo>
                      <a:pt x="1039" y="330"/>
                    </a:lnTo>
                    <a:lnTo>
                      <a:pt x="1032" y="329"/>
                    </a:lnTo>
                    <a:lnTo>
                      <a:pt x="1026" y="329"/>
                    </a:lnTo>
                    <a:lnTo>
                      <a:pt x="912" y="306"/>
                    </a:lnTo>
                    <a:lnTo>
                      <a:pt x="865" y="304"/>
                    </a:lnTo>
                    <a:lnTo>
                      <a:pt x="823" y="302"/>
                    </a:lnTo>
                    <a:lnTo>
                      <a:pt x="788" y="299"/>
                    </a:lnTo>
                    <a:lnTo>
                      <a:pt x="758" y="297"/>
                    </a:lnTo>
                    <a:lnTo>
                      <a:pt x="733" y="295"/>
                    </a:lnTo>
                    <a:lnTo>
                      <a:pt x="714" y="293"/>
                    </a:lnTo>
                    <a:lnTo>
                      <a:pt x="700" y="291"/>
                    </a:lnTo>
                    <a:lnTo>
                      <a:pt x="692" y="291"/>
                    </a:lnTo>
                    <a:lnTo>
                      <a:pt x="688" y="289"/>
                    </a:lnTo>
                    <a:lnTo>
                      <a:pt x="682" y="286"/>
                    </a:lnTo>
                    <a:lnTo>
                      <a:pt x="677" y="284"/>
                    </a:lnTo>
                    <a:lnTo>
                      <a:pt x="675" y="283"/>
                    </a:lnTo>
                    <a:lnTo>
                      <a:pt x="673" y="283"/>
                    </a:lnTo>
                    <a:lnTo>
                      <a:pt x="664" y="280"/>
                    </a:lnTo>
                    <a:lnTo>
                      <a:pt x="652" y="276"/>
                    </a:lnTo>
                    <a:lnTo>
                      <a:pt x="640" y="271"/>
                    </a:lnTo>
                    <a:lnTo>
                      <a:pt x="626" y="265"/>
                    </a:lnTo>
                    <a:lnTo>
                      <a:pt x="610" y="260"/>
                    </a:lnTo>
                    <a:lnTo>
                      <a:pt x="581" y="247"/>
                    </a:lnTo>
                    <a:lnTo>
                      <a:pt x="558" y="239"/>
                    </a:lnTo>
                    <a:lnTo>
                      <a:pt x="543" y="233"/>
                    </a:lnTo>
                    <a:lnTo>
                      <a:pt x="534" y="229"/>
                    </a:lnTo>
                    <a:lnTo>
                      <a:pt x="368" y="160"/>
                    </a:lnTo>
                    <a:lnTo>
                      <a:pt x="51" y="211"/>
                    </a:lnTo>
                    <a:lnTo>
                      <a:pt x="0" y="526"/>
                    </a:lnTo>
                    <a:lnTo>
                      <a:pt x="158" y="526"/>
                    </a:lnTo>
                    <a:lnTo>
                      <a:pt x="321" y="461"/>
                    </a:lnTo>
                    <a:lnTo>
                      <a:pt x="451" y="473"/>
                    </a:lnTo>
                    <a:lnTo>
                      <a:pt x="609" y="547"/>
                    </a:lnTo>
                    <a:lnTo>
                      <a:pt x="748" y="544"/>
                    </a:lnTo>
                    <a:lnTo>
                      <a:pt x="758" y="544"/>
                    </a:lnTo>
                    <a:lnTo>
                      <a:pt x="773" y="545"/>
                    </a:lnTo>
                    <a:lnTo>
                      <a:pt x="793" y="547"/>
                    </a:lnTo>
                    <a:lnTo>
                      <a:pt x="821" y="550"/>
                    </a:lnTo>
                    <a:lnTo>
                      <a:pt x="852" y="554"/>
                    </a:lnTo>
                    <a:lnTo>
                      <a:pt x="889" y="558"/>
                    </a:lnTo>
                    <a:lnTo>
                      <a:pt x="931" y="563"/>
                    </a:lnTo>
                    <a:lnTo>
                      <a:pt x="980" y="570"/>
                    </a:lnTo>
                    <a:lnTo>
                      <a:pt x="1257" y="616"/>
                    </a:lnTo>
                    <a:lnTo>
                      <a:pt x="1281" y="618"/>
                    </a:lnTo>
                    <a:lnTo>
                      <a:pt x="1285" y="618"/>
                    </a:lnTo>
                    <a:lnTo>
                      <a:pt x="1288" y="618"/>
                    </a:lnTo>
                    <a:lnTo>
                      <a:pt x="1291" y="619"/>
                    </a:lnTo>
                    <a:lnTo>
                      <a:pt x="1303" y="621"/>
                    </a:lnTo>
                    <a:lnTo>
                      <a:pt x="1325" y="624"/>
                    </a:lnTo>
                    <a:lnTo>
                      <a:pt x="1334" y="625"/>
                    </a:lnTo>
                    <a:lnTo>
                      <a:pt x="1345" y="627"/>
                    </a:lnTo>
                    <a:lnTo>
                      <a:pt x="1380" y="632"/>
                    </a:lnTo>
                    <a:lnTo>
                      <a:pt x="1411" y="637"/>
                    </a:lnTo>
                    <a:lnTo>
                      <a:pt x="1423" y="637"/>
                    </a:lnTo>
                    <a:lnTo>
                      <a:pt x="1434" y="639"/>
                    </a:lnTo>
                    <a:lnTo>
                      <a:pt x="1443" y="640"/>
                    </a:lnTo>
                    <a:lnTo>
                      <a:pt x="1452" y="643"/>
                    </a:lnTo>
                    <a:lnTo>
                      <a:pt x="1458" y="643"/>
                    </a:lnTo>
                    <a:lnTo>
                      <a:pt x="1460" y="643"/>
                    </a:lnTo>
                    <a:lnTo>
                      <a:pt x="1461" y="643"/>
                    </a:lnTo>
                    <a:lnTo>
                      <a:pt x="1464" y="644"/>
                    </a:lnTo>
                    <a:lnTo>
                      <a:pt x="1467" y="644"/>
                    </a:lnTo>
                    <a:lnTo>
                      <a:pt x="1468" y="644"/>
                    </a:lnTo>
                    <a:lnTo>
                      <a:pt x="1471" y="645"/>
                    </a:lnTo>
                    <a:lnTo>
                      <a:pt x="1726" y="642"/>
                    </a:lnTo>
                    <a:lnTo>
                      <a:pt x="1948" y="687"/>
                    </a:lnTo>
                    <a:lnTo>
                      <a:pt x="2225" y="705"/>
                    </a:lnTo>
                    <a:lnTo>
                      <a:pt x="2453" y="734"/>
                    </a:lnTo>
                    <a:lnTo>
                      <a:pt x="2689" y="752"/>
                    </a:lnTo>
                    <a:lnTo>
                      <a:pt x="3071" y="749"/>
                    </a:lnTo>
                    <a:lnTo>
                      <a:pt x="3340" y="700"/>
                    </a:lnTo>
                    <a:lnTo>
                      <a:pt x="3357" y="696"/>
                    </a:lnTo>
                    <a:lnTo>
                      <a:pt x="3374" y="694"/>
                    </a:lnTo>
                    <a:lnTo>
                      <a:pt x="3388" y="692"/>
                    </a:lnTo>
                    <a:lnTo>
                      <a:pt x="3401" y="689"/>
                    </a:lnTo>
                    <a:lnTo>
                      <a:pt x="3412" y="687"/>
                    </a:lnTo>
                    <a:lnTo>
                      <a:pt x="3420" y="686"/>
                    </a:lnTo>
                    <a:lnTo>
                      <a:pt x="3428" y="683"/>
                    </a:lnTo>
                    <a:lnTo>
                      <a:pt x="3434" y="683"/>
                    </a:lnTo>
                    <a:lnTo>
                      <a:pt x="3597" y="627"/>
                    </a:lnTo>
                    <a:lnTo>
                      <a:pt x="3764" y="624"/>
                    </a:lnTo>
                    <a:lnTo>
                      <a:pt x="3909" y="689"/>
                    </a:lnTo>
                    <a:lnTo>
                      <a:pt x="3934" y="693"/>
                    </a:lnTo>
                    <a:lnTo>
                      <a:pt x="3965" y="694"/>
                    </a:lnTo>
                    <a:lnTo>
                      <a:pt x="3996" y="693"/>
                    </a:lnTo>
                    <a:lnTo>
                      <a:pt x="4010" y="690"/>
                    </a:lnTo>
                    <a:lnTo>
                      <a:pt x="4032" y="688"/>
                    </a:lnTo>
                    <a:lnTo>
                      <a:pt x="4045" y="686"/>
                    </a:lnTo>
                    <a:lnTo>
                      <a:pt x="4061" y="684"/>
                    </a:lnTo>
                    <a:lnTo>
                      <a:pt x="4098" y="682"/>
                    </a:lnTo>
                    <a:lnTo>
                      <a:pt x="4138" y="677"/>
                    </a:lnTo>
                    <a:lnTo>
                      <a:pt x="4161" y="675"/>
                    </a:lnTo>
                    <a:lnTo>
                      <a:pt x="4187" y="674"/>
                    </a:lnTo>
                    <a:lnTo>
                      <a:pt x="4241" y="669"/>
                    </a:lnTo>
                    <a:lnTo>
                      <a:pt x="4271" y="667"/>
                    </a:lnTo>
                    <a:lnTo>
                      <a:pt x="4304" y="665"/>
                    </a:lnTo>
                    <a:lnTo>
                      <a:pt x="4792" y="701"/>
                    </a:lnTo>
                    <a:lnTo>
                      <a:pt x="4820" y="701"/>
                    </a:lnTo>
                    <a:lnTo>
                      <a:pt x="4847" y="703"/>
                    </a:lnTo>
                    <a:lnTo>
                      <a:pt x="4897" y="706"/>
                    </a:lnTo>
                    <a:lnTo>
                      <a:pt x="4919" y="706"/>
                    </a:lnTo>
                    <a:lnTo>
                      <a:pt x="4928" y="706"/>
                    </a:lnTo>
                    <a:lnTo>
                      <a:pt x="4933" y="706"/>
                    </a:lnTo>
                    <a:lnTo>
                      <a:pt x="4935" y="706"/>
                    </a:lnTo>
                    <a:lnTo>
                      <a:pt x="4939" y="707"/>
                    </a:lnTo>
                    <a:lnTo>
                      <a:pt x="4958" y="707"/>
                    </a:lnTo>
                    <a:lnTo>
                      <a:pt x="4976" y="709"/>
                    </a:lnTo>
                    <a:lnTo>
                      <a:pt x="4990" y="709"/>
                    </a:lnTo>
                    <a:lnTo>
                      <a:pt x="5003" y="709"/>
                    </a:lnTo>
                    <a:lnTo>
                      <a:pt x="5015" y="709"/>
                    </a:lnTo>
                    <a:lnTo>
                      <a:pt x="5026" y="712"/>
                    </a:lnTo>
                    <a:lnTo>
                      <a:pt x="5034" y="712"/>
                    </a:lnTo>
                    <a:lnTo>
                      <a:pt x="5041" y="712"/>
                    </a:lnTo>
                    <a:lnTo>
                      <a:pt x="5046" y="712"/>
                    </a:lnTo>
                    <a:lnTo>
                      <a:pt x="5047" y="712"/>
                    </a:lnTo>
                    <a:lnTo>
                      <a:pt x="5049" y="713"/>
                    </a:lnTo>
                    <a:lnTo>
                      <a:pt x="6065" y="675"/>
                    </a:lnTo>
                    <a:lnTo>
                      <a:pt x="6094" y="670"/>
                    </a:lnTo>
                    <a:lnTo>
                      <a:pt x="6121" y="667"/>
                    </a:lnTo>
                    <a:lnTo>
                      <a:pt x="6146" y="662"/>
                    </a:lnTo>
                    <a:lnTo>
                      <a:pt x="6170" y="659"/>
                    </a:lnTo>
                    <a:lnTo>
                      <a:pt x="6191" y="656"/>
                    </a:lnTo>
                    <a:lnTo>
                      <a:pt x="6211" y="654"/>
                    </a:lnTo>
                    <a:lnTo>
                      <a:pt x="6230" y="651"/>
                    </a:lnTo>
                    <a:lnTo>
                      <a:pt x="6248" y="650"/>
                    </a:lnTo>
                    <a:lnTo>
                      <a:pt x="6277" y="645"/>
                    </a:lnTo>
                    <a:lnTo>
                      <a:pt x="6289" y="643"/>
                    </a:lnTo>
                    <a:lnTo>
                      <a:pt x="6299" y="643"/>
                    </a:lnTo>
                    <a:lnTo>
                      <a:pt x="6308" y="642"/>
                    </a:lnTo>
                    <a:lnTo>
                      <a:pt x="6315" y="642"/>
                    </a:lnTo>
                    <a:lnTo>
                      <a:pt x="6324" y="642"/>
                    </a:lnTo>
                    <a:lnTo>
                      <a:pt x="7045" y="586"/>
                    </a:lnTo>
                    <a:lnTo>
                      <a:pt x="7600" y="564"/>
                    </a:lnTo>
                    <a:lnTo>
                      <a:pt x="8079" y="514"/>
                    </a:lnTo>
                    <a:lnTo>
                      <a:pt x="8610" y="481"/>
                    </a:lnTo>
                    <a:lnTo>
                      <a:pt x="8990" y="440"/>
                    </a:lnTo>
                    <a:lnTo>
                      <a:pt x="9425" y="410"/>
                    </a:lnTo>
                    <a:lnTo>
                      <a:pt x="10435" y="291"/>
                    </a:lnTo>
                    <a:close/>
                  </a:path>
                </a:pathLst>
              </a:custGeom>
              <a:solidFill>
                <a:srgbClr val="CCE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>
                  <a:latin typeface="+mn-lt"/>
                </a:endParaRPr>
              </a:p>
            </p:txBody>
          </p:sp>
          <p:sp>
            <p:nvSpPr>
              <p:cNvPr id="31" name="Line 39">
                <a:extLst>
                  <a:ext uri="{FF2B5EF4-FFF2-40B4-BE49-F238E27FC236}">
                    <a16:creationId xmlns:a16="http://schemas.microsoft.com/office/drawing/2014/main" id="{1928374D-20F1-3C91-99E4-A3A292E546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218488" y="3614738"/>
                <a:ext cx="155575" cy="6350"/>
              </a:xfrm>
              <a:prstGeom prst="line">
                <a:avLst/>
              </a:prstGeom>
              <a:noFill/>
              <a:ln w="12700">
                <a:solidFill>
                  <a:srgbClr val="0066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>
                  <a:latin typeface="+mn-lt"/>
                </a:endParaRPr>
              </a:p>
            </p:txBody>
          </p:sp>
          <p:sp>
            <p:nvSpPr>
              <p:cNvPr id="32" name="Freeform 40">
                <a:extLst>
                  <a:ext uri="{FF2B5EF4-FFF2-40B4-BE49-F238E27FC236}">
                    <a16:creationId xmlns:a16="http://schemas.microsoft.com/office/drawing/2014/main" id="{FC87A071-0C07-460A-86A7-D650FBAA2F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31038" y="3579813"/>
                <a:ext cx="1187450" cy="53975"/>
              </a:xfrm>
              <a:custGeom>
                <a:avLst/>
                <a:gdLst>
                  <a:gd name="T0" fmla="*/ 4485 w 4485"/>
                  <a:gd name="T1" fmla="*/ 153 h 199"/>
                  <a:gd name="T2" fmla="*/ 4289 w 4485"/>
                  <a:gd name="T3" fmla="*/ 164 h 199"/>
                  <a:gd name="T4" fmla="*/ 3923 w 4485"/>
                  <a:gd name="T5" fmla="*/ 110 h 199"/>
                  <a:gd name="T6" fmla="*/ 3263 w 4485"/>
                  <a:gd name="T7" fmla="*/ 148 h 199"/>
                  <a:gd name="T8" fmla="*/ 3145 w 4485"/>
                  <a:gd name="T9" fmla="*/ 98 h 199"/>
                  <a:gd name="T10" fmla="*/ 2964 w 4485"/>
                  <a:gd name="T11" fmla="*/ 98 h 199"/>
                  <a:gd name="T12" fmla="*/ 2578 w 4485"/>
                  <a:gd name="T13" fmla="*/ 172 h 199"/>
                  <a:gd name="T14" fmla="*/ 2132 w 4485"/>
                  <a:gd name="T15" fmla="*/ 199 h 199"/>
                  <a:gd name="T16" fmla="*/ 1689 w 4485"/>
                  <a:gd name="T17" fmla="*/ 173 h 199"/>
                  <a:gd name="T18" fmla="*/ 1352 w 4485"/>
                  <a:gd name="T19" fmla="*/ 140 h 199"/>
                  <a:gd name="T20" fmla="*/ 1078 w 4485"/>
                  <a:gd name="T21" fmla="*/ 77 h 199"/>
                  <a:gd name="T22" fmla="*/ 570 w 4485"/>
                  <a:gd name="T23" fmla="*/ 77 h 199"/>
                  <a:gd name="T24" fmla="*/ 0 w 4485"/>
                  <a:gd name="T25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85" h="199">
                    <a:moveTo>
                      <a:pt x="4485" y="153"/>
                    </a:moveTo>
                    <a:lnTo>
                      <a:pt x="4289" y="164"/>
                    </a:lnTo>
                    <a:lnTo>
                      <a:pt x="3923" y="110"/>
                    </a:lnTo>
                    <a:lnTo>
                      <a:pt x="3263" y="148"/>
                    </a:lnTo>
                    <a:lnTo>
                      <a:pt x="3145" y="98"/>
                    </a:lnTo>
                    <a:lnTo>
                      <a:pt x="2964" y="98"/>
                    </a:lnTo>
                    <a:lnTo>
                      <a:pt x="2578" y="172"/>
                    </a:lnTo>
                    <a:lnTo>
                      <a:pt x="2132" y="199"/>
                    </a:lnTo>
                    <a:lnTo>
                      <a:pt x="1689" y="173"/>
                    </a:lnTo>
                    <a:lnTo>
                      <a:pt x="1352" y="140"/>
                    </a:lnTo>
                    <a:lnTo>
                      <a:pt x="1078" y="77"/>
                    </a:lnTo>
                    <a:lnTo>
                      <a:pt x="570" y="77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66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>
                  <a:latin typeface="+mn-lt"/>
                </a:endParaRPr>
              </a:p>
            </p:txBody>
          </p:sp>
          <p:sp>
            <p:nvSpPr>
              <p:cNvPr id="33" name="Freeform 41">
                <a:extLst>
                  <a:ext uri="{FF2B5EF4-FFF2-40B4-BE49-F238E27FC236}">
                    <a16:creationId xmlns:a16="http://schemas.microsoft.com/office/drawing/2014/main" id="{A8F2EBEE-ED9A-3C3B-BB0D-1B16A12AD7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43701" y="3505200"/>
                <a:ext cx="279400" cy="1152525"/>
              </a:xfrm>
              <a:custGeom>
                <a:avLst/>
                <a:gdLst>
                  <a:gd name="T0" fmla="*/ 1058 w 1058"/>
                  <a:gd name="T1" fmla="*/ 279 h 4357"/>
                  <a:gd name="T2" fmla="*/ 927 w 1058"/>
                  <a:gd name="T3" fmla="*/ 216 h 4357"/>
                  <a:gd name="T4" fmla="*/ 898 w 1058"/>
                  <a:gd name="T5" fmla="*/ 190 h 4357"/>
                  <a:gd name="T6" fmla="*/ 883 w 1058"/>
                  <a:gd name="T7" fmla="*/ 180 h 4357"/>
                  <a:gd name="T8" fmla="*/ 869 w 1058"/>
                  <a:gd name="T9" fmla="*/ 171 h 4357"/>
                  <a:gd name="T10" fmla="*/ 852 w 1058"/>
                  <a:gd name="T11" fmla="*/ 163 h 4357"/>
                  <a:gd name="T12" fmla="*/ 837 w 1058"/>
                  <a:gd name="T13" fmla="*/ 157 h 4357"/>
                  <a:gd name="T14" fmla="*/ 819 w 1058"/>
                  <a:gd name="T15" fmla="*/ 152 h 4357"/>
                  <a:gd name="T16" fmla="*/ 802 w 1058"/>
                  <a:gd name="T17" fmla="*/ 151 h 4357"/>
                  <a:gd name="T18" fmla="*/ 783 w 1058"/>
                  <a:gd name="T19" fmla="*/ 149 h 4357"/>
                  <a:gd name="T20" fmla="*/ 765 w 1058"/>
                  <a:gd name="T21" fmla="*/ 149 h 4357"/>
                  <a:gd name="T22" fmla="*/ 727 w 1058"/>
                  <a:gd name="T23" fmla="*/ 155 h 4357"/>
                  <a:gd name="T24" fmla="*/ 706 w 1058"/>
                  <a:gd name="T25" fmla="*/ 158 h 4357"/>
                  <a:gd name="T26" fmla="*/ 686 w 1058"/>
                  <a:gd name="T27" fmla="*/ 165 h 4357"/>
                  <a:gd name="T28" fmla="*/ 664 w 1058"/>
                  <a:gd name="T29" fmla="*/ 174 h 4357"/>
                  <a:gd name="T30" fmla="*/ 644 w 1058"/>
                  <a:gd name="T31" fmla="*/ 184 h 4357"/>
                  <a:gd name="T32" fmla="*/ 625 w 1058"/>
                  <a:gd name="T33" fmla="*/ 194 h 4357"/>
                  <a:gd name="T34" fmla="*/ 607 w 1058"/>
                  <a:gd name="T35" fmla="*/ 202 h 4357"/>
                  <a:gd name="T36" fmla="*/ 573 w 1058"/>
                  <a:gd name="T37" fmla="*/ 216 h 4357"/>
                  <a:gd name="T38" fmla="*/ 555 w 1058"/>
                  <a:gd name="T39" fmla="*/ 221 h 4357"/>
                  <a:gd name="T40" fmla="*/ 538 w 1058"/>
                  <a:gd name="T41" fmla="*/ 225 h 4357"/>
                  <a:gd name="T42" fmla="*/ 522 w 1058"/>
                  <a:gd name="T43" fmla="*/ 227 h 4357"/>
                  <a:gd name="T44" fmla="*/ 507 w 1058"/>
                  <a:gd name="T45" fmla="*/ 228 h 4357"/>
                  <a:gd name="T46" fmla="*/ 491 w 1058"/>
                  <a:gd name="T47" fmla="*/ 227 h 4357"/>
                  <a:gd name="T48" fmla="*/ 475 w 1058"/>
                  <a:gd name="T49" fmla="*/ 225 h 4357"/>
                  <a:gd name="T50" fmla="*/ 461 w 1058"/>
                  <a:gd name="T51" fmla="*/ 221 h 4357"/>
                  <a:gd name="T52" fmla="*/ 447 w 1058"/>
                  <a:gd name="T53" fmla="*/ 216 h 4357"/>
                  <a:gd name="T54" fmla="*/ 418 w 1058"/>
                  <a:gd name="T55" fmla="*/ 202 h 4357"/>
                  <a:gd name="T56" fmla="*/ 404 w 1058"/>
                  <a:gd name="T57" fmla="*/ 194 h 4357"/>
                  <a:gd name="T58" fmla="*/ 392 w 1058"/>
                  <a:gd name="T59" fmla="*/ 184 h 4357"/>
                  <a:gd name="T60" fmla="*/ 339 w 1058"/>
                  <a:gd name="T61" fmla="*/ 0 h 4357"/>
                  <a:gd name="T62" fmla="*/ 297 w 1058"/>
                  <a:gd name="T63" fmla="*/ 139 h 4357"/>
                  <a:gd name="T64" fmla="*/ 297 w 1058"/>
                  <a:gd name="T65" fmla="*/ 811 h 4357"/>
                  <a:gd name="T66" fmla="*/ 283 w 1058"/>
                  <a:gd name="T67" fmla="*/ 854 h 4357"/>
                  <a:gd name="T68" fmla="*/ 276 w 1058"/>
                  <a:gd name="T69" fmla="*/ 873 h 4357"/>
                  <a:gd name="T70" fmla="*/ 271 w 1058"/>
                  <a:gd name="T71" fmla="*/ 890 h 4357"/>
                  <a:gd name="T72" fmla="*/ 264 w 1058"/>
                  <a:gd name="T73" fmla="*/ 906 h 4357"/>
                  <a:gd name="T74" fmla="*/ 259 w 1058"/>
                  <a:gd name="T75" fmla="*/ 920 h 4357"/>
                  <a:gd name="T76" fmla="*/ 252 w 1058"/>
                  <a:gd name="T77" fmla="*/ 933 h 4357"/>
                  <a:gd name="T78" fmla="*/ 247 w 1058"/>
                  <a:gd name="T79" fmla="*/ 945 h 4357"/>
                  <a:gd name="T80" fmla="*/ 235 w 1058"/>
                  <a:gd name="T81" fmla="*/ 962 h 4357"/>
                  <a:gd name="T82" fmla="*/ 228 w 1058"/>
                  <a:gd name="T83" fmla="*/ 968 h 4357"/>
                  <a:gd name="T84" fmla="*/ 223 w 1058"/>
                  <a:gd name="T85" fmla="*/ 972 h 4357"/>
                  <a:gd name="T86" fmla="*/ 212 w 1058"/>
                  <a:gd name="T87" fmla="*/ 977 h 4357"/>
                  <a:gd name="T88" fmla="*/ 204 w 1058"/>
                  <a:gd name="T89" fmla="*/ 977 h 4357"/>
                  <a:gd name="T90" fmla="*/ 200 w 1058"/>
                  <a:gd name="T91" fmla="*/ 976 h 4357"/>
                  <a:gd name="T92" fmla="*/ 193 w 1058"/>
                  <a:gd name="T93" fmla="*/ 971 h 4357"/>
                  <a:gd name="T94" fmla="*/ 187 w 1058"/>
                  <a:gd name="T95" fmla="*/ 966 h 4357"/>
                  <a:gd name="T96" fmla="*/ 179 w 1058"/>
                  <a:gd name="T97" fmla="*/ 959 h 4357"/>
                  <a:gd name="T98" fmla="*/ 175 w 1058"/>
                  <a:gd name="T99" fmla="*/ 951 h 4357"/>
                  <a:gd name="T100" fmla="*/ 168 w 1058"/>
                  <a:gd name="T101" fmla="*/ 940 h 4357"/>
                  <a:gd name="T102" fmla="*/ 163 w 1058"/>
                  <a:gd name="T103" fmla="*/ 928 h 4357"/>
                  <a:gd name="T104" fmla="*/ 151 w 1058"/>
                  <a:gd name="T105" fmla="*/ 900 h 4357"/>
                  <a:gd name="T106" fmla="*/ 139 w 1058"/>
                  <a:gd name="T107" fmla="*/ 864 h 4357"/>
                  <a:gd name="T108" fmla="*/ 132 w 1058"/>
                  <a:gd name="T109" fmla="*/ 844 h 4357"/>
                  <a:gd name="T110" fmla="*/ 127 w 1058"/>
                  <a:gd name="T111" fmla="*/ 823 h 4357"/>
                  <a:gd name="T112" fmla="*/ 115 w 1058"/>
                  <a:gd name="T113" fmla="*/ 775 h 4357"/>
                  <a:gd name="T114" fmla="*/ 108 w 1058"/>
                  <a:gd name="T115" fmla="*/ 749 h 4357"/>
                  <a:gd name="T116" fmla="*/ 103 w 1058"/>
                  <a:gd name="T117" fmla="*/ 722 h 4357"/>
                  <a:gd name="T118" fmla="*/ 59 w 1058"/>
                  <a:gd name="T119" fmla="*/ 820 h 4357"/>
                  <a:gd name="T120" fmla="*/ 0 w 1058"/>
                  <a:gd name="T121" fmla="*/ 4357 h 4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058" h="4357">
                    <a:moveTo>
                      <a:pt x="1058" y="279"/>
                    </a:moveTo>
                    <a:lnTo>
                      <a:pt x="927" y="216"/>
                    </a:lnTo>
                    <a:lnTo>
                      <a:pt x="898" y="190"/>
                    </a:lnTo>
                    <a:lnTo>
                      <a:pt x="883" y="180"/>
                    </a:lnTo>
                    <a:lnTo>
                      <a:pt x="869" y="171"/>
                    </a:lnTo>
                    <a:lnTo>
                      <a:pt x="852" y="163"/>
                    </a:lnTo>
                    <a:lnTo>
                      <a:pt x="837" y="157"/>
                    </a:lnTo>
                    <a:lnTo>
                      <a:pt x="819" y="152"/>
                    </a:lnTo>
                    <a:lnTo>
                      <a:pt x="802" y="151"/>
                    </a:lnTo>
                    <a:lnTo>
                      <a:pt x="783" y="149"/>
                    </a:lnTo>
                    <a:lnTo>
                      <a:pt x="765" y="149"/>
                    </a:lnTo>
                    <a:lnTo>
                      <a:pt x="727" y="155"/>
                    </a:lnTo>
                    <a:lnTo>
                      <a:pt x="706" y="158"/>
                    </a:lnTo>
                    <a:lnTo>
                      <a:pt x="686" y="165"/>
                    </a:lnTo>
                    <a:lnTo>
                      <a:pt x="664" y="174"/>
                    </a:lnTo>
                    <a:lnTo>
                      <a:pt x="644" y="184"/>
                    </a:lnTo>
                    <a:lnTo>
                      <a:pt x="625" y="194"/>
                    </a:lnTo>
                    <a:lnTo>
                      <a:pt x="607" y="202"/>
                    </a:lnTo>
                    <a:lnTo>
                      <a:pt x="573" y="216"/>
                    </a:lnTo>
                    <a:lnTo>
                      <a:pt x="555" y="221"/>
                    </a:lnTo>
                    <a:lnTo>
                      <a:pt x="538" y="225"/>
                    </a:lnTo>
                    <a:lnTo>
                      <a:pt x="522" y="227"/>
                    </a:lnTo>
                    <a:lnTo>
                      <a:pt x="507" y="228"/>
                    </a:lnTo>
                    <a:lnTo>
                      <a:pt x="491" y="227"/>
                    </a:lnTo>
                    <a:lnTo>
                      <a:pt x="475" y="225"/>
                    </a:lnTo>
                    <a:lnTo>
                      <a:pt x="461" y="221"/>
                    </a:lnTo>
                    <a:lnTo>
                      <a:pt x="447" y="216"/>
                    </a:lnTo>
                    <a:lnTo>
                      <a:pt x="418" y="202"/>
                    </a:lnTo>
                    <a:lnTo>
                      <a:pt x="404" y="194"/>
                    </a:lnTo>
                    <a:lnTo>
                      <a:pt x="392" y="184"/>
                    </a:lnTo>
                    <a:lnTo>
                      <a:pt x="339" y="0"/>
                    </a:lnTo>
                    <a:lnTo>
                      <a:pt x="297" y="139"/>
                    </a:lnTo>
                    <a:lnTo>
                      <a:pt x="297" y="811"/>
                    </a:lnTo>
                    <a:lnTo>
                      <a:pt x="283" y="854"/>
                    </a:lnTo>
                    <a:lnTo>
                      <a:pt x="276" y="873"/>
                    </a:lnTo>
                    <a:lnTo>
                      <a:pt x="271" y="890"/>
                    </a:lnTo>
                    <a:lnTo>
                      <a:pt x="264" y="906"/>
                    </a:lnTo>
                    <a:lnTo>
                      <a:pt x="259" y="920"/>
                    </a:lnTo>
                    <a:lnTo>
                      <a:pt x="252" y="933"/>
                    </a:lnTo>
                    <a:lnTo>
                      <a:pt x="247" y="945"/>
                    </a:lnTo>
                    <a:lnTo>
                      <a:pt x="235" y="962"/>
                    </a:lnTo>
                    <a:lnTo>
                      <a:pt x="228" y="968"/>
                    </a:lnTo>
                    <a:lnTo>
                      <a:pt x="223" y="972"/>
                    </a:lnTo>
                    <a:lnTo>
                      <a:pt x="212" y="977"/>
                    </a:lnTo>
                    <a:lnTo>
                      <a:pt x="204" y="977"/>
                    </a:lnTo>
                    <a:lnTo>
                      <a:pt x="200" y="976"/>
                    </a:lnTo>
                    <a:lnTo>
                      <a:pt x="193" y="971"/>
                    </a:lnTo>
                    <a:lnTo>
                      <a:pt x="187" y="966"/>
                    </a:lnTo>
                    <a:lnTo>
                      <a:pt x="179" y="959"/>
                    </a:lnTo>
                    <a:lnTo>
                      <a:pt x="175" y="951"/>
                    </a:lnTo>
                    <a:lnTo>
                      <a:pt x="168" y="940"/>
                    </a:lnTo>
                    <a:lnTo>
                      <a:pt x="163" y="928"/>
                    </a:lnTo>
                    <a:lnTo>
                      <a:pt x="151" y="900"/>
                    </a:lnTo>
                    <a:lnTo>
                      <a:pt x="139" y="864"/>
                    </a:lnTo>
                    <a:lnTo>
                      <a:pt x="132" y="844"/>
                    </a:lnTo>
                    <a:lnTo>
                      <a:pt x="127" y="823"/>
                    </a:lnTo>
                    <a:lnTo>
                      <a:pt x="115" y="775"/>
                    </a:lnTo>
                    <a:lnTo>
                      <a:pt x="108" y="749"/>
                    </a:lnTo>
                    <a:lnTo>
                      <a:pt x="103" y="722"/>
                    </a:lnTo>
                    <a:lnTo>
                      <a:pt x="59" y="820"/>
                    </a:lnTo>
                    <a:lnTo>
                      <a:pt x="0" y="4357"/>
                    </a:lnTo>
                  </a:path>
                </a:pathLst>
              </a:custGeom>
              <a:noFill/>
              <a:ln w="12700">
                <a:solidFill>
                  <a:srgbClr val="0066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>
                  <a:latin typeface="+mn-lt"/>
                </a:endParaRPr>
              </a:p>
            </p:txBody>
          </p:sp>
          <p:sp>
            <p:nvSpPr>
              <p:cNvPr id="34" name="Freeform 42">
                <a:extLst>
                  <a:ext uri="{FF2B5EF4-FFF2-40B4-BE49-F238E27FC236}">
                    <a16:creationId xmlns:a16="http://schemas.microsoft.com/office/drawing/2014/main" id="{80BCAF6C-3E73-0BEA-17DF-25E1013821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18488" y="3519488"/>
                <a:ext cx="1390650" cy="101600"/>
              </a:xfrm>
              <a:custGeom>
                <a:avLst/>
                <a:gdLst>
                  <a:gd name="T0" fmla="*/ 5260 w 5260"/>
                  <a:gd name="T1" fmla="*/ 0 h 385"/>
                  <a:gd name="T2" fmla="*/ 4657 w 5260"/>
                  <a:gd name="T3" fmla="*/ 53 h 385"/>
                  <a:gd name="T4" fmla="*/ 4313 w 5260"/>
                  <a:gd name="T5" fmla="*/ 65 h 385"/>
                  <a:gd name="T6" fmla="*/ 3962 w 5260"/>
                  <a:gd name="T7" fmla="*/ 116 h 385"/>
                  <a:gd name="T8" fmla="*/ 3406 w 5260"/>
                  <a:gd name="T9" fmla="*/ 143 h 385"/>
                  <a:gd name="T10" fmla="*/ 3017 w 5260"/>
                  <a:gd name="T11" fmla="*/ 184 h 385"/>
                  <a:gd name="T12" fmla="*/ 1675 w 5260"/>
                  <a:gd name="T13" fmla="*/ 261 h 385"/>
                  <a:gd name="T14" fmla="*/ 1143 w 5260"/>
                  <a:gd name="T15" fmla="*/ 313 h 385"/>
                  <a:gd name="T16" fmla="*/ 0 w 5260"/>
                  <a:gd name="T17" fmla="*/ 385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60" h="385">
                    <a:moveTo>
                      <a:pt x="5260" y="0"/>
                    </a:moveTo>
                    <a:lnTo>
                      <a:pt x="4657" y="53"/>
                    </a:lnTo>
                    <a:lnTo>
                      <a:pt x="4313" y="65"/>
                    </a:lnTo>
                    <a:lnTo>
                      <a:pt x="3962" y="116"/>
                    </a:lnTo>
                    <a:lnTo>
                      <a:pt x="3406" y="143"/>
                    </a:lnTo>
                    <a:lnTo>
                      <a:pt x="3017" y="184"/>
                    </a:lnTo>
                    <a:lnTo>
                      <a:pt x="1675" y="261"/>
                    </a:lnTo>
                    <a:lnTo>
                      <a:pt x="1143" y="313"/>
                    </a:lnTo>
                    <a:lnTo>
                      <a:pt x="0" y="385"/>
                    </a:lnTo>
                  </a:path>
                </a:pathLst>
              </a:custGeom>
              <a:noFill/>
              <a:ln w="12700">
                <a:solidFill>
                  <a:srgbClr val="0066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>
                  <a:latin typeface="+mn-lt"/>
                </a:endParaRPr>
              </a:p>
            </p:txBody>
          </p:sp>
          <p:sp>
            <p:nvSpPr>
              <p:cNvPr id="35" name="Line 44">
                <a:extLst>
                  <a:ext uri="{FF2B5EF4-FFF2-40B4-BE49-F238E27FC236}">
                    <a16:creationId xmlns:a16="http://schemas.microsoft.com/office/drawing/2014/main" id="{EA2F5ADC-D335-024B-1F5F-20E8FC98C8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042151" y="4497388"/>
                <a:ext cx="179388" cy="0"/>
              </a:xfrm>
              <a:prstGeom prst="line">
                <a:avLst/>
              </a:prstGeom>
              <a:noFill/>
              <a:ln w="19050">
                <a:solidFill>
                  <a:srgbClr val="0066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>
                  <a:latin typeface="+mn-lt"/>
                </a:endParaRPr>
              </a:p>
            </p:txBody>
          </p:sp>
          <p:sp>
            <p:nvSpPr>
              <p:cNvPr id="36" name="Line 45">
                <a:extLst>
                  <a:ext uri="{FF2B5EF4-FFF2-40B4-BE49-F238E27FC236}">
                    <a16:creationId xmlns:a16="http://schemas.microsoft.com/office/drawing/2014/main" id="{AA3A53F3-04AD-156E-F2E3-E007D8CBBC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042151" y="4624388"/>
                <a:ext cx="179388" cy="0"/>
              </a:xfrm>
              <a:prstGeom prst="line">
                <a:avLst/>
              </a:prstGeom>
              <a:noFill/>
              <a:ln w="19050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>
                  <a:latin typeface="+mn-lt"/>
                </a:endParaRPr>
              </a:p>
            </p:txBody>
          </p:sp>
          <p:sp>
            <p:nvSpPr>
              <p:cNvPr id="37" name="Freeform 46">
                <a:extLst>
                  <a:ext uri="{FF2B5EF4-FFF2-40B4-BE49-F238E27FC236}">
                    <a16:creationId xmlns:a16="http://schemas.microsoft.com/office/drawing/2014/main" id="{CBAAB9D5-DBB3-253A-7A7B-88CA01F3C0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2751" y="3536950"/>
                <a:ext cx="2851150" cy="850900"/>
              </a:xfrm>
              <a:custGeom>
                <a:avLst/>
                <a:gdLst>
                  <a:gd name="T0" fmla="*/ 10776 w 10776"/>
                  <a:gd name="T1" fmla="*/ 0 h 3222"/>
                  <a:gd name="T2" fmla="*/ 10553 w 10776"/>
                  <a:gd name="T3" fmla="*/ 23 h 3222"/>
                  <a:gd name="T4" fmla="*/ 10336 w 10776"/>
                  <a:gd name="T5" fmla="*/ 49 h 3222"/>
                  <a:gd name="T6" fmla="*/ 10121 w 10776"/>
                  <a:gd name="T7" fmla="*/ 78 h 3222"/>
                  <a:gd name="T8" fmla="*/ 9908 w 10776"/>
                  <a:gd name="T9" fmla="*/ 110 h 3222"/>
                  <a:gd name="T10" fmla="*/ 9696 w 10776"/>
                  <a:gd name="T11" fmla="*/ 144 h 3222"/>
                  <a:gd name="T12" fmla="*/ 9488 w 10776"/>
                  <a:gd name="T13" fmla="*/ 181 h 3222"/>
                  <a:gd name="T14" fmla="*/ 9282 w 10776"/>
                  <a:gd name="T15" fmla="*/ 221 h 3222"/>
                  <a:gd name="T16" fmla="*/ 9079 w 10776"/>
                  <a:gd name="T17" fmla="*/ 265 h 3222"/>
                  <a:gd name="T18" fmla="*/ 8391 w 10776"/>
                  <a:gd name="T19" fmla="*/ 438 h 3222"/>
                  <a:gd name="T20" fmla="*/ 7181 w 10776"/>
                  <a:gd name="T21" fmla="*/ 761 h 3222"/>
                  <a:gd name="T22" fmla="*/ 6139 w 10776"/>
                  <a:gd name="T23" fmla="*/ 916 h 3222"/>
                  <a:gd name="T24" fmla="*/ 5358 w 10776"/>
                  <a:gd name="T25" fmla="*/ 1011 h 3222"/>
                  <a:gd name="T26" fmla="*/ 2299 w 10776"/>
                  <a:gd name="T27" fmla="*/ 1344 h 3222"/>
                  <a:gd name="T28" fmla="*/ 2147 w 10776"/>
                  <a:gd name="T29" fmla="*/ 1391 h 3222"/>
                  <a:gd name="T30" fmla="*/ 1886 w 10776"/>
                  <a:gd name="T31" fmla="*/ 1448 h 3222"/>
                  <a:gd name="T32" fmla="*/ 1515 w 10776"/>
                  <a:gd name="T33" fmla="*/ 1555 h 3222"/>
                  <a:gd name="T34" fmla="*/ 707 w 10776"/>
                  <a:gd name="T35" fmla="*/ 1760 h 3222"/>
                  <a:gd name="T36" fmla="*/ 704 w 10776"/>
                  <a:gd name="T37" fmla="*/ 1760 h 3222"/>
                  <a:gd name="T38" fmla="*/ 698 w 10776"/>
                  <a:gd name="T39" fmla="*/ 1761 h 3222"/>
                  <a:gd name="T40" fmla="*/ 691 w 10776"/>
                  <a:gd name="T41" fmla="*/ 1762 h 3222"/>
                  <a:gd name="T42" fmla="*/ 682 w 10776"/>
                  <a:gd name="T43" fmla="*/ 1764 h 3222"/>
                  <a:gd name="T44" fmla="*/ 672 w 10776"/>
                  <a:gd name="T45" fmla="*/ 1767 h 3222"/>
                  <a:gd name="T46" fmla="*/ 660 w 10776"/>
                  <a:gd name="T47" fmla="*/ 1770 h 3222"/>
                  <a:gd name="T48" fmla="*/ 645 w 10776"/>
                  <a:gd name="T49" fmla="*/ 1774 h 3222"/>
                  <a:gd name="T50" fmla="*/ 630 w 10776"/>
                  <a:gd name="T51" fmla="*/ 1779 h 3222"/>
                  <a:gd name="T52" fmla="*/ 611 w 10776"/>
                  <a:gd name="T53" fmla="*/ 1783 h 3222"/>
                  <a:gd name="T54" fmla="*/ 591 w 10776"/>
                  <a:gd name="T55" fmla="*/ 1788 h 3222"/>
                  <a:gd name="T56" fmla="*/ 569 w 10776"/>
                  <a:gd name="T57" fmla="*/ 1794 h 3222"/>
                  <a:gd name="T58" fmla="*/ 547 w 10776"/>
                  <a:gd name="T59" fmla="*/ 1801 h 3222"/>
                  <a:gd name="T60" fmla="*/ 522 w 10776"/>
                  <a:gd name="T61" fmla="*/ 1808 h 3222"/>
                  <a:gd name="T62" fmla="*/ 495 w 10776"/>
                  <a:gd name="T63" fmla="*/ 1817 h 3222"/>
                  <a:gd name="T64" fmla="*/ 466 w 10776"/>
                  <a:gd name="T65" fmla="*/ 1825 h 3222"/>
                  <a:gd name="T66" fmla="*/ 436 w 10776"/>
                  <a:gd name="T67" fmla="*/ 1834 h 3222"/>
                  <a:gd name="T68" fmla="*/ 357 w 10776"/>
                  <a:gd name="T69" fmla="*/ 1884 h 3222"/>
                  <a:gd name="T70" fmla="*/ 222 w 10776"/>
                  <a:gd name="T71" fmla="*/ 1867 h 3222"/>
                  <a:gd name="T72" fmla="*/ 62 w 10776"/>
                  <a:gd name="T73" fmla="*/ 2019 h 3222"/>
                  <a:gd name="T74" fmla="*/ 0 w 10776"/>
                  <a:gd name="T75" fmla="*/ 3222 h 3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776" h="3222">
                    <a:moveTo>
                      <a:pt x="10776" y="0"/>
                    </a:moveTo>
                    <a:lnTo>
                      <a:pt x="10553" y="23"/>
                    </a:lnTo>
                    <a:lnTo>
                      <a:pt x="10336" y="49"/>
                    </a:lnTo>
                    <a:lnTo>
                      <a:pt x="10121" y="78"/>
                    </a:lnTo>
                    <a:lnTo>
                      <a:pt x="9908" y="110"/>
                    </a:lnTo>
                    <a:lnTo>
                      <a:pt x="9696" y="144"/>
                    </a:lnTo>
                    <a:lnTo>
                      <a:pt x="9488" y="181"/>
                    </a:lnTo>
                    <a:lnTo>
                      <a:pt x="9282" y="221"/>
                    </a:lnTo>
                    <a:lnTo>
                      <a:pt x="9079" y="265"/>
                    </a:lnTo>
                    <a:lnTo>
                      <a:pt x="8391" y="438"/>
                    </a:lnTo>
                    <a:lnTo>
                      <a:pt x="7181" y="761"/>
                    </a:lnTo>
                    <a:lnTo>
                      <a:pt x="6139" y="916"/>
                    </a:lnTo>
                    <a:lnTo>
                      <a:pt x="5358" y="1011"/>
                    </a:lnTo>
                    <a:lnTo>
                      <a:pt x="2299" y="1344"/>
                    </a:lnTo>
                    <a:lnTo>
                      <a:pt x="2147" y="1391"/>
                    </a:lnTo>
                    <a:lnTo>
                      <a:pt x="1886" y="1448"/>
                    </a:lnTo>
                    <a:lnTo>
                      <a:pt x="1515" y="1555"/>
                    </a:lnTo>
                    <a:lnTo>
                      <a:pt x="707" y="1760"/>
                    </a:lnTo>
                    <a:lnTo>
                      <a:pt x="704" y="1760"/>
                    </a:lnTo>
                    <a:lnTo>
                      <a:pt x="698" y="1761"/>
                    </a:lnTo>
                    <a:lnTo>
                      <a:pt x="691" y="1762"/>
                    </a:lnTo>
                    <a:lnTo>
                      <a:pt x="682" y="1764"/>
                    </a:lnTo>
                    <a:lnTo>
                      <a:pt x="672" y="1767"/>
                    </a:lnTo>
                    <a:lnTo>
                      <a:pt x="660" y="1770"/>
                    </a:lnTo>
                    <a:lnTo>
                      <a:pt x="645" y="1774"/>
                    </a:lnTo>
                    <a:lnTo>
                      <a:pt x="630" y="1779"/>
                    </a:lnTo>
                    <a:lnTo>
                      <a:pt x="611" y="1783"/>
                    </a:lnTo>
                    <a:lnTo>
                      <a:pt x="591" y="1788"/>
                    </a:lnTo>
                    <a:lnTo>
                      <a:pt x="569" y="1794"/>
                    </a:lnTo>
                    <a:lnTo>
                      <a:pt x="547" y="1801"/>
                    </a:lnTo>
                    <a:lnTo>
                      <a:pt x="522" y="1808"/>
                    </a:lnTo>
                    <a:lnTo>
                      <a:pt x="495" y="1817"/>
                    </a:lnTo>
                    <a:lnTo>
                      <a:pt x="466" y="1825"/>
                    </a:lnTo>
                    <a:lnTo>
                      <a:pt x="436" y="1834"/>
                    </a:lnTo>
                    <a:lnTo>
                      <a:pt x="357" y="1884"/>
                    </a:lnTo>
                    <a:lnTo>
                      <a:pt x="222" y="1867"/>
                    </a:lnTo>
                    <a:lnTo>
                      <a:pt x="62" y="2019"/>
                    </a:lnTo>
                    <a:lnTo>
                      <a:pt x="0" y="3222"/>
                    </a:lnTo>
                  </a:path>
                </a:pathLst>
              </a:custGeom>
              <a:noFill/>
              <a:ln w="12700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>
                  <a:latin typeface="+mn-lt"/>
                </a:endParaRPr>
              </a:p>
            </p:txBody>
          </p:sp>
        </p:grp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36C63235-5616-C42D-26F5-B8F971187309}"/>
                </a:ext>
              </a:extLst>
            </p:cNvPr>
            <p:cNvSpPr txBox="1"/>
            <p:nvPr/>
          </p:nvSpPr>
          <p:spPr>
            <a:xfrm>
              <a:off x="6982210" y="4678496"/>
              <a:ext cx="2664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noProof="0" dirty="0">
                  <a:latin typeface="+mn-lt"/>
                  <a:ea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C0FBE394-8987-0328-78C2-6969A62199C2}"/>
                </a:ext>
              </a:extLst>
            </p:cNvPr>
            <p:cNvSpPr txBox="1"/>
            <p:nvPr/>
          </p:nvSpPr>
          <p:spPr>
            <a:xfrm>
              <a:off x="7613763" y="4678496"/>
              <a:ext cx="2664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noProof="0" dirty="0">
                  <a:latin typeface="+mn-lt"/>
                  <a:ea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0A117878-8325-33F8-CB2E-02865CF309E5}"/>
                </a:ext>
              </a:extLst>
            </p:cNvPr>
            <p:cNvSpPr txBox="1"/>
            <p:nvPr/>
          </p:nvSpPr>
          <p:spPr>
            <a:xfrm>
              <a:off x="8204440" y="4678496"/>
              <a:ext cx="3481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noProof="0" dirty="0">
                  <a:latin typeface="+mn-lt"/>
                  <a:ea typeface="Calibri" panose="020F0502020204030204" pitchFamily="34" charset="0"/>
                  <a:cs typeface="Calibri" panose="020F0502020204030204" pitchFamily="34" charset="0"/>
                </a:rPr>
                <a:t>14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EAE06999-0787-D0E1-8A55-256845C45E51}"/>
                </a:ext>
              </a:extLst>
            </p:cNvPr>
            <p:cNvSpPr txBox="1"/>
            <p:nvPr/>
          </p:nvSpPr>
          <p:spPr>
            <a:xfrm>
              <a:off x="8835993" y="4678496"/>
              <a:ext cx="3481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noProof="0" dirty="0">
                  <a:latin typeface="+mn-lt"/>
                  <a:ea typeface="Calibri" panose="020F0502020204030204" pitchFamily="34" charset="0"/>
                  <a:cs typeface="Calibri" panose="020F0502020204030204" pitchFamily="34" charset="0"/>
                </a:rPr>
                <a:t>21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AB9D8869-87FD-A772-F9CE-B0A9E1BE40F8}"/>
                </a:ext>
              </a:extLst>
            </p:cNvPr>
            <p:cNvSpPr txBox="1"/>
            <p:nvPr/>
          </p:nvSpPr>
          <p:spPr>
            <a:xfrm>
              <a:off x="9467546" y="4678496"/>
              <a:ext cx="3481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noProof="0" dirty="0">
                  <a:latin typeface="+mn-lt"/>
                  <a:ea typeface="Calibri" panose="020F0502020204030204" pitchFamily="34" charset="0"/>
                  <a:cs typeface="Calibri" panose="020F0502020204030204" pitchFamily="34" charset="0"/>
                </a:rPr>
                <a:t>28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1ED2F087-8759-7E67-5484-33DFDD887747}"/>
                </a:ext>
              </a:extLst>
            </p:cNvPr>
            <p:cNvSpPr txBox="1"/>
            <p:nvPr/>
          </p:nvSpPr>
          <p:spPr>
            <a:xfrm>
              <a:off x="10099099" y="4678496"/>
              <a:ext cx="3481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noProof="0" dirty="0">
                  <a:latin typeface="+mn-lt"/>
                  <a:ea typeface="Calibri" panose="020F0502020204030204" pitchFamily="34" charset="0"/>
                  <a:cs typeface="Calibri" panose="020F0502020204030204" pitchFamily="34" charset="0"/>
                </a:rPr>
                <a:t>35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54556192-A196-BF08-552E-4F7747DE731A}"/>
                </a:ext>
              </a:extLst>
            </p:cNvPr>
            <p:cNvSpPr txBox="1"/>
            <p:nvPr/>
          </p:nvSpPr>
          <p:spPr>
            <a:xfrm>
              <a:off x="10730654" y="4678496"/>
              <a:ext cx="3481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noProof="0" dirty="0">
                  <a:latin typeface="+mn-lt"/>
                  <a:ea typeface="Calibri" panose="020F0502020204030204" pitchFamily="34" charset="0"/>
                  <a:cs typeface="Calibri" panose="020F0502020204030204" pitchFamily="34" charset="0"/>
                </a:rPr>
                <a:t>42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EFFC8301-33E2-E17C-8AF6-5E1B10A9E4B2}"/>
                </a:ext>
              </a:extLst>
            </p:cNvPr>
            <p:cNvSpPr txBox="1"/>
            <p:nvPr/>
          </p:nvSpPr>
          <p:spPr>
            <a:xfrm>
              <a:off x="7676388" y="4115407"/>
              <a:ext cx="19990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 b="1" noProof="0" dirty="0">
                  <a:latin typeface="+mn-lt"/>
                </a:rPr>
                <a:t>LEN 927 mg </a:t>
              </a:r>
              <a:r>
                <a:rPr lang="en-US" sz="1200" b="1" noProof="0" dirty="0" err="1">
                  <a:latin typeface="+mn-lt"/>
                </a:rPr>
                <a:t>sc</a:t>
              </a:r>
              <a:r>
                <a:rPr lang="en-US" sz="1200" b="1" noProof="0" dirty="0">
                  <a:latin typeface="+mn-lt"/>
                </a:rPr>
                <a:t> + oral loading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45A28222-7738-700C-55C4-699D9FD0A1FC}"/>
                </a:ext>
              </a:extLst>
            </p:cNvPr>
            <p:cNvSpPr txBox="1"/>
            <p:nvPr/>
          </p:nvSpPr>
          <p:spPr>
            <a:xfrm>
              <a:off x="7676388" y="4270077"/>
              <a:ext cx="10919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noProof="0" dirty="0">
                  <a:latin typeface="+mn-lt"/>
                </a:rPr>
                <a:t>LEN 927 mg </a:t>
              </a:r>
              <a:r>
                <a:rPr lang="en-US" sz="1200" b="1" noProof="0" dirty="0" err="1">
                  <a:latin typeface="+mn-lt"/>
                </a:rPr>
                <a:t>sc</a:t>
              </a:r>
              <a:endParaRPr lang="en-US" sz="1200" b="1" noProof="0" dirty="0">
                <a:latin typeface="+mn-lt"/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448E0B99-A3C5-30BB-261C-95F7269ACCFA}"/>
                </a:ext>
              </a:extLst>
            </p:cNvPr>
            <p:cNvSpPr txBox="1"/>
            <p:nvPr/>
          </p:nvSpPr>
          <p:spPr>
            <a:xfrm>
              <a:off x="8503827" y="4790741"/>
              <a:ext cx="11522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noProof="0" dirty="0">
                  <a:latin typeface="+mn-lt"/>
                  <a:ea typeface="Calibri" panose="020F0502020204030204" pitchFamily="34" charset="0"/>
                  <a:cs typeface="Calibri" panose="020F0502020204030204" pitchFamily="34" charset="0"/>
                </a:rPr>
                <a:t>Days post-dose</a:t>
              </a: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60A25C69-B1A8-032C-034D-36CAEC1A6478}"/>
              </a:ext>
            </a:extLst>
          </p:cNvPr>
          <p:cNvGrpSpPr/>
          <p:nvPr/>
        </p:nvGrpSpPr>
        <p:grpSpPr>
          <a:xfrm>
            <a:off x="1884741" y="3062652"/>
            <a:ext cx="3411607" cy="74042"/>
            <a:chOff x="2139585" y="2644590"/>
            <a:chExt cx="3411607" cy="74042"/>
          </a:xfrm>
        </p:grpSpPr>
        <p:sp>
          <p:nvSpPr>
            <p:cNvPr id="39" name="Freeform 47">
              <a:extLst>
                <a:ext uri="{FF2B5EF4-FFF2-40B4-BE49-F238E27FC236}">
                  <a16:creationId xmlns:a16="http://schemas.microsoft.com/office/drawing/2014/main" id="{78608F23-B4AB-1559-5648-89853A4D9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9585" y="2644590"/>
              <a:ext cx="75940" cy="74042"/>
            </a:xfrm>
            <a:custGeom>
              <a:avLst/>
              <a:gdLst>
                <a:gd name="T0" fmla="*/ 0 w 240"/>
                <a:gd name="T1" fmla="*/ 0 h 233"/>
                <a:gd name="T2" fmla="*/ 0 w 240"/>
                <a:gd name="T3" fmla="*/ 233 h 233"/>
                <a:gd name="T4" fmla="*/ 240 w 240"/>
                <a:gd name="T5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0" h="233">
                  <a:moveTo>
                    <a:pt x="0" y="0"/>
                  </a:moveTo>
                  <a:lnTo>
                    <a:pt x="0" y="233"/>
                  </a:lnTo>
                  <a:lnTo>
                    <a:pt x="240" y="23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+mn-lt"/>
              </a:endParaRPr>
            </a:p>
          </p:txBody>
        </p:sp>
        <p:sp>
          <p:nvSpPr>
            <p:cNvPr id="40" name="Freeform 49">
              <a:extLst>
                <a:ext uri="{FF2B5EF4-FFF2-40B4-BE49-F238E27FC236}">
                  <a16:creationId xmlns:a16="http://schemas.microsoft.com/office/drawing/2014/main" id="{7C9B527A-02F1-0D7E-1247-272CFBF2F0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5525" y="2644590"/>
              <a:ext cx="3335667" cy="74042"/>
            </a:xfrm>
            <a:custGeom>
              <a:avLst/>
              <a:gdLst>
                <a:gd name="T0" fmla="*/ 10542 w 10542"/>
                <a:gd name="T1" fmla="*/ 0 h 233"/>
                <a:gd name="T2" fmla="*/ 10542 w 10542"/>
                <a:gd name="T3" fmla="*/ 233 h 233"/>
                <a:gd name="T4" fmla="*/ 0 w 10542"/>
                <a:gd name="T5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42" h="233">
                  <a:moveTo>
                    <a:pt x="10542" y="0"/>
                  </a:moveTo>
                  <a:lnTo>
                    <a:pt x="10542" y="233"/>
                  </a:lnTo>
                  <a:lnTo>
                    <a:pt x="0" y="23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+mn-lt"/>
              </a:endParaRPr>
            </a:p>
          </p:txBody>
        </p:sp>
        <p:sp>
          <p:nvSpPr>
            <p:cNvPr id="41" name="Line 48">
              <a:extLst>
                <a:ext uri="{FF2B5EF4-FFF2-40B4-BE49-F238E27FC236}">
                  <a16:creationId xmlns:a16="http://schemas.microsoft.com/office/drawing/2014/main" id="{34165941-5E8C-F14F-BD3F-EE97E268BE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5525" y="2644590"/>
              <a:ext cx="0" cy="7404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+mn-lt"/>
              </a:endParaRPr>
            </a:p>
          </p:txBody>
        </p:sp>
      </p:grpSp>
      <p:graphicFrame>
        <p:nvGraphicFramePr>
          <p:cNvPr id="42" name="Tableau 41">
            <a:extLst>
              <a:ext uri="{FF2B5EF4-FFF2-40B4-BE49-F238E27FC236}">
                <a16:creationId xmlns:a16="http://schemas.microsoft.com/office/drawing/2014/main" id="{F48A0111-8A1F-B821-8232-8AB481057B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2984046"/>
              </p:ext>
            </p:extLst>
          </p:nvPr>
        </p:nvGraphicFramePr>
        <p:xfrm>
          <a:off x="438915" y="2488423"/>
          <a:ext cx="2115546" cy="3962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263135">
                  <a:extLst>
                    <a:ext uri="{9D8B030D-6E8A-4147-A177-3AD203B41FA5}">
                      <a16:colId xmlns:a16="http://schemas.microsoft.com/office/drawing/2014/main" val="2143213035"/>
                    </a:ext>
                  </a:extLst>
                </a:gridCol>
                <a:gridCol w="852411">
                  <a:extLst>
                    <a:ext uri="{9D8B030D-6E8A-4147-A177-3AD203B41FA5}">
                      <a16:colId xmlns:a16="http://schemas.microsoft.com/office/drawing/2014/main" val="26519216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000" noProof="0" dirty="0"/>
                        <a:t>LEN for </a:t>
                      </a:r>
                      <a:r>
                        <a:rPr lang="en-US" sz="1000" noProof="0" dirty="0" err="1"/>
                        <a:t>PrEP</a:t>
                      </a:r>
                      <a:br>
                        <a:rPr lang="en-US" sz="1000" noProof="0" dirty="0"/>
                      </a:br>
                      <a:r>
                        <a:rPr lang="en-US" sz="1000" noProof="0" dirty="0"/>
                        <a:t>initiation regimen</a:t>
                      </a:r>
                    </a:p>
                  </a:txBody>
                  <a:tcP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6597100"/>
                  </a:ext>
                </a:extLst>
              </a:tr>
            </a:tbl>
          </a:graphicData>
        </a:graphic>
      </p:graphicFrame>
      <p:graphicFrame>
        <p:nvGraphicFramePr>
          <p:cNvPr id="43" name="Tableau 42">
            <a:extLst>
              <a:ext uri="{FF2B5EF4-FFF2-40B4-BE49-F238E27FC236}">
                <a16:creationId xmlns:a16="http://schemas.microsoft.com/office/drawing/2014/main" id="{F4C64A3B-482B-7194-7B98-AF68F8CB28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1486392"/>
              </p:ext>
            </p:extLst>
          </p:nvPr>
        </p:nvGraphicFramePr>
        <p:xfrm>
          <a:off x="4830813" y="2516833"/>
          <a:ext cx="986025" cy="3708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564606">
                  <a:extLst>
                    <a:ext uri="{9D8B030D-6E8A-4147-A177-3AD203B41FA5}">
                      <a16:colId xmlns:a16="http://schemas.microsoft.com/office/drawing/2014/main" val="2143213035"/>
                    </a:ext>
                  </a:extLst>
                </a:gridCol>
                <a:gridCol w="421419">
                  <a:extLst>
                    <a:ext uri="{9D8B030D-6E8A-4147-A177-3AD203B41FA5}">
                      <a16:colId xmlns:a16="http://schemas.microsoft.com/office/drawing/2014/main" val="26519216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000" dirty="0"/>
                        <a:t>LEN SC</a:t>
                      </a:r>
                    </a:p>
                  </a:txBody>
                  <a:tcPr anchor="ctr"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6597100"/>
                  </a:ext>
                </a:extLst>
              </a:tr>
            </a:tbl>
          </a:graphicData>
        </a:graphic>
      </p:graphicFrame>
      <p:pic>
        <p:nvPicPr>
          <p:cNvPr id="44" name="Image 43">
            <a:extLst>
              <a:ext uri="{FF2B5EF4-FFF2-40B4-BE49-F238E27FC236}">
                <a16:creationId xmlns:a16="http://schemas.microsoft.com/office/drawing/2014/main" id="{AB145DF8-49FE-EC4E-9B3F-A230E8714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187" y="2487325"/>
            <a:ext cx="165950" cy="165950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63188BD5-579C-F698-877C-0BF3F9960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881" y="2725149"/>
            <a:ext cx="143749" cy="143749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4FA6504E-E388-C7F4-890D-586426D1F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825" y="2498679"/>
            <a:ext cx="165950" cy="165950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EA09ED4B-65C3-2803-A2D6-41BFFED30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2878" y="2712374"/>
            <a:ext cx="143749" cy="143749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A298AF22-81BB-355F-BAA9-9903F26AC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7388" y="2712374"/>
            <a:ext cx="143749" cy="143749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A62D4141-6D13-B97C-EBD2-255CE214C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0587" y="2712374"/>
            <a:ext cx="143749" cy="143749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35D2A937-5499-1E0F-5FFF-F8BCC87DB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5097" y="2712374"/>
            <a:ext cx="143749" cy="143749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9619EDFB-7ADD-10EE-9C90-E8320B3E5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2907" y="2616737"/>
            <a:ext cx="165950" cy="165950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DB471679-EA0A-9523-12E6-F466E529D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545" y="2628091"/>
            <a:ext cx="165950" cy="165950"/>
          </a:xfrm>
          <a:prstGeom prst="rect">
            <a:avLst/>
          </a:prstGeom>
        </p:spPr>
      </p:pic>
      <p:sp>
        <p:nvSpPr>
          <p:cNvPr id="53" name="ZoneTexte 52">
            <a:extLst>
              <a:ext uri="{FF2B5EF4-FFF2-40B4-BE49-F238E27FC236}">
                <a16:creationId xmlns:a16="http://schemas.microsoft.com/office/drawing/2014/main" id="{017CFCFC-58E9-E918-7B49-F1EF900834B9}"/>
              </a:ext>
            </a:extLst>
          </p:cNvPr>
          <p:cNvSpPr txBox="1"/>
          <p:nvPr/>
        </p:nvSpPr>
        <p:spPr>
          <a:xfrm>
            <a:off x="1397513" y="2846027"/>
            <a:ext cx="4190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Day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703F0CB1-5FA4-E0E8-FFCB-D2C9A56DFADA}"/>
              </a:ext>
            </a:extLst>
          </p:cNvPr>
          <p:cNvSpPr txBox="1"/>
          <p:nvPr/>
        </p:nvSpPr>
        <p:spPr>
          <a:xfrm>
            <a:off x="1743070" y="2846027"/>
            <a:ext cx="266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A740047D-CF4C-63BC-C68A-56FB0A2AAF90}"/>
              </a:ext>
            </a:extLst>
          </p:cNvPr>
          <p:cNvSpPr txBox="1"/>
          <p:nvPr/>
        </p:nvSpPr>
        <p:spPr>
          <a:xfrm>
            <a:off x="1828768" y="2846027"/>
            <a:ext cx="266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EE949C64-A09B-B39B-D06E-7344E78DEA60}"/>
              </a:ext>
            </a:extLst>
          </p:cNvPr>
          <p:cNvSpPr txBox="1"/>
          <p:nvPr/>
        </p:nvSpPr>
        <p:spPr>
          <a:xfrm>
            <a:off x="4953460" y="2846027"/>
            <a:ext cx="732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Week 26</a:t>
            </a:r>
          </a:p>
        </p:txBody>
      </p: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0AD51664-137F-9F17-C770-580418AB64E9}"/>
              </a:ext>
            </a:extLst>
          </p:cNvPr>
          <p:cNvGrpSpPr/>
          <p:nvPr/>
        </p:nvGrpSpPr>
        <p:grpSpPr>
          <a:xfrm>
            <a:off x="1270523" y="3153250"/>
            <a:ext cx="4274846" cy="2444767"/>
            <a:chOff x="1270523" y="2659954"/>
            <a:chExt cx="4274846" cy="2444767"/>
          </a:xfrm>
        </p:grpSpPr>
        <p:grpSp>
          <p:nvGrpSpPr>
            <p:cNvPr id="58" name="Groupe 57">
              <a:extLst>
                <a:ext uri="{FF2B5EF4-FFF2-40B4-BE49-F238E27FC236}">
                  <a16:creationId xmlns:a16="http://schemas.microsoft.com/office/drawing/2014/main" id="{BD89E316-BA57-B0FF-BB9B-EE4E424FDA20}"/>
                </a:ext>
              </a:extLst>
            </p:cNvPr>
            <p:cNvGrpSpPr/>
            <p:nvPr/>
          </p:nvGrpSpPr>
          <p:grpSpPr>
            <a:xfrm>
              <a:off x="1670210" y="2770282"/>
              <a:ext cx="3724860" cy="1892805"/>
              <a:chOff x="2535238" y="3233738"/>
              <a:chExt cx="3114676" cy="1582737"/>
            </a:xfrm>
          </p:grpSpPr>
          <p:sp>
            <p:nvSpPr>
              <p:cNvPr id="79" name="Freeform 6">
                <a:extLst>
                  <a:ext uri="{FF2B5EF4-FFF2-40B4-BE49-F238E27FC236}">
                    <a16:creationId xmlns:a16="http://schemas.microsoft.com/office/drawing/2014/main" id="{7081F00C-CF55-38D4-5329-143020E8E7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0801" y="3233738"/>
                <a:ext cx="3059113" cy="1525588"/>
              </a:xfrm>
              <a:custGeom>
                <a:avLst/>
                <a:gdLst>
                  <a:gd name="T0" fmla="*/ 11561 w 11561"/>
                  <a:gd name="T1" fmla="*/ 5770 h 5770"/>
                  <a:gd name="T2" fmla="*/ 0 w 11561"/>
                  <a:gd name="T3" fmla="*/ 5770 h 5770"/>
                  <a:gd name="T4" fmla="*/ 0 w 11561"/>
                  <a:gd name="T5" fmla="*/ 0 h 5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561" h="5770">
                    <a:moveTo>
                      <a:pt x="11561" y="5770"/>
                    </a:moveTo>
                    <a:lnTo>
                      <a:pt x="0" y="577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>
                  <a:latin typeface="+mn-lt"/>
                </a:endParaRPr>
              </a:p>
            </p:txBody>
          </p:sp>
          <p:sp>
            <p:nvSpPr>
              <p:cNvPr id="80" name="Line 15">
                <a:extLst>
                  <a:ext uri="{FF2B5EF4-FFF2-40B4-BE49-F238E27FC236}">
                    <a16:creationId xmlns:a16="http://schemas.microsoft.com/office/drawing/2014/main" id="{C5F0563F-8D54-8569-BBB8-3ACB77F243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16438" y="4759325"/>
                <a:ext cx="0" cy="5715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>
                  <a:latin typeface="+mn-lt"/>
                </a:endParaRPr>
              </a:p>
            </p:txBody>
          </p:sp>
          <p:sp>
            <p:nvSpPr>
              <p:cNvPr id="81" name="Line 16">
                <a:extLst>
                  <a:ext uri="{FF2B5EF4-FFF2-40B4-BE49-F238E27FC236}">
                    <a16:creationId xmlns:a16="http://schemas.microsoft.com/office/drawing/2014/main" id="{F111218F-5840-BC38-6E3E-6D4CB572B4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94188" y="4759325"/>
                <a:ext cx="0" cy="5715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>
                  <a:latin typeface="+mn-lt"/>
                </a:endParaRPr>
              </a:p>
            </p:txBody>
          </p:sp>
          <p:sp>
            <p:nvSpPr>
              <p:cNvPr id="82" name="Line 17">
                <a:extLst>
                  <a:ext uri="{FF2B5EF4-FFF2-40B4-BE49-F238E27FC236}">
                    <a16:creationId xmlns:a16="http://schemas.microsoft.com/office/drawing/2014/main" id="{9675D9DA-C73B-5D6A-02D4-F363AA75FE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60938" y="4759325"/>
                <a:ext cx="0" cy="5715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>
                  <a:latin typeface="+mn-lt"/>
                </a:endParaRPr>
              </a:p>
            </p:txBody>
          </p:sp>
          <p:sp>
            <p:nvSpPr>
              <p:cNvPr id="83" name="Line 18">
                <a:extLst>
                  <a:ext uri="{FF2B5EF4-FFF2-40B4-BE49-F238E27FC236}">
                    <a16:creationId xmlns:a16="http://schemas.microsoft.com/office/drawing/2014/main" id="{77F0B555-0C09-0A72-A652-AAEFBED442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38688" y="4759325"/>
                <a:ext cx="0" cy="5715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>
                  <a:latin typeface="+mn-lt"/>
                </a:endParaRPr>
              </a:p>
            </p:txBody>
          </p:sp>
          <p:sp>
            <p:nvSpPr>
              <p:cNvPr id="84" name="Line 19">
                <a:extLst>
                  <a:ext uri="{FF2B5EF4-FFF2-40B4-BE49-F238E27FC236}">
                    <a16:creationId xmlns:a16="http://schemas.microsoft.com/office/drawing/2014/main" id="{95270DD0-FA81-C4EE-7AC2-3A98D38B4B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03851" y="4759325"/>
                <a:ext cx="0" cy="5715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>
                  <a:latin typeface="+mn-lt"/>
                </a:endParaRPr>
              </a:p>
            </p:txBody>
          </p:sp>
          <p:sp>
            <p:nvSpPr>
              <p:cNvPr id="85" name="Line 20">
                <a:extLst>
                  <a:ext uri="{FF2B5EF4-FFF2-40B4-BE49-F238E27FC236}">
                    <a16:creationId xmlns:a16="http://schemas.microsoft.com/office/drawing/2014/main" id="{08D601D2-7DD1-5B6F-4AF4-9509883A8B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627688" y="4759325"/>
                <a:ext cx="0" cy="5715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>
                  <a:latin typeface="+mn-lt"/>
                </a:endParaRPr>
              </a:p>
            </p:txBody>
          </p:sp>
          <p:sp>
            <p:nvSpPr>
              <p:cNvPr id="86" name="Line 21">
                <a:extLst>
                  <a:ext uri="{FF2B5EF4-FFF2-40B4-BE49-F238E27FC236}">
                    <a16:creationId xmlns:a16="http://schemas.microsoft.com/office/drawing/2014/main" id="{8A6971B1-4FF0-5E2D-095A-F0E0A723FD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83188" y="4759325"/>
                <a:ext cx="0" cy="5715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>
                  <a:latin typeface="+mn-lt"/>
                </a:endParaRPr>
              </a:p>
            </p:txBody>
          </p:sp>
          <p:sp>
            <p:nvSpPr>
              <p:cNvPr id="87" name="Line 22">
                <a:extLst>
                  <a:ext uri="{FF2B5EF4-FFF2-40B4-BE49-F238E27FC236}">
                    <a16:creationId xmlns:a16="http://schemas.microsoft.com/office/drawing/2014/main" id="{ECEA24ED-1ADB-4F71-7AA5-76574DCBF6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62276" y="4759325"/>
                <a:ext cx="0" cy="5715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>
                  <a:latin typeface="+mn-lt"/>
                </a:endParaRPr>
              </a:p>
            </p:txBody>
          </p:sp>
          <p:sp>
            <p:nvSpPr>
              <p:cNvPr id="88" name="Line 23">
                <a:extLst>
                  <a:ext uri="{FF2B5EF4-FFF2-40B4-BE49-F238E27FC236}">
                    <a16:creationId xmlns:a16="http://schemas.microsoft.com/office/drawing/2014/main" id="{A4EA48FF-26D1-27A4-7CCD-3129A65876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41613" y="4759325"/>
                <a:ext cx="0" cy="5715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>
                  <a:latin typeface="+mn-lt"/>
                </a:endParaRPr>
              </a:p>
            </p:txBody>
          </p:sp>
          <p:sp>
            <p:nvSpPr>
              <p:cNvPr id="89" name="Line 24">
                <a:extLst>
                  <a:ext uri="{FF2B5EF4-FFF2-40B4-BE49-F238E27FC236}">
                    <a16:creationId xmlns:a16="http://schemas.microsoft.com/office/drawing/2014/main" id="{34E45CAB-262F-7363-659E-A6A3A3E26D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06776" y="4759325"/>
                <a:ext cx="0" cy="5715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>
                  <a:latin typeface="+mn-lt"/>
                </a:endParaRPr>
              </a:p>
            </p:txBody>
          </p:sp>
          <p:sp>
            <p:nvSpPr>
              <p:cNvPr id="90" name="Line 25">
                <a:extLst>
                  <a:ext uri="{FF2B5EF4-FFF2-40B4-BE49-F238E27FC236}">
                    <a16:creationId xmlns:a16="http://schemas.microsoft.com/office/drawing/2014/main" id="{366563FB-180F-8CE3-0C02-AC1478003D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84526" y="4759325"/>
                <a:ext cx="0" cy="5715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>
                  <a:latin typeface="+mn-lt"/>
                </a:endParaRPr>
              </a:p>
            </p:txBody>
          </p:sp>
          <p:sp>
            <p:nvSpPr>
              <p:cNvPr id="91" name="Line 26">
                <a:extLst>
                  <a:ext uri="{FF2B5EF4-FFF2-40B4-BE49-F238E27FC236}">
                    <a16:creationId xmlns:a16="http://schemas.microsoft.com/office/drawing/2014/main" id="{4BAC125C-2660-13CC-9F9D-03E3A012BF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71938" y="4759325"/>
                <a:ext cx="0" cy="5715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>
                  <a:latin typeface="+mn-lt"/>
                </a:endParaRPr>
              </a:p>
            </p:txBody>
          </p:sp>
          <p:sp>
            <p:nvSpPr>
              <p:cNvPr id="92" name="Line 27">
                <a:extLst>
                  <a:ext uri="{FF2B5EF4-FFF2-40B4-BE49-F238E27FC236}">
                    <a16:creationId xmlns:a16="http://schemas.microsoft.com/office/drawing/2014/main" id="{0144E73D-C17E-ECE9-1535-C67546D57E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51276" y="4759325"/>
                <a:ext cx="0" cy="5715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>
                  <a:latin typeface="+mn-lt"/>
                </a:endParaRPr>
              </a:p>
            </p:txBody>
          </p:sp>
          <p:sp>
            <p:nvSpPr>
              <p:cNvPr id="93" name="Line 28">
                <a:extLst>
                  <a:ext uri="{FF2B5EF4-FFF2-40B4-BE49-F238E27FC236}">
                    <a16:creationId xmlns:a16="http://schemas.microsoft.com/office/drawing/2014/main" id="{1AE399C4-C162-4CD3-F4EC-2C58E725D7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29026" y="4759325"/>
                <a:ext cx="0" cy="5715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>
                  <a:latin typeface="+mn-lt"/>
                </a:endParaRPr>
              </a:p>
            </p:txBody>
          </p:sp>
          <p:sp>
            <p:nvSpPr>
              <p:cNvPr id="94" name="Line 31">
                <a:extLst>
                  <a:ext uri="{FF2B5EF4-FFF2-40B4-BE49-F238E27FC236}">
                    <a16:creationId xmlns:a16="http://schemas.microsoft.com/office/drawing/2014/main" id="{4C198ED5-8D7B-6968-35FB-8D623947FA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35238" y="3255963"/>
                <a:ext cx="55563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>
                  <a:latin typeface="+mn-lt"/>
                </a:endParaRPr>
              </a:p>
            </p:txBody>
          </p:sp>
          <p:sp>
            <p:nvSpPr>
              <p:cNvPr id="95" name="Line 32">
                <a:extLst>
                  <a:ext uri="{FF2B5EF4-FFF2-40B4-BE49-F238E27FC236}">
                    <a16:creationId xmlns:a16="http://schemas.microsoft.com/office/drawing/2014/main" id="{99D4F631-8010-4FE2-8DA5-9AE1D8DB8D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35238" y="3962400"/>
                <a:ext cx="55563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>
                  <a:latin typeface="+mn-lt"/>
                </a:endParaRPr>
              </a:p>
            </p:txBody>
          </p:sp>
          <p:sp>
            <p:nvSpPr>
              <p:cNvPr id="96" name="Line 33">
                <a:extLst>
                  <a:ext uri="{FF2B5EF4-FFF2-40B4-BE49-F238E27FC236}">
                    <a16:creationId xmlns:a16="http://schemas.microsoft.com/office/drawing/2014/main" id="{EAC67A10-286C-BF15-E137-83CE118282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35238" y="4673600"/>
                <a:ext cx="55563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>
                  <a:latin typeface="+mn-lt"/>
                </a:endParaRPr>
              </a:p>
            </p:txBody>
          </p:sp>
          <p:sp>
            <p:nvSpPr>
              <p:cNvPr id="97" name="Freeform 37">
                <a:extLst>
                  <a:ext uri="{FF2B5EF4-FFF2-40B4-BE49-F238E27FC236}">
                    <a16:creationId xmlns:a16="http://schemas.microsoft.com/office/drawing/2014/main" id="{72E6DC09-1D84-648F-1A80-44FD468140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1613" y="3386138"/>
                <a:ext cx="2843213" cy="1373188"/>
              </a:xfrm>
              <a:custGeom>
                <a:avLst/>
                <a:gdLst>
                  <a:gd name="T0" fmla="*/ 10558 w 10749"/>
                  <a:gd name="T1" fmla="*/ 1247 h 5193"/>
                  <a:gd name="T2" fmla="*/ 10180 w 10749"/>
                  <a:gd name="T3" fmla="*/ 1139 h 5193"/>
                  <a:gd name="T4" fmla="*/ 9807 w 10749"/>
                  <a:gd name="T5" fmla="*/ 1039 h 5193"/>
                  <a:gd name="T6" fmla="*/ 9440 w 10749"/>
                  <a:gd name="T7" fmla="*/ 945 h 5193"/>
                  <a:gd name="T8" fmla="*/ 9077 w 10749"/>
                  <a:gd name="T9" fmla="*/ 857 h 5193"/>
                  <a:gd name="T10" fmla="*/ 8720 w 10749"/>
                  <a:gd name="T11" fmla="*/ 775 h 5193"/>
                  <a:gd name="T12" fmla="*/ 8367 w 10749"/>
                  <a:gd name="T13" fmla="*/ 700 h 5193"/>
                  <a:gd name="T14" fmla="*/ 8019 w 10749"/>
                  <a:gd name="T15" fmla="*/ 633 h 5193"/>
                  <a:gd name="T16" fmla="*/ 7675 w 10749"/>
                  <a:gd name="T17" fmla="*/ 571 h 5193"/>
                  <a:gd name="T18" fmla="*/ 7336 w 10749"/>
                  <a:gd name="T19" fmla="*/ 515 h 5193"/>
                  <a:gd name="T20" fmla="*/ 7002 w 10749"/>
                  <a:gd name="T21" fmla="*/ 465 h 5193"/>
                  <a:gd name="T22" fmla="*/ 6673 w 10749"/>
                  <a:gd name="T23" fmla="*/ 424 h 5193"/>
                  <a:gd name="T24" fmla="*/ 6348 w 10749"/>
                  <a:gd name="T25" fmla="*/ 388 h 5193"/>
                  <a:gd name="T26" fmla="*/ 6029 w 10749"/>
                  <a:gd name="T27" fmla="*/ 358 h 5193"/>
                  <a:gd name="T28" fmla="*/ 5714 w 10749"/>
                  <a:gd name="T29" fmla="*/ 334 h 5193"/>
                  <a:gd name="T30" fmla="*/ 5404 w 10749"/>
                  <a:gd name="T31" fmla="*/ 319 h 5193"/>
                  <a:gd name="T32" fmla="*/ 5078 w 10749"/>
                  <a:gd name="T33" fmla="*/ 318 h 5193"/>
                  <a:gd name="T34" fmla="*/ 4730 w 10749"/>
                  <a:gd name="T35" fmla="*/ 337 h 5193"/>
                  <a:gd name="T36" fmla="*/ 4381 w 10749"/>
                  <a:gd name="T37" fmla="*/ 370 h 5193"/>
                  <a:gd name="T38" fmla="*/ 4030 w 10749"/>
                  <a:gd name="T39" fmla="*/ 419 h 5193"/>
                  <a:gd name="T40" fmla="*/ 3856 w 10749"/>
                  <a:gd name="T41" fmla="*/ 450 h 5193"/>
                  <a:gd name="T42" fmla="*/ 3501 w 10749"/>
                  <a:gd name="T43" fmla="*/ 519 h 5193"/>
                  <a:gd name="T44" fmla="*/ 3146 w 10749"/>
                  <a:gd name="T45" fmla="*/ 603 h 5193"/>
                  <a:gd name="T46" fmla="*/ 2790 w 10749"/>
                  <a:gd name="T47" fmla="*/ 700 h 5193"/>
                  <a:gd name="T48" fmla="*/ 2610 w 10749"/>
                  <a:gd name="T49" fmla="*/ 755 h 5193"/>
                  <a:gd name="T50" fmla="*/ 2333 w 10749"/>
                  <a:gd name="T51" fmla="*/ 855 h 5193"/>
                  <a:gd name="T52" fmla="*/ 2145 w 10749"/>
                  <a:gd name="T53" fmla="*/ 925 h 5193"/>
                  <a:gd name="T54" fmla="*/ 1962 w 10749"/>
                  <a:gd name="T55" fmla="*/ 982 h 5193"/>
                  <a:gd name="T56" fmla="*/ 1785 w 10749"/>
                  <a:gd name="T57" fmla="*/ 1025 h 5193"/>
                  <a:gd name="T58" fmla="*/ 1613 w 10749"/>
                  <a:gd name="T59" fmla="*/ 1054 h 5193"/>
                  <a:gd name="T60" fmla="*/ 1448 w 10749"/>
                  <a:gd name="T61" fmla="*/ 1067 h 5193"/>
                  <a:gd name="T62" fmla="*/ 1289 w 10749"/>
                  <a:gd name="T63" fmla="*/ 1067 h 5193"/>
                  <a:gd name="T64" fmla="*/ 1137 w 10749"/>
                  <a:gd name="T65" fmla="*/ 1052 h 5193"/>
                  <a:gd name="T66" fmla="*/ 1012 w 10749"/>
                  <a:gd name="T67" fmla="*/ 1024 h 5193"/>
                  <a:gd name="T68" fmla="*/ 915 w 10749"/>
                  <a:gd name="T69" fmla="*/ 988 h 5193"/>
                  <a:gd name="T70" fmla="*/ 822 w 10749"/>
                  <a:gd name="T71" fmla="*/ 949 h 5193"/>
                  <a:gd name="T72" fmla="*/ 734 w 10749"/>
                  <a:gd name="T73" fmla="*/ 906 h 5193"/>
                  <a:gd name="T74" fmla="*/ 652 w 10749"/>
                  <a:gd name="T75" fmla="*/ 859 h 5193"/>
                  <a:gd name="T76" fmla="*/ 574 w 10749"/>
                  <a:gd name="T77" fmla="*/ 806 h 5193"/>
                  <a:gd name="T78" fmla="*/ 501 w 10749"/>
                  <a:gd name="T79" fmla="*/ 749 h 5193"/>
                  <a:gd name="T80" fmla="*/ 435 w 10749"/>
                  <a:gd name="T81" fmla="*/ 690 h 5193"/>
                  <a:gd name="T82" fmla="*/ 372 w 10749"/>
                  <a:gd name="T83" fmla="*/ 624 h 5193"/>
                  <a:gd name="T84" fmla="*/ 315 w 10749"/>
                  <a:gd name="T85" fmla="*/ 554 h 5193"/>
                  <a:gd name="T86" fmla="*/ 263 w 10749"/>
                  <a:gd name="T87" fmla="*/ 481 h 5193"/>
                  <a:gd name="T88" fmla="*/ 215 w 10749"/>
                  <a:gd name="T89" fmla="*/ 402 h 5193"/>
                  <a:gd name="T90" fmla="*/ 173 w 10749"/>
                  <a:gd name="T91" fmla="*/ 320 h 5193"/>
                  <a:gd name="T92" fmla="*/ 137 w 10749"/>
                  <a:gd name="T93" fmla="*/ 233 h 5193"/>
                  <a:gd name="T94" fmla="*/ 106 w 10749"/>
                  <a:gd name="T95" fmla="*/ 143 h 5193"/>
                  <a:gd name="T96" fmla="*/ 80 w 10749"/>
                  <a:gd name="T97" fmla="*/ 48 h 5193"/>
                  <a:gd name="T98" fmla="*/ 69 w 10749"/>
                  <a:gd name="T99" fmla="*/ 981 h 5193"/>
                  <a:gd name="T100" fmla="*/ 0 w 10749"/>
                  <a:gd name="T101" fmla="*/ 5193 h 5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0749" h="5193">
                    <a:moveTo>
                      <a:pt x="10749" y="1304"/>
                    </a:moveTo>
                    <a:lnTo>
                      <a:pt x="10558" y="1247"/>
                    </a:lnTo>
                    <a:lnTo>
                      <a:pt x="10369" y="1193"/>
                    </a:lnTo>
                    <a:lnTo>
                      <a:pt x="10180" y="1139"/>
                    </a:lnTo>
                    <a:lnTo>
                      <a:pt x="9993" y="1089"/>
                    </a:lnTo>
                    <a:lnTo>
                      <a:pt x="9807" y="1039"/>
                    </a:lnTo>
                    <a:lnTo>
                      <a:pt x="9623" y="992"/>
                    </a:lnTo>
                    <a:lnTo>
                      <a:pt x="9440" y="945"/>
                    </a:lnTo>
                    <a:lnTo>
                      <a:pt x="9259" y="901"/>
                    </a:lnTo>
                    <a:lnTo>
                      <a:pt x="9077" y="857"/>
                    </a:lnTo>
                    <a:lnTo>
                      <a:pt x="8898" y="816"/>
                    </a:lnTo>
                    <a:lnTo>
                      <a:pt x="8720" y="775"/>
                    </a:lnTo>
                    <a:lnTo>
                      <a:pt x="8544" y="739"/>
                    </a:lnTo>
                    <a:lnTo>
                      <a:pt x="8367" y="700"/>
                    </a:lnTo>
                    <a:lnTo>
                      <a:pt x="8192" y="666"/>
                    </a:lnTo>
                    <a:lnTo>
                      <a:pt x="8019" y="633"/>
                    </a:lnTo>
                    <a:lnTo>
                      <a:pt x="7848" y="602"/>
                    </a:lnTo>
                    <a:lnTo>
                      <a:pt x="7675" y="571"/>
                    </a:lnTo>
                    <a:lnTo>
                      <a:pt x="7505" y="542"/>
                    </a:lnTo>
                    <a:lnTo>
                      <a:pt x="7336" y="515"/>
                    </a:lnTo>
                    <a:lnTo>
                      <a:pt x="7169" y="490"/>
                    </a:lnTo>
                    <a:lnTo>
                      <a:pt x="7002" y="465"/>
                    </a:lnTo>
                    <a:lnTo>
                      <a:pt x="6837" y="444"/>
                    </a:lnTo>
                    <a:lnTo>
                      <a:pt x="6673" y="424"/>
                    </a:lnTo>
                    <a:lnTo>
                      <a:pt x="6511" y="406"/>
                    </a:lnTo>
                    <a:lnTo>
                      <a:pt x="6348" y="388"/>
                    </a:lnTo>
                    <a:lnTo>
                      <a:pt x="6188" y="372"/>
                    </a:lnTo>
                    <a:lnTo>
                      <a:pt x="6029" y="358"/>
                    </a:lnTo>
                    <a:lnTo>
                      <a:pt x="5872" y="346"/>
                    </a:lnTo>
                    <a:lnTo>
                      <a:pt x="5714" y="334"/>
                    </a:lnTo>
                    <a:lnTo>
                      <a:pt x="5558" y="326"/>
                    </a:lnTo>
                    <a:lnTo>
                      <a:pt x="5404" y="319"/>
                    </a:lnTo>
                    <a:lnTo>
                      <a:pt x="5252" y="314"/>
                    </a:lnTo>
                    <a:lnTo>
                      <a:pt x="5078" y="318"/>
                    </a:lnTo>
                    <a:lnTo>
                      <a:pt x="4905" y="326"/>
                    </a:lnTo>
                    <a:lnTo>
                      <a:pt x="4730" y="337"/>
                    </a:lnTo>
                    <a:lnTo>
                      <a:pt x="4557" y="352"/>
                    </a:lnTo>
                    <a:lnTo>
                      <a:pt x="4381" y="370"/>
                    </a:lnTo>
                    <a:lnTo>
                      <a:pt x="4206" y="393"/>
                    </a:lnTo>
                    <a:lnTo>
                      <a:pt x="4030" y="419"/>
                    </a:lnTo>
                    <a:lnTo>
                      <a:pt x="3942" y="433"/>
                    </a:lnTo>
                    <a:lnTo>
                      <a:pt x="3856" y="450"/>
                    </a:lnTo>
                    <a:lnTo>
                      <a:pt x="3677" y="482"/>
                    </a:lnTo>
                    <a:lnTo>
                      <a:pt x="3501" y="519"/>
                    </a:lnTo>
                    <a:lnTo>
                      <a:pt x="3323" y="559"/>
                    </a:lnTo>
                    <a:lnTo>
                      <a:pt x="3146" y="603"/>
                    </a:lnTo>
                    <a:lnTo>
                      <a:pt x="2968" y="649"/>
                    </a:lnTo>
                    <a:lnTo>
                      <a:pt x="2790" y="700"/>
                    </a:lnTo>
                    <a:lnTo>
                      <a:pt x="2699" y="727"/>
                    </a:lnTo>
                    <a:lnTo>
                      <a:pt x="2610" y="755"/>
                    </a:lnTo>
                    <a:lnTo>
                      <a:pt x="2432" y="815"/>
                    </a:lnTo>
                    <a:lnTo>
                      <a:pt x="2333" y="855"/>
                    </a:lnTo>
                    <a:lnTo>
                      <a:pt x="2238" y="892"/>
                    </a:lnTo>
                    <a:lnTo>
                      <a:pt x="2145" y="925"/>
                    </a:lnTo>
                    <a:lnTo>
                      <a:pt x="2053" y="956"/>
                    </a:lnTo>
                    <a:lnTo>
                      <a:pt x="1962" y="982"/>
                    </a:lnTo>
                    <a:lnTo>
                      <a:pt x="1872" y="1006"/>
                    </a:lnTo>
                    <a:lnTo>
                      <a:pt x="1785" y="1025"/>
                    </a:lnTo>
                    <a:lnTo>
                      <a:pt x="1699" y="1042"/>
                    </a:lnTo>
                    <a:lnTo>
                      <a:pt x="1613" y="1054"/>
                    </a:lnTo>
                    <a:lnTo>
                      <a:pt x="1530" y="1062"/>
                    </a:lnTo>
                    <a:lnTo>
                      <a:pt x="1448" y="1067"/>
                    </a:lnTo>
                    <a:lnTo>
                      <a:pt x="1369" y="1069"/>
                    </a:lnTo>
                    <a:lnTo>
                      <a:pt x="1289" y="1067"/>
                    </a:lnTo>
                    <a:lnTo>
                      <a:pt x="1213" y="1062"/>
                    </a:lnTo>
                    <a:lnTo>
                      <a:pt x="1137" y="1052"/>
                    </a:lnTo>
                    <a:lnTo>
                      <a:pt x="1065" y="1040"/>
                    </a:lnTo>
                    <a:lnTo>
                      <a:pt x="1012" y="1024"/>
                    </a:lnTo>
                    <a:lnTo>
                      <a:pt x="964" y="1007"/>
                    </a:lnTo>
                    <a:lnTo>
                      <a:pt x="915" y="988"/>
                    </a:lnTo>
                    <a:lnTo>
                      <a:pt x="869" y="970"/>
                    </a:lnTo>
                    <a:lnTo>
                      <a:pt x="822" y="949"/>
                    </a:lnTo>
                    <a:lnTo>
                      <a:pt x="778" y="929"/>
                    </a:lnTo>
                    <a:lnTo>
                      <a:pt x="734" y="906"/>
                    </a:lnTo>
                    <a:lnTo>
                      <a:pt x="694" y="884"/>
                    </a:lnTo>
                    <a:lnTo>
                      <a:pt x="652" y="859"/>
                    </a:lnTo>
                    <a:lnTo>
                      <a:pt x="613" y="834"/>
                    </a:lnTo>
                    <a:lnTo>
                      <a:pt x="574" y="806"/>
                    </a:lnTo>
                    <a:lnTo>
                      <a:pt x="538" y="779"/>
                    </a:lnTo>
                    <a:lnTo>
                      <a:pt x="501" y="749"/>
                    </a:lnTo>
                    <a:lnTo>
                      <a:pt x="468" y="721"/>
                    </a:lnTo>
                    <a:lnTo>
                      <a:pt x="435" y="690"/>
                    </a:lnTo>
                    <a:lnTo>
                      <a:pt x="404" y="659"/>
                    </a:lnTo>
                    <a:lnTo>
                      <a:pt x="372" y="624"/>
                    </a:lnTo>
                    <a:lnTo>
                      <a:pt x="343" y="590"/>
                    </a:lnTo>
                    <a:lnTo>
                      <a:pt x="315" y="554"/>
                    </a:lnTo>
                    <a:lnTo>
                      <a:pt x="289" y="519"/>
                    </a:lnTo>
                    <a:lnTo>
                      <a:pt x="263" y="481"/>
                    </a:lnTo>
                    <a:lnTo>
                      <a:pt x="239" y="443"/>
                    </a:lnTo>
                    <a:lnTo>
                      <a:pt x="215" y="402"/>
                    </a:lnTo>
                    <a:lnTo>
                      <a:pt x="195" y="363"/>
                    </a:lnTo>
                    <a:lnTo>
                      <a:pt x="173" y="320"/>
                    </a:lnTo>
                    <a:lnTo>
                      <a:pt x="154" y="277"/>
                    </a:lnTo>
                    <a:lnTo>
                      <a:pt x="137" y="233"/>
                    </a:lnTo>
                    <a:lnTo>
                      <a:pt x="121" y="189"/>
                    </a:lnTo>
                    <a:lnTo>
                      <a:pt x="106" y="143"/>
                    </a:lnTo>
                    <a:lnTo>
                      <a:pt x="93" y="97"/>
                    </a:lnTo>
                    <a:lnTo>
                      <a:pt x="80" y="48"/>
                    </a:lnTo>
                    <a:lnTo>
                      <a:pt x="69" y="0"/>
                    </a:lnTo>
                    <a:lnTo>
                      <a:pt x="69" y="981"/>
                    </a:lnTo>
                    <a:lnTo>
                      <a:pt x="0" y="501"/>
                    </a:lnTo>
                    <a:lnTo>
                      <a:pt x="0" y="5193"/>
                    </a:lnTo>
                  </a:path>
                </a:pathLst>
              </a:custGeom>
              <a:noFill/>
              <a:ln w="12700">
                <a:solidFill>
                  <a:srgbClr val="0066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>
                  <a:latin typeface="+mn-lt"/>
                </a:endParaRPr>
              </a:p>
            </p:txBody>
          </p:sp>
        </p:grp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4118BB4B-8C7F-FE69-8B52-9F521A7B7EB5}"/>
                </a:ext>
              </a:extLst>
            </p:cNvPr>
            <p:cNvSpPr txBox="1"/>
            <p:nvPr/>
          </p:nvSpPr>
          <p:spPr>
            <a:xfrm>
              <a:off x="1795272" y="4678496"/>
              <a:ext cx="2664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noProof="0" dirty="0">
                  <a:latin typeface="+mn-lt"/>
                  <a:ea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91835FCD-8AA8-CAC4-6A3E-8A032A57CE38}"/>
                </a:ext>
              </a:extLst>
            </p:cNvPr>
            <p:cNvSpPr txBox="1"/>
            <p:nvPr/>
          </p:nvSpPr>
          <p:spPr>
            <a:xfrm>
              <a:off x="2060103" y="4678496"/>
              <a:ext cx="2664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noProof="0" dirty="0">
                  <a:latin typeface="+mn-lt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783C5652-5C4F-4A8E-9BFE-B1C1D017D5F8}"/>
                </a:ext>
              </a:extLst>
            </p:cNvPr>
            <p:cNvSpPr txBox="1"/>
            <p:nvPr/>
          </p:nvSpPr>
          <p:spPr>
            <a:xfrm>
              <a:off x="2324934" y="4678496"/>
              <a:ext cx="2664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noProof="0" dirty="0">
                  <a:latin typeface="+mn-lt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BE415BA7-4806-BAD6-139F-DF5A68B2AC98}"/>
                </a:ext>
              </a:extLst>
            </p:cNvPr>
            <p:cNvSpPr txBox="1"/>
            <p:nvPr/>
          </p:nvSpPr>
          <p:spPr>
            <a:xfrm>
              <a:off x="2589765" y="4678496"/>
              <a:ext cx="2664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noProof="0" dirty="0">
                  <a:latin typeface="+mn-lt"/>
                  <a:ea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D7DD5FBE-0C92-F624-2EE9-348A116D379F}"/>
                </a:ext>
              </a:extLst>
            </p:cNvPr>
            <p:cNvSpPr txBox="1"/>
            <p:nvPr/>
          </p:nvSpPr>
          <p:spPr>
            <a:xfrm>
              <a:off x="2854596" y="4678496"/>
              <a:ext cx="2664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noProof="0" dirty="0">
                  <a:latin typeface="+mn-lt"/>
                  <a:ea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6533BA79-AA20-FCA4-4DC5-96C3F879A3C6}"/>
                </a:ext>
              </a:extLst>
            </p:cNvPr>
            <p:cNvSpPr txBox="1"/>
            <p:nvPr/>
          </p:nvSpPr>
          <p:spPr>
            <a:xfrm>
              <a:off x="3078551" y="4678496"/>
              <a:ext cx="3481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noProof="0" dirty="0">
                  <a:latin typeface="+mn-lt"/>
                  <a:ea typeface="Calibri" panose="020F0502020204030204" pitchFamily="34" charset="0"/>
                  <a:cs typeface="Calibri" panose="020F0502020204030204" pitchFamily="34" charset="0"/>
                </a:rPr>
                <a:t>10</a:t>
              </a:r>
            </a:p>
          </p:txBody>
        </p: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9BA812D9-056C-27F9-563C-2BEAC6BB163D}"/>
                </a:ext>
              </a:extLst>
            </p:cNvPr>
            <p:cNvSpPr txBox="1"/>
            <p:nvPr/>
          </p:nvSpPr>
          <p:spPr>
            <a:xfrm>
              <a:off x="3343382" y="4678496"/>
              <a:ext cx="3481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noProof="0" dirty="0">
                  <a:latin typeface="+mn-lt"/>
                  <a:ea typeface="Calibri" panose="020F0502020204030204" pitchFamily="34" charset="0"/>
                  <a:cs typeface="Calibri" panose="020F0502020204030204" pitchFamily="34" charset="0"/>
                </a:rPr>
                <a:t>12</a:t>
              </a:r>
            </a:p>
          </p:txBody>
        </p:sp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4F043D93-210F-3135-CC36-F737AF009365}"/>
                </a:ext>
              </a:extLst>
            </p:cNvPr>
            <p:cNvSpPr txBox="1"/>
            <p:nvPr/>
          </p:nvSpPr>
          <p:spPr>
            <a:xfrm>
              <a:off x="3608213" y="4678496"/>
              <a:ext cx="3481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noProof="0" dirty="0">
                  <a:latin typeface="+mn-lt"/>
                  <a:ea typeface="Calibri" panose="020F0502020204030204" pitchFamily="34" charset="0"/>
                  <a:cs typeface="Calibri" panose="020F0502020204030204" pitchFamily="34" charset="0"/>
                </a:rPr>
                <a:t>14</a:t>
              </a:r>
            </a:p>
          </p:txBody>
        </p:sp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B4FB26D2-F9B7-A3F7-D506-C778524B66D6}"/>
                </a:ext>
              </a:extLst>
            </p:cNvPr>
            <p:cNvSpPr txBox="1"/>
            <p:nvPr/>
          </p:nvSpPr>
          <p:spPr>
            <a:xfrm>
              <a:off x="3873044" y="4678496"/>
              <a:ext cx="3481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noProof="0" dirty="0">
                  <a:latin typeface="+mn-lt"/>
                  <a:ea typeface="Calibri" panose="020F0502020204030204" pitchFamily="34" charset="0"/>
                  <a:cs typeface="Calibri" panose="020F0502020204030204" pitchFamily="34" charset="0"/>
                </a:rPr>
                <a:t>16</a:t>
              </a:r>
            </a:p>
          </p:txBody>
        </p:sp>
        <p:sp>
          <p:nvSpPr>
            <p:cNvPr id="68" name="ZoneTexte 67">
              <a:extLst>
                <a:ext uri="{FF2B5EF4-FFF2-40B4-BE49-F238E27FC236}">
                  <a16:creationId xmlns:a16="http://schemas.microsoft.com/office/drawing/2014/main" id="{6A824949-20E2-5499-B79C-BE8DD7A7B765}"/>
                </a:ext>
              </a:extLst>
            </p:cNvPr>
            <p:cNvSpPr txBox="1"/>
            <p:nvPr/>
          </p:nvSpPr>
          <p:spPr>
            <a:xfrm>
              <a:off x="4137875" y="4678496"/>
              <a:ext cx="3481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noProof="0" dirty="0">
                  <a:latin typeface="+mn-lt"/>
                  <a:ea typeface="Calibri" panose="020F0502020204030204" pitchFamily="34" charset="0"/>
                  <a:cs typeface="Calibri" panose="020F0502020204030204" pitchFamily="34" charset="0"/>
                </a:rPr>
                <a:t>18</a:t>
              </a:r>
            </a:p>
          </p:txBody>
        </p:sp>
        <p:sp>
          <p:nvSpPr>
            <p:cNvPr id="69" name="ZoneTexte 68">
              <a:extLst>
                <a:ext uri="{FF2B5EF4-FFF2-40B4-BE49-F238E27FC236}">
                  <a16:creationId xmlns:a16="http://schemas.microsoft.com/office/drawing/2014/main" id="{F77E157E-3CB6-6E09-655F-854C2009B35E}"/>
                </a:ext>
              </a:extLst>
            </p:cNvPr>
            <p:cNvSpPr txBox="1"/>
            <p:nvPr/>
          </p:nvSpPr>
          <p:spPr>
            <a:xfrm>
              <a:off x="4402706" y="4678496"/>
              <a:ext cx="3481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noProof="0" dirty="0">
                  <a:latin typeface="+mn-lt"/>
                  <a:ea typeface="Calibri" panose="020F0502020204030204" pitchFamily="34" charset="0"/>
                  <a:cs typeface="Calibri" panose="020F0502020204030204" pitchFamily="34" charset="0"/>
                </a:rPr>
                <a:t>20</a:t>
              </a:r>
            </a:p>
          </p:txBody>
        </p:sp>
        <p:sp>
          <p:nvSpPr>
            <p:cNvPr id="70" name="ZoneTexte 69">
              <a:extLst>
                <a:ext uri="{FF2B5EF4-FFF2-40B4-BE49-F238E27FC236}">
                  <a16:creationId xmlns:a16="http://schemas.microsoft.com/office/drawing/2014/main" id="{1C0FAA70-B6C3-5565-6ECD-9FE7C867B1C5}"/>
                </a:ext>
              </a:extLst>
            </p:cNvPr>
            <p:cNvSpPr txBox="1"/>
            <p:nvPr/>
          </p:nvSpPr>
          <p:spPr>
            <a:xfrm>
              <a:off x="4667537" y="4678496"/>
              <a:ext cx="3481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noProof="0" dirty="0">
                  <a:latin typeface="+mn-lt"/>
                  <a:ea typeface="Calibri" panose="020F0502020204030204" pitchFamily="34" charset="0"/>
                  <a:cs typeface="Calibri" panose="020F0502020204030204" pitchFamily="34" charset="0"/>
                </a:rPr>
                <a:t>22</a:t>
              </a:r>
            </a:p>
          </p:txBody>
        </p:sp>
        <p:sp>
          <p:nvSpPr>
            <p:cNvPr id="71" name="ZoneTexte 70">
              <a:extLst>
                <a:ext uri="{FF2B5EF4-FFF2-40B4-BE49-F238E27FC236}">
                  <a16:creationId xmlns:a16="http://schemas.microsoft.com/office/drawing/2014/main" id="{B8043EAB-145E-90A0-D0FC-39ED3E8953C1}"/>
                </a:ext>
              </a:extLst>
            </p:cNvPr>
            <p:cNvSpPr txBox="1"/>
            <p:nvPr/>
          </p:nvSpPr>
          <p:spPr>
            <a:xfrm>
              <a:off x="4932368" y="4678496"/>
              <a:ext cx="3481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noProof="0" dirty="0">
                  <a:latin typeface="+mn-lt"/>
                  <a:ea typeface="Calibri" panose="020F0502020204030204" pitchFamily="34" charset="0"/>
                  <a:cs typeface="Calibri" panose="020F0502020204030204" pitchFamily="34" charset="0"/>
                </a:rPr>
                <a:t>24</a:t>
              </a:r>
            </a:p>
          </p:txBody>
        </p:sp>
        <p:sp>
          <p:nvSpPr>
            <p:cNvPr id="72" name="ZoneTexte 71">
              <a:extLst>
                <a:ext uri="{FF2B5EF4-FFF2-40B4-BE49-F238E27FC236}">
                  <a16:creationId xmlns:a16="http://schemas.microsoft.com/office/drawing/2014/main" id="{69734044-AB15-8415-FDA0-8AC916F5A686}"/>
                </a:ext>
              </a:extLst>
            </p:cNvPr>
            <p:cNvSpPr txBox="1"/>
            <p:nvPr/>
          </p:nvSpPr>
          <p:spPr>
            <a:xfrm>
              <a:off x="5197196" y="4678496"/>
              <a:ext cx="3481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noProof="0" dirty="0">
                  <a:latin typeface="+mn-lt"/>
                  <a:ea typeface="Calibri" panose="020F0502020204030204" pitchFamily="34" charset="0"/>
                  <a:cs typeface="Calibri" panose="020F0502020204030204" pitchFamily="34" charset="0"/>
                </a:rPr>
                <a:t>26</a:t>
              </a:r>
            </a:p>
          </p:txBody>
        </p:sp>
        <p:sp>
          <p:nvSpPr>
            <p:cNvPr id="73" name="ZoneTexte 72">
              <a:extLst>
                <a:ext uri="{FF2B5EF4-FFF2-40B4-BE49-F238E27FC236}">
                  <a16:creationId xmlns:a16="http://schemas.microsoft.com/office/drawing/2014/main" id="{526B20E6-C9FA-338C-C41F-DEE8B06C300E}"/>
                </a:ext>
              </a:extLst>
            </p:cNvPr>
            <p:cNvSpPr txBox="1"/>
            <p:nvPr/>
          </p:nvSpPr>
          <p:spPr>
            <a:xfrm>
              <a:off x="3323302" y="4827722"/>
              <a:ext cx="6058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noProof="0" dirty="0">
                  <a:latin typeface="+mn-lt"/>
                  <a:ea typeface="Calibri" panose="020F0502020204030204" pitchFamily="34" charset="0"/>
                  <a:cs typeface="Calibri" panose="020F0502020204030204" pitchFamily="34" charset="0"/>
                </a:rPr>
                <a:t>Weeks</a:t>
              </a:r>
            </a:p>
          </p:txBody>
        </p:sp>
        <p:sp>
          <p:nvSpPr>
            <p:cNvPr id="74" name="ZoneTexte 73">
              <a:extLst>
                <a:ext uri="{FF2B5EF4-FFF2-40B4-BE49-F238E27FC236}">
                  <a16:creationId xmlns:a16="http://schemas.microsoft.com/office/drawing/2014/main" id="{8B078661-B849-CB7D-7266-B0CCE47A2EC8}"/>
                </a:ext>
              </a:extLst>
            </p:cNvPr>
            <p:cNvSpPr txBox="1"/>
            <p:nvPr/>
          </p:nvSpPr>
          <p:spPr>
            <a:xfrm>
              <a:off x="1434029" y="4355178"/>
              <a:ext cx="2664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noProof="0" dirty="0">
                  <a:latin typeface="+mn-lt"/>
                  <a:ea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75" name="ZoneTexte 74">
              <a:extLst>
                <a:ext uri="{FF2B5EF4-FFF2-40B4-BE49-F238E27FC236}">
                  <a16:creationId xmlns:a16="http://schemas.microsoft.com/office/drawing/2014/main" id="{5AB10077-5DAB-AE96-36FD-8DEB11F11CFE}"/>
                </a:ext>
              </a:extLst>
            </p:cNvPr>
            <p:cNvSpPr txBox="1"/>
            <p:nvPr/>
          </p:nvSpPr>
          <p:spPr>
            <a:xfrm>
              <a:off x="1352277" y="3515225"/>
              <a:ext cx="3481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noProof="0" dirty="0">
                  <a:latin typeface="+mn-lt"/>
                  <a:ea typeface="Calibri" panose="020F0502020204030204" pitchFamily="34" charset="0"/>
                  <a:cs typeface="Calibri" panose="020F0502020204030204" pitchFamily="34" charset="0"/>
                </a:rPr>
                <a:t>10</a:t>
              </a:r>
            </a:p>
          </p:txBody>
        </p:sp>
        <p:sp>
          <p:nvSpPr>
            <p:cNvPr id="76" name="ZoneTexte 75">
              <a:extLst>
                <a:ext uri="{FF2B5EF4-FFF2-40B4-BE49-F238E27FC236}">
                  <a16:creationId xmlns:a16="http://schemas.microsoft.com/office/drawing/2014/main" id="{7F81A3B9-C042-0D52-2FAE-1B7111A9ADCF}"/>
                </a:ext>
              </a:extLst>
            </p:cNvPr>
            <p:cNvSpPr txBox="1"/>
            <p:nvPr/>
          </p:nvSpPr>
          <p:spPr>
            <a:xfrm>
              <a:off x="1270523" y="2659954"/>
              <a:ext cx="4299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noProof="0" dirty="0">
                  <a:latin typeface="+mn-lt"/>
                  <a:ea typeface="Calibri" panose="020F0502020204030204" pitchFamily="34" charset="0"/>
                  <a:cs typeface="Calibri" panose="020F0502020204030204" pitchFamily="34" charset="0"/>
                </a:rPr>
                <a:t>100</a:t>
              </a:r>
            </a:p>
          </p:txBody>
        </p:sp>
        <p:sp>
          <p:nvSpPr>
            <p:cNvPr id="77" name="ZoneTexte 76">
              <a:extLst>
                <a:ext uri="{FF2B5EF4-FFF2-40B4-BE49-F238E27FC236}">
                  <a16:creationId xmlns:a16="http://schemas.microsoft.com/office/drawing/2014/main" id="{D1506B53-5FC1-C917-79D7-7706F66E9823}"/>
                </a:ext>
              </a:extLst>
            </p:cNvPr>
            <p:cNvSpPr txBox="1"/>
            <p:nvPr/>
          </p:nvSpPr>
          <p:spPr>
            <a:xfrm>
              <a:off x="5011632" y="3544128"/>
              <a:ext cx="4187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noProof="0" dirty="0">
                  <a:latin typeface="+mn-lt"/>
                  <a:ea typeface="Calibri" panose="020F0502020204030204" pitchFamily="34" charset="0"/>
                  <a:cs typeface="Calibri" panose="020F0502020204030204" pitchFamily="34" charset="0"/>
                </a:rPr>
                <a:t>IQ4</a:t>
              </a:r>
            </a:p>
          </p:txBody>
        </p:sp>
        <p:sp>
          <p:nvSpPr>
            <p:cNvPr id="78" name="Line 36">
              <a:extLst>
                <a:ext uri="{FF2B5EF4-FFF2-40B4-BE49-F238E27FC236}">
                  <a16:creationId xmlns:a16="http://schemas.microsoft.com/office/drawing/2014/main" id="{FE482554-8F22-5DC5-BA46-64F9E4FBB4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36658" y="3501204"/>
              <a:ext cx="3622340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latin typeface="+mn-lt"/>
              </a:endParaRPr>
            </a:p>
          </p:txBody>
        </p:sp>
      </p:grpSp>
      <p:sp>
        <p:nvSpPr>
          <p:cNvPr id="98" name="Titre 97">
            <a:extLst>
              <a:ext uri="{FF2B5EF4-FFF2-40B4-BE49-F238E27FC236}">
                <a16:creationId xmlns:a16="http://schemas.microsoft.com/office/drawing/2014/main" id="{FC5D1F2F-E119-93F6-3D1D-6EE3EF846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0"/>
            <a:ext cx="11319934" cy="1491539"/>
          </a:xfrm>
        </p:spPr>
        <p:txBody>
          <a:bodyPr>
            <a:normAutofit/>
          </a:bodyPr>
          <a:lstStyle/>
          <a:p>
            <a:r>
              <a:rPr lang="en-US" sz="3600" noProof="0" dirty="0"/>
              <a:t>LEN initiation dosing with oral loading achieves LEN target concentrations by day 2 through week 26</a:t>
            </a:r>
          </a:p>
        </p:txBody>
      </p:sp>
      <p:sp>
        <p:nvSpPr>
          <p:cNvPr id="99" name="Espace réservé du contenu 98">
            <a:extLst>
              <a:ext uri="{FF2B5EF4-FFF2-40B4-BE49-F238E27FC236}">
                <a16:creationId xmlns:a16="http://schemas.microsoft.com/office/drawing/2014/main" id="{E66C3C87-3B25-4246-D750-4A11E3951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5811874"/>
            <a:ext cx="9655470" cy="463008"/>
          </a:xfrm>
        </p:spPr>
        <p:txBody>
          <a:bodyPr>
            <a:normAutofit/>
          </a:bodyPr>
          <a:lstStyle/>
          <a:p>
            <a:r>
              <a:rPr lang="en-US" sz="2000" noProof="0" dirty="0"/>
              <a:t>Omission of LEN oral loading significantly delays achievement of target concentrations</a:t>
            </a:r>
          </a:p>
        </p:txBody>
      </p:sp>
      <p:sp>
        <p:nvSpPr>
          <p:cNvPr id="100" name="TextBox 30">
            <a:extLst>
              <a:ext uri="{FF2B5EF4-FFF2-40B4-BE49-F238E27FC236}">
                <a16:creationId xmlns:a16="http://schemas.microsoft.com/office/drawing/2014/main" id="{01439A6B-391A-0F1B-C666-078D9C9AE5C7}"/>
              </a:ext>
            </a:extLst>
          </p:cNvPr>
          <p:cNvSpPr txBox="1"/>
          <p:nvPr/>
        </p:nvSpPr>
        <p:spPr>
          <a:xfrm>
            <a:off x="0" y="6332283"/>
            <a:ext cx="12179131" cy="424732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1. Gilead Sciences. https;//www.accessdata.fda.gov/drugsatfda_docs/label/2025/220020s000lbl.pdf (accessed June 26, 2025).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2. </a:t>
            </a:r>
            <a:r>
              <a:rPr kumimoji="0" lang="en-US" sz="1200" b="0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Jogiraju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 V, et al. Poster #PESUB22 presented at the 24</a:t>
            </a:r>
            <a:r>
              <a:rPr kumimoji="0" lang="en-US" sz="1200" b="0" i="1" u="none" strike="noStrike" kern="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th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 International AIDS Conference; July 29-August 2, 2022; Montreal, Canada.</a:t>
            </a:r>
          </a:p>
        </p:txBody>
      </p:sp>
    </p:spTree>
    <p:extLst>
      <p:ext uri="{BB962C8B-B14F-4D97-AF65-F5344CB8AC3E}">
        <p14:creationId xmlns:p14="http://schemas.microsoft.com/office/powerpoint/2010/main" val="36854742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noProof="0" dirty="0"/>
              <a:t>CAB + RPV LA</a:t>
            </a:r>
            <a:br>
              <a:rPr lang="en-US" noProof="0" dirty="0"/>
            </a:br>
            <a:r>
              <a:rPr lang="en-US" noProof="0" dirty="0"/>
              <a:t>Clinical development program</a:t>
            </a:r>
          </a:p>
        </p:txBody>
      </p:sp>
      <p:sp>
        <p:nvSpPr>
          <p:cNvPr id="5" name="Text Box 11">
            <a:extLst>
              <a:ext uri="{FF2B5EF4-FFF2-40B4-BE49-F238E27FC236}">
                <a16:creationId xmlns:a16="http://schemas.microsoft.com/office/drawing/2014/main" id="{36095C43-E5A4-91F4-9666-3A33FCBAC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3995" y="2056047"/>
            <a:ext cx="3780897" cy="538401"/>
          </a:xfrm>
          <a:prstGeom prst="roundRect">
            <a:avLst>
              <a:gd name="adj" fmla="val 5348"/>
            </a:avLst>
          </a:prstGeom>
          <a:ln w="19050">
            <a:solidFill>
              <a:srgbClr val="00B0F0"/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rIns="3600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pitchFamily="-65" charset="-128"/>
                <a:cs typeface="ＭＳ Ｐゴシック" pitchFamily="-65" charset="-128"/>
              </a:rPr>
              <a:t>EFFICACY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ＭＳ Ｐゴシック" pitchFamily="-65" charset="-128"/>
              <a:cs typeface="ＭＳ Ｐゴシック" pitchFamily="-65" charset="-128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pitchFamily="-65" charset="-128"/>
                <a:cs typeface="ＭＳ Ｐゴシック" pitchFamily="-65" charset="-128"/>
              </a:rPr>
              <a:t>Non inferior to oral therapy at 48, 96, 124 weeks</a:t>
            </a: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1D79B9A6-5F96-609D-6D45-7116A3F3B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3994" y="2659225"/>
            <a:ext cx="3780897" cy="538401"/>
          </a:xfrm>
          <a:prstGeom prst="roundRect">
            <a:avLst>
              <a:gd name="adj" fmla="val 5348"/>
            </a:avLst>
          </a:prstGeom>
          <a:ln w="19050">
            <a:solidFill>
              <a:srgbClr val="00B0F0"/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rIns="3600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pitchFamily="-65" charset="-128"/>
                <a:cs typeface="ＭＳ Ｐゴシック" pitchFamily="-65" charset="-128"/>
              </a:rPr>
              <a:t>ORAL LEAD IN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ＭＳ Ｐゴシック" pitchFamily="-65" charset="-128"/>
              <a:cs typeface="ＭＳ Ｐゴシック" pitchFamily="-65" charset="-128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pitchFamily="-65" charset="-128"/>
                <a:cs typeface="ＭＳ Ｐゴシック" pitchFamily="-65" charset="-128"/>
              </a:rPr>
              <a:t>Can be used with and without oral lead in</a:t>
            </a: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EB84DF7D-1CAE-3A25-84D6-EEE8F2831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3994" y="3262403"/>
            <a:ext cx="3780897" cy="981789"/>
          </a:xfrm>
          <a:prstGeom prst="roundRect">
            <a:avLst>
              <a:gd name="adj" fmla="val 5348"/>
            </a:avLst>
          </a:prstGeom>
          <a:ln w="19050">
            <a:solidFill>
              <a:srgbClr val="00B0F0"/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rIns="3600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pitchFamily="-65" charset="-128"/>
                <a:cs typeface="ＭＳ Ｐゴシック" pitchFamily="-65" charset="-128"/>
              </a:rPr>
              <a:t>ADVERSE EVENTS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ＭＳ Ｐゴシック" pitchFamily="-65" charset="-128"/>
              <a:cs typeface="ＭＳ Ｐゴシック" pitchFamily="-65" charset="-128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pitchFamily="-65" charset="-128"/>
                <a:cs typeface="ＭＳ Ｐゴシック" pitchFamily="-65" charset="-128"/>
              </a:rPr>
              <a:t>2% AE-related withdrawal rate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noProof="0" dirty="0">
                <a:solidFill>
                  <a:schemeClr val="tx1"/>
                </a:solidFill>
                <a:ea typeface="ＭＳ Ｐゴシック" pitchFamily="-65" charset="-128"/>
                <a:cs typeface="ＭＳ Ｐゴシック" pitchFamily="-65" charset="-128"/>
              </a:rPr>
              <a:t>Mild/moderate in severity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pitchFamily="-65" charset="-128"/>
                <a:cs typeface="ＭＳ Ｐゴシック" pitchFamily="-65" charset="-128"/>
              </a:rPr>
              <a:t>Injection site reactions reduced over time</a:t>
            </a:r>
          </a:p>
        </p:txBody>
      </p:sp>
      <p:sp>
        <p:nvSpPr>
          <p:cNvPr id="32" name="Text Box 11">
            <a:extLst>
              <a:ext uri="{FF2B5EF4-FFF2-40B4-BE49-F238E27FC236}">
                <a16:creationId xmlns:a16="http://schemas.microsoft.com/office/drawing/2014/main" id="{6CD747D9-5BDC-9FA8-82DC-FC26660AF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3993" y="4308969"/>
            <a:ext cx="3780897" cy="538401"/>
          </a:xfrm>
          <a:prstGeom prst="roundRect">
            <a:avLst>
              <a:gd name="adj" fmla="val 5348"/>
            </a:avLst>
          </a:prstGeom>
          <a:ln w="19050">
            <a:solidFill>
              <a:srgbClr val="00B0F0"/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rIns="3600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pitchFamily="-65" charset="-128"/>
                <a:cs typeface="ＭＳ Ｐゴシック" pitchFamily="-65" charset="-128"/>
              </a:rPr>
              <a:t>VIROLOGICAL FAILURE RATE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ＭＳ Ｐゴシック" pitchFamily="-65" charset="-128"/>
              <a:cs typeface="ＭＳ Ｐゴシック" pitchFamily="-65" charset="-128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pitchFamily="-65" charset="-128"/>
                <a:cs typeface="ＭＳ Ｐゴシック" pitchFamily="-65" charset="-128"/>
              </a:rPr>
              <a:t>1-1.5 %</a:t>
            </a:r>
          </a:p>
        </p:txBody>
      </p:sp>
      <p:sp>
        <p:nvSpPr>
          <p:cNvPr id="33" name="Text Box 11">
            <a:extLst>
              <a:ext uri="{FF2B5EF4-FFF2-40B4-BE49-F238E27FC236}">
                <a16:creationId xmlns:a16="http://schemas.microsoft.com/office/drawing/2014/main" id="{750FD4F5-B344-CFBF-2433-E0C59F265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3994" y="4912147"/>
            <a:ext cx="3780896" cy="538401"/>
          </a:xfrm>
          <a:prstGeom prst="roundRect">
            <a:avLst>
              <a:gd name="adj" fmla="val 5348"/>
            </a:avLst>
          </a:prstGeom>
          <a:ln w="19050">
            <a:solidFill>
              <a:srgbClr val="00B0F0"/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rIns="3600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pitchFamily="-65" charset="-128"/>
                <a:cs typeface="ＭＳ Ｐゴシック" pitchFamily="-65" charset="-128"/>
              </a:rPr>
              <a:t>RESISTANCE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ＭＳ Ｐゴシック" pitchFamily="-65" charset="-128"/>
              <a:cs typeface="ＭＳ Ｐゴシック" pitchFamily="-65" charset="-128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pitchFamily="-65" charset="-128"/>
                <a:cs typeface="ＭＳ Ｐゴシック" pitchFamily="-65" charset="-128"/>
              </a:rPr>
              <a:t>Usually to 2 classes and mostly in first year</a:t>
            </a:r>
          </a:p>
        </p:txBody>
      </p:sp>
      <p:sp>
        <p:nvSpPr>
          <p:cNvPr id="34" name="Text Box 11">
            <a:extLst>
              <a:ext uri="{FF2B5EF4-FFF2-40B4-BE49-F238E27FC236}">
                <a16:creationId xmlns:a16="http://schemas.microsoft.com/office/drawing/2014/main" id="{C23D8FFE-C41A-B51D-7C29-BF56842EF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3994" y="5515327"/>
            <a:ext cx="3780898" cy="538401"/>
          </a:xfrm>
          <a:prstGeom prst="roundRect">
            <a:avLst>
              <a:gd name="adj" fmla="val 5348"/>
            </a:avLst>
          </a:prstGeom>
          <a:ln w="19050">
            <a:solidFill>
              <a:srgbClr val="00B0F0"/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rIns="3600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pitchFamily="-65" charset="-128"/>
                <a:cs typeface="ＭＳ Ｐゴシック" pitchFamily="-65" charset="-128"/>
              </a:rPr>
              <a:t>PREFERENCE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ＭＳ Ｐゴシック" pitchFamily="-65" charset="-128"/>
              <a:cs typeface="ＭＳ Ｐゴシック" pitchFamily="-65" charset="-128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pitchFamily="-65" charset="-128"/>
                <a:cs typeface="ＭＳ Ｐゴシック" pitchFamily="-65" charset="-128"/>
              </a:rPr>
              <a:t>9 out of 10 patients preferred to oral therapies</a:t>
            </a:r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E83B856E-6AE4-BDC1-F637-91CA238F63AB}"/>
              </a:ext>
            </a:extLst>
          </p:cNvPr>
          <p:cNvCxnSpPr>
            <a:cxnSpLocks/>
          </p:cNvCxnSpPr>
          <p:nvPr/>
        </p:nvCxnSpPr>
        <p:spPr>
          <a:xfrm>
            <a:off x="7730694" y="2056047"/>
            <a:ext cx="0" cy="3997681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840439F1-7666-DB32-0AC3-EE39069F2907}"/>
              </a:ext>
            </a:extLst>
          </p:cNvPr>
          <p:cNvGrpSpPr/>
          <p:nvPr/>
        </p:nvGrpSpPr>
        <p:grpSpPr>
          <a:xfrm>
            <a:off x="318898" y="2605177"/>
            <a:ext cx="7219949" cy="540001"/>
            <a:chOff x="295275" y="2692292"/>
            <a:chExt cx="7219949" cy="540001"/>
          </a:xfrm>
        </p:grpSpPr>
        <p:sp>
          <p:nvSpPr>
            <p:cNvPr id="37" name="Flèche : pentagone 36">
              <a:extLst>
                <a:ext uri="{FF2B5EF4-FFF2-40B4-BE49-F238E27FC236}">
                  <a16:creationId xmlns:a16="http://schemas.microsoft.com/office/drawing/2014/main" id="{76C4EC92-39E2-6253-5C9D-54AC3C5A5CF7}"/>
                </a:ext>
              </a:extLst>
            </p:cNvPr>
            <p:cNvSpPr/>
            <p:nvPr/>
          </p:nvSpPr>
          <p:spPr>
            <a:xfrm>
              <a:off x="4787900" y="2692292"/>
              <a:ext cx="2727324" cy="540000"/>
            </a:xfrm>
            <a:prstGeom prst="homePlat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6E74585-497A-5731-48C0-DE96656BD830}"/>
                </a:ext>
              </a:extLst>
            </p:cNvPr>
            <p:cNvSpPr/>
            <p:nvPr/>
          </p:nvSpPr>
          <p:spPr>
            <a:xfrm>
              <a:off x="295275" y="2692293"/>
              <a:ext cx="4448175" cy="540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9" name="ZoneTexte 38">
            <a:extLst>
              <a:ext uri="{FF2B5EF4-FFF2-40B4-BE49-F238E27FC236}">
                <a16:creationId xmlns:a16="http://schemas.microsoft.com/office/drawing/2014/main" id="{9494D083-9D59-B422-6B30-2E38F01D9D37}"/>
              </a:ext>
            </a:extLst>
          </p:cNvPr>
          <p:cNvSpPr txBox="1"/>
          <p:nvPr/>
        </p:nvSpPr>
        <p:spPr>
          <a:xfrm>
            <a:off x="397107" y="3921954"/>
            <a:ext cx="990706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txBody>
          <a:bodyPr wrap="none" lIns="36000" tIns="36000" rIns="36000" bIns="36000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CAB+RPV LA IM</a:t>
            </a:r>
            <a:br>
              <a:rPr kumimoji="0" lang="fr-FR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</a:b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Q1M</a:t>
            </a:r>
            <a:br>
              <a:rPr kumimoji="0" lang="fr-FR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</a:b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vs</a:t>
            </a:r>
            <a:br>
              <a:rPr kumimoji="0" lang="fr-FR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</a:b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CAR</a:t>
            </a:r>
            <a:br>
              <a:rPr kumimoji="0" lang="fr-FR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</a:b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PO QD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1000" dirty="0"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000" dirty="0" err="1">
                <a:cs typeface="Arial" charset="0"/>
              </a:rPr>
              <a:t>Wk</a:t>
            </a:r>
            <a:r>
              <a:rPr lang="fr-FR" sz="1000" dirty="0">
                <a:cs typeface="Arial" charset="0"/>
              </a:rPr>
              <a:t> 48: </a:t>
            </a:r>
            <a:r>
              <a:rPr lang="fr-FR" sz="1000" b="1" dirty="0">
                <a:cs typeface="Arial" charset="0"/>
              </a:rPr>
              <a:t>2% vs 1%</a:t>
            </a:r>
            <a:endParaRPr lang="fr-FR" sz="1000" dirty="0"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fr-FR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</a:br>
            <a:r>
              <a:rPr kumimoji="0" lang="fr-FR" sz="1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pVL</a:t>
            </a:r>
            <a:r>
              <a:rPr kumimoji="0" lang="fr-FR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 &gt; 50 c/ml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5A0BC453-BFA3-8073-DF58-8BC8569BB500}"/>
              </a:ext>
            </a:extLst>
          </p:cNvPr>
          <p:cNvSpPr txBox="1"/>
          <p:nvPr/>
        </p:nvSpPr>
        <p:spPr>
          <a:xfrm>
            <a:off x="1521774" y="3921954"/>
            <a:ext cx="990706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txBody>
          <a:bodyPr wrap="none" lIns="36000" tIns="36000" rIns="36000" bIns="36000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CAB+RPV LA IM</a:t>
            </a:r>
            <a:b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</a:b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Q1M</a:t>
            </a:r>
            <a:b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</a:b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vs</a:t>
            </a:r>
            <a:b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</a:b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DTG/ABC/3TC</a:t>
            </a:r>
            <a:b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</a:b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PO QD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1000" dirty="0">
              <a:solidFill>
                <a:prstClr val="black"/>
              </a:solidFill>
              <a:cs typeface="Arial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 err="1">
                <a:solidFill>
                  <a:prstClr val="black"/>
                </a:solidFill>
                <a:cs typeface="Arial" charset="0"/>
              </a:rPr>
              <a:t>Wk</a:t>
            </a:r>
            <a:r>
              <a:rPr lang="fr-FR" sz="1000" dirty="0">
                <a:solidFill>
                  <a:prstClr val="black"/>
                </a:solidFill>
                <a:cs typeface="Arial" charset="0"/>
              </a:rPr>
              <a:t> 48: </a:t>
            </a:r>
            <a:r>
              <a:rPr lang="fr-FR" sz="1000" b="1" dirty="0">
                <a:solidFill>
                  <a:prstClr val="black"/>
                </a:solidFill>
                <a:cs typeface="Arial" charset="0"/>
              </a:rPr>
              <a:t>2% vs 2%</a:t>
            </a:r>
            <a:endParaRPr lang="fr-FR" sz="1000" dirty="0">
              <a:solidFill>
                <a:prstClr val="black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 err="1">
                <a:solidFill>
                  <a:prstClr val="black"/>
                </a:solidFill>
                <a:cs typeface="Arial" charset="0"/>
              </a:rPr>
              <a:t>Wk</a:t>
            </a:r>
            <a:r>
              <a:rPr lang="fr-FR" sz="1000" dirty="0">
                <a:solidFill>
                  <a:prstClr val="black"/>
                </a:solidFill>
                <a:cs typeface="Arial" charset="0"/>
              </a:rPr>
              <a:t> 96: </a:t>
            </a:r>
            <a:r>
              <a:rPr lang="fr-FR" sz="1000" b="1" dirty="0">
                <a:solidFill>
                  <a:prstClr val="black"/>
                </a:solidFill>
                <a:cs typeface="Arial" charset="0"/>
              </a:rPr>
              <a:t>3% vs 3%</a:t>
            </a:r>
            <a:endParaRPr lang="fr-FR" sz="1000" dirty="0">
              <a:solidFill>
                <a:prstClr val="black"/>
              </a:solidFill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pVL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&gt; 50 c/ml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A7C9A6B2-C732-6600-3DD3-7EC4BEA7B9A9}"/>
              </a:ext>
            </a:extLst>
          </p:cNvPr>
          <p:cNvSpPr txBox="1"/>
          <p:nvPr/>
        </p:nvSpPr>
        <p:spPr>
          <a:xfrm>
            <a:off x="2644281" y="3921954"/>
            <a:ext cx="990706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txBody>
          <a:bodyPr wrap="none" lIns="36000" tIns="36000" rIns="36000" bIns="36000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CAB+RPV LA IM</a:t>
            </a:r>
            <a:b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</a:b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Q2M</a:t>
            </a:r>
            <a:b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</a:b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vs</a:t>
            </a:r>
            <a:b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</a:b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CAB+RPV LA IM</a:t>
            </a:r>
            <a:b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</a:b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Q1M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1000" dirty="0">
              <a:solidFill>
                <a:prstClr val="black"/>
              </a:solidFill>
              <a:cs typeface="Arial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 err="1">
                <a:solidFill>
                  <a:prstClr val="black"/>
                </a:solidFill>
                <a:cs typeface="Arial" charset="0"/>
              </a:rPr>
              <a:t>Wk</a:t>
            </a:r>
            <a:r>
              <a:rPr lang="fr-FR" sz="1000" dirty="0">
                <a:solidFill>
                  <a:prstClr val="black"/>
                </a:solidFill>
                <a:cs typeface="Arial" charset="0"/>
              </a:rPr>
              <a:t> 48: </a:t>
            </a:r>
            <a:r>
              <a:rPr lang="fr-FR" sz="1000" b="1" dirty="0">
                <a:solidFill>
                  <a:prstClr val="black"/>
                </a:solidFill>
                <a:cs typeface="Arial" charset="0"/>
              </a:rPr>
              <a:t>2% vs 1%</a:t>
            </a:r>
            <a:endParaRPr lang="fr-FR" sz="1000" dirty="0">
              <a:solidFill>
                <a:prstClr val="black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 err="1">
                <a:solidFill>
                  <a:prstClr val="black"/>
                </a:solidFill>
                <a:cs typeface="Arial" charset="0"/>
              </a:rPr>
              <a:t>Wk</a:t>
            </a:r>
            <a:r>
              <a:rPr lang="fr-FR" sz="1000" dirty="0">
                <a:solidFill>
                  <a:prstClr val="black"/>
                </a:solidFill>
                <a:cs typeface="Arial" charset="0"/>
              </a:rPr>
              <a:t> 96: </a:t>
            </a:r>
            <a:r>
              <a:rPr lang="fr-FR" sz="1000" b="1" dirty="0">
                <a:solidFill>
                  <a:prstClr val="black"/>
                </a:solidFill>
                <a:cs typeface="Arial" charset="0"/>
              </a:rPr>
              <a:t>2% vs 1%</a:t>
            </a:r>
            <a:endParaRPr lang="fr-FR" sz="1000" dirty="0">
              <a:solidFill>
                <a:prstClr val="black"/>
              </a:solidFill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pVL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&gt; 50 c/ml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19503B1A-560E-9758-03D1-EB73AB50B4EB}"/>
              </a:ext>
            </a:extLst>
          </p:cNvPr>
          <p:cNvSpPr txBox="1"/>
          <p:nvPr/>
        </p:nvSpPr>
        <p:spPr>
          <a:xfrm>
            <a:off x="3767869" y="3921954"/>
            <a:ext cx="904661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txBody>
          <a:bodyPr wrap="none" lIns="36000" tIns="36000" rIns="36000" bIns="36000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CAB+RPV LA IM</a:t>
            </a:r>
            <a:b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</a:b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Q2M</a:t>
            </a:r>
            <a:b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</a:b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vs</a:t>
            </a:r>
            <a:b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</a:b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BIC/FTC/TAF</a:t>
            </a:r>
            <a:b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</a:b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PO QD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M12: </a:t>
            </a:r>
            <a:r>
              <a:rPr kumimoji="0" lang="fr-FR" sz="1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1% vs 1%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25961CB5-716A-0118-535A-C3F0B598B6F0}"/>
              </a:ext>
            </a:extLst>
          </p:cNvPr>
          <p:cNvSpPr txBox="1"/>
          <p:nvPr/>
        </p:nvSpPr>
        <p:spPr>
          <a:xfrm>
            <a:off x="4891175" y="3921954"/>
            <a:ext cx="1107725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txBody>
          <a:bodyPr wrap="none" lIns="36000" tIns="36000" rIns="36000" bIns="36000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Assess</a:t>
            </a: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</a:b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acceptability,</a:t>
            </a: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</a:b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appropriateness,</a:t>
            </a: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</a:b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feasibility,</a:t>
            </a: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</a:b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fidelity and</a:t>
            </a: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</a:b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sustainability of</a:t>
            </a: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</a:b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implementation of</a:t>
            </a: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</a:b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CAB+RPV LA IM</a:t>
            </a: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</a:b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Q1M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DE47BC81-3FE7-7F0B-B32E-60F68E9EFDB2}"/>
              </a:ext>
            </a:extLst>
          </p:cNvPr>
          <p:cNvSpPr txBox="1"/>
          <p:nvPr/>
        </p:nvSpPr>
        <p:spPr>
          <a:xfrm>
            <a:off x="6126945" y="3921954"/>
            <a:ext cx="1107725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txBody>
          <a:bodyPr wrap="none" lIns="36000" tIns="36000" rIns="36000" bIns="36000" rtlCol="0"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noProof="0" dirty="0">
                <a:solidFill>
                  <a:prstClr val="black"/>
                </a:solidFill>
                <a:cs typeface="Arial" charset="0"/>
              </a:rPr>
              <a:t>Assess</a:t>
            </a:r>
            <a:br>
              <a:rPr lang="en-US" sz="1000" b="1" noProof="0" dirty="0">
                <a:solidFill>
                  <a:prstClr val="black"/>
                </a:solidFill>
                <a:cs typeface="Arial" charset="0"/>
              </a:rPr>
            </a:br>
            <a:r>
              <a:rPr lang="en-US" sz="1000" b="1" noProof="0" dirty="0">
                <a:solidFill>
                  <a:prstClr val="black"/>
                </a:solidFill>
                <a:cs typeface="Arial" charset="0"/>
              </a:rPr>
              <a:t>acceptability,</a:t>
            </a:r>
            <a:br>
              <a:rPr lang="en-US" sz="1000" b="1" noProof="0" dirty="0">
                <a:solidFill>
                  <a:prstClr val="black"/>
                </a:solidFill>
                <a:cs typeface="Arial" charset="0"/>
              </a:rPr>
            </a:br>
            <a:r>
              <a:rPr lang="en-US" sz="1000" b="1" noProof="0" dirty="0">
                <a:solidFill>
                  <a:prstClr val="black"/>
                </a:solidFill>
                <a:cs typeface="Arial" charset="0"/>
              </a:rPr>
              <a:t>appropriateness,</a:t>
            </a:r>
            <a:br>
              <a:rPr lang="en-US" sz="1000" b="1" noProof="0" dirty="0">
                <a:solidFill>
                  <a:prstClr val="black"/>
                </a:solidFill>
                <a:cs typeface="Arial" charset="0"/>
              </a:rPr>
            </a:br>
            <a:r>
              <a:rPr lang="en-US" sz="1000" b="1" noProof="0" dirty="0">
                <a:solidFill>
                  <a:prstClr val="black"/>
                </a:solidFill>
                <a:cs typeface="Arial" charset="0"/>
              </a:rPr>
              <a:t>feasibility,</a:t>
            </a:r>
            <a:br>
              <a:rPr lang="en-US" sz="1000" b="1" noProof="0" dirty="0">
                <a:solidFill>
                  <a:prstClr val="black"/>
                </a:solidFill>
                <a:cs typeface="Arial" charset="0"/>
              </a:rPr>
            </a:br>
            <a:r>
              <a:rPr lang="en-US" sz="1000" b="1" noProof="0" dirty="0">
                <a:solidFill>
                  <a:prstClr val="black"/>
                </a:solidFill>
                <a:cs typeface="Arial" charset="0"/>
              </a:rPr>
              <a:t>fidelity and</a:t>
            </a:r>
            <a:br>
              <a:rPr lang="en-US" sz="1000" b="1" noProof="0" dirty="0">
                <a:solidFill>
                  <a:prstClr val="black"/>
                </a:solidFill>
                <a:cs typeface="Arial" charset="0"/>
              </a:rPr>
            </a:br>
            <a:r>
              <a:rPr lang="en-US" sz="1000" b="1" noProof="0" dirty="0">
                <a:solidFill>
                  <a:prstClr val="black"/>
                </a:solidFill>
                <a:cs typeface="Arial" charset="0"/>
              </a:rPr>
              <a:t>sustainability of</a:t>
            </a:r>
            <a:br>
              <a:rPr lang="en-US" sz="1000" b="1" noProof="0" dirty="0">
                <a:solidFill>
                  <a:prstClr val="black"/>
                </a:solidFill>
                <a:cs typeface="Arial" charset="0"/>
              </a:rPr>
            </a:br>
            <a:r>
              <a:rPr lang="en-US" sz="1000" b="1" noProof="0" dirty="0">
                <a:solidFill>
                  <a:prstClr val="black"/>
                </a:solidFill>
                <a:cs typeface="Arial" charset="0"/>
              </a:rPr>
              <a:t>implementation of</a:t>
            </a:r>
            <a:br>
              <a:rPr lang="en-US" sz="1000" b="1" noProof="0" dirty="0">
                <a:solidFill>
                  <a:prstClr val="black"/>
                </a:solidFill>
                <a:cs typeface="Arial" charset="0"/>
              </a:rPr>
            </a:br>
            <a:r>
              <a:rPr lang="en-US" sz="1000" b="1" noProof="0" dirty="0">
                <a:solidFill>
                  <a:prstClr val="black"/>
                </a:solidFill>
                <a:cs typeface="Arial" charset="0"/>
              </a:rPr>
              <a:t>CAB+RPV LA IM</a:t>
            </a:r>
            <a:br>
              <a:rPr lang="en-US" sz="1000" b="1" noProof="0" dirty="0">
                <a:solidFill>
                  <a:prstClr val="black"/>
                </a:solidFill>
                <a:cs typeface="Arial" charset="0"/>
              </a:rPr>
            </a:br>
            <a:r>
              <a:rPr lang="en-US" sz="1000" b="1" noProof="0" dirty="0">
                <a:solidFill>
                  <a:prstClr val="black"/>
                </a:solidFill>
                <a:cs typeface="Arial" charset="0"/>
              </a:rPr>
              <a:t>Q2M</a:t>
            </a:r>
            <a:endParaRPr lang="en-US" sz="1000" noProof="0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D7433457-A486-56A8-0DD2-127F951E8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785" y="2501508"/>
            <a:ext cx="836045" cy="8403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7EACD4B9-9202-C567-8B25-78B09748A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7015" y="2501508"/>
            <a:ext cx="836045" cy="8403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88F005A4-FC0C-1160-27CF-1C9EC9069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9105" y="2501508"/>
            <a:ext cx="836045" cy="8403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BB664331-D92E-1215-1F80-6136D9E39E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1612" y="2501508"/>
            <a:ext cx="836045" cy="8403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E7C6D278-75E2-E4FB-4139-709E40B47C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2177" y="2501508"/>
            <a:ext cx="836045" cy="8403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2D28426A-8F63-054E-D428-0B8C94AD02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438" y="2501508"/>
            <a:ext cx="836045" cy="8403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2" name="Groupe 51">
            <a:extLst>
              <a:ext uri="{FF2B5EF4-FFF2-40B4-BE49-F238E27FC236}">
                <a16:creationId xmlns:a16="http://schemas.microsoft.com/office/drawing/2014/main" id="{A1A3975D-DA61-4C34-9BF8-803F5B39D698}"/>
              </a:ext>
            </a:extLst>
          </p:cNvPr>
          <p:cNvGrpSpPr/>
          <p:nvPr/>
        </p:nvGrpSpPr>
        <p:grpSpPr>
          <a:xfrm>
            <a:off x="560478" y="3365547"/>
            <a:ext cx="6554904" cy="523220"/>
            <a:chOff x="536855" y="3452662"/>
            <a:chExt cx="6554904" cy="523220"/>
          </a:xfrm>
        </p:grpSpPr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53EC8B91-CBDF-49DB-3FDE-3ECE26C8A026}"/>
                </a:ext>
              </a:extLst>
            </p:cNvPr>
            <p:cNvSpPr txBox="1"/>
            <p:nvPr/>
          </p:nvSpPr>
          <p:spPr>
            <a:xfrm>
              <a:off x="6222610" y="3452662"/>
              <a:ext cx="8691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CARISEL</a:t>
              </a:r>
              <a:b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</a:br>
              <a:r>
                <a:rPr kumimoji="0" lang="fr-FR" sz="14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EU </a:t>
              </a:r>
              <a:r>
                <a:rPr kumimoji="0" lang="fr-FR" sz="14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clinics</a:t>
              </a:r>
              <a:endParaRPr kumimoji="0" lang="fr-FR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52CCDE5B-E44D-74E6-1905-BCFBE9AE059A}"/>
                </a:ext>
              </a:extLst>
            </p:cNvPr>
            <p:cNvSpPr txBox="1"/>
            <p:nvPr/>
          </p:nvSpPr>
          <p:spPr>
            <a:xfrm>
              <a:off x="4889121" y="3452662"/>
              <a:ext cx="10645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CUSTOMIZE</a:t>
              </a:r>
              <a:b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</a:br>
              <a:r>
                <a:rPr kumimoji="0" lang="fr-FR" sz="14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US </a:t>
              </a:r>
              <a:r>
                <a:rPr kumimoji="0" lang="fr-FR" sz="14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clinics</a:t>
              </a:r>
              <a:endParaRPr kumimoji="0" lang="fr-FR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724ABB6F-9783-7875-EDE3-841944F6B925}"/>
                </a:ext>
              </a:extLst>
            </p:cNvPr>
            <p:cNvSpPr txBox="1"/>
            <p:nvPr/>
          </p:nvSpPr>
          <p:spPr>
            <a:xfrm>
              <a:off x="1661522" y="3452662"/>
              <a:ext cx="6639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FLAIR</a:t>
              </a:r>
              <a:b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</a:br>
              <a:r>
                <a:rPr kumimoji="0" lang="fr-FR" sz="14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N=566</a:t>
              </a:r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68DD0F48-A5E0-2D0B-611F-8E309AFBE9D6}"/>
                </a:ext>
              </a:extLst>
            </p:cNvPr>
            <p:cNvSpPr txBox="1"/>
            <p:nvPr/>
          </p:nvSpPr>
          <p:spPr>
            <a:xfrm>
              <a:off x="2645978" y="3452662"/>
              <a:ext cx="9400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ATLAS-2M</a:t>
              </a:r>
              <a:b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</a:br>
              <a:r>
                <a:rPr kumimoji="0" lang="fr-FR" sz="14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N=1049</a:t>
              </a:r>
            </a:p>
          </p:txBody>
        </p: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3052CE42-2626-69B7-653B-19EA7CA86551}"/>
                </a:ext>
              </a:extLst>
            </p:cNvPr>
            <p:cNvSpPr txBox="1"/>
            <p:nvPr/>
          </p:nvSpPr>
          <p:spPr>
            <a:xfrm>
              <a:off x="3858182" y="3452662"/>
              <a:ext cx="6767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SOLAR</a:t>
              </a:r>
              <a:b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</a:br>
              <a:r>
                <a:rPr kumimoji="0" lang="fr-FR" sz="14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N=654</a:t>
              </a:r>
            </a:p>
          </p:txBody>
        </p: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D69CD9D1-4B15-1DD2-A73C-0202A7631030}"/>
                </a:ext>
              </a:extLst>
            </p:cNvPr>
            <p:cNvSpPr txBox="1"/>
            <p:nvPr/>
          </p:nvSpPr>
          <p:spPr>
            <a:xfrm>
              <a:off x="536855" y="3452662"/>
              <a:ext cx="6639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ATLAS</a:t>
              </a:r>
              <a:b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</a:br>
              <a:r>
                <a:rPr kumimoji="0" lang="fr-FR" sz="14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N=618</a:t>
              </a:r>
            </a:p>
          </p:txBody>
        </p:sp>
      </p:grpSp>
      <p:sp>
        <p:nvSpPr>
          <p:cNvPr id="59" name="ZoneTexte 58">
            <a:extLst>
              <a:ext uri="{FF2B5EF4-FFF2-40B4-BE49-F238E27FC236}">
                <a16:creationId xmlns:a16="http://schemas.microsoft.com/office/drawing/2014/main" id="{DEDA8CCD-07C5-CFE1-FFA8-FE8F57C840EF}"/>
              </a:ext>
            </a:extLst>
          </p:cNvPr>
          <p:cNvSpPr txBox="1"/>
          <p:nvPr/>
        </p:nvSpPr>
        <p:spPr>
          <a:xfrm>
            <a:off x="1505607" y="5399282"/>
            <a:ext cx="102303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b="1" dirty="0">
                <a:solidFill>
                  <a:srgbClr val="C00000"/>
                </a:solidFill>
                <a:cs typeface="Arial" charset="0"/>
              </a:rPr>
              <a:t>NON-INFERIOR</a:t>
            </a:r>
            <a:endParaRPr lang="fr-FR" sz="1000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766C2622-89DE-2A38-E7F9-33D71CB30B5C}"/>
              </a:ext>
            </a:extLst>
          </p:cNvPr>
          <p:cNvSpPr txBox="1"/>
          <p:nvPr/>
        </p:nvSpPr>
        <p:spPr>
          <a:xfrm>
            <a:off x="2628114" y="5399282"/>
            <a:ext cx="102303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b="1" dirty="0">
                <a:solidFill>
                  <a:srgbClr val="C00000"/>
                </a:solidFill>
                <a:cs typeface="Arial" charset="0"/>
              </a:rPr>
              <a:t>NON-INFERIOR</a:t>
            </a:r>
            <a:endParaRPr lang="fr-FR" sz="1000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EB46AA7D-A4FD-2B55-C4D1-B354F7B70557}"/>
              </a:ext>
            </a:extLst>
          </p:cNvPr>
          <p:cNvSpPr txBox="1"/>
          <p:nvPr/>
        </p:nvSpPr>
        <p:spPr>
          <a:xfrm>
            <a:off x="3708680" y="5399282"/>
            <a:ext cx="102303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b="1" dirty="0">
                <a:solidFill>
                  <a:srgbClr val="C00000"/>
                </a:solidFill>
                <a:cs typeface="Arial" charset="0"/>
              </a:rPr>
              <a:t>NON-INFERIOR</a:t>
            </a:r>
            <a:endParaRPr lang="fr-FR" sz="1000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B4E58CC5-A2A5-3363-F6AB-D5E5AC169C8A}"/>
              </a:ext>
            </a:extLst>
          </p:cNvPr>
          <p:cNvSpPr txBox="1"/>
          <p:nvPr/>
        </p:nvSpPr>
        <p:spPr>
          <a:xfrm>
            <a:off x="380940" y="5399282"/>
            <a:ext cx="102303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NON-INFERIOR</a:t>
            </a:r>
            <a:endParaRPr kumimoji="0" lang="fr-FR" sz="10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sp>
        <p:nvSpPr>
          <p:cNvPr id="63" name="Text Box 2">
            <a:extLst>
              <a:ext uri="{FF2B5EF4-FFF2-40B4-BE49-F238E27FC236}">
                <a16:creationId xmlns:a16="http://schemas.microsoft.com/office/drawing/2014/main" id="{A884B47A-30BB-DF85-A3DE-0F13EB955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898" y="1910509"/>
            <a:ext cx="44481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Arial" charset="0"/>
              </a:rPr>
              <a:t>Suppressed switch</a:t>
            </a:r>
            <a:endParaRPr kumimoji="0" lang="fr-FR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ＭＳ Ｐゴシック" pitchFamily="34" charset="-128"/>
              <a:cs typeface="Arial" charset="0"/>
            </a:endParaRPr>
          </a:p>
        </p:txBody>
      </p:sp>
      <p:sp>
        <p:nvSpPr>
          <p:cNvPr id="6144" name="Text Box 2">
            <a:extLst>
              <a:ext uri="{FF2B5EF4-FFF2-40B4-BE49-F238E27FC236}">
                <a16:creationId xmlns:a16="http://schemas.microsoft.com/office/drawing/2014/main" id="{D248D91E-9EEE-1E2C-E6D1-9D1403313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1523" y="1910509"/>
            <a:ext cx="26606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Arial" charset="0"/>
              </a:rPr>
              <a:t>Implementation</a:t>
            </a:r>
            <a:endParaRPr kumimoji="0" lang="fr-FR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ＭＳ Ｐゴシック" pitchFamily="34" charset="-128"/>
              <a:cs typeface="Arial" charset="0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A364DB56-5D8B-7F8E-C6D9-0304B4BFB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4332" y="6267884"/>
            <a:ext cx="81076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fr-FR" sz="1400" i="1" dirty="0">
                <a:solidFill>
                  <a:srgbClr val="0070C0"/>
                </a:solidFill>
              </a:rPr>
              <a:t>1. </a:t>
            </a:r>
            <a:r>
              <a:rPr lang="fr-FR" sz="1400" i="1" dirty="0" err="1">
                <a:solidFill>
                  <a:srgbClr val="0070C0"/>
                </a:solidFill>
              </a:rPr>
              <a:t>Swindells</a:t>
            </a:r>
            <a:r>
              <a:rPr lang="fr-FR" sz="1400" i="1" dirty="0">
                <a:solidFill>
                  <a:srgbClr val="0070C0"/>
                </a:solidFill>
              </a:rPr>
              <a:t> S, et al. N Eng J Med 2020;382:1112-23; 2. </a:t>
            </a:r>
            <a:r>
              <a:rPr lang="fr-FR" sz="1400" i="1" dirty="0" err="1">
                <a:solidFill>
                  <a:srgbClr val="0070C0"/>
                </a:solidFill>
              </a:rPr>
              <a:t>Orkin</a:t>
            </a:r>
            <a:r>
              <a:rPr lang="fr-FR" sz="1400" i="1" dirty="0">
                <a:solidFill>
                  <a:srgbClr val="0070C0"/>
                </a:solidFill>
              </a:rPr>
              <a:t> C, et al. N Eng J Med 2020;382:1124-35;</a:t>
            </a:r>
            <a:br>
              <a:rPr lang="fr-FR" sz="1400" i="1" dirty="0">
                <a:solidFill>
                  <a:srgbClr val="0070C0"/>
                </a:solidFill>
              </a:rPr>
            </a:br>
            <a:r>
              <a:rPr lang="fr-FR" sz="1400" i="1" dirty="0">
                <a:solidFill>
                  <a:srgbClr val="0070C0"/>
                </a:solidFill>
              </a:rPr>
              <a:t>3. </a:t>
            </a:r>
            <a:r>
              <a:rPr lang="fr-FR" sz="1400" i="1" dirty="0" err="1">
                <a:solidFill>
                  <a:srgbClr val="0070C0"/>
                </a:solidFill>
              </a:rPr>
              <a:t>Overton</a:t>
            </a:r>
            <a:r>
              <a:rPr lang="fr-FR" sz="1400" i="1" dirty="0">
                <a:solidFill>
                  <a:srgbClr val="0070C0"/>
                </a:solidFill>
              </a:rPr>
              <a:t> ET, et al. Lancet. 2021 </a:t>
            </a:r>
            <a:r>
              <a:rPr lang="fr-FR" sz="1400" i="1" dirty="0" err="1">
                <a:solidFill>
                  <a:srgbClr val="0070C0"/>
                </a:solidFill>
              </a:rPr>
              <a:t>Dec</a:t>
            </a:r>
            <a:r>
              <a:rPr lang="fr-FR" sz="1400" i="1" dirty="0">
                <a:solidFill>
                  <a:srgbClr val="0070C0"/>
                </a:solidFill>
              </a:rPr>
              <a:t> 19;396(10267):1994-2005; 4. </a:t>
            </a:r>
            <a:r>
              <a:rPr lang="fr-FR" sz="1400" i="1" dirty="0" err="1">
                <a:solidFill>
                  <a:srgbClr val="0070C0"/>
                </a:solidFill>
              </a:rPr>
              <a:t>Ramgopal</a:t>
            </a:r>
            <a:r>
              <a:rPr lang="fr-FR" sz="1400" i="1" dirty="0">
                <a:solidFill>
                  <a:srgbClr val="0070C0"/>
                </a:solidFill>
              </a:rPr>
              <a:t> MN et al. The Lancet HIV, 2023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931F0C08-A76A-317D-17E1-D4C20E1AB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70419"/>
            <a:ext cx="28082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i="1" noProof="0" dirty="0">
                <a:solidFill>
                  <a:srgbClr val="0070C0"/>
                </a:solidFill>
                <a:cs typeface="Arial" charset="0"/>
              </a:rPr>
              <a:t>Hawkins N,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IAS </a:t>
            </a:r>
            <a:r>
              <a:rPr lang="en-US" sz="1400" i="1" noProof="0" dirty="0">
                <a:solidFill>
                  <a:srgbClr val="0070C0"/>
                </a:solidFill>
                <a:cs typeface="Arial" charset="0"/>
              </a:rPr>
              <a:t>2025, Abs. EPLB005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0CDDB20-CDB1-C28C-3EEA-1197A22AC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0471"/>
            <a:ext cx="9378313" cy="1481068"/>
          </a:xfrm>
        </p:spPr>
        <p:txBody>
          <a:bodyPr>
            <a:normAutofit/>
          </a:bodyPr>
          <a:lstStyle/>
          <a:p>
            <a:r>
              <a:rPr lang="en-US" sz="3600" noProof="0" dirty="0"/>
              <a:t>CAB and LEN for </a:t>
            </a:r>
            <a:r>
              <a:rPr lang="en-US" sz="3600" noProof="0" dirty="0" err="1"/>
              <a:t>PrEP</a:t>
            </a:r>
            <a:r>
              <a:rPr lang="en-US" sz="3600" noProof="0" dirty="0"/>
              <a:t>: indirect comparison (1)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9FE7744-5291-98E8-B555-FBBF0DE7F1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515075"/>
            <a:ext cx="10972800" cy="1072559"/>
          </a:xfrm>
        </p:spPr>
        <p:txBody>
          <a:bodyPr>
            <a:normAutofit/>
          </a:bodyPr>
          <a:lstStyle/>
          <a:p>
            <a:r>
              <a:rPr lang="en-US" sz="2000" noProof="0" dirty="0"/>
              <a:t>Leveraging methodology for indirect treatment comparison</a:t>
            </a:r>
          </a:p>
          <a:p>
            <a:r>
              <a:rPr lang="en-US" sz="2000" noProof="0" dirty="0"/>
              <a:t>Comparison of CAB vs LEN with no </a:t>
            </a:r>
            <a:r>
              <a:rPr lang="en-US" sz="2000" noProof="0" dirty="0" err="1"/>
              <a:t>PrEP</a:t>
            </a:r>
            <a:r>
              <a:rPr lang="en-US" sz="2000" noProof="0" dirty="0"/>
              <a:t> as comparator (approach 1) or with TDF/FTC as comparator (approach 2), adjusting for differences in adherence levels to TDF/FTC between PURPOSE and HPTN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A0C95CE4-433E-8B70-6EA6-C8067B019D10}"/>
              </a:ext>
            </a:extLst>
          </p:cNvPr>
          <p:cNvGrpSpPr/>
          <p:nvPr/>
        </p:nvGrpSpPr>
        <p:grpSpPr>
          <a:xfrm>
            <a:off x="769920" y="2606326"/>
            <a:ext cx="9911470" cy="4014667"/>
            <a:chOff x="204907" y="2692051"/>
            <a:chExt cx="9911470" cy="4014667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3AEF705-DF2C-AEA0-D3D7-69EAAF07F23B}"/>
                </a:ext>
              </a:extLst>
            </p:cNvPr>
            <p:cNvSpPr/>
            <p:nvPr/>
          </p:nvSpPr>
          <p:spPr>
            <a:xfrm>
              <a:off x="6710653" y="4806043"/>
              <a:ext cx="1960907" cy="412015"/>
            </a:xfrm>
            <a:prstGeom prst="rect">
              <a:avLst/>
            </a:prstGeom>
            <a:solidFill>
              <a:srgbClr val="01AB7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7AB2F03-5AA4-2F68-369A-BECDEF622780}"/>
                </a:ext>
              </a:extLst>
            </p:cNvPr>
            <p:cNvSpPr/>
            <p:nvPr/>
          </p:nvSpPr>
          <p:spPr>
            <a:xfrm>
              <a:off x="6710653" y="4384791"/>
              <a:ext cx="1717067" cy="41201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046F0C9-BCF1-9CC9-DF89-59AE78C6C514}"/>
                </a:ext>
              </a:extLst>
            </p:cNvPr>
            <p:cNvSpPr/>
            <p:nvPr/>
          </p:nvSpPr>
          <p:spPr>
            <a:xfrm>
              <a:off x="6710652" y="5931160"/>
              <a:ext cx="2395247" cy="412015"/>
            </a:xfrm>
            <a:prstGeom prst="rect">
              <a:avLst/>
            </a:prstGeom>
            <a:solidFill>
              <a:srgbClr val="01AB7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7643746-B3D1-A6B6-C708-228DC7D72461}"/>
                </a:ext>
              </a:extLst>
            </p:cNvPr>
            <p:cNvSpPr/>
            <p:nvPr/>
          </p:nvSpPr>
          <p:spPr>
            <a:xfrm>
              <a:off x="6710653" y="5509908"/>
              <a:ext cx="2341907" cy="41201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5" name="Text Box 2">
              <a:extLst>
                <a:ext uri="{FF2B5EF4-FFF2-40B4-BE49-F238E27FC236}">
                  <a16:creationId xmlns:a16="http://schemas.microsoft.com/office/drawing/2014/main" id="{946F6AE5-1E3B-F03B-A0B6-27AC25C0F8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54711" y="2692051"/>
              <a:ext cx="21355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+mn-lt"/>
                  <a:ea typeface="ＭＳ Ｐゴシック" pitchFamily="34" charset="-128"/>
                  <a:cs typeface="Arial" charset="0"/>
                </a:rPr>
                <a:t>Network approach 1</a:t>
              </a:r>
            </a:p>
          </p:txBody>
        </p:sp>
        <p:sp>
          <p:nvSpPr>
            <p:cNvPr id="2" name="Text Box 2">
              <a:extLst>
                <a:ext uri="{FF2B5EF4-FFF2-40B4-BE49-F238E27FC236}">
                  <a16:creationId xmlns:a16="http://schemas.microsoft.com/office/drawing/2014/main" id="{B273E7C5-7B04-9C5C-E8CE-0983B56D54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07611" y="2692051"/>
              <a:ext cx="21355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+mn-lt"/>
                  <a:ea typeface="ＭＳ Ｐゴシック" pitchFamily="34" charset="-128"/>
                  <a:cs typeface="Arial" charset="0"/>
                </a:rPr>
                <a:t>Network approach 2</a:t>
              </a:r>
            </a:p>
          </p:txBody>
        </p:sp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45827482-562F-C188-1129-170B91CA0EA3}"/>
                </a:ext>
              </a:extLst>
            </p:cNvPr>
            <p:cNvSpPr/>
            <p:nvPr/>
          </p:nvSpPr>
          <p:spPr>
            <a:xfrm>
              <a:off x="1829232" y="3124321"/>
              <a:ext cx="3767290" cy="638873"/>
            </a:xfrm>
            <a:prstGeom prst="roundRect">
              <a:avLst/>
            </a:prstGeom>
            <a:solidFill>
              <a:srgbClr val="0000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noProof="0" dirty="0"/>
                <a:t>Predicted efficacy (95% </a:t>
              </a:r>
              <a:r>
                <a:rPr lang="en-US" sz="1600" b="1" noProof="0" dirty="0" err="1"/>
                <a:t>CrI</a:t>
              </a:r>
              <a:r>
                <a:rPr lang="en-US" sz="1600" b="1" noProof="0" dirty="0"/>
                <a:t>) vs no </a:t>
              </a:r>
              <a:r>
                <a:rPr lang="en-US" sz="1600" b="1" noProof="0" dirty="0" err="1"/>
                <a:t>PrEP</a:t>
              </a:r>
              <a:endParaRPr lang="en-US" sz="1600" noProof="0" dirty="0"/>
            </a:p>
          </p:txBody>
        </p:sp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95A20693-07D6-AF06-DCA9-8660952F229D}"/>
                </a:ext>
              </a:extLst>
            </p:cNvPr>
            <p:cNvSpPr/>
            <p:nvPr/>
          </p:nvSpPr>
          <p:spPr>
            <a:xfrm>
              <a:off x="5749928" y="3124321"/>
              <a:ext cx="4366449" cy="638873"/>
            </a:xfrm>
            <a:prstGeom prst="roundRect">
              <a:avLst/>
            </a:prstGeom>
            <a:solidFill>
              <a:srgbClr val="0000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noProof="0"/>
                <a:t>Predicted efficacy (95% Cri) vs TDF/FTC</a:t>
              </a:r>
            </a:p>
            <a:p>
              <a:pPr algn="ctr"/>
              <a:r>
                <a:rPr lang="en-US" sz="1400" b="1" i="1" noProof="0" dirty="0"/>
                <a:t>Adjusted to PURPOSE trials TDF/FTC adherence levels</a:t>
              </a:r>
              <a:endParaRPr lang="en-US" sz="1400" i="1" noProof="0" dirty="0"/>
            </a:p>
          </p:txBody>
        </p:sp>
        <p:sp>
          <p:nvSpPr>
            <p:cNvPr id="8" name="Google Shape;194;p19">
              <a:extLst>
                <a:ext uri="{FF2B5EF4-FFF2-40B4-BE49-F238E27FC236}">
                  <a16:creationId xmlns:a16="http://schemas.microsoft.com/office/drawing/2014/main" id="{CAA9FEEE-AF1F-CB4E-B33D-8EF2BAF562E2}"/>
                </a:ext>
              </a:extLst>
            </p:cNvPr>
            <p:cNvSpPr txBox="1"/>
            <p:nvPr/>
          </p:nvSpPr>
          <p:spPr>
            <a:xfrm>
              <a:off x="8350585" y="3800169"/>
              <a:ext cx="1072315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none" lIns="91425" tIns="45700" rIns="91425" bIns="4570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noProof="0" dirty="0" err="1">
                  <a:latin typeface="+mj-lt"/>
                  <a:ea typeface="Verdana"/>
                  <a:cs typeface="Verdana"/>
                  <a:sym typeface="Verdana"/>
                </a:rPr>
                <a:t>Lenacapavir</a:t>
              </a:r>
              <a:endParaRPr lang="en-US" sz="1400" b="1" noProof="0" dirty="0">
                <a:latin typeface="+mj-lt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" name="Rectangle 26">
              <a:extLst>
                <a:ext uri="{FF2B5EF4-FFF2-40B4-BE49-F238E27FC236}">
                  <a16:creationId xmlns:a16="http://schemas.microsoft.com/office/drawing/2014/main" id="{FA192377-A5F0-C64F-D134-679ABF3388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37038" y="3871494"/>
              <a:ext cx="160586" cy="158473"/>
            </a:xfrm>
            <a:prstGeom prst="rect">
              <a:avLst/>
            </a:prstGeom>
            <a:solidFill>
              <a:srgbClr val="01AB7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 noProof="0" dirty="0">
                <a:solidFill>
                  <a:srgbClr val="000066"/>
                </a:solidFill>
              </a:endParaRPr>
            </a:p>
          </p:txBody>
        </p:sp>
        <p:sp>
          <p:nvSpPr>
            <p:cNvPr id="10" name="Rectangle 118">
              <a:extLst>
                <a:ext uri="{FF2B5EF4-FFF2-40B4-BE49-F238E27FC236}">
                  <a16:creationId xmlns:a16="http://schemas.microsoft.com/office/drawing/2014/main" id="{77762CE2-8DAB-1231-D234-3A658FB39D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41265" y="3875720"/>
              <a:ext cx="152133" cy="150020"/>
            </a:xfrm>
            <a:prstGeom prst="rect">
              <a:avLst/>
            </a:prstGeom>
            <a:solidFill>
              <a:srgbClr val="01AB75"/>
            </a:solidFill>
            <a:ln w="635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 noProof="0" dirty="0">
                <a:solidFill>
                  <a:srgbClr val="000066"/>
                </a:solidFill>
              </a:endParaRPr>
            </a:p>
          </p:txBody>
        </p:sp>
        <p:sp>
          <p:nvSpPr>
            <p:cNvPr id="11" name="Google Shape;194;p19">
              <a:extLst>
                <a:ext uri="{FF2B5EF4-FFF2-40B4-BE49-F238E27FC236}">
                  <a16:creationId xmlns:a16="http://schemas.microsoft.com/office/drawing/2014/main" id="{9391BA5C-2690-8A95-0EB3-22BA95DDA6F1}"/>
                </a:ext>
              </a:extLst>
            </p:cNvPr>
            <p:cNvSpPr txBox="1"/>
            <p:nvPr/>
          </p:nvSpPr>
          <p:spPr>
            <a:xfrm>
              <a:off x="6811046" y="3800169"/>
              <a:ext cx="1134511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none" lIns="91425" tIns="45700" rIns="91425" bIns="4570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noProof="0" dirty="0">
                  <a:latin typeface="+mj-lt"/>
                  <a:ea typeface="Verdana"/>
                  <a:cs typeface="Verdana"/>
                  <a:sym typeface="Verdana"/>
                </a:rPr>
                <a:t>Cabotegravir</a:t>
              </a:r>
            </a:p>
          </p:txBody>
        </p:sp>
        <p:sp>
          <p:nvSpPr>
            <p:cNvPr id="12" name="Rectangle 26">
              <a:extLst>
                <a:ext uri="{FF2B5EF4-FFF2-40B4-BE49-F238E27FC236}">
                  <a16:creationId xmlns:a16="http://schemas.microsoft.com/office/drawing/2014/main" id="{8D42602E-D977-BA37-F6D9-CC0A91E2ED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7499" y="3871494"/>
              <a:ext cx="160586" cy="158473"/>
            </a:xfrm>
            <a:prstGeom prst="rect">
              <a:avLst/>
            </a:prstGeom>
            <a:solidFill>
              <a:srgbClr val="00006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 noProof="0" dirty="0">
                <a:solidFill>
                  <a:srgbClr val="000066"/>
                </a:solidFill>
              </a:endParaRPr>
            </a:p>
          </p:txBody>
        </p:sp>
        <p:sp>
          <p:nvSpPr>
            <p:cNvPr id="13" name="Rectangle 118">
              <a:extLst>
                <a:ext uri="{FF2B5EF4-FFF2-40B4-BE49-F238E27FC236}">
                  <a16:creationId xmlns:a16="http://schemas.microsoft.com/office/drawing/2014/main" id="{C79A8299-C5EB-19F9-E075-83204D0C0C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1726" y="3875720"/>
              <a:ext cx="152133" cy="150020"/>
            </a:xfrm>
            <a:prstGeom prst="rect">
              <a:avLst/>
            </a:prstGeom>
            <a:solidFill>
              <a:srgbClr val="1F497D"/>
            </a:solidFill>
            <a:ln w="635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 noProof="0" dirty="0">
                <a:solidFill>
                  <a:srgbClr val="000066"/>
                </a:solidFill>
              </a:endParaRPr>
            </a:p>
          </p:txBody>
        </p:sp>
        <p:sp>
          <p:nvSpPr>
            <p:cNvPr id="14" name="Google Shape;194;p19">
              <a:extLst>
                <a:ext uri="{FF2B5EF4-FFF2-40B4-BE49-F238E27FC236}">
                  <a16:creationId xmlns:a16="http://schemas.microsoft.com/office/drawing/2014/main" id="{339625A3-FD0E-1203-E4AE-4C24B6C96F3C}"/>
                </a:ext>
              </a:extLst>
            </p:cNvPr>
            <p:cNvSpPr txBox="1"/>
            <p:nvPr/>
          </p:nvSpPr>
          <p:spPr>
            <a:xfrm>
              <a:off x="4027763" y="3800169"/>
              <a:ext cx="1072315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none" lIns="91425" tIns="45700" rIns="91425" bIns="4570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noProof="0" dirty="0" err="1">
                  <a:latin typeface="+mj-lt"/>
                  <a:ea typeface="Verdana"/>
                  <a:cs typeface="Verdana"/>
                  <a:sym typeface="Verdana"/>
                </a:rPr>
                <a:t>Lenacapavir</a:t>
              </a:r>
              <a:endParaRPr lang="en-US" sz="1400" b="1" noProof="0" dirty="0">
                <a:latin typeface="+mj-lt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5" name="Rectangle 26">
              <a:extLst>
                <a:ext uri="{FF2B5EF4-FFF2-40B4-BE49-F238E27FC236}">
                  <a16:creationId xmlns:a16="http://schemas.microsoft.com/office/drawing/2014/main" id="{C9F03898-6BDD-8741-D923-F71D83799C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4216" y="3871494"/>
              <a:ext cx="160586" cy="158473"/>
            </a:xfrm>
            <a:prstGeom prst="rect">
              <a:avLst/>
            </a:prstGeom>
            <a:solidFill>
              <a:srgbClr val="01AB7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 noProof="0" dirty="0">
                <a:solidFill>
                  <a:srgbClr val="000066"/>
                </a:solidFill>
              </a:endParaRPr>
            </a:p>
          </p:txBody>
        </p:sp>
        <p:sp>
          <p:nvSpPr>
            <p:cNvPr id="16" name="Rectangle 118">
              <a:extLst>
                <a:ext uri="{FF2B5EF4-FFF2-40B4-BE49-F238E27FC236}">
                  <a16:creationId xmlns:a16="http://schemas.microsoft.com/office/drawing/2014/main" id="{C2B5EC52-CF70-12FF-8220-06CBAB8266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8443" y="3875720"/>
              <a:ext cx="152133" cy="150020"/>
            </a:xfrm>
            <a:prstGeom prst="rect">
              <a:avLst/>
            </a:prstGeom>
            <a:solidFill>
              <a:srgbClr val="01AB75"/>
            </a:solidFill>
            <a:ln w="635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 noProof="0" dirty="0">
                <a:solidFill>
                  <a:srgbClr val="000066"/>
                </a:solidFill>
              </a:endParaRPr>
            </a:p>
          </p:txBody>
        </p:sp>
        <p:sp>
          <p:nvSpPr>
            <p:cNvPr id="17" name="Google Shape;194;p19">
              <a:extLst>
                <a:ext uri="{FF2B5EF4-FFF2-40B4-BE49-F238E27FC236}">
                  <a16:creationId xmlns:a16="http://schemas.microsoft.com/office/drawing/2014/main" id="{7B3B1DAA-8DE3-A739-AD55-6C4B8EF492A2}"/>
                </a:ext>
              </a:extLst>
            </p:cNvPr>
            <p:cNvSpPr txBox="1"/>
            <p:nvPr/>
          </p:nvSpPr>
          <p:spPr>
            <a:xfrm>
              <a:off x="2488224" y="3800169"/>
              <a:ext cx="1134511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none" lIns="91425" tIns="45700" rIns="91425" bIns="4570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noProof="0" dirty="0">
                  <a:latin typeface="+mj-lt"/>
                  <a:ea typeface="Verdana"/>
                  <a:cs typeface="Verdana"/>
                  <a:sym typeface="Verdana"/>
                </a:rPr>
                <a:t>Cabotegravir</a:t>
              </a:r>
            </a:p>
          </p:txBody>
        </p:sp>
        <p:sp>
          <p:nvSpPr>
            <p:cNvPr id="18" name="Rectangle 26">
              <a:extLst>
                <a:ext uri="{FF2B5EF4-FFF2-40B4-BE49-F238E27FC236}">
                  <a16:creationId xmlns:a16="http://schemas.microsoft.com/office/drawing/2014/main" id="{6C37B485-7E98-0DF8-BBA1-47B3B616B3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4677" y="3871494"/>
              <a:ext cx="160586" cy="158473"/>
            </a:xfrm>
            <a:prstGeom prst="rect">
              <a:avLst/>
            </a:prstGeom>
            <a:solidFill>
              <a:srgbClr val="00006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 noProof="0" dirty="0">
                <a:solidFill>
                  <a:srgbClr val="000066"/>
                </a:solidFill>
              </a:endParaRPr>
            </a:p>
          </p:txBody>
        </p:sp>
        <p:sp>
          <p:nvSpPr>
            <p:cNvPr id="19" name="Rectangle 118">
              <a:extLst>
                <a:ext uri="{FF2B5EF4-FFF2-40B4-BE49-F238E27FC236}">
                  <a16:creationId xmlns:a16="http://schemas.microsoft.com/office/drawing/2014/main" id="{8092EB9F-1F0A-EA1A-BADF-D447BC678C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8904" y="3875720"/>
              <a:ext cx="152133" cy="150020"/>
            </a:xfrm>
            <a:prstGeom prst="rect">
              <a:avLst/>
            </a:prstGeom>
            <a:solidFill>
              <a:srgbClr val="1F497D"/>
            </a:solidFill>
            <a:ln w="635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 noProof="0" dirty="0">
                <a:solidFill>
                  <a:srgbClr val="000066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00E0CF3-A6FC-5726-D4C5-551F3BB1A3C0}"/>
                </a:ext>
              </a:extLst>
            </p:cNvPr>
            <p:cNvSpPr/>
            <p:nvPr/>
          </p:nvSpPr>
          <p:spPr>
            <a:xfrm>
              <a:off x="2387065" y="4806043"/>
              <a:ext cx="2223436" cy="412015"/>
            </a:xfrm>
            <a:prstGeom prst="rect">
              <a:avLst/>
            </a:prstGeom>
            <a:solidFill>
              <a:srgbClr val="01AB7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34915EE-DD4B-9D06-7689-56A76BF3A620}"/>
                </a:ext>
              </a:extLst>
            </p:cNvPr>
            <p:cNvSpPr/>
            <p:nvPr/>
          </p:nvSpPr>
          <p:spPr>
            <a:xfrm>
              <a:off x="2387065" y="4384791"/>
              <a:ext cx="2223436" cy="41201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7" name="ZoneTexte 1">
              <a:extLst>
                <a:ext uri="{FF2B5EF4-FFF2-40B4-BE49-F238E27FC236}">
                  <a16:creationId xmlns:a16="http://schemas.microsoft.com/office/drawing/2014/main" id="{52508A30-3F9C-C534-F2DF-D64662F232AD}"/>
                </a:ext>
              </a:extLst>
            </p:cNvPr>
            <p:cNvSpPr txBox="1"/>
            <p:nvPr/>
          </p:nvSpPr>
          <p:spPr>
            <a:xfrm>
              <a:off x="3021312" y="4319328"/>
              <a:ext cx="10567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kern="1200" noProof="0" dirty="0">
                  <a:solidFill>
                    <a:schemeClr val="bg1"/>
                  </a:solidFill>
                </a:rPr>
                <a:t>96%</a:t>
              </a:r>
            </a:p>
            <a:p>
              <a:pPr algn="ctr"/>
              <a:r>
                <a:rPr lang="en-US" sz="1200" kern="1200" noProof="0" dirty="0">
                  <a:solidFill>
                    <a:schemeClr val="bg1"/>
                  </a:solidFill>
                </a:rPr>
                <a:t>(89.78-98.37)</a:t>
              </a:r>
            </a:p>
          </p:txBody>
        </p:sp>
        <p:sp>
          <p:nvSpPr>
            <p:cNvPr id="23" name="ZoneTexte 1">
              <a:extLst>
                <a:ext uri="{FF2B5EF4-FFF2-40B4-BE49-F238E27FC236}">
                  <a16:creationId xmlns:a16="http://schemas.microsoft.com/office/drawing/2014/main" id="{92C26857-4621-1292-DF80-1782E5835E84}"/>
                </a:ext>
              </a:extLst>
            </p:cNvPr>
            <p:cNvSpPr txBox="1"/>
            <p:nvPr/>
          </p:nvSpPr>
          <p:spPr>
            <a:xfrm>
              <a:off x="3034937" y="4750604"/>
              <a:ext cx="10294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kern="1200" noProof="0" dirty="0">
                  <a:solidFill>
                    <a:schemeClr val="bg1"/>
                  </a:solidFill>
                </a:rPr>
                <a:t>96%</a:t>
              </a:r>
            </a:p>
            <a:p>
              <a:pPr algn="ctr"/>
              <a:r>
                <a:rPr lang="en-US" sz="1200" kern="1200" noProof="0" dirty="0">
                  <a:solidFill>
                    <a:schemeClr val="bg1"/>
                  </a:solidFill>
                </a:rPr>
                <a:t>(82.05-99.00)</a:t>
              </a:r>
            </a:p>
          </p:txBody>
        </p:sp>
        <p:sp>
          <p:nvSpPr>
            <p:cNvPr id="24" name="ZoneTexte 1">
              <a:extLst>
                <a:ext uri="{FF2B5EF4-FFF2-40B4-BE49-F238E27FC236}">
                  <a16:creationId xmlns:a16="http://schemas.microsoft.com/office/drawing/2014/main" id="{75FA1130-43EE-FD7E-0213-ABB0580FC08E}"/>
                </a:ext>
              </a:extLst>
            </p:cNvPr>
            <p:cNvSpPr txBox="1"/>
            <p:nvPr/>
          </p:nvSpPr>
          <p:spPr>
            <a:xfrm>
              <a:off x="204907" y="4514708"/>
              <a:ext cx="1279646" cy="9316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300"/>
                </a:lnSpc>
              </a:pPr>
              <a:r>
                <a:rPr lang="en-US" sz="1400" kern="1200" noProof="0" dirty="0"/>
                <a:t>Men who</a:t>
              </a:r>
              <a:br>
                <a:rPr lang="en-US" sz="1400" kern="1200" noProof="0" dirty="0"/>
              </a:br>
              <a:r>
                <a:rPr lang="en-US" sz="1400" kern="1200" noProof="0" dirty="0"/>
                <a:t>have sex with</a:t>
              </a:r>
            </a:p>
            <a:p>
              <a:pPr algn="ctr">
                <a:lnSpc>
                  <a:spcPts val="1300"/>
                </a:lnSpc>
              </a:pPr>
              <a:r>
                <a:rPr lang="en-US" sz="1400" kern="1200" noProof="0" dirty="0"/>
                <a:t>men and</a:t>
              </a:r>
              <a:br>
                <a:rPr lang="en-US" sz="1400" kern="1200" noProof="0" dirty="0"/>
              </a:br>
              <a:r>
                <a:rPr lang="en-US" sz="1400" kern="1200" noProof="0" dirty="0"/>
                <a:t>gender-diverse</a:t>
              </a:r>
            </a:p>
            <a:p>
              <a:pPr algn="ctr">
                <a:lnSpc>
                  <a:spcPts val="1300"/>
                </a:lnSpc>
              </a:pPr>
              <a:r>
                <a:rPr lang="en-US" sz="1400" kern="1200" noProof="0" dirty="0"/>
                <a:t>individuals</a:t>
              </a:r>
              <a:endParaRPr lang="en-US" kern="1200" noProof="0" dirty="0"/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DB738BC1-5492-2C62-7CAA-FC1B072CA84C}"/>
                </a:ext>
              </a:extLst>
            </p:cNvPr>
            <p:cNvSpPr txBox="1"/>
            <p:nvPr/>
          </p:nvSpPr>
          <p:spPr>
            <a:xfrm>
              <a:off x="1451425" y="4422473"/>
              <a:ext cx="9068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noProof="0" dirty="0">
                  <a:solidFill>
                    <a:srgbClr val="000066"/>
                  </a:solidFill>
                </a:rPr>
                <a:t>HPTN 083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7ACCE5C3-229E-0B89-9DDF-CC57053DC8AB}"/>
                </a:ext>
              </a:extLst>
            </p:cNvPr>
            <p:cNvSpPr txBox="1"/>
            <p:nvPr/>
          </p:nvSpPr>
          <p:spPr>
            <a:xfrm>
              <a:off x="1394134" y="4842913"/>
              <a:ext cx="10214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noProof="0" dirty="0">
                  <a:solidFill>
                    <a:srgbClr val="01AB75"/>
                  </a:solidFill>
                </a:rPr>
                <a:t>PURPOSE 2</a:t>
              </a:r>
            </a:p>
          </p:txBody>
        </p:sp>
        <p:sp>
          <p:nvSpPr>
            <p:cNvPr id="29" name="ZoneTexte 1">
              <a:extLst>
                <a:ext uri="{FF2B5EF4-FFF2-40B4-BE49-F238E27FC236}">
                  <a16:creationId xmlns:a16="http://schemas.microsoft.com/office/drawing/2014/main" id="{512E6674-0167-A79D-27DC-69294A15C8E8}"/>
                </a:ext>
              </a:extLst>
            </p:cNvPr>
            <p:cNvSpPr txBox="1"/>
            <p:nvPr/>
          </p:nvSpPr>
          <p:spPr>
            <a:xfrm>
              <a:off x="390858" y="5715189"/>
              <a:ext cx="907748" cy="431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300"/>
                </a:lnSpc>
              </a:pPr>
              <a:r>
                <a:rPr lang="en-US" sz="1400" kern="1200" noProof="0" dirty="0"/>
                <a:t>Cisgender</a:t>
              </a:r>
              <a:br>
                <a:rPr lang="en-US" sz="1400" kern="1200" noProof="0" dirty="0"/>
              </a:br>
              <a:r>
                <a:rPr lang="en-US" sz="1400" kern="1200" noProof="0" dirty="0"/>
                <a:t>women</a:t>
              </a:r>
              <a:endParaRPr lang="en-US" kern="1200" noProof="0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BD3AF1E-E2CE-773C-E753-3D6D4470985F}"/>
                </a:ext>
              </a:extLst>
            </p:cNvPr>
            <p:cNvSpPr/>
            <p:nvPr/>
          </p:nvSpPr>
          <p:spPr>
            <a:xfrm>
              <a:off x="2387065" y="5931160"/>
              <a:ext cx="2284948" cy="412015"/>
            </a:xfrm>
            <a:prstGeom prst="rect">
              <a:avLst/>
            </a:prstGeom>
            <a:solidFill>
              <a:srgbClr val="01AB7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939AEA1-0E94-2E30-1759-EBFC824528D2}"/>
                </a:ext>
              </a:extLst>
            </p:cNvPr>
            <p:cNvSpPr/>
            <p:nvPr/>
          </p:nvSpPr>
          <p:spPr>
            <a:xfrm>
              <a:off x="2387065" y="5509908"/>
              <a:ext cx="2180173" cy="41201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7" name="ZoneTexte 1">
              <a:extLst>
                <a:ext uri="{FF2B5EF4-FFF2-40B4-BE49-F238E27FC236}">
                  <a16:creationId xmlns:a16="http://schemas.microsoft.com/office/drawing/2014/main" id="{DE33C4A8-62FF-2E87-B0DA-8578FC5C14A5}"/>
                </a:ext>
              </a:extLst>
            </p:cNvPr>
            <p:cNvSpPr txBox="1"/>
            <p:nvPr/>
          </p:nvSpPr>
          <p:spPr>
            <a:xfrm>
              <a:off x="3034937" y="5444445"/>
              <a:ext cx="10294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kern="1200" noProof="0" dirty="0">
                  <a:solidFill>
                    <a:schemeClr val="bg1"/>
                  </a:solidFill>
                </a:rPr>
                <a:t>98%</a:t>
              </a:r>
            </a:p>
            <a:p>
              <a:pPr algn="ctr"/>
              <a:r>
                <a:rPr lang="en-US" sz="1200" kern="1200" noProof="0" dirty="0">
                  <a:solidFill>
                    <a:schemeClr val="bg1"/>
                  </a:solidFill>
                </a:rPr>
                <a:t>(88.95-99.75)</a:t>
              </a:r>
            </a:p>
          </p:txBody>
        </p:sp>
        <p:sp>
          <p:nvSpPr>
            <p:cNvPr id="38" name="ZoneTexte 1">
              <a:extLst>
                <a:ext uri="{FF2B5EF4-FFF2-40B4-BE49-F238E27FC236}">
                  <a16:creationId xmlns:a16="http://schemas.microsoft.com/office/drawing/2014/main" id="{4C396FDE-5C6A-2968-A78E-FAC22A93FD72}"/>
                </a:ext>
              </a:extLst>
            </p:cNvPr>
            <p:cNvSpPr txBox="1"/>
            <p:nvPr/>
          </p:nvSpPr>
          <p:spPr>
            <a:xfrm>
              <a:off x="2995664" y="5875721"/>
              <a:ext cx="11079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kern="1200" noProof="0" dirty="0">
                  <a:solidFill>
                    <a:schemeClr val="bg1"/>
                  </a:solidFill>
                </a:rPr>
                <a:t>100%</a:t>
              </a:r>
            </a:p>
            <a:p>
              <a:pPr algn="ctr"/>
              <a:r>
                <a:rPr lang="en-US" sz="1200" kern="1200" noProof="0" dirty="0">
                  <a:solidFill>
                    <a:schemeClr val="bg1"/>
                  </a:solidFill>
                </a:rPr>
                <a:t>(95.91-100.00)</a:t>
              </a: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DFCB546B-6F6D-3460-9190-AF8EBA70B6A5}"/>
                </a:ext>
              </a:extLst>
            </p:cNvPr>
            <p:cNvSpPr txBox="1"/>
            <p:nvPr/>
          </p:nvSpPr>
          <p:spPr>
            <a:xfrm>
              <a:off x="1451425" y="5547590"/>
              <a:ext cx="9068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noProof="0" dirty="0">
                  <a:solidFill>
                    <a:srgbClr val="000066"/>
                  </a:solidFill>
                </a:rPr>
                <a:t>HPTN 084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D6B8E25B-D246-3CE7-8042-434109AF4105}"/>
                </a:ext>
              </a:extLst>
            </p:cNvPr>
            <p:cNvSpPr txBox="1"/>
            <p:nvPr/>
          </p:nvSpPr>
          <p:spPr>
            <a:xfrm>
              <a:off x="1394134" y="5968030"/>
              <a:ext cx="10214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noProof="0" dirty="0">
                  <a:solidFill>
                    <a:srgbClr val="01AB75"/>
                  </a:solidFill>
                </a:rPr>
                <a:t>PURPOSE 1</a:t>
              </a:r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3668E2E3-397D-CB23-BE8C-B8A68AD6B52B}"/>
                </a:ext>
              </a:extLst>
            </p:cNvPr>
            <p:cNvSpPr txBox="1"/>
            <p:nvPr/>
          </p:nvSpPr>
          <p:spPr>
            <a:xfrm>
              <a:off x="5775013" y="4422473"/>
              <a:ext cx="9068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noProof="0" dirty="0">
                  <a:solidFill>
                    <a:srgbClr val="000066"/>
                  </a:solidFill>
                </a:rPr>
                <a:t>HPTN 083</a:t>
              </a:r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8F2ADEC3-CA2A-DA25-ED03-36B870E34AC2}"/>
                </a:ext>
              </a:extLst>
            </p:cNvPr>
            <p:cNvSpPr txBox="1"/>
            <p:nvPr/>
          </p:nvSpPr>
          <p:spPr>
            <a:xfrm>
              <a:off x="5717722" y="4842913"/>
              <a:ext cx="10214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noProof="0" dirty="0">
                  <a:solidFill>
                    <a:srgbClr val="01AB75"/>
                  </a:solidFill>
                </a:rPr>
                <a:t>PURPOSE 2</a:t>
              </a:r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5FE84213-1728-7C07-A350-BDAEFAA5AB4E}"/>
                </a:ext>
              </a:extLst>
            </p:cNvPr>
            <p:cNvSpPr txBox="1"/>
            <p:nvPr/>
          </p:nvSpPr>
          <p:spPr>
            <a:xfrm>
              <a:off x="5775013" y="5547590"/>
              <a:ext cx="9068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noProof="0" dirty="0">
                  <a:solidFill>
                    <a:srgbClr val="000066"/>
                  </a:solidFill>
                </a:rPr>
                <a:t>HPTN 084</a:t>
              </a:r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65A51259-FD55-1368-2FC4-3209A195009D}"/>
                </a:ext>
              </a:extLst>
            </p:cNvPr>
            <p:cNvSpPr txBox="1"/>
            <p:nvPr/>
          </p:nvSpPr>
          <p:spPr>
            <a:xfrm>
              <a:off x="5717722" y="5968030"/>
              <a:ext cx="10214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noProof="0" dirty="0">
                  <a:solidFill>
                    <a:srgbClr val="01AB75"/>
                  </a:solidFill>
                </a:rPr>
                <a:t>PURPOSE 1</a:t>
              </a:r>
            </a:p>
          </p:txBody>
        </p:sp>
        <p:sp>
          <p:nvSpPr>
            <p:cNvPr id="44" name="ZoneTexte 1">
              <a:extLst>
                <a:ext uri="{FF2B5EF4-FFF2-40B4-BE49-F238E27FC236}">
                  <a16:creationId xmlns:a16="http://schemas.microsoft.com/office/drawing/2014/main" id="{A20CA2C2-B739-0515-CC29-233DEBFE7C24}"/>
                </a:ext>
              </a:extLst>
            </p:cNvPr>
            <p:cNvSpPr txBox="1"/>
            <p:nvPr/>
          </p:nvSpPr>
          <p:spPr>
            <a:xfrm>
              <a:off x="7178023" y="4319328"/>
              <a:ext cx="10294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kern="1200" noProof="0" dirty="0">
                  <a:solidFill>
                    <a:schemeClr val="bg1"/>
                  </a:solidFill>
                </a:rPr>
                <a:t>85%</a:t>
              </a:r>
            </a:p>
            <a:p>
              <a:pPr algn="ctr"/>
              <a:r>
                <a:rPr lang="en-US" sz="1200" kern="1200" noProof="0" dirty="0">
                  <a:solidFill>
                    <a:schemeClr val="bg1"/>
                  </a:solidFill>
                </a:rPr>
                <a:t>(64.96-93.22)</a:t>
              </a:r>
            </a:p>
          </p:txBody>
        </p:sp>
        <p:sp>
          <p:nvSpPr>
            <p:cNvPr id="46" name="ZoneTexte 1">
              <a:extLst>
                <a:ext uri="{FF2B5EF4-FFF2-40B4-BE49-F238E27FC236}">
                  <a16:creationId xmlns:a16="http://schemas.microsoft.com/office/drawing/2014/main" id="{D034F5E9-31C1-56F2-73CC-9C3D541214F1}"/>
                </a:ext>
              </a:extLst>
            </p:cNvPr>
            <p:cNvSpPr txBox="1"/>
            <p:nvPr/>
          </p:nvSpPr>
          <p:spPr>
            <a:xfrm>
              <a:off x="7254223" y="4750604"/>
              <a:ext cx="10294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kern="1200" noProof="0" dirty="0">
                  <a:solidFill>
                    <a:schemeClr val="bg1"/>
                  </a:solidFill>
                </a:rPr>
                <a:t>90%</a:t>
              </a:r>
            </a:p>
            <a:p>
              <a:pPr algn="ctr"/>
              <a:r>
                <a:rPr lang="en-US" sz="1200" kern="1200" noProof="0" dirty="0">
                  <a:solidFill>
                    <a:schemeClr val="bg1"/>
                  </a:solidFill>
                </a:rPr>
                <a:t>(49.17-98.00)</a:t>
              </a:r>
            </a:p>
          </p:txBody>
        </p:sp>
        <p:sp>
          <p:nvSpPr>
            <p:cNvPr id="53" name="ZoneTexte 1">
              <a:extLst>
                <a:ext uri="{FF2B5EF4-FFF2-40B4-BE49-F238E27FC236}">
                  <a16:creationId xmlns:a16="http://schemas.microsoft.com/office/drawing/2014/main" id="{9C173D27-1D8F-E910-16A0-4573654CE0D6}"/>
                </a:ext>
              </a:extLst>
            </p:cNvPr>
            <p:cNvSpPr txBox="1"/>
            <p:nvPr/>
          </p:nvSpPr>
          <p:spPr>
            <a:xfrm>
              <a:off x="7459963" y="5444445"/>
              <a:ext cx="10294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kern="1200" noProof="0" dirty="0">
                  <a:solidFill>
                    <a:schemeClr val="bg1"/>
                  </a:solidFill>
                </a:rPr>
                <a:t>99%</a:t>
              </a:r>
            </a:p>
            <a:p>
              <a:pPr algn="ctr"/>
              <a:r>
                <a:rPr lang="en-US" sz="1200" kern="1200" noProof="0" dirty="0">
                  <a:solidFill>
                    <a:schemeClr val="bg1"/>
                  </a:solidFill>
                </a:rPr>
                <a:t>(91.11-99.84)</a:t>
              </a:r>
            </a:p>
          </p:txBody>
        </p:sp>
        <p:sp>
          <p:nvSpPr>
            <p:cNvPr id="54" name="ZoneTexte 1">
              <a:extLst>
                <a:ext uri="{FF2B5EF4-FFF2-40B4-BE49-F238E27FC236}">
                  <a16:creationId xmlns:a16="http://schemas.microsoft.com/office/drawing/2014/main" id="{BB8D9219-7532-EE0E-CF16-B289EA3E223C}"/>
                </a:ext>
              </a:extLst>
            </p:cNvPr>
            <p:cNvSpPr txBox="1"/>
            <p:nvPr/>
          </p:nvSpPr>
          <p:spPr>
            <a:xfrm>
              <a:off x="7405450" y="5875721"/>
              <a:ext cx="11079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kern="1200" noProof="0" dirty="0">
                  <a:solidFill>
                    <a:schemeClr val="bg1"/>
                  </a:solidFill>
                </a:rPr>
                <a:t>100%</a:t>
              </a:r>
            </a:p>
            <a:p>
              <a:pPr algn="ctr"/>
              <a:r>
                <a:rPr lang="en-US" sz="1200" kern="1200" noProof="0" dirty="0">
                  <a:solidFill>
                    <a:schemeClr val="bg1"/>
                  </a:solidFill>
                </a:rPr>
                <a:t>(89.74-100.00)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2A877CAD-BEFB-4E96-BC1F-0859319B513E}"/>
                </a:ext>
              </a:extLst>
            </p:cNvPr>
            <p:cNvSpPr txBox="1"/>
            <p:nvPr/>
          </p:nvSpPr>
          <p:spPr>
            <a:xfrm>
              <a:off x="1020088" y="6398941"/>
              <a:ext cx="17695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noProof="0" dirty="0" err="1"/>
                <a:t>CrI</a:t>
              </a:r>
              <a:r>
                <a:rPr lang="en-US" sz="1400" noProof="0" dirty="0"/>
                <a:t>: credible intervals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26507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9150836E-9C4D-099E-B542-7EF83EFE3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70419"/>
            <a:ext cx="28082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i="1" noProof="0" dirty="0">
                <a:solidFill>
                  <a:srgbClr val="0070C0"/>
                </a:solidFill>
                <a:cs typeface="Arial" charset="0"/>
              </a:rPr>
              <a:t>Hawkins N,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IAS </a:t>
            </a:r>
            <a:r>
              <a:rPr lang="en-US" sz="1400" i="1" noProof="0" dirty="0">
                <a:solidFill>
                  <a:srgbClr val="0070C0"/>
                </a:solidFill>
                <a:cs typeface="Arial" charset="0"/>
              </a:rPr>
              <a:t>2025, Abs. EPLB005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9B9C5578-6319-C421-2F7E-EDEF7F245D3A}"/>
              </a:ext>
            </a:extLst>
          </p:cNvPr>
          <p:cNvGrpSpPr/>
          <p:nvPr/>
        </p:nvGrpSpPr>
        <p:grpSpPr>
          <a:xfrm>
            <a:off x="1942659" y="1923344"/>
            <a:ext cx="7034140" cy="4671569"/>
            <a:chOff x="1942659" y="1923344"/>
            <a:chExt cx="7034140" cy="4671569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7307E31E-8BFA-25BD-3A11-5DAAB40FC905}"/>
                </a:ext>
              </a:extLst>
            </p:cNvPr>
            <p:cNvSpPr/>
            <p:nvPr/>
          </p:nvSpPr>
          <p:spPr>
            <a:xfrm>
              <a:off x="2803804" y="3914669"/>
              <a:ext cx="6165849" cy="170263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64" name="Forme libre 8">
              <a:extLst>
                <a:ext uri="{FF2B5EF4-FFF2-40B4-BE49-F238E27FC236}">
                  <a16:creationId xmlns:a16="http://schemas.microsoft.com/office/drawing/2014/main" id="{6960B8BA-7CB8-B2EF-C5B4-F8BE7BBA0A97}"/>
                </a:ext>
              </a:extLst>
            </p:cNvPr>
            <p:cNvSpPr/>
            <p:nvPr/>
          </p:nvSpPr>
          <p:spPr>
            <a:xfrm rot="5400000">
              <a:off x="6044165" y="2723930"/>
              <a:ext cx="83909" cy="985517"/>
            </a:xfrm>
            <a:custGeom>
              <a:avLst/>
              <a:gdLst>
                <a:gd name="connsiteX0" fmla="*/ 0 w 558800"/>
                <a:gd name="connsiteY0" fmla="*/ 0 h 1234440"/>
                <a:gd name="connsiteX1" fmla="*/ 558800 w 558800"/>
                <a:gd name="connsiteY1" fmla="*/ 0 h 1234440"/>
                <a:gd name="connsiteX2" fmla="*/ 279400 w 558800"/>
                <a:gd name="connsiteY2" fmla="*/ 0 h 1234440"/>
                <a:gd name="connsiteX3" fmla="*/ 279400 w 558800"/>
                <a:gd name="connsiteY3" fmla="*/ 1234440 h 1234440"/>
                <a:gd name="connsiteX4" fmla="*/ 558800 w 558800"/>
                <a:gd name="connsiteY4" fmla="*/ 1234440 h 1234440"/>
                <a:gd name="connsiteX5" fmla="*/ 0 w 558800"/>
                <a:gd name="connsiteY5" fmla="*/ 1234440 h 1234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8800" h="1234440">
                  <a:moveTo>
                    <a:pt x="0" y="0"/>
                  </a:moveTo>
                  <a:lnTo>
                    <a:pt x="558800" y="0"/>
                  </a:lnTo>
                  <a:lnTo>
                    <a:pt x="279400" y="0"/>
                  </a:lnTo>
                  <a:lnTo>
                    <a:pt x="279400" y="1234440"/>
                  </a:lnTo>
                  <a:lnTo>
                    <a:pt x="558800" y="1234440"/>
                  </a:lnTo>
                  <a:lnTo>
                    <a:pt x="0" y="1234440"/>
                  </a:lnTo>
                </a:path>
              </a:pathLst>
            </a:custGeom>
            <a:noFill/>
            <a:ln w="12700" cap="flat" cmpd="sng" algn="ctr">
              <a:solidFill>
                <a:srgbClr val="333399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5" name="Forme libre 8">
              <a:extLst>
                <a:ext uri="{FF2B5EF4-FFF2-40B4-BE49-F238E27FC236}">
                  <a16:creationId xmlns:a16="http://schemas.microsoft.com/office/drawing/2014/main" id="{5497AEDD-5150-7593-F5AA-19B53D59425B}"/>
                </a:ext>
              </a:extLst>
            </p:cNvPr>
            <p:cNvSpPr/>
            <p:nvPr/>
          </p:nvSpPr>
          <p:spPr>
            <a:xfrm rot="5400000">
              <a:off x="5822548" y="3359564"/>
              <a:ext cx="83909" cy="538161"/>
            </a:xfrm>
            <a:custGeom>
              <a:avLst/>
              <a:gdLst>
                <a:gd name="connsiteX0" fmla="*/ 0 w 558800"/>
                <a:gd name="connsiteY0" fmla="*/ 0 h 1234440"/>
                <a:gd name="connsiteX1" fmla="*/ 558800 w 558800"/>
                <a:gd name="connsiteY1" fmla="*/ 0 h 1234440"/>
                <a:gd name="connsiteX2" fmla="*/ 279400 w 558800"/>
                <a:gd name="connsiteY2" fmla="*/ 0 h 1234440"/>
                <a:gd name="connsiteX3" fmla="*/ 279400 w 558800"/>
                <a:gd name="connsiteY3" fmla="*/ 1234440 h 1234440"/>
                <a:gd name="connsiteX4" fmla="*/ 558800 w 558800"/>
                <a:gd name="connsiteY4" fmla="*/ 1234440 h 1234440"/>
                <a:gd name="connsiteX5" fmla="*/ 0 w 558800"/>
                <a:gd name="connsiteY5" fmla="*/ 1234440 h 1234440"/>
                <a:gd name="connsiteX0" fmla="*/ 0 w 558800"/>
                <a:gd name="connsiteY0" fmla="*/ 0 h 1234440"/>
                <a:gd name="connsiteX1" fmla="*/ 558800 w 558800"/>
                <a:gd name="connsiteY1" fmla="*/ 0 h 1234440"/>
                <a:gd name="connsiteX2" fmla="*/ 279400 w 558800"/>
                <a:gd name="connsiteY2" fmla="*/ 0 h 1234440"/>
                <a:gd name="connsiteX3" fmla="*/ 279400 w 558800"/>
                <a:gd name="connsiteY3" fmla="*/ 1234440 h 1234440"/>
                <a:gd name="connsiteX4" fmla="*/ 0 w 558800"/>
                <a:gd name="connsiteY4" fmla="*/ 1234440 h 1234440"/>
                <a:gd name="connsiteX0" fmla="*/ 0 w 558800"/>
                <a:gd name="connsiteY0" fmla="*/ 0 h 1234440"/>
                <a:gd name="connsiteX1" fmla="*/ 558800 w 558800"/>
                <a:gd name="connsiteY1" fmla="*/ 0 h 1234440"/>
                <a:gd name="connsiteX2" fmla="*/ 279400 w 558800"/>
                <a:gd name="connsiteY2" fmla="*/ 0 h 1234440"/>
                <a:gd name="connsiteX3" fmla="*/ 279400 w 558800"/>
                <a:gd name="connsiteY3" fmla="*/ 1234440 h 1234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8800" h="1234440">
                  <a:moveTo>
                    <a:pt x="0" y="0"/>
                  </a:moveTo>
                  <a:lnTo>
                    <a:pt x="558800" y="0"/>
                  </a:lnTo>
                  <a:lnTo>
                    <a:pt x="279400" y="0"/>
                  </a:lnTo>
                  <a:lnTo>
                    <a:pt x="279400" y="1234440"/>
                  </a:lnTo>
                </a:path>
              </a:pathLst>
            </a:custGeom>
            <a:noFill/>
            <a:ln w="12700" cap="flat" cmpd="sng" algn="ctr">
              <a:solidFill>
                <a:srgbClr val="333399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6" name="Forme libre 8">
              <a:extLst>
                <a:ext uri="{FF2B5EF4-FFF2-40B4-BE49-F238E27FC236}">
                  <a16:creationId xmlns:a16="http://schemas.microsoft.com/office/drawing/2014/main" id="{489CE064-61EC-E098-A397-974F35F064AE}"/>
                </a:ext>
              </a:extLst>
            </p:cNvPr>
            <p:cNvSpPr/>
            <p:nvPr/>
          </p:nvSpPr>
          <p:spPr>
            <a:xfrm rot="5400000">
              <a:off x="5884870" y="4524413"/>
              <a:ext cx="83909" cy="694507"/>
            </a:xfrm>
            <a:custGeom>
              <a:avLst/>
              <a:gdLst>
                <a:gd name="connsiteX0" fmla="*/ 0 w 558800"/>
                <a:gd name="connsiteY0" fmla="*/ 0 h 1234440"/>
                <a:gd name="connsiteX1" fmla="*/ 558800 w 558800"/>
                <a:gd name="connsiteY1" fmla="*/ 0 h 1234440"/>
                <a:gd name="connsiteX2" fmla="*/ 279400 w 558800"/>
                <a:gd name="connsiteY2" fmla="*/ 0 h 1234440"/>
                <a:gd name="connsiteX3" fmla="*/ 279400 w 558800"/>
                <a:gd name="connsiteY3" fmla="*/ 1234440 h 1234440"/>
                <a:gd name="connsiteX4" fmla="*/ 558800 w 558800"/>
                <a:gd name="connsiteY4" fmla="*/ 1234440 h 1234440"/>
                <a:gd name="connsiteX5" fmla="*/ 0 w 558800"/>
                <a:gd name="connsiteY5" fmla="*/ 1234440 h 1234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8800" h="1234440">
                  <a:moveTo>
                    <a:pt x="0" y="0"/>
                  </a:moveTo>
                  <a:lnTo>
                    <a:pt x="558800" y="0"/>
                  </a:lnTo>
                  <a:lnTo>
                    <a:pt x="279400" y="0"/>
                  </a:lnTo>
                  <a:lnTo>
                    <a:pt x="279400" y="1234440"/>
                  </a:lnTo>
                  <a:lnTo>
                    <a:pt x="558800" y="1234440"/>
                  </a:lnTo>
                  <a:lnTo>
                    <a:pt x="0" y="1234440"/>
                  </a:lnTo>
                </a:path>
              </a:pathLst>
            </a:custGeom>
            <a:noFill/>
            <a:ln w="12700" cap="flat" cmpd="sng" algn="ctr">
              <a:solidFill>
                <a:srgbClr val="333399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7" name="Forme libre 8">
              <a:extLst>
                <a:ext uri="{FF2B5EF4-FFF2-40B4-BE49-F238E27FC236}">
                  <a16:creationId xmlns:a16="http://schemas.microsoft.com/office/drawing/2014/main" id="{E1F52A54-5F8E-9B1E-3520-BEEFC0AB5693}"/>
                </a:ext>
              </a:extLst>
            </p:cNvPr>
            <p:cNvSpPr/>
            <p:nvPr/>
          </p:nvSpPr>
          <p:spPr>
            <a:xfrm rot="5400000">
              <a:off x="6437159" y="4402808"/>
              <a:ext cx="83909" cy="1761629"/>
            </a:xfrm>
            <a:custGeom>
              <a:avLst/>
              <a:gdLst>
                <a:gd name="connsiteX0" fmla="*/ 0 w 558800"/>
                <a:gd name="connsiteY0" fmla="*/ 0 h 1234440"/>
                <a:gd name="connsiteX1" fmla="*/ 558800 w 558800"/>
                <a:gd name="connsiteY1" fmla="*/ 0 h 1234440"/>
                <a:gd name="connsiteX2" fmla="*/ 279400 w 558800"/>
                <a:gd name="connsiteY2" fmla="*/ 0 h 1234440"/>
                <a:gd name="connsiteX3" fmla="*/ 279400 w 558800"/>
                <a:gd name="connsiteY3" fmla="*/ 1234440 h 1234440"/>
                <a:gd name="connsiteX4" fmla="*/ 558800 w 558800"/>
                <a:gd name="connsiteY4" fmla="*/ 1234440 h 1234440"/>
                <a:gd name="connsiteX5" fmla="*/ 0 w 558800"/>
                <a:gd name="connsiteY5" fmla="*/ 1234440 h 1234440"/>
                <a:gd name="connsiteX0" fmla="*/ 0 w 558800"/>
                <a:gd name="connsiteY0" fmla="*/ 0 h 1234440"/>
                <a:gd name="connsiteX1" fmla="*/ 558800 w 558800"/>
                <a:gd name="connsiteY1" fmla="*/ 0 h 1234440"/>
                <a:gd name="connsiteX2" fmla="*/ 279400 w 558800"/>
                <a:gd name="connsiteY2" fmla="*/ 0 h 1234440"/>
                <a:gd name="connsiteX3" fmla="*/ 279400 w 558800"/>
                <a:gd name="connsiteY3" fmla="*/ 1234440 h 1234440"/>
                <a:gd name="connsiteX4" fmla="*/ 0 w 558800"/>
                <a:gd name="connsiteY4" fmla="*/ 1234440 h 1234440"/>
                <a:gd name="connsiteX0" fmla="*/ 0 w 558800"/>
                <a:gd name="connsiteY0" fmla="*/ 0 h 1234440"/>
                <a:gd name="connsiteX1" fmla="*/ 558800 w 558800"/>
                <a:gd name="connsiteY1" fmla="*/ 0 h 1234440"/>
                <a:gd name="connsiteX2" fmla="*/ 279400 w 558800"/>
                <a:gd name="connsiteY2" fmla="*/ 0 h 1234440"/>
                <a:gd name="connsiteX3" fmla="*/ 279400 w 558800"/>
                <a:gd name="connsiteY3" fmla="*/ 1234440 h 1234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8800" h="1234440">
                  <a:moveTo>
                    <a:pt x="0" y="0"/>
                  </a:moveTo>
                  <a:lnTo>
                    <a:pt x="558800" y="0"/>
                  </a:lnTo>
                  <a:lnTo>
                    <a:pt x="279400" y="0"/>
                  </a:lnTo>
                  <a:lnTo>
                    <a:pt x="279400" y="1234440"/>
                  </a:lnTo>
                </a:path>
              </a:pathLst>
            </a:custGeom>
            <a:noFill/>
            <a:ln w="12700" cap="flat" cmpd="sng" algn="ctr">
              <a:solidFill>
                <a:srgbClr val="333399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" name="Text Box 2">
              <a:extLst>
                <a:ext uri="{FF2B5EF4-FFF2-40B4-BE49-F238E27FC236}">
                  <a16:creationId xmlns:a16="http://schemas.microsoft.com/office/drawing/2014/main" id="{435F331E-36C7-BC39-93A5-C66DB7AB5A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245225" y="2853037"/>
              <a:ext cx="170264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ＭＳ Ｐゴシック" pitchFamily="34" charset="-128"/>
                  <a:cs typeface="Arial" charset="0"/>
                </a:rPr>
                <a:t>Network approach 1</a:t>
              </a:r>
            </a:p>
          </p:txBody>
        </p:sp>
        <p:sp>
          <p:nvSpPr>
            <p:cNvPr id="5" name="Text Box 2">
              <a:extLst>
                <a:ext uri="{FF2B5EF4-FFF2-40B4-BE49-F238E27FC236}">
                  <a16:creationId xmlns:a16="http://schemas.microsoft.com/office/drawing/2014/main" id="{9F9CA96F-F476-5630-1B38-AF1594B1AB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245225" y="4636117"/>
              <a:ext cx="170264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ＭＳ Ｐゴシック" pitchFamily="34" charset="-128"/>
                  <a:cs typeface="Arial" charset="0"/>
                </a:rPr>
                <a:t>Network approach 2</a:t>
              </a:r>
            </a:p>
          </p:txBody>
        </p:sp>
        <p:pic>
          <p:nvPicPr>
            <p:cNvPr id="6" name="Graphique 5" descr="Profil mâle contour">
              <a:extLst>
                <a:ext uri="{FF2B5EF4-FFF2-40B4-BE49-F238E27FC236}">
                  <a16:creationId xmlns:a16="http://schemas.microsoft.com/office/drawing/2014/main" id="{2DFA973A-9360-0571-8EF8-EDA6D6D02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50437" y="2936908"/>
              <a:ext cx="469232" cy="469232"/>
            </a:xfrm>
            <a:prstGeom prst="rect">
              <a:avLst/>
            </a:prstGeom>
          </p:spPr>
        </p:pic>
        <p:pic>
          <p:nvPicPr>
            <p:cNvPr id="7" name="Graphique 6" descr="Profil femelle contour">
              <a:extLst>
                <a:ext uri="{FF2B5EF4-FFF2-40B4-BE49-F238E27FC236}">
                  <a16:creationId xmlns:a16="http://schemas.microsoft.com/office/drawing/2014/main" id="{BBA161DB-FCD2-276F-96EF-4EF7C89D4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271766" y="3396567"/>
              <a:ext cx="426575" cy="426575"/>
            </a:xfrm>
            <a:prstGeom prst="rect">
              <a:avLst/>
            </a:prstGeom>
          </p:spPr>
        </p:pic>
        <p:pic>
          <p:nvPicPr>
            <p:cNvPr id="8" name="Graphique 7" descr="Profil mâle contour">
              <a:extLst>
                <a:ext uri="{FF2B5EF4-FFF2-40B4-BE49-F238E27FC236}">
                  <a16:creationId xmlns:a16="http://schemas.microsoft.com/office/drawing/2014/main" id="{DB06DE0C-9700-D4A7-115A-2F1856230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50437" y="4639555"/>
              <a:ext cx="469232" cy="469232"/>
            </a:xfrm>
            <a:prstGeom prst="rect">
              <a:avLst/>
            </a:prstGeom>
          </p:spPr>
        </p:pic>
        <p:pic>
          <p:nvPicPr>
            <p:cNvPr id="9" name="Graphique 8" descr="Profil femelle contour">
              <a:extLst>
                <a:ext uri="{FF2B5EF4-FFF2-40B4-BE49-F238E27FC236}">
                  <a16:creationId xmlns:a16="http://schemas.microsoft.com/office/drawing/2014/main" id="{BE7130D2-46A9-BD7C-AA95-DE0FB487A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271766" y="5099214"/>
              <a:ext cx="426575" cy="426575"/>
            </a:xfrm>
            <a:prstGeom prst="rect">
              <a:avLst/>
            </a:prstGeom>
          </p:spPr>
        </p:pic>
        <p:sp>
          <p:nvSpPr>
            <p:cNvPr id="11" name="Text Box 2">
              <a:extLst>
                <a:ext uri="{FF2B5EF4-FFF2-40B4-BE49-F238E27FC236}">
                  <a16:creationId xmlns:a16="http://schemas.microsoft.com/office/drawing/2014/main" id="{2C516041-08D1-28D1-B7E7-EA54266A3B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97032" y="1923344"/>
              <a:ext cx="111280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ＭＳ Ｐゴシック" pitchFamily="34" charset="-128"/>
                  <a:cs typeface="Arial" charset="0"/>
                </a:rPr>
                <a:t>HR (95%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ＭＳ Ｐゴシック" pitchFamily="34" charset="-128"/>
                  <a:cs typeface="Arial" charset="0"/>
                </a:rPr>
                <a:t>CrI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ＭＳ Ｐゴシック" pitchFamily="34" charset="-128"/>
                  <a:cs typeface="Arial" charset="0"/>
                </a:rPr>
                <a:t>)</a:t>
              </a:r>
            </a:p>
          </p:txBody>
        </p:sp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032B80CD-ECA8-5641-31AE-3C8C347A44E7}"/>
                </a:ext>
              </a:extLst>
            </p:cNvPr>
            <p:cNvGrpSpPr/>
            <p:nvPr/>
          </p:nvGrpSpPr>
          <p:grpSpPr>
            <a:xfrm>
              <a:off x="7598847" y="5698437"/>
              <a:ext cx="216973" cy="321305"/>
              <a:chOff x="7236876" y="4885446"/>
              <a:chExt cx="216973" cy="321305"/>
            </a:xfrm>
          </p:grpSpPr>
          <p:sp>
            <p:nvSpPr>
              <p:cNvPr id="17" name="Line 37">
                <a:extLst>
                  <a:ext uri="{FF2B5EF4-FFF2-40B4-BE49-F238E27FC236}">
                    <a16:creationId xmlns:a16="http://schemas.microsoft.com/office/drawing/2014/main" id="{5CE01F6D-6EB8-8D1A-5F74-245613E368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340599" y="4885446"/>
                <a:ext cx="0" cy="8367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ea typeface="Roboto Condensed" panose="02000000000000000000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" name="Rectangle 67">
                <a:extLst>
                  <a:ext uri="{FF2B5EF4-FFF2-40B4-BE49-F238E27FC236}">
                    <a16:creationId xmlns:a16="http://schemas.microsoft.com/office/drawing/2014/main" id="{6F6E5DED-C00F-05AA-0919-CFDF2F4DAB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6876" y="4964771"/>
                <a:ext cx="216973" cy="2419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ea typeface="Roboto Condensed" panose="02000000000000000000" pitchFamily="2" charset="0"/>
                    <a:cs typeface="Calibri" panose="020F0502020204030204" pitchFamily="34" charset="0"/>
                  </a:rPr>
                  <a:t>12</a:t>
                </a:r>
              </a:p>
            </p:txBody>
          </p:sp>
        </p:grpSp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38465272-85A3-477B-DBF5-F78A691F31D1}"/>
                </a:ext>
              </a:extLst>
            </p:cNvPr>
            <p:cNvGrpSpPr/>
            <p:nvPr/>
          </p:nvGrpSpPr>
          <p:grpSpPr>
            <a:xfrm>
              <a:off x="7240072" y="5698437"/>
              <a:ext cx="216973" cy="321305"/>
              <a:chOff x="7236876" y="4885446"/>
              <a:chExt cx="216973" cy="321305"/>
            </a:xfrm>
          </p:grpSpPr>
          <p:sp>
            <p:nvSpPr>
              <p:cNvPr id="20" name="Line 37">
                <a:extLst>
                  <a:ext uri="{FF2B5EF4-FFF2-40B4-BE49-F238E27FC236}">
                    <a16:creationId xmlns:a16="http://schemas.microsoft.com/office/drawing/2014/main" id="{938487A8-2918-FCFD-2888-877A01B7D9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340599" y="4885446"/>
                <a:ext cx="0" cy="8367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ea typeface="Roboto Condensed" panose="02000000000000000000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Rectangle 67">
                <a:extLst>
                  <a:ext uri="{FF2B5EF4-FFF2-40B4-BE49-F238E27FC236}">
                    <a16:creationId xmlns:a16="http://schemas.microsoft.com/office/drawing/2014/main" id="{399AF446-AF9E-7DBC-43FE-74470AA243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6876" y="4964771"/>
                <a:ext cx="216973" cy="2419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ea typeface="Roboto Condensed" panose="02000000000000000000" pitchFamily="2" charset="0"/>
                    <a:cs typeface="Calibri" panose="020F0502020204030204" pitchFamily="34" charset="0"/>
                  </a:rPr>
                  <a:t>10</a:t>
                </a:r>
              </a:p>
            </p:txBody>
          </p:sp>
        </p:grpSp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C1A5FDEB-4789-79B5-B582-2C6BAEEA0C13}"/>
                </a:ext>
              </a:extLst>
            </p:cNvPr>
            <p:cNvGrpSpPr/>
            <p:nvPr/>
          </p:nvGrpSpPr>
          <p:grpSpPr>
            <a:xfrm>
              <a:off x="6917363" y="5698437"/>
              <a:ext cx="144839" cy="321305"/>
              <a:chOff x="7272942" y="4885446"/>
              <a:chExt cx="144839" cy="321305"/>
            </a:xfrm>
          </p:grpSpPr>
          <p:sp>
            <p:nvSpPr>
              <p:cNvPr id="23" name="Line 37">
                <a:extLst>
                  <a:ext uri="{FF2B5EF4-FFF2-40B4-BE49-F238E27FC236}">
                    <a16:creationId xmlns:a16="http://schemas.microsoft.com/office/drawing/2014/main" id="{8DF29E52-BD9E-3DC2-49E0-E62926C150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340599" y="4885446"/>
                <a:ext cx="0" cy="8367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ea typeface="Roboto Condensed" panose="02000000000000000000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Rectangle 67">
                <a:extLst>
                  <a:ext uri="{FF2B5EF4-FFF2-40B4-BE49-F238E27FC236}">
                    <a16:creationId xmlns:a16="http://schemas.microsoft.com/office/drawing/2014/main" id="{C90D572E-F03C-9778-718D-CC8B14E882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72942" y="4964771"/>
                <a:ext cx="144839" cy="2419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ea typeface="Roboto Condensed" panose="02000000000000000000" pitchFamily="2" charset="0"/>
                    <a:cs typeface="Calibri" panose="020F0502020204030204" pitchFamily="34" charset="0"/>
                  </a:rPr>
                  <a:t>8</a:t>
                </a:r>
              </a:p>
            </p:txBody>
          </p:sp>
        </p:grp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FA970717-97CB-FCAC-17EE-978096BD3A1A}"/>
                </a:ext>
              </a:extLst>
            </p:cNvPr>
            <p:cNvGrpSpPr/>
            <p:nvPr/>
          </p:nvGrpSpPr>
          <p:grpSpPr>
            <a:xfrm>
              <a:off x="6558588" y="5698437"/>
              <a:ext cx="144839" cy="321305"/>
              <a:chOff x="7272942" y="4885446"/>
              <a:chExt cx="144839" cy="321305"/>
            </a:xfrm>
          </p:grpSpPr>
          <p:sp>
            <p:nvSpPr>
              <p:cNvPr id="26" name="Line 37">
                <a:extLst>
                  <a:ext uri="{FF2B5EF4-FFF2-40B4-BE49-F238E27FC236}">
                    <a16:creationId xmlns:a16="http://schemas.microsoft.com/office/drawing/2014/main" id="{CBA8BAC1-D2A2-7CDF-201E-D2B9D5789B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340599" y="4885446"/>
                <a:ext cx="0" cy="8367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ea typeface="Roboto Condensed" panose="02000000000000000000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Rectangle 67">
                <a:extLst>
                  <a:ext uri="{FF2B5EF4-FFF2-40B4-BE49-F238E27FC236}">
                    <a16:creationId xmlns:a16="http://schemas.microsoft.com/office/drawing/2014/main" id="{C6DC1245-14D7-A7EC-B73D-C54DDEC107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72942" y="4964771"/>
                <a:ext cx="144839" cy="2419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ea typeface="Roboto Condensed" panose="02000000000000000000" pitchFamily="2" charset="0"/>
                    <a:cs typeface="Calibri" panose="020F0502020204030204" pitchFamily="34" charset="0"/>
                  </a:rPr>
                  <a:t>6</a:t>
                </a:r>
              </a:p>
            </p:txBody>
          </p:sp>
        </p:grpSp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55B1BD45-86A8-F486-1AE6-08DB86103473}"/>
                </a:ext>
              </a:extLst>
            </p:cNvPr>
            <p:cNvGrpSpPr/>
            <p:nvPr/>
          </p:nvGrpSpPr>
          <p:grpSpPr>
            <a:xfrm>
              <a:off x="6206163" y="5698437"/>
              <a:ext cx="144839" cy="321305"/>
              <a:chOff x="7272942" y="4885446"/>
              <a:chExt cx="144839" cy="321305"/>
            </a:xfrm>
          </p:grpSpPr>
          <p:sp>
            <p:nvSpPr>
              <p:cNvPr id="29" name="Line 37">
                <a:extLst>
                  <a:ext uri="{FF2B5EF4-FFF2-40B4-BE49-F238E27FC236}">
                    <a16:creationId xmlns:a16="http://schemas.microsoft.com/office/drawing/2014/main" id="{B41AC2CF-1249-BB92-A144-26DF1F4074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340599" y="4885446"/>
                <a:ext cx="0" cy="8367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ea typeface="Roboto Condensed" panose="02000000000000000000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Rectangle 67">
                <a:extLst>
                  <a:ext uri="{FF2B5EF4-FFF2-40B4-BE49-F238E27FC236}">
                    <a16:creationId xmlns:a16="http://schemas.microsoft.com/office/drawing/2014/main" id="{908408FD-7AD0-4362-CC1E-652FF88003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72942" y="4964771"/>
                <a:ext cx="144839" cy="2419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ea typeface="Roboto Condensed" panose="02000000000000000000" pitchFamily="2" charset="0"/>
                    <a:cs typeface="Calibri" panose="020F0502020204030204" pitchFamily="34" charset="0"/>
                  </a:rPr>
                  <a:t>4</a:t>
                </a:r>
              </a:p>
            </p:txBody>
          </p:sp>
        </p:grpSp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56A4C2F6-6CFC-D30A-7945-B233D6A4A8F1}"/>
                </a:ext>
              </a:extLst>
            </p:cNvPr>
            <p:cNvGrpSpPr/>
            <p:nvPr/>
          </p:nvGrpSpPr>
          <p:grpSpPr>
            <a:xfrm>
              <a:off x="5847388" y="5698437"/>
              <a:ext cx="144839" cy="321305"/>
              <a:chOff x="7272942" y="4885446"/>
              <a:chExt cx="144839" cy="321305"/>
            </a:xfrm>
          </p:grpSpPr>
          <p:sp>
            <p:nvSpPr>
              <p:cNvPr id="32" name="Line 37">
                <a:extLst>
                  <a:ext uri="{FF2B5EF4-FFF2-40B4-BE49-F238E27FC236}">
                    <a16:creationId xmlns:a16="http://schemas.microsoft.com/office/drawing/2014/main" id="{107AFC9A-18D7-AEE7-D90A-98AAD753E9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340599" y="4885446"/>
                <a:ext cx="0" cy="8367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ea typeface="Roboto Condensed" panose="02000000000000000000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Rectangle 67">
                <a:extLst>
                  <a:ext uri="{FF2B5EF4-FFF2-40B4-BE49-F238E27FC236}">
                    <a16:creationId xmlns:a16="http://schemas.microsoft.com/office/drawing/2014/main" id="{CDC2D1A9-F880-4089-DEE3-600918F66E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72942" y="4964771"/>
                <a:ext cx="144839" cy="2419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ea typeface="Roboto Condensed" panose="02000000000000000000" pitchFamily="2" charset="0"/>
                    <a:cs typeface="Calibri" panose="020F0502020204030204" pitchFamily="34" charset="0"/>
                  </a:rPr>
                  <a:t>2</a:t>
                </a:r>
              </a:p>
            </p:txBody>
          </p:sp>
        </p:grpSp>
        <p:grpSp>
          <p:nvGrpSpPr>
            <p:cNvPr id="34" name="Groupe 33">
              <a:extLst>
                <a:ext uri="{FF2B5EF4-FFF2-40B4-BE49-F238E27FC236}">
                  <a16:creationId xmlns:a16="http://schemas.microsoft.com/office/drawing/2014/main" id="{537FAB63-C3FA-BE70-DBB2-7EA34F507E3D}"/>
                </a:ext>
              </a:extLst>
            </p:cNvPr>
            <p:cNvGrpSpPr/>
            <p:nvPr/>
          </p:nvGrpSpPr>
          <p:grpSpPr>
            <a:xfrm>
              <a:off x="5488783" y="5698437"/>
              <a:ext cx="144839" cy="321305"/>
              <a:chOff x="7272942" y="4885446"/>
              <a:chExt cx="144839" cy="321305"/>
            </a:xfrm>
          </p:grpSpPr>
          <p:sp>
            <p:nvSpPr>
              <p:cNvPr id="35" name="Line 37">
                <a:extLst>
                  <a:ext uri="{FF2B5EF4-FFF2-40B4-BE49-F238E27FC236}">
                    <a16:creationId xmlns:a16="http://schemas.microsoft.com/office/drawing/2014/main" id="{E075AD5C-7CCF-7956-D836-C2408944C6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340599" y="4885446"/>
                <a:ext cx="0" cy="8367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ea typeface="Roboto Condensed" panose="02000000000000000000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6" name="Rectangle 67">
                <a:extLst>
                  <a:ext uri="{FF2B5EF4-FFF2-40B4-BE49-F238E27FC236}">
                    <a16:creationId xmlns:a16="http://schemas.microsoft.com/office/drawing/2014/main" id="{1B6D47DA-B75F-C6BD-E5CA-D5839DF80D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72942" y="4964771"/>
                <a:ext cx="144839" cy="2419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ea typeface="Roboto Condensed" panose="02000000000000000000" pitchFamily="2" charset="0"/>
                    <a:cs typeface="Calibri" panose="020F0502020204030204" pitchFamily="34" charset="0"/>
                  </a:rPr>
                  <a:t>0</a:t>
                </a:r>
              </a:p>
            </p:txBody>
          </p:sp>
        </p:grpSp>
        <p:sp>
          <p:nvSpPr>
            <p:cNvPr id="38" name="Line 37">
              <a:extLst>
                <a:ext uri="{FF2B5EF4-FFF2-40B4-BE49-F238E27FC236}">
                  <a16:creationId xmlns:a16="http://schemas.microsoft.com/office/drawing/2014/main" id="{9447E207-C737-8229-5609-69A873ABF62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V="1">
              <a:off x="6635608" y="4628412"/>
              <a:ext cx="0" cy="214714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Roboto Condensed" panose="02000000000000000000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41" name="Line 37">
              <a:extLst>
                <a:ext uri="{FF2B5EF4-FFF2-40B4-BE49-F238E27FC236}">
                  <a16:creationId xmlns:a16="http://schemas.microsoft.com/office/drawing/2014/main" id="{83875BDB-ADE2-2E65-D9B4-AC30C7A8E6C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V="1">
              <a:off x="5501100" y="5879918"/>
              <a:ext cx="0" cy="364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Roboto Condensed" panose="02000000000000000000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42" name="Rectangle 67">
              <a:extLst>
                <a:ext uri="{FF2B5EF4-FFF2-40B4-BE49-F238E27FC236}">
                  <a16:creationId xmlns:a16="http://schemas.microsoft.com/office/drawing/2014/main" id="{20BE6029-95B3-111A-6405-59E3012334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8701" y="5906584"/>
              <a:ext cx="1165951" cy="503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Roboto Condensed" panose="02000000000000000000" pitchFamily="2" charset="0"/>
                  <a:cs typeface="Calibri" panose="020F0502020204030204" pitchFamily="34" charset="0"/>
                </a:rPr>
                <a:t>Lower HIV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Roboto Condensed" panose="02000000000000000000" pitchFamily="2" charset="0"/>
                  <a:cs typeface="Calibri" panose="020F0502020204030204" pitchFamily="34" charset="0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Roboto Condensed" panose="02000000000000000000" pitchFamily="2" charset="0"/>
                  <a:cs typeface="Calibri" panose="020F0502020204030204" pitchFamily="34" charset="0"/>
                </a:rPr>
                <a:t>acquisition risk</a:t>
              </a:r>
            </a:p>
          </p:txBody>
        </p:sp>
        <p:sp>
          <p:nvSpPr>
            <p:cNvPr id="43" name="Rectangle 67">
              <a:extLst>
                <a:ext uri="{FF2B5EF4-FFF2-40B4-BE49-F238E27FC236}">
                  <a16:creationId xmlns:a16="http://schemas.microsoft.com/office/drawing/2014/main" id="{72EDF33C-962D-15AD-0E10-E77C8F1B43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8536" y="5906584"/>
              <a:ext cx="1165951" cy="503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Roboto Condensed" panose="02000000000000000000" pitchFamily="2" charset="0"/>
                  <a:cs typeface="Calibri" panose="020F0502020204030204" pitchFamily="34" charset="0"/>
                </a:rPr>
                <a:t>Higher HIV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Roboto Condensed" panose="02000000000000000000" pitchFamily="2" charset="0"/>
                  <a:cs typeface="Calibri" panose="020F0502020204030204" pitchFamily="34" charset="0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Roboto Condensed" panose="02000000000000000000" pitchFamily="2" charset="0"/>
                  <a:cs typeface="Calibri" panose="020F0502020204030204" pitchFamily="34" charset="0"/>
                </a:rPr>
                <a:t>acquisition risk</a:t>
              </a:r>
            </a:p>
          </p:txBody>
        </p:sp>
        <p:sp>
          <p:nvSpPr>
            <p:cNvPr id="44" name="Line 37">
              <a:extLst>
                <a:ext uri="{FF2B5EF4-FFF2-40B4-BE49-F238E27FC236}">
                  <a16:creationId xmlns:a16="http://schemas.microsoft.com/office/drawing/2014/main" id="{AA97C946-EFAC-FD4C-AD68-3672C161916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5956454" y="5879918"/>
              <a:ext cx="0" cy="364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Roboto Condensed" panose="02000000000000000000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45" name="Rectangle 67">
              <a:extLst>
                <a:ext uri="{FF2B5EF4-FFF2-40B4-BE49-F238E27FC236}">
                  <a16:creationId xmlns:a16="http://schemas.microsoft.com/office/drawing/2014/main" id="{848C6007-6840-50CE-1D47-F2AA72A7A3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1987" y="6306766"/>
              <a:ext cx="1000842" cy="288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Roboto Condensed" panose="02000000000000000000" pitchFamily="2" charset="0"/>
                  <a:cs typeface="Calibri" panose="020F0502020204030204" pitchFamily="34" charset="0"/>
                </a:rPr>
                <a:t>HR (95%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Roboto Condensed" panose="02000000000000000000" pitchFamily="2" charset="0"/>
                  <a:cs typeface="Calibri" panose="020F0502020204030204" pitchFamily="34" charset="0"/>
                </a:rPr>
                <a:t>CrI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Roboto Condensed" panose="02000000000000000000" pitchFamily="2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46" name="Rectangle 67">
              <a:extLst>
                <a:ext uri="{FF2B5EF4-FFF2-40B4-BE49-F238E27FC236}">
                  <a16:creationId xmlns:a16="http://schemas.microsoft.com/office/drawing/2014/main" id="{E2D6DDDC-D5A8-EC54-0664-B9549FA88A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8412" y="5145668"/>
              <a:ext cx="1398387" cy="288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Roboto Condensed" panose="02000000000000000000" pitchFamily="2" charset="0"/>
                  <a:cs typeface="Calibri" panose="020F0502020204030204" pitchFamily="34" charset="0"/>
                </a:rPr>
                <a:t>0.00 (0.00 ; 10.07)</a:t>
              </a:r>
            </a:p>
          </p:txBody>
        </p:sp>
        <p:sp>
          <p:nvSpPr>
            <p:cNvPr id="48" name="Line 37">
              <a:extLst>
                <a:ext uri="{FF2B5EF4-FFF2-40B4-BE49-F238E27FC236}">
                  <a16:creationId xmlns:a16="http://schemas.microsoft.com/office/drawing/2014/main" id="{4608FEB4-6D38-92CF-1672-BF3EBFDCEF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40681" y="2115074"/>
              <a:ext cx="0" cy="35861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Roboto Condensed" panose="02000000000000000000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50" name="Rectangle 67">
              <a:extLst>
                <a:ext uri="{FF2B5EF4-FFF2-40B4-BE49-F238E27FC236}">
                  <a16:creationId xmlns:a16="http://schemas.microsoft.com/office/drawing/2014/main" id="{8E9215DA-399C-980B-CFC6-3F78F7A5DC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44133" y="4730098"/>
              <a:ext cx="1266941" cy="288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Roboto Condensed" panose="02000000000000000000" pitchFamily="2" charset="0"/>
                  <a:cs typeface="Calibri" panose="020F0502020204030204" pitchFamily="34" charset="0"/>
                </a:rPr>
                <a:t>0.65(0.11 ; 4.01)</a:t>
              </a:r>
            </a:p>
          </p:txBody>
        </p:sp>
        <p:sp>
          <p:nvSpPr>
            <p:cNvPr id="51" name="Rectangle 67">
              <a:extLst>
                <a:ext uri="{FF2B5EF4-FFF2-40B4-BE49-F238E27FC236}">
                  <a16:creationId xmlns:a16="http://schemas.microsoft.com/office/drawing/2014/main" id="{26A84299-AF4D-EE23-8D2D-19E15BA9A8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24096" y="3465781"/>
              <a:ext cx="1307015" cy="288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Roboto Condensed" panose="02000000000000000000" pitchFamily="2" charset="0"/>
                  <a:cs typeface="Calibri" panose="020F0502020204030204" pitchFamily="34" charset="0"/>
                </a:rPr>
                <a:t>0.00 (0.00 ; 3.21)</a:t>
              </a:r>
            </a:p>
          </p:txBody>
        </p:sp>
        <p:sp>
          <p:nvSpPr>
            <p:cNvPr id="52" name="Rectangle 67">
              <a:extLst>
                <a:ext uri="{FF2B5EF4-FFF2-40B4-BE49-F238E27FC236}">
                  <a16:creationId xmlns:a16="http://schemas.microsoft.com/office/drawing/2014/main" id="{922E5431-CBA6-957A-47EE-42062D1DA4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24096" y="3023710"/>
              <a:ext cx="1307016" cy="288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Roboto Condensed" panose="02000000000000000000" pitchFamily="2" charset="0"/>
                  <a:cs typeface="Calibri" panose="020F0502020204030204" pitchFamily="34" charset="0"/>
                </a:rPr>
                <a:t>1.04 (0.19 ; 5.69)</a:t>
              </a:r>
            </a:p>
          </p:txBody>
        </p:sp>
        <p:sp>
          <p:nvSpPr>
            <p:cNvPr id="53" name="Rectangle 67">
              <a:extLst>
                <a:ext uri="{FF2B5EF4-FFF2-40B4-BE49-F238E27FC236}">
                  <a16:creationId xmlns:a16="http://schemas.microsoft.com/office/drawing/2014/main" id="{895C576C-019C-DD38-7DC6-CBB2D5B9CC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2688" y="2401619"/>
              <a:ext cx="2810844" cy="43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6000" tIns="36000" rIns="36000" bIns="36000" anchor="ctr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ts val="14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Roboto Condensed" panose="02000000000000000000" pitchFamily="2" charset="0"/>
                  <a:cs typeface="Calibri" panose="020F0502020204030204" pitchFamily="34" charset="0"/>
                </a:rPr>
                <a:t>Risk of HIV acquisition (LEN vs CAB) using no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Roboto Condensed" panose="02000000000000000000" pitchFamily="2" charset="0"/>
                  <a:cs typeface="Calibri" panose="020F0502020204030204" pitchFamily="34" charset="0"/>
                </a:rPr>
                <a:t>PrEP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Roboto Condensed" panose="02000000000000000000" pitchFamily="2" charset="0"/>
                  <a:cs typeface="Calibri" panose="020F0502020204030204" pitchFamily="34" charset="0"/>
                </a:rPr>
                <a:t> as</a:t>
              </a:r>
              <a:r>
                <a:rPr lang="en-US" sz="1400" b="1" kern="0" noProof="0" dirty="0">
                  <a:ea typeface="Roboto Condensed" panose="02000000000000000000" pitchFamily="2" charset="0"/>
                  <a:cs typeface="Calibri" panose="020F0502020204030204" pitchFamily="34" charset="0"/>
                </a:rPr>
                <a:t>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Roboto Condensed" panose="02000000000000000000" pitchFamily="2" charset="0"/>
                  <a:cs typeface="Calibri" panose="020F0502020204030204" pitchFamily="34" charset="0"/>
                </a:rPr>
                <a:t>comparator</a:t>
              </a:r>
            </a:p>
          </p:txBody>
        </p:sp>
        <p:sp>
          <p:nvSpPr>
            <p:cNvPr id="54" name="Rectangle 67">
              <a:extLst>
                <a:ext uri="{FF2B5EF4-FFF2-40B4-BE49-F238E27FC236}">
                  <a16:creationId xmlns:a16="http://schemas.microsoft.com/office/drawing/2014/main" id="{151AA4A4-0495-FDA7-4511-11DBEE2FC5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2688" y="2973114"/>
              <a:ext cx="2488429" cy="434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ts val="14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Roboto Condensed" panose="02000000000000000000" pitchFamily="2" charset="0"/>
                  <a:cs typeface="Calibri" panose="020F0502020204030204" pitchFamily="34" charset="0"/>
                </a:rPr>
                <a:t>Men who have sex with men and</a:t>
              </a:r>
              <a:br>
                <a:rPr kumimoji="0" lang="en-US" sz="14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Roboto Condensed" panose="02000000000000000000" pitchFamily="2" charset="0"/>
                  <a:cs typeface="Calibri" panose="020F0502020204030204" pitchFamily="34" charset="0"/>
                </a:rPr>
              </a:br>
              <a:r>
                <a:rPr kumimoji="0" lang="en-US" sz="14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Roboto Condensed" panose="02000000000000000000" pitchFamily="2" charset="0"/>
                  <a:cs typeface="Calibri" panose="020F0502020204030204" pitchFamily="34" charset="0"/>
                </a:rPr>
                <a:t>gender-diverse individuals</a:t>
              </a:r>
            </a:p>
          </p:txBody>
        </p:sp>
        <p:sp>
          <p:nvSpPr>
            <p:cNvPr id="55" name="Rectangle 67">
              <a:extLst>
                <a:ext uri="{FF2B5EF4-FFF2-40B4-BE49-F238E27FC236}">
                  <a16:creationId xmlns:a16="http://schemas.microsoft.com/office/drawing/2014/main" id="{242ABB3D-BF27-19EB-7D5D-039453BDDC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2688" y="3491404"/>
              <a:ext cx="1294191" cy="252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ts val="14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Roboto Condensed" panose="02000000000000000000" pitchFamily="2" charset="0"/>
                  <a:cs typeface="Calibri" panose="020F0502020204030204" pitchFamily="34" charset="0"/>
                </a:rPr>
                <a:t>Cisgender women</a:t>
              </a:r>
            </a:p>
          </p:txBody>
        </p:sp>
        <p:sp>
          <p:nvSpPr>
            <p:cNvPr id="56" name="Rectangle 67">
              <a:extLst>
                <a:ext uri="{FF2B5EF4-FFF2-40B4-BE49-F238E27FC236}">
                  <a16:creationId xmlns:a16="http://schemas.microsoft.com/office/drawing/2014/main" id="{13050E66-3BB8-C679-7252-DB344CB638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2689" y="4004469"/>
              <a:ext cx="2867992" cy="43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6000" tIns="36000" rIns="36000" bIns="36000" anchor="ctr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ts val="14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Roboto Condensed" panose="02000000000000000000" pitchFamily="2" charset="0"/>
                  <a:cs typeface="Calibri" panose="020F0502020204030204" pitchFamily="34" charset="0"/>
                </a:rPr>
                <a:t>Risk of HIV acquisition (LEN vs CAB) using oral TDF/FTC as comparator</a:t>
              </a:r>
            </a:p>
          </p:txBody>
        </p:sp>
        <p:sp>
          <p:nvSpPr>
            <p:cNvPr id="57" name="Rectangle 67">
              <a:extLst>
                <a:ext uri="{FF2B5EF4-FFF2-40B4-BE49-F238E27FC236}">
                  <a16:creationId xmlns:a16="http://schemas.microsoft.com/office/drawing/2014/main" id="{65B1D8D0-8731-EF09-AC0B-6F1C2B8299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2688" y="4642767"/>
              <a:ext cx="2488429" cy="434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ts val="14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Roboto Condensed" panose="02000000000000000000" pitchFamily="2" charset="0"/>
                  <a:cs typeface="Calibri" panose="020F0502020204030204" pitchFamily="34" charset="0"/>
                </a:rPr>
                <a:t>Men who have sex with men and</a:t>
              </a:r>
              <a:br>
                <a:rPr kumimoji="0" lang="en-US" sz="14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Roboto Condensed" panose="02000000000000000000" pitchFamily="2" charset="0"/>
                  <a:cs typeface="Calibri" panose="020F0502020204030204" pitchFamily="34" charset="0"/>
                </a:rPr>
              </a:br>
              <a:r>
                <a:rPr kumimoji="0" lang="en-US" sz="14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Roboto Condensed" panose="02000000000000000000" pitchFamily="2" charset="0"/>
                  <a:cs typeface="Calibri" panose="020F0502020204030204" pitchFamily="34" charset="0"/>
                </a:rPr>
                <a:t>gender-diverse individuals</a:t>
              </a:r>
            </a:p>
          </p:txBody>
        </p:sp>
        <p:sp>
          <p:nvSpPr>
            <p:cNvPr id="58" name="Rectangle 67">
              <a:extLst>
                <a:ext uri="{FF2B5EF4-FFF2-40B4-BE49-F238E27FC236}">
                  <a16:creationId xmlns:a16="http://schemas.microsoft.com/office/drawing/2014/main" id="{F0DA0A94-506C-FA5C-BE5E-430B8900F8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2688" y="5159806"/>
              <a:ext cx="1387166" cy="254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 anchor="ctr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ts val="14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Roboto Condensed" panose="02000000000000000000" pitchFamily="2" charset="0"/>
                  <a:cs typeface="Calibri" panose="020F0502020204030204" pitchFamily="34" charset="0"/>
                </a:rPr>
                <a:t>Cisgender women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863553D5-A7DD-AAC6-B73E-60836E2FA390}"/>
                </a:ext>
              </a:extLst>
            </p:cNvPr>
            <p:cNvSpPr/>
            <p:nvPr/>
          </p:nvSpPr>
          <p:spPr>
            <a:xfrm>
              <a:off x="5530939" y="5251735"/>
              <a:ext cx="66222" cy="6622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7810FBF-811A-F3A0-D1FB-D5046BC5958E}"/>
                </a:ext>
              </a:extLst>
            </p:cNvPr>
            <p:cNvSpPr/>
            <p:nvPr/>
          </p:nvSpPr>
          <p:spPr>
            <a:xfrm>
              <a:off x="5647620" y="4842160"/>
              <a:ext cx="66222" cy="6622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F2CD0BE-443F-55A0-E82D-5A2E64635588}"/>
                </a:ext>
              </a:extLst>
            </p:cNvPr>
            <p:cNvSpPr/>
            <p:nvPr/>
          </p:nvSpPr>
          <p:spPr>
            <a:xfrm>
              <a:off x="5528557" y="3596765"/>
              <a:ext cx="66222" cy="6622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DDA4DFA3-333D-F1DE-97AD-8595E37A8439}"/>
                </a:ext>
              </a:extLst>
            </p:cNvPr>
            <p:cNvSpPr/>
            <p:nvPr/>
          </p:nvSpPr>
          <p:spPr>
            <a:xfrm>
              <a:off x="5714294" y="3189572"/>
              <a:ext cx="66222" cy="6622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2" name="Titre 3">
            <a:extLst>
              <a:ext uri="{FF2B5EF4-FFF2-40B4-BE49-F238E27FC236}">
                <a16:creationId xmlns:a16="http://schemas.microsoft.com/office/drawing/2014/main" id="{078D80E0-C291-9B94-E580-DF92305A1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0471"/>
            <a:ext cx="9127067" cy="1481068"/>
          </a:xfrm>
        </p:spPr>
        <p:txBody>
          <a:bodyPr>
            <a:normAutofit/>
          </a:bodyPr>
          <a:lstStyle/>
          <a:p>
            <a:r>
              <a:rPr lang="en-US" sz="3600" noProof="0" dirty="0"/>
              <a:t>CAB and LEN for </a:t>
            </a:r>
            <a:r>
              <a:rPr lang="en-US" sz="3600" noProof="0" dirty="0" err="1"/>
              <a:t>PrEP</a:t>
            </a:r>
            <a:r>
              <a:rPr lang="en-US" sz="3600" noProof="0" dirty="0"/>
              <a:t>: indirect comparison (2)</a:t>
            </a: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DB46E72D-7830-18DF-BB7D-7AA79A059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7768" y="1465862"/>
            <a:ext cx="71058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Arial" charset="0"/>
              </a:rPr>
              <a:t>LEN vs CAB HR (95% </a:t>
            </a:r>
            <a:r>
              <a:rPr lang="en-US" b="1" noProof="0" dirty="0" err="1">
                <a:solidFill>
                  <a:srgbClr val="0070C0"/>
                </a:solidFill>
                <a:ea typeface="ＭＳ Ｐゴシック" pitchFamily="34" charset="-128"/>
                <a:cs typeface="Arial" charset="0"/>
              </a:rPr>
              <a:t>C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Arial" charset="0"/>
              </a:rPr>
              <a:t>rI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Arial" charset="0"/>
              </a:rPr>
              <a:t>) for HIV acquisition risk in the base case analysis</a:t>
            </a:r>
          </a:p>
        </p:txBody>
      </p:sp>
    </p:spTree>
    <p:extLst>
      <p:ext uri="{BB962C8B-B14F-4D97-AF65-F5344CB8AC3E}">
        <p14:creationId xmlns:p14="http://schemas.microsoft.com/office/powerpoint/2010/main" val="28394505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377C5B-9C2F-1B5A-5CD9-BCC968082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noProof="0" dirty="0"/>
              <a:t>LA for </a:t>
            </a:r>
            <a:r>
              <a:rPr lang="en-US" sz="3600" noProof="0" dirty="0" err="1"/>
              <a:t>PrEP</a:t>
            </a:r>
            <a:endParaRPr lang="en-US" sz="3600" noProof="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404DBF-9081-314C-BCFB-97A6DE00B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90700"/>
            <a:ext cx="10887182" cy="4335466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noProof="0" dirty="0"/>
              <a:t>HIV screening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000" noProof="0" dirty="0"/>
              <a:t>Rapid diagnostic test (HIV 4th generation antigen/antibody test) and HIV viral load before initiating LA </a:t>
            </a:r>
            <a:r>
              <a:rPr lang="en-US" sz="2000" noProof="0" dirty="0" err="1"/>
              <a:t>PrEP</a:t>
            </a:r>
            <a:r>
              <a:rPr lang="en-US" sz="2000" noProof="0" dirty="0"/>
              <a:t> (ideally 1 week before)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000" noProof="0" dirty="0"/>
              <a:t>4th generation HIV test at M1 and every 2-4 months (EACS guidelines), 2 months (BHIVA guidelines)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000" noProof="0" dirty="0"/>
              <a:t>When </a:t>
            </a:r>
            <a:r>
              <a:rPr lang="en-US" sz="2000" noProof="0" dirty="0" err="1"/>
              <a:t>PrEP</a:t>
            </a:r>
            <a:r>
              <a:rPr lang="en-US" sz="2000" noProof="0" dirty="0"/>
              <a:t> with CAB is used, HIV RNA test can be performed before injections but is not mandatory (EACS guidelines),  every 2 months (BHIVA guidelines)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000" noProof="0" dirty="0"/>
              <a:t>WHO: rapid diagnostic test before each injection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noProof="0" dirty="0"/>
              <a:t>Vaccinations 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000" noProof="0" dirty="0"/>
              <a:t>Against HAV, HBV, HPV and mpox virus and doxycycline post-exposure prophylaxis when indicated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noProof="0" dirty="0"/>
              <a:t>Screening </a:t>
            </a:r>
            <a:r>
              <a:rPr lang="en-US" sz="2000" noProof="0" dirty="0"/>
              <a:t>for STI 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000" noProof="0" dirty="0"/>
              <a:t>Syphilis, chlamydia, gonorrhoeae, HAV, HCV,  when starting </a:t>
            </a:r>
            <a:r>
              <a:rPr lang="en-US" sz="2000" noProof="0" dirty="0" err="1"/>
              <a:t>PrEP</a:t>
            </a:r>
            <a:r>
              <a:rPr lang="en-US" sz="2000" noProof="0" dirty="0"/>
              <a:t> and regularly during use of </a:t>
            </a:r>
            <a:r>
              <a:rPr lang="en-US" sz="2000" noProof="0" dirty="0" err="1"/>
              <a:t>PrEP</a:t>
            </a:r>
            <a:r>
              <a:rPr lang="en-US" sz="2000" noProof="0" dirty="0"/>
              <a:t>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000" noProof="0" dirty="0"/>
          </a:p>
        </p:txBody>
      </p:sp>
    </p:spTree>
    <p:extLst>
      <p:ext uri="{BB962C8B-B14F-4D97-AF65-F5344CB8AC3E}">
        <p14:creationId xmlns:p14="http://schemas.microsoft.com/office/powerpoint/2010/main" val="754738803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7F63BA-F673-7F7B-6113-8614918D6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9144000" cy="1491539"/>
          </a:xfrm>
        </p:spPr>
        <p:txBody>
          <a:bodyPr>
            <a:normAutofit/>
          </a:bodyPr>
          <a:lstStyle/>
          <a:p>
            <a:r>
              <a:rPr lang="en-US" sz="3600" noProof="0" dirty="0"/>
              <a:t>Evidence* on HIV RDTs for injectable LA-</a:t>
            </a:r>
            <a:r>
              <a:rPr lang="en-US" sz="3600" noProof="0" dirty="0" err="1"/>
              <a:t>PrEP</a:t>
            </a:r>
            <a:endParaRPr lang="en-US" sz="3600" noProof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B0D7A9B-C0DE-8197-CAD0-790CA4C65F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178" r="75223" b="4747"/>
          <a:stretch>
            <a:fillRect/>
          </a:stretch>
        </p:blipFill>
        <p:spPr>
          <a:xfrm>
            <a:off x="364743" y="2019300"/>
            <a:ext cx="2771520" cy="4067175"/>
          </a:xfrm>
          <a:prstGeom prst="rect">
            <a:avLst/>
          </a:prstGeom>
        </p:spPr>
      </p:pic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EF4A4FE7-5A77-40C3-B2FA-D1BA069A0E6F}"/>
              </a:ext>
            </a:extLst>
          </p:cNvPr>
          <p:cNvSpPr txBox="1">
            <a:spLocks/>
          </p:cNvSpPr>
          <p:nvPr/>
        </p:nvSpPr>
        <p:spPr>
          <a:xfrm>
            <a:off x="3232997" y="1927936"/>
            <a:ext cx="8634285" cy="433546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noProof="0" dirty="0"/>
              <a:t>HIV RDT supported injectable LA-</a:t>
            </a:r>
            <a:r>
              <a:rPr lang="en-US" b="1" noProof="0" dirty="0" err="1"/>
              <a:t>PrEP</a:t>
            </a:r>
            <a:r>
              <a:rPr lang="en-US" b="1" noProof="0" dirty="0"/>
              <a:t> compared to NAT and/or</a:t>
            </a:r>
            <a:br>
              <a:rPr lang="en-US" b="1" noProof="0" dirty="0"/>
            </a:br>
            <a:r>
              <a:rPr lang="en-US" b="1" noProof="0" dirty="0"/>
              <a:t>laboratory-based testing algorithms resulted in:</a:t>
            </a:r>
            <a:endParaRPr lang="en-US" noProof="0" dirty="0"/>
          </a:p>
          <a:p>
            <a:r>
              <a:rPr lang="en-US" noProof="0" dirty="0"/>
              <a:t>Faster turnaround time and more rapid ART initiation</a:t>
            </a:r>
          </a:p>
          <a:p>
            <a:r>
              <a:rPr lang="en-US" noProof="0" dirty="0"/>
              <a:t>Fewer delayed or missed injection visits</a:t>
            </a:r>
          </a:p>
          <a:p>
            <a:r>
              <a:rPr lang="en-US" noProof="0" dirty="0"/>
              <a:t>Similar negative predictive value and positive predictive value</a:t>
            </a:r>
          </a:p>
          <a:p>
            <a:r>
              <a:rPr lang="en-US" noProof="0" dirty="0"/>
              <a:t>No difference in absolute number of missed or delayed HIV infections</a:t>
            </a:r>
            <a:br>
              <a:rPr lang="en-US" noProof="0" dirty="0"/>
            </a:br>
            <a:r>
              <a:rPr lang="en-US" noProof="0" dirty="0"/>
              <a:t>detected or the detection of breakthrough infections</a:t>
            </a:r>
          </a:p>
          <a:p>
            <a:r>
              <a:rPr lang="en-US" noProof="0" dirty="0"/>
              <a:t>No difference in the prevention of INSTI resistance associated mutations</a:t>
            </a:r>
          </a:p>
          <a:p>
            <a:r>
              <a:rPr lang="en-US" noProof="0" dirty="0"/>
              <a:t>No difference in frequency of testing</a:t>
            </a:r>
          </a:p>
          <a:p>
            <a:r>
              <a:rPr lang="en-US" noProof="0" dirty="0"/>
              <a:t>No difference in clinical or social harm</a:t>
            </a:r>
          </a:p>
          <a:p>
            <a:r>
              <a:rPr lang="en-US" noProof="0" dirty="0"/>
              <a:t>High acceptability and feasibility</a:t>
            </a:r>
          </a:p>
          <a:p>
            <a:r>
              <a:rPr lang="en-US" b="1" noProof="0" dirty="0">
                <a:solidFill>
                  <a:srgbClr val="C00000"/>
                </a:solidFill>
              </a:rPr>
              <a:t>Substantial cost-savings </a:t>
            </a:r>
            <a:endParaRPr lang="en-US" sz="2000" noProof="0" dirty="0">
              <a:solidFill>
                <a:srgbClr val="C0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0E400E0-D1C5-255E-891E-64BAC936A5AB}"/>
              </a:ext>
            </a:extLst>
          </p:cNvPr>
          <p:cNvSpPr txBox="1"/>
          <p:nvPr/>
        </p:nvSpPr>
        <p:spPr>
          <a:xfrm>
            <a:off x="9228034" y="4784586"/>
            <a:ext cx="2334806" cy="1797928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>
              <a:lnSpc>
                <a:spcPts val="1900"/>
              </a:lnSpc>
            </a:pPr>
            <a:r>
              <a:rPr lang="en-US" b="1" dirty="0">
                <a:solidFill>
                  <a:schemeClr val="bg1"/>
                </a:solidFill>
              </a:rPr>
              <a:t>To detect 1 additional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HIV case, missed by a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rapid test, using NAT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requires testing 5,305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people with estimated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cost of $46,684 -</a:t>
            </a:r>
          </a:p>
          <a:p>
            <a:pPr>
              <a:lnSpc>
                <a:spcPts val="1900"/>
              </a:lnSpc>
            </a:pPr>
            <a:r>
              <a:rPr lang="en-US" b="1" dirty="0">
                <a:solidFill>
                  <a:schemeClr val="bg1"/>
                </a:solidFill>
              </a:rPr>
              <a:t>$451,456 per test*</a:t>
            </a:r>
            <a:endParaRPr lang="fr-FR" b="1" dirty="0" err="1">
              <a:solidFill>
                <a:schemeClr val="bg1"/>
              </a:solidFill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ECADE292-7527-F130-AA60-5B86B1D6EF47}"/>
              </a:ext>
            </a:extLst>
          </p:cNvPr>
          <p:cNvCxnSpPr/>
          <p:nvPr/>
        </p:nvCxnSpPr>
        <p:spPr>
          <a:xfrm>
            <a:off x="6451600" y="6086475"/>
            <a:ext cx="2679700" cy="0"/>
          </a:xfrm>
          <a:prstGeom prst="straightConnector1">
            <a:avLst/>
          </a:prstGeom>
          <a:ln>
            <a:solidFill>
              <a:srgbClr val="C00000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1414229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4F000B-C031-B5B6-37FC-02D7A5D7D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noProof="0" dirty="0"/>
              <a:t>CAB </a:t>
            </a:r>
            <a:r>
              <a:rPr lang="en-US" sz="3600" noProof="0" dirty="0" err="1"/>
              <a:t>PrEP</a:t>
            </a:r>
            <a:r>
              <a:rPr lang="en-US" sz="3600" noProof="0" dirty="0"/>
              <a:t> – breakthrough infections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1F4068-E71F-8240-E0D5-AEE2A4AD0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noProof="0" dirty="0"/>
              <a:t>In HPTN083, observation 34 HIV infections : 4 at study enrolment, 3 during the oral lead-in phase, 21 with delayed or no recent CAB administration, only 6 considered </a:t>
            </a:r>
            <a:br>
              <a:rPr lang="en-US" sz="2400" noProof="0" dirty="0"/>
            </a:br>
            <a:r>
              <a:rPr lang="en-US" sz="2400" noProof="0" dirty="0"/>
              <a:t>as probable « pharmacological failures »: on-time CAB injections</a:t>
            </a:r>
            <a:br>
              <a:rPr lang="en-US" sz="2400" noProof="0" dirty="0"/>
            </a:br>
            <a:endParaRPr lang="en-US" sz="2400" noProof="0" dirty="0"/>
          </a:p>
          <a:p>
            <a:r>
              <a:rPr lang="en-US" sz="2400" noProof="0" dirty="0"/>
              <a:t>LEVI syndrome in some cases: </a:t>
            </a:r>
            <a:r>
              <a:rPr lang="en-US" sz="2400" b="1" noProof="0" dirty="0"/>
              <a:t>L</a:t>
            </a:r>
            <a:r>
              <a:rPr lang="en-US" sz="2400" noProof="0" dirty="0"/>
              <a:t>ong-acting </a:t>
            </a:r>
            <a:r>
              <a:rPr lang="en-US" b="1" dirty="0"/>
              <a:t>E</a:t>
            </a:r>
            <a:r>
              <a:rPr lang="en-US" sz="2400" noProof="0" dirty="0" err="1"/>
              <a:t>arly</a:t>
            </a:r>
            <a:r>
              <a:rPr lang="en-US" sz="2400" noProof="0" dirty="0"/>
              <a:t> </a:t>
            </a:r>
            <a:r>
              <a:rPr lang="en-US" dirty="0"/>
              <a:t>V</a:t>
            </a:r>
            <a:r>
              <a:rPr lang="en-US" sz="2400" noProof="0" dirty="0" err="1"/>
              <a:t>iral</a:t>
            </a:r>
            <a:r>
              <a:rPr lang="en-US" sz="2400" noProof="0" dirty="0"/>
              <a:t> </a:t>
            </a:r>
            <a:r>
              <a:rPr lang="en-US" b="1" dirty="0"/>
              <a:t>I</a:t>
            </a:r>
            <a:r>
              <a:rPr lang="en-US" sz="2400" noProof="0" dirty="0" err="1"/>
              <a:t>nhibition</a:t>
            </a:r>
            <a:r>
              <a:rPr lang="en-US" sz="2400" noProof="0" dirty="0"/>
              <a:t> with HIV viral suppression and delayed/diminished antibody expression persisting for months, </a:t>
            </a:r>
            <a:br>
              <a:rPr lang="en-US" sz="2400" noProof="0" dirty="0"/>
            </a:br>
            <a:r>
              <a:rPr lang="en-US" sz="2400" noProof="0" dirty="0"/>
              <a:t>even after CAB-LA injections are discontinued</a:t>
            </a:r>
            <a:br>
              <a:rPr lang="en-US" sz="2400" noProof="0" dirty="0"/>
            </a:br>
            <a:endParaRPr lang="en-US" sz="2400" noProof="0" dirty="0"/>
          </a:p>
          <a:p>
            <a:r>
              <a:rPr lang="en-US" sz="2400" noProof="0" dirty="0"/>
              <a:t>Testing with a sensitive VL assay (lower limit of detection of 30 c/mL) detected most infections before INSTI resistance emerged</a:t>
            </a:r>
          </a:p>
          <a:p>
            <a:endParaRPr lang="en-US" sz="2400" noProof="0" dirty="0"/>
          </a:p>
          <a:p>
            <a:endParaRPr lang="en-US" sz="2400" noProof="0" dirty="0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256E0FD5-60E0-ED6B-CF16-946BA7F1BE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7755" y="6470419"/>
            <a:ext cx="49742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i="1" noProof="0" dirty="0" err="1">
                <a:solidFill>
                  <a:srgbClr val="0070C0"/>
                </a:solidFill>
                <a:cs typeface="Arial" charset="0"/>
              </a:rPr>
              <a:t>Markinze</a:t>
            </a:r>
            <a:r>
              <a:rPr lang="it-IT" sz="1400" i="1" noProof="0" dirty="0">
                <a:solidFill>
                  <a:srgbClr val="0070C0"/>
                </a:solidFill>
                <a:cs typeface="Arial" charset="0"/>
              </a:rPr>
              <a:t> MA. </a:t>
            </a:r>
            <a:r>
              <a:rPr lang="it-IT" sz="1400" i="1" noProof="0" dirty="0" err="1">
                <a:solidFill>
                  <a:srgbClr val="0070C0"/>
                </a:solidFill>
                <a:cs typeface="Arial" charset="0"/>
              </a:rPr>
              <a:t>Antimicrob</a:t>
            </a:r>
            <a:r>
              <a:rPr lang="it-IT" sz="1400" i="1" noProof="0" dirty="0">
                <a:solidFill>
                  <a:srgbClr val="0070C0"/>
                </a:solidFill>
                <a:cs typeface="Arial" charset="0"/>
              </a:rPr>
              <a:t> Agents </a:t>
            </a:r>
            <a:r>
              <a:rPr lang="it-IT" sz="1400" i="1" noProof="0" dirty="0" err="1">
                <a:solidFill>
                  <a:srgbClr val="0070C0"/>
                </a:solidFill>
                <a:cs typeface="Arial" charset="0"/>
              </a:rPr>
              <a:t>Chemother</a:t>
            </a:r>
            <a:r>
              <a:rPr lang="it-IT" sz="1400" i="1" noProof="0" dirty="0">
                <a:solidFill>
                  <a:srgbClr val="0070C0"/>
                </a:solidFill>
                <a:cs typeface="Arial" charset="0"/>
              </a:rPr>
              <a:t> 2023; 67: e0005323</a:t>
            </a:r>
          </a:p>
        </p:txBody>
      </p:sp>
    </p:spTree>
    <p:extLst>
      <p:ext uri="{BB962C8B-B14F-4D97-AF65-F5344CB8AC3E}">
        <p14:creationId xmlns:p14="http://schemas.microsoft.com/office/powerpoint/2010/main" val="1426296638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FDE5A0F8-6468-C2DD-72D1-60551D462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52" y="21638"/>
            <a:ext cx="8556566" cy="364281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2722F33-B9D5-259A-1B6D-E6C4B76682FB}"/>
              </a:ext>
            </a:extLst>
          </p:cNvPr>
          <p:cNvSpPr txBox="1"/>
          <p:nvPr/>
        </p:nvSpPr>
        <p:spPr>
          <a:xfrm>
            <a:off x="9279340" y="6479400"/>
            <a:ext cx="2904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i="1" dirty="0" err="1">
                <a:solidFill>
                  <a:srgbClr val="0070C0"/>
                </a:solidFill>
              </a:rPr>
              <a:t>Landovitz</a:t>
            </a:r>
            <a:r>
              <a:rPr lang="fr-FR" sz="1400" i="1" dirty="0">
                <a:solidFill>
                  <a:srgbClr val="0070C0"/>
                </a:solidFill>
              </a:rPr>
              <a:t> RJ. NEJM 2024; 391:1253-6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F3B8A79-0BDA-CBD7-A089-2577A895E7D6}"/>
              </a:ext>
            </a:extLst>
          </p:cNvPr>
          <p:cNvGrpSpPr/>
          <p:nvPr/>
        </p:nvGrpSpPr>
        <p:grpSpPr>
          <a:xfrm>
            <a:off x="1734225" y="3664451"/>
            <a:ext cx="7119759" cy="2987862"/>
            <a:chOff x="472692" y="3733236"/>
            <a:chExt cx="7119759" cy="2987862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60B69F15-E952-30E7-846D-589283DB8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187" t="5804" b="4420"/>
            <a:stretch>
              <a:fillRect/>
            </a:stretch>
          </p:blipFill>
          <p:spPr>
            <a:xfrm>
              <a:off x="749691" y="3836435"/>
              <a:ext cx="6842760" cy="2781464"/>
            </a:xfrm>
            <a:prstGeom prst="rect">
              <a:avLst/>
            </a:prstGeom>
          </p:spPr>
        </p:pic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6F05163E-3949-DCBA-94BC-D0CEC09E851C}"/>
                </a:ext>
              </a:extLst>
            </p:cNvPr>
            <p:cNvSpPr txBox="1"/>
            <p:nvPr/>
          </p:nvSpPr>
          <p:spPr>
            <a:xfrm>
              <a:off x="1248312" y="3733236"/>
              <a:ext cx="24393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noProof="0" dirty="0">
                  <a:solidFill>
                    <a:srgbClr val="0070C0"/>
                  </a:solidFill>
                </a:rPr>
                <a:t>Classic Acute HIV Infection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D370CDB8-E9E9-C745-5036-3F6042FBC68E}"/>
                </a:ext>
              </a:extLst>
            </p:cNvPr>
            <p:cNvSpPr txBox="1"/>
            <p:nvPr/>
          </p:nvSpPr>
          <p:spPr>
            <a:xfrm>
              <a:off x="5571497" y="3733236"/>
              <a:ext cx="5469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noProof="0">
                  <a:solidFill>
                    <a:srgbClr val="0070C0"/>
                  </a:solidFill>
                </a:rPr>
                <a:t>LEVI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0150C8AC-5542-ED49-2421-EFC93E8EB360}"/>
                </a:ext>
              </a:extLst>
            </p:cNvPr>
            <p:cNvSpPr txBox="1"/>
            <p:nvPr/>
          </p:nvSpPr>
          <p:spPr>
            <a:xfrm rot="16200000">
              <a:off x="19524" y="5088667"/>
              <a:ext cx="11833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noProof="0" dirty="0"/>
                <a:t>HIV RNA (c/mL)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E8B7C557-CA4D-D4B6-CBBC-36AD88BC3B49}"/>
                </a:ext>
              </a:extLst>
            </p:cNvPr>
            <p:cNvSpPr txBox="1"/>
            <p:nvPr/>
          </p:nvSpPr>
          <p:spPr>
            <a:xfrm>
              <a:off x="2494069" y="6444099"/>
              <a:ext cx="4871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noProof="0" dirty="0"/>
                <a:t>Days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95BF4F58-F1A1-8D6D-654E-CD1FA64C5705}"/>
                </a:ext>
              </a:extLst>
            </p:cNvPr>
            <p:cNvSpPr txBox="1"/>
            <p:nvPr/>
          </p:nvSpPr>
          <p:spPr>
            <a:xfrm>
              <a:off x="5504074" y="6444099"/>
              <a:ext cx="6817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noProof="0" dirty="0"/>
                <a:t>Months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49509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2F7E2B-3650-1E70-FEC5-6C4CEDD4F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0"/>
            <a:ext cx="10761133" cy="1491539"/>
          </a:xfrm>
        </p:spPr>
        <p:txBody>
          <a:bodyPr/>
          <a:lstStyle/>
          <a:p>
            <a:r>
              <a:rPr lang="en-US" noProof="0" dirty="0" err="1"/>
              <a:t>bNABs</a:t>
            </a:r>
            <a:r>
              <a:rPr lang="en-US" noProof="0" dirty="0"/>
              <a:t> (CAP256V2LS + VRC07-523LS) to prevent breastmilk HIV transmission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59C59B2-83BF-2554-ED1F-659D4F4DA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0114"/>
            <a:ext cx="10972800" cy="4335466"/>
          </a:xfrm>
        </p:spPr>
        <p:txBody>
          <a:bodyPr>
            <a:noAutofit/>
          </a:bodyPr>
          <a:lstStyle/>
          <a:p>
            <a:r>
              <a:rPr lang="en-US" sz="1800" noProof="0" dirty="0"/>
              <a:t>CAP256V2LS = </a:t>
            </a:r>
            <a:r>
              <a:rPr lang="en-US" sz="1800" noProof="0" dirty="0" err="1"/>
              <a:t>bNAb</a:t>
            </a:r>
            <a:r>
              <a:rPr lang="en-US" sz="1800" noProof="0" dirty="0"/>
              <a:t> targeting the V1V2 Glycan Region of gp120</a:t>
            </a:r>
          </a:p>
          <a:p>
            <a:r>
              <a:rPr lang="en-US" sz="1800" noProof="0" dirty="0"/>
              <a:t>VRC07.523LS = </a:t>
            </a:r>
            <a:r>
              <a:rPr lang="en-US" sz="1800" noProof="0" dirty="0" err="1"/>
              <a:t>bNAb</a:t>
            </a:r>
            <a:r>
              <a:rPr lang="en-US" sz="1800" noProof="0" dirty="0"/>
              <a:t> targeting the CD4 binding site of gp120</a:t>
            </a:r>
          </a:p>
          <a:p>
            <a:r>
              <a:rPr lang="en-US" sz="1800" noProof="0" dirty="0"/>
              <a:t>Proof-of concept study of the 2 </a:t>
            </a:r>
            <a:r>
              <a:rPr lang="en-US" sz="1800" noProof="0" dirty="0" err="1"/>
              <a:t>bNAbs</a:t>
            </a:r>
            <a:r>
              <a:rPr lang="en-US" sz="1800" noProof="0" dirty="0"/>
              <a:t> administered </a:t>
            </a:r>
            <a:r>
              <a:rPr lang="en-US" sz="1800" noProof="0" dirty="0" err="1"/>
              <a:t>sc</a:t>
            </a:r>
            <a:r>
              <a:rPr lang="en-US" sz="1800" noProof="0" dirty="0"/>
              <a:t> in breastfeeding HIV exposed neonates, born without HIV and receiving standard of care HIV</a:t>
            </a:r>
          </a:p>
          <a:p>
            <a:r>
              <a:rPr lang="en-US" sz="1800" noProof="0" dirty="0"/>
              <a:t>Combined </a:t>
            </a:r>
            <a:r>
              <a:rPr lang="en-US" sz="1800" noProof="0" dirty="0" err="1"/>
              <a:t>bNAbs</a:t>
            </a:r>
            <a:r>
              <a:rPr lang="en-US" sz="1800" noProof="0" dirty="0"/>
              <a:t> at dose of 60 and 90 mg before 96 hours of birth (N = 8)</a:t>
            </a:r>
          </a:p>
          <a:p>
            <a:r>
              <a:rPr lang="en-US" sz="1800" noProof="0" dirty="0"/>
              <a:t>Combined </a:t>
            </a:r>
            <a:r>
              <a:rPr lang="en-US" sz="1800" noProof="0" dirty="0" err="1"/>
              <a:t>bNAbs</a:t>
            </a:r>
            <a:r>
              <a:rPr lang="en-US" sz="1800" noProof="0" dirty="0"/>
              <a:t> at birth and 120/120 mg at 3 months (to cover breastfeeding period) (N = 8)</a:t>
            </a:r>
          </a:p>
          <a:p>
            <a:pPr lvl="1"/>
            <a:r>
              <a:rPr lang="en-US" sz="1600" noProof="0" dirty="0"/>
              <a:t>Good local tolerability: 13/48 participants had reactogenicities, all of grade 1</a:t>
            </a:r>
          </a:p>
          <a:p>
            <a:pPr lvl="1"/>
            <a:r>
              <a:rPr lang="en-US" sz="1600" noProof="0" dirty="0"/>
              <a:t>PK: Cmax levels lower than in adults and half-life shorter</a:t>
            </a:r>
          </a:p>
          <a:p>
            <a:pPr lvl="1"/>
            <a:r>
              <a:rPr lang="en-US" sz="1600" noProof="0" dirty="0"/>
              <a:t>Potential protective concentration achieved 10-15 weeks post injection, Repeat doe at W12 to achieve the potential target </a:t>
            </a:r>
            <a:br>
              <a:rPr lang="en-US" sz="1600" noProof="0" dirty="0"/>
            </a:br>
            <a:r>
              <a:rPr lang="en-US" sz="1600" noProof="0" dirty="0"/>
              <a:t>of efficacy</a:t>
            </a:r>
          </a:p>
          <a:p>
            <a:pPr lvl="1"/>
            <a:r>
              <a:rPr lang="en-US" sz="1600" noProof="0" dirty="0"/>
              <a:t>No children became HIV infected</a:t>
            </a:r>
          </a:p>
          <a:p>
            <a:r>
              <a:rPr lang="en-US" sz="1800" noProof="0" dirty="0"/>
              <a:t>Advantages of the approach: small </a:t>
            </a:r>
            <a:r>
              <a:rPr lang="en-US" sz="1800" noProof="0" dirty="0" err="1"/>
              <a:t>sc</a:t>
            </a:r>
            <a:r>
              <a:rPr lang="en-US" sz="1800" noProof="0" dirty="0"/>
              <a:t> dose, easily integrated into routine child care</a:t>
            </a:r>
          </a:p>
          <a:p>
            <a:r>
              <a:rPr lang="en-US" sz="1800" noProof="0" dirty="0"/>
              <a:t>Potential rescue to protect infants of mothers with recent HIV acquisition</a:t>
            </a:r>
          </a:p>
          <a:p>
            <a:r>
              <a:rPr lang="en-US" sz="1800" noProof="0" dirty="0"/>
              <a:t>Many remaining challenges: How many </a:t>
            </a:r>
            <a:r>
              <a:rPr lang="en-US" sz="1800" noProof="0" dirty="0" err="1"/>
              <a:t>bNAbs</a:t>
            </a:r>
            <a:r>
              <a:rPr lang="en-US" sz="1800" noProof="0" dirty="0"/>
              <a:t> needed ? What is the target efficacy concentration for breastmilk transmission ? Cost ?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24FBE96D-1CB1-B7D6-D035-5A1E43533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3241" y="6470419"/>
            <a:ext cx="29587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i="1" dirty="0">
                <a:solidFill>
                  <a:srgbClr val="0070C0"/>
                </a:solidFill>
                <a:cs typeface="Arial" charset="0"/>
              </a:rPr>
              <a:t>Scarlatti G, IAS 2025, Abs. OAB0306LB</a:t>
            </a:r>
          </a:p>
        </p:txBody>
      </p:sp>
    </p:spTree>
    <p:extLst>
      <p:ext uri="{BB962C8B-B14F-4D97-AF65-F5344CB8AC3E}">
        <p14:creationId xmlns:p14="http://schemas.microsoft.com/office/powerpoint/2010/main" val="2314281185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64EEEB-BDCC-F8F2-9616-2F3F8A562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noProof="0" dirty="0"/>
              <a:t>New LA in </a:t>
            </a:r>
            <a:r>
              <a:rPr lang="en-US" sz="3600" noProof="0" dirty="0" err="1"/>
              <a:t>PrEP</a:t>
            </a:r>
            <a:endParaRPr lang="en-US" sz="3600" noProof="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746C81-8B0C-8485-AC50-E8F5C2BFA4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Oral MK-8527 </a:t>
            </a:r>
            <a:r>
              <a:rPr lang="en-US" noProof="0" dirty="0" err="1"/>
              <a:t>qm</a:t>
            </a:r>
            <a:endParaRPr lang="en-US" noProof="0" dirty="0"/>
          </a:p>
          <a:p>
            <a:r>
              <a:rPr lang="en-US" noProof="0" dirty="0"/>
              <a:t>IM LEN once-yearly</a:t>
            </a:r>
          </a:p>
        </p:txBody>
      </p:sp>
    </p:spTree>
    <p:extLst>
      <p:ext uri="{BB962C8B-B14F-4D97-AF65-F5344CB8AC3E}">
        <p14:creationId xmlns:p14="http://schemas.microsoft.com/office/powerpoint/2010/main" val="1214827907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1" name="ZoneTexte 2110">
            <a:extLst>
              <a:ext uri="{FF2B5EF4-FFF2-40B4-BE49-F238E27FC236}">
                <a16:creationId xmlns:a16="http://schemas.microsoft.com/office/drawing/2014/main" id="{CEEAAC68-06C1-325A-0FEC-7B335A8C43B3}"/>
              </a:ext>
            </a:extLst>
          </p:cNvPr>
          <p:cNvSpPr txBox="1"/>
          <p:nvPr/>
        </p:nvSpPr>
        <p:spPr>
          <a:xfrm>
            <a:off x="1333034" y="2332263"/>
            <a:ext cx="4057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b="1" dirty="0">
                <a:solidFill>
                  <a:srgbClr val="0070C0"/>
                </a:solidFill>
              </a:rPr>
              <a:t>MK-8527 plasma concentration (µmol/L)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2AE8211-1272-FBEB-3BDB-FF1EC32E1661}"/>
              </a:ext>
            </a:extLst>
          </p:cNvPr>
          <p:cNvGrpSpPr/>
          <p:nvPr/>
        </p:nvGrpSpPr>
        <p:grpSpPr>
          <a:xfrm>
            <a:off x="21854" y="2745687"/>
            <a:ext cx="4947339" cy="3193500"/>
            <a:chOff x="21854" y="2745687"/>
            <a:chExt cx="4947339" cy="3193500"/>
          </a:xfrm>
        </p:grpSpPr>
        <p:sp>
          <p:nvSpPr>
            <p:cNvPr id="60" name="Line 57">
              <a:extLst>
                <a:ext uri="{FF2B5EF4-FFF2-40B4-BE49-F238E27FC236}">
                  <a16:creationId xmlns:a16="http://schemas.microsoft.com/office/drawing/2014/main" id="{F8996802-B711-62C1-773D-A51077AC6C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80871" y="2903450"/>
              <a:ext cx="173857" cy="0"/>
            </a:xfrm>
            <a:prstGeom prst="line">
              <a:avLst/>
            </a:prstGeom>
            <a:noFill/>
            <a:ln w="28575">
              <a:solidFill>
                <a:srgbClr val="0066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400"/>
            </a:p>
          </p:txBody>
        </p:sp>
        <p:sp>
          <p:nvSpPr>
            <p:cNvPr id="61" name="Line 58">
              <a:extLst>
                <a:ext uri="{FF2B5EF4-FFF2-40B4-BE49-F238E27FC236}">
                  <a16:creationId xmlns:a16="http://schemas.microsoft.com/office/drawing/2014/main" id="{63AD631E-2F0B-90A6-0940-889CB0051D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80871" y="3278254"/>
              <a:ext cx="173857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400"/>
            </a:p>
          </p:txBody>
        </p:sp>
        <p:sp>
          <p:nvSpPr>
            <p:cNvPr id="62" name="Line 59">
              <a:extLst>
                <a:ext uri="{FF2B5EF4-FFF2-40B4-BE49-F238E27FC236}">
                  <a16:creationId xmlns:a16="http://schemas.microsoft.com/office/drawing/2014/main" id="{31ED9633-E06C-9F0D-F459-C6D9177BAD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80871" y="3113154"/>
              <a:ext cx="173857" cy="0"/>
            </a:xfrm>
            <a:prstGeom prst="line">
              <a:avLst/>
            </a:prstGeom>
            <a:noFill/>
            <a:ln w="28575">
              <a:solidFill>
                <a:srgbClr val="00CC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400"/>
            </a:p>
          </p:txBody>
        </p:sp>
        <p:grpSp>
          <p:nvGrpSpPr>
            <p:cNvPr id="2106" name="Groupe 2105">
              <a:extLst>
                <a:ext uri="{FF2B5EF4-FFF2-40B4-BE49-F238E27FC236}">
                  <a16:creationId xmlns:a16="http://schemas.microsoft.com/office/drawing/2014/main" id="{8E4606D3-5E80-1A71-F4B9-ABE56B77F9B6}"/>
                </a:ext>
              </a:extLst>
            </p:cNvPr>
            <p:cNvGrpSpPr/>
            <p:nvPr/>
          </p:nvGrpSpPr>
          <p:grpSpPr>
            <a:xfrm>
              <a:off x="561011" y="2903450"/>
              <a:ext cx="4216997" cy="2481263"/>
              <a:chOff x="496888" y="3316288"/>
              <a:chExt cx="5121275" cy="2481263"/>
            </a:xfrm>
          </p:grpSpPr>
          <p:sp>
            <p:nvSpPr>
              <p:cNvPr id="10" name="Freeform 7">
                <a:extLst>
                  <a:ext uri="{FF2B5EF4-FFF2-40B4-BE49-F238E27FC236}">
                    <a16:creationId xmlns:a16="http://schemas.microsoft.com/office/drawing/2014/main" id="{F27494FC-67DB-A5F8-3C5B-758E3A3AB4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9438" y="3316288"/>
                <a:ext cx="2516188" cy="2392363"/>
              </a:xfrm>
              <a:custGeom>
                <a:avLst/>
                <a:gdLst>
                  <a:gd name="T0" fmla="*/ 0 w 6342"/>
                  <a:gd name="T1" fmla="*/ 0 h 6028"/>
                  <a:gd name="T2" fmla="*/ 0 w 6342"/>
                  <a:gd name="T3" fmla="*/ 6028 h 6028"/>
                  <a:gd name="T4" fmla="*/ 6342 w 6342"/>
                  <a:gd name="T5" fmla="*/ 6028 h 6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342" h="6028">
                    <a:moveTo>
                      <a:pt x="0" y="0"/>
                    </a:moveTo>
                    <a:lnTo>
                      <a:pt x="0" y="6028"/>
                    </a:lnTo>
                    <a:lnTo>
                      <a:pt x="6342" y="602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11" name="Line 8">
                <a:extLst>
                  <a:ext uri="{FF2B5EF4-FFF2-40B4-BE49-F238E27FC236}">
                    <a16:creationId xmlns:a16="http://schemas.microsoft.com/office/drawing/2014/main" id="{294B5B00-3CC8-EBBC-1CA6-01847D0A9F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1663" y="5708651"/>
                <a:ext cx="24765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35" name="Line 32">
                <a:extLst>
                  <a:ext uri="{FF2B5EF4-FFF2-40B4-BE49-F238E27FC236}">
                    <a16:creationId xmlns:a16="http://schemas.microsoft.com/office/drawing/2014/main" id="{76FC5488-CB5B-58B1-BD75-819CF854FB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63988" y="5708651"/>
                <a:ext cx="0" cy="889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36" name="Line 33">
                <a:extLst>
                  <a:ext uri="{FF2B5EF4-FFF2-40B4-BE49-F238E27FC236}">
                    <a16:creationId xmlns:a16="http://schemas.microsoft.com/office/drawing/2014/main" id="{42233953-3559-6467-FFF1-F729E8BA91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75050" y="5708651"/>
                <a:ext cx="0" cy="889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37" name="Line 34">
                <a:extLst>
                  <a:ext uri="{FF2B5EF4-FFF2-40B4-BE49-F238E27FC236}">
                    <a16:creationId xmlns:a16="http://schemas.microsoft.com/office/drawing/2014/main" id="{CEE24D07-3B1A-47E5-6C56-CF5AB2C3A1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41863" y="5708651"/>
                <a:ext cx="0" cy="889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38" name="Line 35">
                <a:extLst>
                  <a:ext uri="{FF2B5EF4-FFF2-40B4-BE49-F238E27FC236}">
                    <a16:creationId xmlns:a16="http://schemas.microsoft.com/office/drawing/2014/main" id="{3A0B93E2-2AC0-A0CD-F215-FB7DF459B7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52925" y="5708651"/>
                <a:ext cx="0" cy="889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39" name="Line 36">
                <a:extLst>
                  <a:ext uri="{FF2B5EF4-FFF2-40B4-BE49-F238E27FC236}">
                    <a16:creationId xmlns:a16="http://schemas.microsoft.com/office/drawing/2014/main" id="{5D45BC10-0E55-B4D2-418B-FD8EE03850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519738" y="5708651"/>
                <a:ext cx="0" cy="889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40" name="Line 37">
                <a:extLst>
                  <a:ext uri="{FF2B5EF4-FFF2-40B4-BE49-F238E27FC236}">
                    <a16:creationId xmlns:a16="http://schemas.microsoft.com/office/drawing/2014/main" id="{5EE94443-1987-6AFC-3B5E-121E495417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30800" y="5708651"/>
                <a:ext cx="0" cy="889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42" name="Line 39">
                <a:extLst>
                  <a:ext uri="{FF2B5EF4-FFF2-40B4-BE49-F238E27FC236}">
                    <a16:creationId xmlns:a16="http://schemas.microsoft.com/office/drawing/2014/main" id="{725B82CD-23BC-8963-EFEB-0479C98FB6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41400" y="5708651"/>
                <a:ext cx="0" cy="889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43" name="Line 40">
                <a:extLst>
                  <a:ext uri="{FF2B5EF4-FFF2-40B4-BE49-F238E27FC236}">
                    <a16:creationId xmlns:a16="http://schemas.microsoft.com/office/drawing/2014/main" id="{03EF2D1D-D2D2-66BD-4115-9C3D255941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2463" y="5708651"/>
                <a:ext cx="0" cy="889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44" name="Line 41">
                <a:extLst>
                  <a:ext uri="{FF2B5EF4-FFF2-40B4-BE49-F238E27FC236}">
                    <a16:creationId xmlns:a16="http://schemas.microsoft.com/office/drawing/2014/main" id="{560D2EF3-2655-68CA-C04A-F554D241B3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19275" y="5708651"/>
                <a:ext cx="0" cy="889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45" name="Line 42">
                <a:extLst>
                  <a:ext uri="{FF2B5EF4-FFF2-40B4-BE49-F238E27FC236}">
                    <a16:creationId xmlns:a16="http://schemas.microsoft.com/office/drawing/2014/main" id="{4A91353C-D868-EC97-FB38-5DF7C89F8D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30338" y="5708651"/>
                <a:ext cx="0" cy="889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46" name="Line 43">
                <a:extLst>
                  <a:ext uri="{FF2B5EF4-FFF2-40B4-BE49-F238E27FC236}">
                    <a16:creationId xmlns:a16="http://schemas.microsoft.com/office/drawing/2014/main" id="{4D96592C-8ECF-3DEE-5E02-20F15AB5EF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97150" y="5708651"/>
                <a:ext cx="0" cy="889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47" name="Line 44">
                <a:extLst>
                  <a:ext uri="{FF2B5EF4-FFF2-40B4-BE49-F238E27FC236}">
                    <a16:creationId xmlns:a16="http://schemas.microsoft.com/office/drawing/2014/main" id="{10473F85-3E2A-5361-2F5E-C3B4D7CF87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08213" y="5708651"/>
                <a:ext cx="0" cy="889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48" name="Line 45">
                <a:extLst>
                  <a:ext uri="{FF2B5EF4-FFF2-40B4-BE49-F238E27FC236}">
                    <a16:creationId xmlns:a16="http://schemas.microsoft.com/office/drawing/2014/main" id="{D6F76FDF-95CA-E24E-A84F-F9A34D64B6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86113" y="5708651"/>
                <a:ext cx="0" cy="889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49" name="Line 46">
                <a:extLst>
                  <a:ext uri="{FF2B5EF4-FFF2-40B4-BE49-F238E27FC236}">
                    <a16:creationId xmlns:a16="http://schemas.microsoft.com/office/drawing/2014/main" id="{25943BCB-514C-0AD7-C59A-E0117BD5E4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86088" y="5708651"/>
                <a:ext cx="0" cy="889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53" name="Line 50">
                <a:extLst>
                  <a:ext uri="{FF2B5EF4-FFF2-40B4-BE49-F238E27FC236}">
                    <a16:creationId xmlns:a16="http://schemas.microsoft.com/office/drawing/2014/main" id="{385D4BE8-82D0-FB3B-912D-2EF7110EC6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6888" y="3432176"/>
                <a:ext cx="8255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54" name="Line 51">
                <a:extLst>
                  <a:ext uri="{FF2B5EF4-FFF2-40B4-BE49-F238E27FC236}">
                    <a16:creationId xmlns:a16="http://schemas.microsoft.com/office/drawing/2014/main" id="{340EF685-7693-89EB-0F0B-1CD967A1FA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6888" y="4154488"/>
                <a:ext cx="8255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55" name="Line 52">
                <a:extLst>
                  <a:ext uri="{FF2B5EF4-FFF2-40B4-BE49-F238E27FC236}">
                    <a16:creationId xmlns:a16="http://schemas.microsoft.com/office/drawing/2014/main" id="{B8C5B9BA-A269-B0FB-4A02-7879C43646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6888" y="4878388"/>
                <a:ext cx="8255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56" name="Line 53">
                <a:extLst>
                  <a:ext uri="{FF2B5EF4-FFF2-40B4-BE49-F238E27FC236}">
                    <a16:creationId xmlns:a16="http://schemas.microsoft.com/office/drawing/2014/main" id="{6C8FA81E-4E41-E209-28F0-DC32014A19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6888" y="5600701"/>
                <a:ext cx="8255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59" name="Line 56">
                <a:extLst>
                  <a:ext uri="{FF2B5EF4-FFF2-40B4-BE49-F238E27FC236}">
                    <a16:creationId xmlns:a16="http://schemas.microsoft.com/office/drawing/2014/main" id="{8E7E016C-F2FF-47A7-1C80-F991FD54E0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79438" y="5235576"/>
                <a:ext cx="502285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2048" name="Freeform 61">
                <a:extLst>
                  <a:ext uri="{FF2B5EF4-FFF2-40B4-BE49-F238E27FC236}">
                    <a16:creationId xmlns:a16="http://schemas.microsoft.com/office/drawing/2014/main" id="{8F6FBCA6-AA8D-9157-9127-4CB5A6535D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1038" y="4322763"/>
                <a:ext cx="2297113" cy="687388"/>
              </a:xfrm>
              <a:custGeom>
                <a:avLst/>
                <a:gdLst>
                  <a:gd name="T0" fmla="*/ 5789 w 5789"/>
                  <a:gd name="T1" fmla="*/ 1731 h 1731"/>
                  <a:gd name="T2" fmla="*/ 854 w 5789"/>
                  <a:gd name="T3" fmla="*/ 624 h 1731"/>
                  <a:gd name="T4" fmla="*/ 0 w 5789"/>
                  <a:gd name="T5" fmla="*/ 0 h 1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789" h="1731">
                    <a:moveTo>
                      <a:pt x="5789" y="1731"/>
                    </a:moveTo>
                    <a:lnTo>
                      <a:pt x="854" y="624"/>
                    </a:lnTo>
                    <a:lnTo>
                      <a:pt x="0" y="0"/>
                    </a:lnTo>
                  </a:path>
                </a:pathLst>
              </a:custGeom>
              <a:noFill/>
              <a:ln w="28575">
                <a:solidFill>
                  <a:srgbClr val="00CC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2049" name="Freeform 62">
                <a:extLst>
                  <a:ext uri="{FF2B5EF4-FFF2-40B4-BE49-F238E27FC236}">
                    <a16:creationId xmlns:a16="http://schemas.microsoft.com/office/drawing/2014/main" id="{CA5D88E9-A366-7FE8-6658-C9C370110E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8500" y="4356101"/>
                <a:ext cx="2292350" cy="658813"/>
              </a:xfrm>
              <a:custGeom>
                <a:avLst/>
                <a:gdLst>
                  <a:gd name="T0" fmla="*/ 5774 w 5774"/>
                  <a:gd name="T1" fmla="*/ 1661 h 1661"/>
                  <a:gd name="T2" fmla="*/ 868 w 5774"/>
                  <a:gd name="T3" fmla="*/ 547 h 1661"/>
                  <a:gd name="T4" fmla="*/ 0 w 5774"/>
                  <a:gd name="T5" fmla="*/ 0 h 16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774" h="1661">
                    <a:moveTo>
                      <a:pt x="5774" y="1661"/>
                    </a:moveTo>
                    <a:lnTo>
                      <a:pt x="868" y="547"/>
                    </a:lnTo>
                    <a:lnTo>
                      <a:pt x="0" y="0"/>
                    </a:lnTo>
                  </a:path>
                </a:pathLst>
              </a:custGeom>
              <a:noFill/>
              <a:ln w="28575">
                <a:solidFill>
                  <a:srgbClr val="00CC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2051" name="Freeform 64">
                <a:extLst>
                  <a:ext uri="{FF2B5EF4-FFF2-40B4-BE49-F238E27FC236}">
                    <a16:creationId xmlns:a16="http://schemas.microsoft.com/office/drawing/2014/main" id="{3BD24C6A-48A7-53D8-A0AE-1006DDFBB7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575" y="4321176"/>
                <a:ext cx="71438" cy="69850"/>
              </a:xfrm>
              <a:custGeom>
                <a:avLst/>
                <a:gdLst>
                  <a:gd name="T0" fmla="*/ 177 w 177"/>
                  <a:gd name="T1" fmla="*/ 89 h 178"/>
                  <a:gd name="T2" fmla="*/ 175 w 177"/>
                  <a:gd name="T3" fmla="*/ 70 h 178"/>
                  <a:gd name="T4" fmla="*/ 170 w 177"/>
                  <a:gd name="T5" fmla="*/ 54 h 178"/>
                  <a:gd name="T6" fmla="*/ 162 w 177"/>
                  <a:gd name="T7" fmla="*/ 39 h 178"/>
                  <a:gd name="T8" fmla="*/ 151 w 177"/>
                  <a:gd name="T9" fmla="*/ 26 h 178"/>
                  <a:gd name="T10" fmla="*/ 137 w 177"/>
                  <a:gd name="T11" fmla="*/ 14 h 178"/>
                  <a:gd name="T12" fmla="*/ 122 w 177"/>
                  <a:gd name="T13" fmla="*/ 6 h 178"/>
                  <a:gd name="T14" fmla="*/ 105 w 177"/>
                  <a:gd name="T15" fmla="*/ 1 h 178"/>
                  <a:gd name="T16" fmla="*/ 88 w 177"/>
                  <a:gd name="T17" fmla="*/ 0 h 178"/>
                  <a:gd name="T18" fmla="*/ 69 w 177"/>
                  <a:gd name="T19" fmla="*/ 1 h 178"/>
                  <a:gd name="T20" fmla="*/ 54 w 177"/>
                  <a:gd name="T21" fmla="*/ 6 h 178"/>
                  <a:gd name="T22" fmla="*/ 39 w 177"/>
                  <a:gd name="T23" fmla="*/ 14 h 178"/>
                  <a:gd name="T24" fmla="*/ 26 w 177"/>
                  <a:gd name="T25" fmla="*/ 26 h 178"/>
                  <a:gd name="T26" fmla="*/ 14 w 177"/>
                  <a:gd name="T27" fmla="*/ 39 h 178"/>
                  <a:gd name="T28" fmla="*/ 5 w 177"/>
                  <a:gd name="T29" fmla="*/ 54 h 178"/>
                  <a:gd name="T30" fmla="*/ 1 w 177"/>
                  <a:gd name="T31" fmla="*/ 70 h 178"/>
                  <a:gd name="T32" fmla="*/ 0 w 177"/>
                  <a:gd name="T33" fmla="*/ 89 h 178"/>
                  <a:gd name="T34" fmla="*/ 1 w 177"/>
                  <a:gd name="T35" fmla="*/ 105 h 178"/>
                  <a:gd name="T36" fmla="*/ 5 w 177"/>
                  <a:gd name="T37" fmla="*/ 122 h 178"/>
                  <a:gd name="T38" fmla="*/ 14 w 177"/>
                  <a:gd name="T39" fmla="*/ 137 h 178"/>
                  <a:gd name="T40" fmla="*/ 26 w 177"/>
                  <a:gd name="T41" fmla="*/ 151 h 178"/>
                  <a:gd name="T42" fmla="*/ 39 w 177"/>
                  <a:gd name="T43" fmla="*/ 162 h 178"/>
                  <a:gd name="T44" fmla="*/ 54 w 177"/>
                  <a:gd name="T45" fmla="*/ 170 h 178"/>
                  <a:gd name="T46" fmla="*/ 69 w 177"/>
                  <a:gd name="T47" fmla="*/ 175 h 178"/>
                  <a:gd name="T48" fmla="*/ 88 w 177"/>
                  <a:gd name="T49" fmla="*/ 178 h 178"/>
                  <a:gd name="T50" fmla="*/ 105 w 177"/>
                  <a:gd name="T51" fmla="*/ 175 h 178"/>
                  <a:gd name="T52" fmla="*/ 122 w 177"/>
                  <a:gd name="T53" fmla="*/ 170 h 178"/>
                  <a:gd name="T54" fmla="*/ 129 w 177"/>
                  <a:gd name="T55" fmla="*/ 166 h 178"/>
                  <a:gd name="T56" fmla="*/ 132 w 177"/>
                  <a:gd name="T57" fmla="*/ 163 h 178"/>
                  <a:gd name="T58" fmla="*/ 137 w 177"/>
                  <a:gd name="T59" fmla="*/ 162 h 178"/>
                  <a:gd name="T60" fmla="*/ 151 w 177"/>
                  <a:gd name="T61" fmla="*/ 151 h 178"/>
                  <a:gd name="T62" fmla="*/ 162 w 177"/>
                  <a:gd name="T63" fmla="*/ 137 h 178"/>
                  <a:gd name="T64" fmla="*/ 163 w 177"/>
                  <a:gd name="T65" fmla="*/ 133 h 178"/>
                  <a:gd name="T66" fmla="*/ 165 w 177"/>
                  <a:gd name="T67" fmla="*/ 129 h 178"/>
                  <a:gd name="T68" fmla="*/ 170 w 177"/>
                  <a:gd name="T69" fmla="*/ 122 h 178"/>
                  <a:gd name="T70" fmla="*/ 175 w 177"/>
                  <a:gd name="T71" fmla="*/ 105 h 178"/>
                  <a:gd name="T72" fmla="*/ 177 w 177"/>
                  <a:gd name="T73" fmla="*/ 89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7" h="178">
                    <a:moveTo>
                      <a:pt x="177" y="89"/>
                    </a:moveTo>
                    <a:lnTo>
                      <a:pt x="175" y="70"/>
                    </a:lnTo>
                    <a:lnTo>
                      <a:pt x="170" y="54"/>
                    </a:lnTo>
                    <a:lnTo>
                      <a:pt x="162" y="39"/>
                    </a:lnTo>
                    <a:lnTo>
                      <a:pt x="151" y="26"/>
                    </a:lnTo>
                    <a:lnTo>
                      <a:pt x="137" y="14"/>
                    </a:lnTo>
                    <a:lnTo>
                      <a:pt x="122" y="6"/>
                    </a:lnTo>
                    <a:lnTo>
                      <a:pt x="105" y="1"/>
                    </a:lnTo>
                    <a:lnTo>
                      <a:pt x="88" y="0"/>
                    </a:lnTo>
                    <a:lnTo>
                      <a:pt x="69" y="1"/>
                    </a:lnTo>
                    <a:lnTo>
                      <a:pt x="54" y="6"/>
                    </a:lnTo>
                    <a:lnTo>
                      <a:pt x="39" y="14"/>
                    </a:lnTo>
                    <a:lnTo>
                      <a:pt x="26" y="26"/>
                    </a:lnTo>
                    <a:lnTo>
                      <a:pt x="14" y="39"/>
                    </a:lnTo>
                    <a:lnTo>
                      <a:pt x="5" y="54"/>
                    </a:lnTo>
                    <a:lnTo>
                      <a:pt x="1" y="70"/>
                    </a:lnTo>
                    <a:lnTo>
                      <a:pt x="0" y="89"/>
                    </a:lnTo>
                    <a:lnTo>
                      <a:pt x="1" y="105"/>
                    </a:lnTo>
                    <a:lnTo>
                      <a:pt x="5" y="122"/>
                    </a:lnTo>
                    <a:lnTo>
                      <a:pt x="14" y="137"/>
                    </a:lnTo>
                    <a:lnTo>
                      <a:pt x="26" y="151"/>
                    </a:lnTo>
                    <a:lnTo>
                      <a:pt x="39" y="162"/>
                    </a:lnTo>
                    <a:lnTo>
                      <a:pt x="54" y="170"/>
                    </a:lnTo>
                    <a:lnTo>
                      <a:pt x="69" y="175"/>
                    </a:lnTo>
                    <a:lnTo>
                      <a:pt x="88" y="178"/>
                    </a:lnTo>
                    <a:lnTo>
                      <a:pt x="105" y="175"/>
                    </a:lnTo>
                    <a:lnTo>
                      <a:pt x="122" y="170"/>
                    </a:lnTo>
                    <a:lnTo>
                      <a:pt x="129" y="166"/>
                    </a:lnTo>
                    <a:lnTo>
                      <a:pt x="132" y="163"/>
                    </a:lnTo>
                    <a:lnTo>
                      <a:pt x="137" y="162"/>
                    </a:lnTo>
                    <a:lnTo>
                      <a:pt x="151" y="151"/>
                    </a:lnTo>
                    <a:lnTo>
                      <a:pt x="162" y="137"/>
                    </a:lnTo>
                    <a:lnTo>
                      <a:pt x="163" y="133"/>
                    </a:lnTo>
                    <a:lnTo>
                      <a:pt x="165" y="129"/>
                    </a:lnTo>
                    <a:lnTo>
                      <a:pt x="170" y="122"/>
                    </a:lnTo>
                    <a:lnTo>
                      <a:pt x="175" y="105"/>
                    </a:lnTo>
                    <a:lnTo>
                      <a:pt x="177" y="89"/>
                    </a:lnTo>
                    <a:close/>
                  </a:path>
                </a:pathLst>
              </a:custGeom>
              <a:solidFill>
                <a:srgbClr val="00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2052" name="Freeform 65">
                <a:extLst>
                  <a:ext uri="{FF2B5EF4-FFF2-40B4-BE49-F238E27FC236}">
                    <a16:creationId xmlns:a16="http://schemas.microsoft.com/office/drawing/2014/main" id="{3BA43F5B-FC12-86F9-E8F7-25035C23E7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8063" y="4538663"/>
                <a:ext cx="69850" cy="69850"/>
              </a:xfrm>
              <a:custGeom>
                <a:avLst/>
                <a:gdLst>
                  <a:gd name="T0" fmla="*/ 178 w 178"/>
                  <a:gd name="T1" fmla="*/ 89 h 178"/>
                  <a:gd name="T2" fmla="*/ 175 w 178"/>
                  <a:gd name="T3" fmla="*/ 70 h 178"/>
                  <a:gd name="T4" fmla="*/ 170 w 178"/>
                  <a:gd name="T5" fmla="*/ 54 h 178"/>
                  <a:gd name="T6" fmla="*/ 162 w 178"/>
                  <a:gd name="T7" fmla="*/ 39 h 178"/>
                  <a:gd name="T8" fmla="*/ 152 w 178"/>
                  <a:gd name="T9" fmla="*/ 26 h 178"/>
                  <a:gd name="T10" fmla="*/ 137 w 178"/>
                  <a:gd name="T11" fmla="*/ 14 h 178"/>
                  <a:gd name="T12" fmla="*/ 122 w 178"/>
                  <a:gd name="T13" fmla="*/ 6 h 178"/>
                  <a:gd name="T14" fmla="*/ 105 w 178"/>
                  <a:gd name="T15" fmla="*/ 1 h 178"/>
                  <a:gd name="T16" fmla="*/ 89 w 178"/>
                  <a:gd name="T17" fmla="*/ 0 h 178"/>
                  <a:gd name="T18" fmla="*/ 70 w 178"/>
                  <a:gd name="T19" fmla="*/ 1 h 178"/>
                  <a:gd name="T20" fmla="*/ 54 w 178"/>
                  <a:gd name="T21" fmla="*/ 6 h 178"/>
                  <a:gd name="T22" fmla="*/ 39 w 178"/>
                  <a:gd name="T23" fmla="*/ 14 h 178"/>
                  <a:gd name="T24" fmla="*/ 26 w 178"/>
                  <a:gd name="T25" fmla="*/ 26 h 178"/>
                  <a:gd name="T26" fmla="*/ 14 w 178"/>
                  <a:gd name="T27" fmla="*/ 39 h 178"/>
                  <a:gd name="T28" fmla="*/ 6 w 178"/>
                  <a:gd name="T29" fmla="*/ 54 h 178"/>
                  <a:gd name="T30" fmla="*/ 1 w 178"/>
                  <a:gd name="T31" fmla="*/ 70 h 178"/>
                  <a:gd name="T32" fmla="*/ 0 w 178"/>
                  <a:gd name="T33" fmla="*/ 89 h 178"/>
                  <a:gd name="T34" fmla="*/ 1 w 178"/>
                  <a:gd name="T35" fmla="*/ 105 h 178"/>
                  <a:gd name="T36" fmla="*/ 6 w 178"/>
                  <a:gd name="T37" fmla="*/ 122 h 178"/>
                  <a:gd name="T38" fmla="*/ 14 w 178"/>
                  <a:gd name="T39" fmla="*/ 137 h 178"/>
                  <a:gd name="T40" fmla="*/ 26 w 178"/>
                  <a:gd name="T41" fmla="*/ 151 h 178"/>
                  <a:gd name="T42" fmla="*/ 39 w 178"/>
                  <a:gd name="T43" fmla="*/ 162 h 178"/>
                  <a:gd name="T44" fmla="*/ 54 w 178"/>
                  <a:gd name="T45" fmla="*/ 170 h 178"/>
                  <a:gd name="T46" fmla="*/ 70 w 178"/>
                  <a:gd name="T47" fmla="*/ 175 h 178"/>
                  <a:gd name="T48" fmla="*/ 89 w 178"/>
                  <a:gd name="T49" fmla="*/ 178 h 178"/>
                  <a:gd name="T50" fmla="*/ 105 w 178"/>
                  <a:gd name="T51" fmla="*/ 175 h 178"/>
                  <a:gd name="T52" fmla="*/ 122 w 178"/>
                  <a:gd name="T53" fmla="*/ 170 h 178"/>
                  <a:gd name="T54" fmla="*/ 129 w 178"/>
                  <a:gd name="T55" fmla="*/ 166 h 178"/>
                  <a:gd name="T56" fmla="*/ 133 w 178"/>
                  <a:gd name="T57" fmla="*/ 163 h 178"/>
                  <a:gd name="T58" fmla="*/ 137 w 178"/>
                  <a:gd name="T59" fmla="*/ 162 h 178"/>
                  <a:gd name="T60" fmla="*/ 152 w 178"/>
                  <a:gd name="T61" fmla="*/ 151 h 178"/>
                  <a:gd name="T62" fmla="*/ 162 w 178"/>
                  <a:gd name="T63" fmla="*/ 137 h 178"/>
                  <a:gd name="T64" fmla="*/ 163 w 178"/>
                  <a:gd name="T65" fmla="*/ 132 h 178"/>
                  <a:gd name="T66" fmla="*/ 166 w 178"/>
                  <a:gd name="T67" fmla="*/ 129 h 178"/>
                  <a:gd name="T68" fmla="*/ 170 w 178"/>
                  <a:gd name="T69" fmla="*/ 122 h 178"/>
                  <a:gd name="T70" fmla="*/ 175 w 178"/>
                  <a:gd name="T71" fmla="*/ 105 h 178"/>
                  <a:gd name="T72" fmla="*/ 178 w 178"/>
                  <a:gd name="T73" fmla="*/ 89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8" h="178">
                    <a:moveTo>
                      <a:pt x="178" y="89"/>
                    </a:moveTo>
                    <a:lnTo>
                      <a:pt x="175" y="70"/>
                    </a:lnTo>
                    <a:lnTo>
                      <a:pt x="170" y="54"/>
                    </a:lnTo>
                    <a:lnTo>
                      <a:pt x="162" y="39"/>
                    </a:lnTo>
                    <a:lnTo>
                      <a:pt x="152" y="26"/>
                    </a:lnTo>
                    <a:lnTo>
                      <a:pt x="137" y="14"/>
                    </a:lnTo>
                    <a:lnTo>
                      <a:pt x="122" y="6"/>
                    </a:lnTo>
                    <a:lnTo>
                      <a:pt x="105" y="1"/>
                    </a:lnTo>
                    <a:lnTo>
                      <a:pt x="89" y="0"/>
                    </a:lnTo>
                    <a:lnTo>
                      <a:pt x="70" y="1"/>
                    </a:lnTo>
                    <a:lnTo>
                      <a:pt x="54" y="6"/>
                    </a:lnTo>
                    <a:lnTo>
                      <a:pt x="39" y="14"/>
                    </a:lnTo>
                    <a:lnTo>
                      <a:pt x="26" y="26"/>
                    </a:lnTo>
                    <a:lnTo>
                      <a:pt x="14" y="39"/>
                    </a:lnTo>
                    <a:lnTo>
                      <a:pt x="6" y="54"/>
                    </a:lnTo>
                    <a:lnTo>
                      <a:pt x="1" y="70"/>
                    </a:lnTo>
                    <a:lnTo>
                      <a:pt x="0" y="89"/>
                    </a:lnTo>
                    <a:lnTo>
                      <a:pt x="1" y="105"/>
                    </a:lnTo>
                    <a:lnTo>
                      <a:pt x="6" y="122"/>
                    </a:lnTo>
                    <a:lnTo>
                      <a:pt x="14" y="137"/>
                    </a:lnTo>
                    <a:lnTo>
                      <a:pt x="26" y="151"/>
                    </a:lnTo>
                    <a:lnTo>
                      <a:pt x="39" y="162"/>
                    </a:lnTo>
                    <a:lnTo>
                      <a:pt x="54" y="170"/>
                    </a:lnTo>
                    <a:lnTo>
                      <a:pt x="70" y="175"/>
                    </a:lnTo>
                    <a:lnTo>
                      <a:pt x="89" y="178"/>
                    </a:lnTo>
                    <a:lnTo>
                      <a:pt x="105" y="175"/>
                    </a:lnTo>
                    <a:lnTo>
                      <a:pt x="122" y="170"/>
                    </a:lnTo>
                    <a:lnTo>
                      <a:pt x="129" y="166"/>
                    </a:lnTo>
                    <a:lnTo>
                      <a:pt x="133" y="163"/>
                    </a:lnTo>
                    <a:lnTo>
                      <a:pt x="137" y="162"/>
                    </a:lnTo>
                    <a:lnTo>
                      <a:pt x="152" y="151"/>
                    </a:lnTo>
                    <a:lnTo>
                      <a:pt x="162" y="137"/>
                    </a:lnTo>
                    <a:lnTo>
                      <a:pt x="163" y="132"/>
                    </a:lnTo>
                    <a:lnTo>
                      <a:pt x="166" y="129"/>
                    </a:lnTo>
                    <a:lnTo>
                      <a:pt x="170" y="122"/>
                    </a:lnTo>
                    <a:lnTo>
                      <a:pt x="175" y="105"/>
                    </a:lnTo>
                    <a:lnTo>
                      <a:pt x="178" y="89"/>
                    </a:lnTo>
                    <a:close/>
                  </a:path>
                </a:pathLst>
              </a:custGeom>
              <a:solidFill>
                <a:srgbClr val="00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2055" name="Freeform 66">
                <a:extLst>
                  <a:ext uri="{FF2B5EF4-FFF2-40B4-BE49-F238E27FC236}">
                    <a16:creationId xmlns:a16="http://schemas.microsoft.com/office/drawing/2014/main" id="{8C40B3C5-79E8-E72A-1CED-DF0FFCBFF4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5925" y="4979988"/>
                <a:ext cx="69850" cy="71438"/>
              </a:xfrm>
              <a:custGeom>
                <a:avLst/>
                <a:gdLst>
                  <a:gd name="T0" fmla="*/ 178 w 178"/>
                  <a:gd name="T1" fmla="*/ 89 h 178"/>
                  <a:gd name="T2" fmla="*/ 176 w 178"/>
                  <a:gd name="T3" fmla="*/ 70 h 178"/>
                  <a:gd name="T4" fmla="*/ 171 w 178"/>
                  <a:gd name="T5" fmla="*/ 54 h 178"/>
                  <a:gd name="T6" fmla="*/ 163 w 178"/>
                  <a:gd name="T7" fmla="*/ 39 h 178"/>
                  <a:gd name="T8" fmla="*/ 152 w 178"/>
                  <a:gd name="T9" fmla="*/ 26 h 178"/>
                  <a:gd name="T10" fmla="*/ 138 w 178"/>
                  <a:gd name="T11" fmla="*/ 14 h 178"/>
                  <a:gd name="T12" fmla="*/ 122 w 178"/>
                  <a:gd name="T13" fmla="*/ 6 h 178"/>
                  <a:gd name="T14" fmla="*/ 106 w 178"/>
                  <a:gd name="T15" fmla="*/ 1 h 178"/>
                  <a:gd name="T16" fmla="*/ 89 w 178"/>
                  <a:gd name="T17" fmla="*/ 0 h 178"/>
                  <a:gd name="T18" fmla="*/ 70 w 178"/>
                  <a:gd name="T19" fmla="*/ 1 h 178"/>
                  <a:gd name="T20" fmla="*/ 55 w 178"/>
                  <a:gd name="T21" fmla="*/ 6 h 178"/>
                  <a:gd name="T22" fmla="*/ 39 w 178"/>
                  <a:gd name="T23" fmla="*/ 14 h 178"/>
                  <a:gd name="T24" fmla="*/ 26 w 178"/>
                  <a:gd name="T25" fmla="*/ 26 h 178"/>
                  <a:gd name="T26" fmla="*/ 15 w 178"/>
                  <a:gd name="T27" fmla="*/ 39 h 178"/>
                  <a:gd name="T28" fmla="*/ 6 w 178"/>
                  <a:gd name="T29" fmla="*/ 54 h 178"/>
                  <a:gd name="T30" fmla="*/ 1 w 178"/>
                  <a:gd name="T31" fmla="*/ 70 h 178"/>
                  <a:gd name="T32" fmla="*/ 0 w 178"/>
                  <a:gd name="T33" fmla="*/ 89 h 178"/>
                  <a:gd name="T34" fmla="*/ 1 w 178"/>
                  <a:gd name="T35" fmla="*/ 105 h 178"/>
                  <a:gd name="T36" fmla="*/ 6 w 178"/>
                  <a:gd name="T37" fmla="*/ 122 h 178"/>
                  <a:gd name="T38" fmla="*/ 15 w 178"/>
                  <a:gd name="T39" fmla="*/ 137 h 178"/>
                  <a:gd name="T40" fmla="*/ 26 w 178"/>
                  <a:gd name="T41" fmla="*/ 152 h 178"/>
                  <a:gd name="T42" fmla="*/ 39 w 178"/>
                  <a:gd name="T43" fmla="*/ 162 h 178"/>
                  <a:gd name="T44" fmla="*/ 55 w 178"/>
                  <a:gd name="T45" fmla="*/ 171 h 178"/>
                  <a:gd name="T46" fmla="*/ 70 w 178"/>
                  <a:gd name="T47" fmla="*/ 175 h 178"/>
                  <a:gd name="T48" fmla="*/ 89 w 178"/>
                  <a:gd name="T49" fmla="*/ 178 h 178"/>
                  <a:gd name="T50" fmla="*/ 106 w 178"/>
                  <a:gd name="T51" fmla="*/ 175 h 178"/>
                  <a:gd name="T52" fmla="*/ 122 w 178"/>
                  <a:gd name="T53" fmla="*/ 171 h 178"/>
                  <a:gd name="T54" fmla="*/ 129 w 178"/>
                  <a:gd name="T55" fmla="*/ 166 h 178"/>
                  <a:gd name="T56" fmla="*/ 133 w 178"/>
                  <a:gd name="T57" fmla="*/ 163 h 178"/>
                  <a:gd name="T58" fmla="*/ 138 w 178"/>
                  <a:gd name="T59" fmla="*/ 162 h 178"/>
                  <a:gd name="T60" fmla="*/ 152 w 178"/>
                  <a:gd name="T61" fmla="*/ 152 h 178"/>
                  <a:gd name="T62" fmla="*/ 163 w 178"/>
                  <a:gd name="T63" fmla="*/ 137 h 178"/>
                  <a:gd name="T64" fmla="*/ 164 w 178"/>
                  <a:gd name="T65" fmla="*/ 133 h 178"/>
                  <a:gd name="T66" fmla="*/ 166 w 178"/>
                  <a:gd name="T67" fmla="*/ 129 h 178"/>
                  <a:gd name="T68" fmla="*/ 171 w 178"/>
                  <a:gd name="T69" fmla="*/ 122 h 178"/>
                  <a:gd name="T70" fmla="*/ 176 w 178"/>
                  <a:gd name="T71" fmla="*/ 105 h 178"/>
                  <a:gd name="T72" fmla="*/ 178 w 178"/>
                  <a:gd name="T73" fmla="*/ 89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8" h="178">
                    <a:moveTo>
                      <a:pt x="178" y="89"/>
                    </a:moveTo>
                    <a:lnTo>
                      <a:pt x="176" y="70"/>
                    </a:lnTo>
                    <a:lnTo>
                      <a:pt x="171" y="54"/>
                    </a:lnTo>
                    <a:lnTo>
                      <a:pt x="163" y="39"/>
                    </a:lnTo>
                    <a:lnTo>
                      <a:pt x="152" y="26"/>
                    </a:lnTo>
                    <a:lnTo>
                      <a:pt x="138" y="14"/>
                    </a:lnTo>
                    <a:lnTo>
                      <a:pt x="122" y="6"/>
                    </a:lnTo>
                    <a:lnTo>
                      <a:pt x="106" y="1"/>
                    </a:lnTo>
                    <a:lnTo>
                      <a:pt x="89" y="0"/>
                    </a:lnTo>
                    <a:lnTo>
                      <a:pt x="70" y="1"/>
                    </a:lnTo>
                    <a:lnTo>
                      <a:pt x="55" y="6"/>
                    </a:lnTo>
                    <a:lnTo>
                      <a:pt x="39" y="14"/>
                    </a:lnTo>
                    <a:lnTo>
                      <a:pt x="26" y="26"/>
                    </a:lnTo>
                    <a:lnTo>
                      <a:pt x="15" y="39"/>
                    </a:lnTo>
                    <a:lnTo>
                      <a:pt x="6" y="54"/>
                    </a:lnTo>
                    <a:lnTo>
                      <a:pt x="1" y="70"/>
                    </a:lnTo>
                    <a:lnTo>
                      <a:pt x="0" y="89"/>
                    </a:lnTo>
                    <a:lnTo>
                      <a:pt x="1" y="105"/>
                    </a:lnTo>
                    <a:lnTo>
                      <a:pt x="6" y="122"/>
                    </a:lnTo>
                    <a:lnTo>
                      <a:pt x="15" y="137"/>
                    </a:lnTo>
                    <a:lnTo>
                      <a:pt x="26" y="152"/>
                    </a:lnTo>
                    <a:lnTo>
                      <a:pt x="39" y="162"/>
                    </a:lnTo>
                    <a:lnTo>
                      <a:pt x="55" y="171"/>
                    </a:lnTo>
                    <a:lnTo>
                      <a:pt x="70" y="175"/>
                    </a:lnTo>
                    <a:lnTo>
                      <a:pt x="89" y="178"/>
                    </a:lnTo>
                    <a:lnTo>
                      <a:pt x="106" y="175"/>
                    </a:lnTo>
                    <a:lnTo>
                      <a:pt x="122" y="171"/>
                    </a:lnTo>
                    <a:lnTo>
                      <a:pt x="129" y="166"/>
                    </a:lnTo>
                    <a:lnTo>
                      <a:pt x="133" y="163"/>
                    </a:lnTo>
                    <a:lnTo>
                      <a:pt x="138" y="162"/>
                    </a:lnTo>
                    <a:lnTo>
                      <a:pt x="152" y="152"/>
                    </a:lnTo>
                    <a:lnTo>
                      <a:pt x="163" y="137"/>
                    </a:lnTo>
                    <a:lnTo>
                      <a:pt x="164" y="133"/>
                    </a:lnTo>
                    <a:lnTo>
                      <a:pt x="166" y="129"/>
                    </a:lnTo>
                    <a:lnTo>
                      <a:pt x="171" y="122"/>
                    </a:lnTo>
                    <a:lnTo>
                      <a:pt x="176" y="105"/>
                    </a:lnTo>
                    <a:lnTo>
                      <a:pt x="178" y="89"/>
                    </a:lnTo>
                    <a:close/>
                  </a:path>
                </a:pathLst>
              </a:custGeom>
              <a:solidFill>
                <a:srgbClr val="00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2056" name="Freeform 67">
                <a:extLst>
                  <a:ext uri="{FF2B5EF4-FFF2-40B4-BE49-F238E27FC236}">
                    <a16:creationId xmlns:a16="http://schemas.microsoft.com/office/drawing/2014/main" id="{723DE4AD-D9CE-7966-35A3-FD474E58D5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6113" y="4287838"/>
                <a:ext cx="69850" cy="69850"/>
              </a:xfrm>
              <a:custGeom>
                <a:avLst/>
                <a:gdLst>
                  <a:gd name="T0" fmla="*/ 178 w 178"/>
                  <a:gd name="T1" fmla="*/ 89 h 178"/>
                  <a:gd name="T2" fmla="*/ 175 w 178"/>
                  <a:gd name="T3" fmla="*/ 70 h 178"/>
                  <a:gd name="T4" fmla="*/ 170 w 178"/>
                  <a:gd name="T5" fmla="*/ 55 h 178"/>
                  <a:gd name="T6" fmla="*/ 162 w 178"/>
                  <a:gd name="T7" fmla="*/ 40 h 178"/>
                  <a:gd name="T8" fmla="*/ 152 w 178"/>
                  <a:gd name="T9" fmla="*/ 26 h 178"/>
                  <a:gd name="T10" fmla="*/ 137 w 178"/>
                  <a:gd name="T11" fmla="*/ 15 h 178"/>
                  <a:gd name="T12" fmla="*/ 122 w 178"/>
                  <a:gd name="T13" fmla="*/ 6 h 178"/>
                  <a:gd name="T14" fmla="*/ 105 w 178"/>
                  <a:gd name="T15" fmla="*/ 2 h 178"/>
                  <a:gd name="T16" fmla="*/ 89 w 178"/>
                  <a:gd name="T17" fmla="*/ 0 h 178"/>
                  <a:gd name="T18" fmla="*/ 70 w 178"/>
                  <a:gd name="T19" fmla="*/ 2 h 178"/>
                  <a:gd name="T20" fmla="*/ 54 w 178"/>
                  <a:gd name="T21" fmla="*/ 6 h 178"/>
                  <a:gd name="T22" fmla="*/ 39 w 178"/>
                  <a:gd name="T23" fmla="*/ 15 h 178"/>
                  <a:gd name="T24" fmla="*/ 26 w 178"/>
                  <a:gd name="T25" fmla="*/ 26 h 178"/>
                  <a:gd name="T26" fmla="*/ 14 w 178"/>
                  <a:gd name="T27" fmla="*/ 40 h 178"/>
                  <a:gd name="T28" fmla="*/ 6 w 178"/>
                  <a:gd name="T29" fmla="*/ 55 h 178"/>
                  <a:gd name="T30" fmla="*/ 1 w 178"/>
                  <a:gd name="T31" fmla="*/ 70 h 178"/>
                  <a:gd name="T32" fmla="*/ 0 w 178"/>
                  <a:gd name="T33" fmla="*/ 89 h 178"/>
                  <a:gd name="T34" fmla="*/ 1 w 178"/>
                  <a:gd name="T35" fmla="*/ 106 h 178"/>
                  <a:gd name="T36" fmla="*/ 6 w 178"/>
                  <a:gd name="T37" fmla="*/ 123 h 178"/>
                  <a:gd name="T38" fmla="*/ 14 w 178"/>
                  <a:gd name="T39" fmla="*/ 138 h 178"/>
                  <a:gd name="T40" fmla="*/ 26 w 178"/>
                  <a:gd name="T41" fmla="*/ 152 h 178"/>
                  <a:gd name="T42" fmla="*/ 39 w 178"/>
                  <a:gd name="T43" fmla="*/ 163 h 178"/>
                  <a:gd name="T44" fmla="*/ 54 w 178"/>
                  <a:gd name="T45" fmla="*/ 171 h 178"/>
                  <a:gd name="T46" fmla="*/ 70 w 178"/>
                  <a:gd name="T47" fmla="*/ 176 h 178"/>
                  <a:gd name="T48" fmla="*/ 89 w 178"/>
                  <a:gd name="T49" fmla="*/ 178 h 178"/>
                  <a:gd name="T50" fmla="*/ 105 w 178"/>
                  <a:gd name="T51" fmla="*/ 176 h 178"/>
                  <a:gd name="T52" fmla="*/ 122 w 178"/>
                  <a:gd name="T53" fmla="*/ 171 h 178"/>
                  <a:gd name="T54" fmla="*/ 129 w 178"/>
                  <a:gd name="T55" fmla="*/ 166 h 178"/>
                  <a:gd name="T56" fmla="*/ 133 w 178"/>
                  <a:gd name="T57" fmla="*/ 164 h 178"/>
                  <a:gd name="T58" fmla="*/ 137 w 178"/>
                  <a:gd name="T59" fmla="*/ 163 h 178"/>
                  <a:gd name="T60" fmla="*/ 152 w 178"/>
                  <a:gd name="T61" fmla="*/ 152 h 178"/>
                  <a:gd name="T62" fmla="*/ 162 w 178"/>
                  <a:gd name="T63" fmla="*/ 138 h 178"/>
                  <a:gd name="T64" fmla="*/ 163 w 178"/>
                  <a:gd name="T65" fmla="*/ 133 h 178"/>
                  <a:gd name="T66" fmla="*/ 166 w 178"/>
                  <a:gd name="T67" fmla="*/ 130 h 178"/>
                  <a:gd name="T68" fmla="*/ 170 w 178"/>
                  <a:gd name="T69" fmla="*/ 123 h 178"/>
                  <a:gd name="T70" fmla="*/ 175 w 178"/>
                  <a:gd name="T71" fmla="*/ 106 h 178"/>
                  <a:gd name="T72" fmla="*/ 178 w 178"/>
                  <a:gd name="T73" fmla="*/ 89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8" h="178">
                    <a:moveTo>
                      <a:pt x="178" y="89"/>
                    </a:moveTo>
                    <a:lnTo>
                      <a:pt x="175" y="70"/>
                    </a:lnTo>
                    <a:lnTo>
                      <a:pt x="170" y="55"/>
                    </a:lnTo>
                    <a:lnTo>
                      <a:pt x="162" y="40"/>
                    </a:lnTo>
                    <a:lnTo>
                      <a:pt x="152" y="26"/>
                    </a:lnTo>
                    <a:lnTo>
                      <a:pt x="137" y="15"/>
                    </a:lnTo>
                    <a:lnTo>
                      <a:pt x="122" y="6"/>
                    </a:lnTo>
                    <a:lnTo>
                      <a:pt x="105" y="2"/>
                    </a:lnTo>
                    <a:lnTo>
                      <a:pt x="89" y="0"/>
                    </a:lnTo>
                    <a:lnTo>
                      <a:pt x="70" y="2"/>
                    </a:lnTo>
                    <a:lnTo>
                      <a:pt x="54" y="6"/>
                    </a:lnTo>
                    <a:lnTo>
                      <a:pt x="39" y="15"/>
                    </a:lnTo>
                    <a:lnTo>
                      <a:pt x="26" y="26"/>
                    </a:lnTo>
                    <a:lnTo>
                      <a:pt x="14" y="40"/>
                    </a:lnTo>
                    <a:lnTo>
                      <a:pt x="6" y="55"/>
                    </a:lnTo>
                    <a:lnTo>
                      <a:pt x="1" y="70"/>
                    </a:lnTo>
                    <a:lnTo>
                      <a:pt x="0" y="89"/>
                    </a:lnTo>
                    <a:lnTo>
                      <a:pt x="1" y="106"/>
                    </a:lnTo>
                    <a:lnTo>
                      <a:pt x="6" y="123"/>
                    </a:lnTo>
                    <a:lnTo>
                      <a:pt x="14" y="138"/>
                    </a:lnTo>
                    <a:lnTo>
                      <a:pt x="26" y="152"/>
                    </a:lnTo>
                    <a:lnTo>
                      <a:pt x="39" y="163"/>
                    </a:lnTo>
                    <a:lnTo>
                      <a:pt x="54" y="171"/>
                    </a:lnTo>
                    <a:lnTo>
                      <a:pt x="70" y="176"/>
                    </a:lnTo>
                    <a:lnTo>
                      <a:pt x="89" y="178"/>
                    </a:lnTo>
                    <a:lnTo>
                      <a:pt x="105" y="176"/>
                    </a:lnTo>
                    <a:lnTo>
                      <a:pt x="122" y="171"/>
                    </a:lnTo>
                    <a:lnTo>
                      <a:pt x="129" y="166"/>
                    </a:lnTo>
                    <a:lnTo>
                      <a:pt x="133" y="164"/>
                    </a:lnTo>
                    <a:lnTo>
                      <a:pt x="137" y="163"/>
                    </a:lnTo>
                    <a:lnTo>
                      <a:pt x="152" y="152"/>
                    </a:lnTo>
                    <a:lnTo>
                      <a:pt x="162" y="138"/>
                    </a:lnTo>
                    <a:lnTo>
                      <a:pt x="163" y="133"/>
                    </a:lnTo>
                    <a:lnTo>
                      <a:pt x="166" y="130"/>
                    </a:lnTo>
                    <a:lnTo>
                      <a:pt x="170" y="123"/>
                    </a:lnTo>
                    <a:lnTo>
                      <a:pt x="175" y="106"/>
                    </a:lnTo>
                    <a:lnTo>
                      <a:pt x="178" y="89"/>
                    </a:lnTo>
                    <a:close/>
                  </a:path>
                </a:pathLst>
              </a:custGeom>
              <a:solidFill>
                <a:srgbClr val="00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2057" name="Freeform 68">
                <a:extLst>
                  <a:ext uri="{FF2B5EF4-FFF2-40B4-BE49-F238E27FC236}">
                    <a16:creationId xmlns:a16="http://schemas.microsoft.com/office/drawing/2014/main" id="{23152ACC-C39C-E06B-05DB-C7A964247F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4250" y="4535488"/>
                <a:ext cx="71438" cy="69850"/>
              </a:xfrm>
              <a:custGeom>
                <a:avLst/>
                <a:gdLst>
                  <a:gd name="T0" fmla="*/ 178 w 178"/>
                  <a:gd name="T1" fmla="*/ 89 h 178"/>
                  <a:gd name="T2" fmla="*/ 176 w 178"/>
                  <a:gd name="T3" fmla="*/ 70 h 178"/>
                  <a:gd name="T4" fmla="*/ 171 w 178"/>
                  <a:gd name="T5" fmla="*/ 55 h 178"/>
                  <a:gd name="T6" fmla="*/ 162 w 178"/>
                  <a:gd name="T7" fmla="*/ 40 h 178"/>
                  <a:gd name="T8" fmla="*/ 152 w 178"/>
                  <a:gd name="T9" fmla="*/ 27 h 178"/>
                  <a:gd name="T10" fmla="*/ 138 w 178"/>
                  <a:gd name="T11" fmla="*/ 15 h 178"/>
                  <a:gd name="T12" fmla="*/ 122 w 178"/>
                  <a:gd name="T13" fmla="*/ 6 h 178"/>
                  <a:gd name="T14" fmla="*/ 106 w 178"/>
                  <a:gd name="T15" fmla="*/ 2 h 178"/>
                  <a:gd name="T16" fmla="*/ 89 w 178"/>
                  <a:gd name="T17" fmla="*/ 0 h 178"/>
                  <a:gd name="T18" fmla="*/ 70 w 178"/>
                  <a:gd name="T19" fmla="*/ 2 h 178"/>
                  <a:gd name="T20" fmla="*/ 55 w 178"/>
                  <a:gd name="T21" fmla="*/ 6 h 178"/>
                  <a:gd name="T22" fmla="*/ 39 w 178"/>
                  <a:gd name="T23" fmla="*/ 15 h 178"/>
                  <a:gd name="T24" fmla="*/ 26 w 178"/>
                  <a:gd name="T25" fmla="*/ 27 h 178"/>
                  <a:gd name="T26" fmla="*/ 14 w 178"/>
                  <a:gd name="T27" fmla="*/ 40 h 178"/>
                  <a:gd name="T28" fmla="*/ 6 w 178"/>
                  <a:gd name="T29" fmla="*/ 55 h 178"/>
                  <a:gd name="T30" fmla="*/ 1 w 178"/>
                  <a:gd name="T31" fmla="*/ 70 h 178"/>
                  <a:gd name="T32" fmla="*/ 0 w 178"/>
                  <a:gd name="T33" fmla="*/ 89 h 178"/>
                  <a:gd name="T34" fmla="*/ 1 w 178"/>
                  <a:gd name="T35" fmla="*/ 106 h 178"/>
                  <a:gd name="T36" fmla="*/ 6 w 178"/>
                  <a:gd name="T37" fmla="*/ 123 h 178"/>
                  <a:gd name="T38" fmla="*/ 14 w 178"/>
                  <a:gd name="T39" fmla="*/ 138 h 178"/>
                  <a:gd name="T40" fmla="*/ 26 w 178"/>
                  <a:gd name="T41" fmla="*/ 152 h 178"/>
                  <a:gd name="T42" fmla="*/ 39 w 178"/>
                  <a:gd name="T43" fmla="*/ 163 h 178"/>
                  <a:gd name="T44" fmla="*/ 55 w 178"/>
                  <a:gd name="T45" fmla="*/ 171 h 178"/>
                  <a:gd name="T46" fmla="*/ 70 w 178"/>
                  <a:gd name="T47" fmla="*/ 176 h 178"/>
                  <a:gd name="T48" fmla="*/ 89 w 178"/>
                  <a:gd name="T49" fmla="*/ 178 h 178"/>
                  <a:gd name="T50" fmla="*/ 106 w 178"/>
                  <a:gd name="T51" fmla="*/ 176 h 178"/>
                  <a:gd name="T52" fmla="*/ 122 w 178"/>
                  <a:gd name="T53" fmla="*/ 171 h 178"/>
                  <a:gd name="T54" fmla="*/ 129 w 178"/>
                  <a:gd name="T55" fmla="*/ 167 h 178"/>
                  <a:gd name="T56" fmla="*/ 133 w 178"/>
                  <a:gd name="T57" fmla="*/ 164 h 178"/>
                  <a:gd name="T58" fmla="*/ 138 w 178"/>
                  <a:gd name="T59" fmla="*/ 163 h 178"/>
                  <a:gd name="T60" fmla="*/ 152 w 178"/>
                  <a:gd name="T61" fmla="*/ 152 h 178"/>
                  <a:gd name="T62" fmla="*/ 162 w 178"/>
                  <a:gd name="T63" fmla="*/ 138 h 178"/>
                  <a:gd name="T64" fmla="*/ 164 w 178"/>
                  <a:gd name="T65" fmla="*/ 133 h 178"/>
                  <a:gd name="T66" fmla="*/ 166 w 178"/>
                  <a:gd name="T67" fmla="*/ 130 h 178"/>
                  <a:gd name="T68" fmla="*/ 171 w 178"/>
                  <a:gd name="T69" fmla="*/ 123 h 178"/>
                  <a:gd name="T70" fmla="*/ 176 w 178"/>
                  <a:gd name="T71" fmla="*/ 106 h 178"/>
                  <a:gd name="T72" fmla="*/ 178 w 178"/>
                  <a:gd name="T73" fmla="*/ 89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8" h="178">
                    <a:moveTo>
                      <a:pt x="178" y="89"/>
                    </a:moveTo>
                    <a:lnTo>
                      <a:pt x="176" y="70"/>
                    </a:lnTo>
                    <a:lnTo>
                      <a:pt x="171" y="55"/>
                    </a:lnTo>
                    <a:lnTo>
                      <a:pt x="162" y="40"/>
                    </a:lnTo>
                    <a:lnTo>
                      <a:pt x="152" y="27"/>
                    </a:lnTo>
                    <a:lnTo>
                      <a:pt x="138" y="15"/>
                    </a:lnTo>
                    <a:lnTo>
                      <a:pt x="122" y="6"/>
                    </a:lnTo>
                    <a:lnTo>
                      <a:pt x="106" y="2"/>
                    </a:lnTo>
                    <a:lnTo>
                      <a:pt x="89" y="0"/>
                    </a:lnTo>
                    <a:lnTo>
                      <a:pt x="70" y="2"/>
                    </a:lnTo>
                    <a:lnTo>
                      <a:pt x="55" y="6"/>
                    </a:lnTo>
                    <a:lnTo>
                      <a:pt x="39" y="15"/>
                    </a:lnTo>
                    <a:lnTo>
                      <a:pt x="26" y="27"/>
                    </a:lnTo>
                    <a:lnTo>
                      <a:pt x="14" y="40"/>
                    </a:lnTo>
                    <a:lnTo>
                      <a:pt x="6" y="55"/>
                    </a:lnTo>
                    <a:lnTo>
                      <a:pt x="1" y="70"/>
                    </a:lnTo>
                    <a:lnTo>
                      <a:pt x="0" y="89"/>
                    </a:lnTo>
                    <a:lnTo>
                      <a:pt x="1" y="106"/>
                    </a:lnTo>
                    <a:lnTo>
                      <a:pt x="6" y="123"/>
                    </a:lnTo>
                    <a:lnTo>
                      <a:pt x="14" y="138"/>
                    </a:lnTo>
                    <a:lnTo>
                      <a:pt x="26" y="152"/>
                    </a:lnTo>
                    <a:lnTo>
                      <a:pt x="39" y="163"/>
                    </a:lnTo>
                    <a:lnTo>
                      <a:pt x="55" y="171"/>
                    </a:lnTo>
                    <a:lnTo>
                      <a:pt x="70" y="176"/>
                    </a:lnTo>
                    <a:lnTo>
                      <a:pt x="89" y="178"/>
                    </a:lnTo>
                    <a:lnTo>
                      <a:pt x="106" y="176"/>
                    </a:lnTo>
                    <a:lnTo>
                      <a:pt x="122" y="171"/>
                    </a:lnTo>
                    <a:lnTo>
                      <a:pt x="129" y="167"/>
                    </a:lnTo>
                    <a:lnTo>
                      <a:pt x="133" y="164"/>
                    </a:lnTo>
                    <a:lnTo>
                      <a:pt x="138" y="163"/>
                    </a:lnTo>
                    <a:lnTo>
                      <a:pt x="152" y="152"/>
                    </a:lnTo>
                    <a:lnTo>
                      <a:pt x="162" y="138"/>
                    </a:lnTo>
                    <a:lnTo>
                      <a:pt x="164" y="133"/>
                    </a:lnTo>
                    <a:lnTo>
                      <a:pt x="166" y="130"/>
                    </a:lnTo>
                    <a:lnTo>
                      <a:pt x="171" y="123"/>
                    </a:lnTo>
                    <a:lnTo>
                      <a:pt x="176" y="106"/>
                    </a:lnTo>
                    <a:lnTo>
                      <a:pt x="178" y="89"/>
                    </a:lnTo>
                    <a:close/>
                  </a:path>
                </a:pathLst>
              </a:custGeom>
              <a:solidFill>
                <a:srgbClr val="00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2058" name="Freeform 69">
                <a:extLst>
                  <a:ext uri="{FF2B5EF4-FFF2-40B4-BE49-F238E27FC236}">
                    <a16:creationId xmlns:a16="http://schemas.microsoft.com/office/drawing/2014/main" id="{8EDFE6AB-C612-96D4-A7DC-0730FD5A68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3225" y="4975226"/>
                <a:ext cx="69850" cy="69850"/>
              </a:xfrm>
              <a:custGeom>
                <a:avLst/>
                <a:gdLst>
                  <a:gd name="T0" fmla="*/ 178 w 178"/>
                  <a:gd name="T1" fmla="*/ 89 h 178"/>
                  <a:gd name="T2" fmla="*/ 175 w 178"/>
                  <a:gd name="T3" fmla="*/ 70 h 178"/>
                  <a:gd name="T4" fmla="*/ 171 w 178"/>
                  <a:gd name="T5" fmla="*/ 55 h 178"/>
                  <a:gd name="T6" fmla="*/ 162 w 178"/>
                  <a:gd name="T7" fmla="*/ 40 h 178"/>
                  <a:gd name="T8" fmla="*/ 152 w 178"/>
                  <a:gd name="T9" fmla="*/ 27 h 178"/>
                  <a:gd name="T10" fmla="*/ 137 w 178"/>
                  <a:gd name="T11" fmla="*/ 15 h 178"/>
                  <a:gd name="T12" fmla="*/ 122 w 178"/>
                  <a:gd name="T13" fmla="*/ 6 h 178"/>
                  <a:gd name="T14" fmla="*/ 105 w 178"/>
                  <a:gd name="T15" fmla="*/ 2 h 178"/>
                  <a:gd name="T16" fmla="*/ 89 w 178"/>
                  <a:gd name="T17" fmla="*/ 0 h 178"/>
                  <a:gd name="T18" fmla="*/ 70 w 178"/>
                  <a:gd name="T19" fmla="*/ 2 h 178"/>
                  <a:gd name="T20" fmla="*/ 55 w 178"/>
                  <a:gd name="T21" fmla="*/ 6 h 178"/>
                  <a:gd name="T22" fmla="*/ 39 w 178"/>
                  <a:gd name="T23" fmla="*/ 15 h 178"/>
                  <a:gd name="T24" fmla="*/ 26 w 178"/>
                  <a:gd name="T25" fmla="*/ 27 h 178"/>
                  <a:gd name="T26" fmla="*/ 14 w 178"/>
                  <a:gd name="T27" fmla="*/ 40 h 178"/>
                  <a:gd name="T28" fmla="*/ 6 w 178"/>
                  <a:gd name="T29" fmla="*/ 55 h 178"/>
                  <a:gd name="T30" fmla="*/ 1 w 178"/>
                  <a:gd name="T31" fmla="*/ 70 h 178"/>
                  <a:gd name="T32" fmla="*/ 0 w 178"/>
                  <a:gd name="T33" fmla="*/ 89 h 178"/>
                  <a:gd name="T34" fmla="*/ 1 w 178"/>
                  <a:gd name="T35" fmla="*/ 106 h 178"/>
                  <a:gd name="T36" fmla="*/ 6 w 178"/>
                  <a:gd name="T37" fmla="*/ 123 h 178"/>
                  <a:gd name="T38" fmla="*/ 14 w 178"/>
                  <a:gd name="T39" fmla="*/ 138 h 178"/>
                  <a:gd name="T40" fmla="*/ 26 w 178"/>
                  <a:gd name="T41" fmla="*/ 152 h 178"/>
                  <a:gd name="T42" fmla="*/ 39 w 178"/>
                  <a:gd name="T43" fmla="*/ 163 h 178"/>
                  <a:gd name="T44" fmla="*/ 55 w 178"/>
                  <a:gd name="T45" fmla="*/ 171 h 178"/>
                  <a:gd name="T46" fmla="*/ 70 w 178"/>
                  <a:gd name="T47" fmla="*/ 176 h 178"/>
                  <a:gd name="T48" fmla="*/ 89 w 178"/>
                  <a:gd name="T49" fmla="*/ 178 h 178"/>
                  <a:gd name="T50" fmla="*/ 105 w 178"/>
                  <a:gd name="T51" fmla="*/ 176 h 178"/>
                  <a:gd name="T52" fmla="*/ 122 w 178"/>
                  <a:gd name="T53" fmla="*/ 171 h 178"/>
                  <a:gd name="T54" fmla="*/ 129 w 178"/>
                  <a:gd name="T55" fmla="*/ 167 h 178"/>
                  <a:gd name="T56" fmla="*/ 133 w 178"/>
                  <a:gd name="T57" fmla="*/ 164 h 178"/>
                  <a:gd name="T58" fmla="*/ 137 w 178"/>
                  <a:gd name="T59" fmla="*/ 163 h 178"/>
                  <a:gd name="T60" fmla="*/ 152 w 178"/>
                  <a:gd name="T61" fmla="*/ 152 h 178"/>
                  <a:gd name="T62" fmla="*/ 162 w 178"/>
                  <a:gd name="T63" fmla="*/ 138 h 178"/>
                  <a:gd name="T64" fmla="*/ 164 w 178"/>
                  <a:gd name="T65" fmla="*/ 133 h 178"/>
                  <a:gd name="T66" fmla="*/ 166 w 178"/>
                  <a:gd name="T67" fmla="*/ 130 h 178"/>
                  <a:gd name="T68" fmla="*/ 171 w 178"/>
                  <a:gd name="T69" fmla="*/ 123 h 178"/>
                  <a:gd name="T70" fmla="*/ 175 w 178"/>
                  <a:gd name="T71" fmla="*/ 106 h 178"/>
                  <a:gd name="T72" fmla="*/ 178 w 178"/>
                  <a:gd name="T73" fmla="*/ 89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8" h="178">
                    <a:moveTo>
                      <a:pt x="178" y="89"/>
                    </a:moveTo>
                    <a:lnTo>
                      <a:pt x="175" y="70"/>
                    </a:lnTo>
                    <a:lnTo>
                      <a:pt x="171" y="55"/>
                    </a:lnTo>
                    <a:lnTo>
                      <a:pt x="162" y="40"/>
                    </a:lnTo>
                    <a:lnTo>
                      <a:pt x="152" y="27"/>
                    </a:lnTo>
                    <a:lnTo>
                      <a:pt x="137" y="15"/>
                    </a:lnTo>
                    <a:lnTo>
                      <a:pt x="122" y="6"/>
                    </a:lnTo>
                    <a:lnTo>
                      <a:pt x="105" y="2"/>
                    </a:lnTo>
                    <a:lnTo>
                      <a:pt x="89" y="0"/>
                    </a:lnTo>
                    <a:lnTo>
                      <a:pt x="70" y="2"/>
                    </a:lnTo>
                    <a:lnTo>
                      <a:pt x="55" y="6"/>
                    </a:lnTo>
                    <a:lnTo>
                      <a:pt x="39" y="15"/>
                    </a:lnTo>
                    <a:lnTo>
                      <a:pt x="26" y="27"/>
                    </a:lnTo>
                    <a:lnTo>
                      <a:pt x="14" y="40"/>
                    </a:lnTo>
                    <a:lnTo>
                      <a:pt x="6" y="55"/>
                    </a:lnTo>
                    <a:lnTo>
                      <a:pt x="1" y="70"/>
                    </a:lnTo>
                    <a:lnTo>
                      <a:pt x="0" y="89"/>
                    </a:lnTo>
                    <a:lnTo>
                      <a:pt x="1" y="106"/>
                    </a:lnTo>
                    <a:lnTo>
                      <a:pt x="6" y="123"/>
                    </a:lnTo>
                    <a:lnTo>
                      <a:pt x="14" y="138"/>
                    </a:lnTo>
                    <a:lnTo>
                      <a:pt x="26" y="152"/>
                    </a:lnTo>
                    <a:lnTo>
                      <a:pt x="39" y="163"/>
                    </a:lnTo>
                    <a:lnTo>
                      <a:pt x="55" y="171"/>
                    </a:lnTo>
                    <a:lnTo>
                      <a:pt x="70" y="176"/>
                    </a:lnTo>
                    <a:lnTo>
                      <a:pt x="89" y="178"/>
                    </a:lnTo>
                    <a:lnTo>
                      <a:pt x="105" y="176"/>
                    </a:lnTo>
                    <a:lnTo>
                      <a:pt x="122" y="171"/>
                    </a:lnTo>
                    <a:lnTo>
                      <a:pt x="129" y="167"/>
                    </a:lnTo>
                    <a:lnTo>
                      <a:pt x="133" y="164"/>
                    </a:lnTo>
                    <a:lnTo>
                      <a:pt x="137" y="163"/>
                    </a:lnTo>
                    <a:lnTo>
                      <a:pt x="152" y="152"/>
                    </a:lnTo>
                    <a:lnTo>
                      <a:pt x="162" y="138"/>
                    </a:lnTo>
                    <a:lnTo>
                      <a:pt x="164" y="133"/>
                    </a:lnTo>
                    <a:lnTo>
                      <a:pt x="166" y="130"/>
                    </a:lnTo>
                    <a:lnTo>
                      <a:pt x="171" y="123"/>
                    </a:lnTo>
                    <a:lnTo>
                      <a:pt x="175" y="106"/>
                    </a:lnTo>
                    <a:lnTo>
                      <a:pt x="178" y="89"/>
                    </a:lnTo>
                    <a:close/>
                  </a:path>
                </a:pathLst>
              </a:custGeom>
              <a:solidFill>
                <a:srgbClr val="00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2068" name="Freeform 79">
                <a:extLst>
                  <a:ext uri="{FF2B5EF4-FFF2-40B4-BE49-F238E27FC236}">
                    <a16:creationId xmlns:a16="http://schemas.microsoft.com/office/drawing/2014/main" id="{AE3E1606-C803-002E-377D-2DD740DEF3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1038" y="4108451"/>
                <a:ext cx="2303463" cy="665163"/>
              </a:xfrm>
              <a:custGeom>
                <a:avLst/>
                <a:gdLst>
                  <a:gd name="T0" fmla="*/ 5802 w 5802"/>
                  <a:gd name="T1" fmla="*/ 1674 h 1674"/>
                  <a:gd name="T2" fmla="*/ 874 w 5802"/>
                  <a:gd name="T3" fmla="*/ 538 h 1674"/>
                  <a:gd name="T4" fmla="*/ 0 w 5802"/>
                  <a:gd name="T5" fmla="*/ 0 h 1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802" h="1674">
                    <a:moveTo>
                      <a:pt x="5802" y="1674"/>
                    </a:moveTo>
                    <a:lnTo>
                      <a:pt x="874" y="538"/>
                    </a:lnTo>
                    <a:lnTo>
                      <a:pt x="0" y="0"/>
                    </a:lnTo>
                  </a:path>
                </a:pathLst>
              </a:custGeom>
              <a:noFill/>
              <a:ln w="28575">
                <a:solidFill>
                  <a:srgbClr val="0066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2069" name="Freeform 80">
                <a:extLst>
                  <a:ext uri="{FF2B5EF4-FFF2-40B4-BE49-F238E27FC236}">
                    <a16:creationId xmlns:a16="http://schemas.microsoft.com/office/drawing/2014/main" id="{C153E2C3-8ADF-F43F-8B56-B5AEEA72EE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913" y="4119563"/>
                <a:ext cx="2290763" cy="650875"/>
              </a:xfrm>
              <a:custGeom>
                <a:avLst/>
                <a:gdLst>
                  <a:gd name="T0" fmla="*/ 5774 w 5774"/>
                  <a:gd name="T1" fmla="*/ 1640 h 1640"/>
                  <a:gd name="T2" fmla="*/ 868 w 5774"/>
                  <a:gd name="T3" fmla="*/ 511 h 1640"/>
                  <a:gd name="T4" fmla="*/ 0 w 5774"/>
                  <a:gd name="T5" fmla="*/ 0 h 1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774" h="1640">
                    <a:moveTo>
                      <a:pt x="5774" y="1640"/>
                    </a:moveTo>
                    <a:lnTo>
                      <a:pt x="868" y="511"/>
                    </a:lnTo>
                    <a:lnTo>
                      <a:pt x="0" y="0"/>
                    </a:lnTo>
                  </a:path>
                </a:pathLst>
              </a:custGeom>
              <a:noFill/>
              <a:ln w="28575">
                <a:solidFill>
                  <a:srgbClr val="0066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2082" name="Freeform 93">
                <a:extLst>
                  <a:ext uri="{FF2B5EF4-FFF2-40B4-BE49-F238E27FC236}">
                    <a16:creationId xmlns:a16="http://schemas.microsoft.com/office/drawing/2014/main" id="{06FCBEE5-99A1-668A-885B-D124C4B4EF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9575" y="4738688"/>
                <a:ext cx="69850" cy="69850"/>
              </a:xfrm>
              <a:custGeom>
                <a:avLst/>
                <a:gdLst>
                  <a:gd name="T0" fmla="*/ 89 w 178"/>
                  <a:gd name="T1" fmla="*/ 0 h 178"/>
                  <a:gd name="T2" fmla="*/ 70 w 178"/>
                  <a:gd name="T3" fmla="*/ 1 h 178"/>
                  <a:gd name="T4" fmla="*/ 55 w 178"/>
                  <a:gd name="T5" fmla="*/ 6 h 178"/>
                  <a:gd name="T6" fmla="*/ 39 w 178"/>
                  <a:gd name="T7" fmla="*/ 14 h 178"/>
                  <a:gd name="T8" fmla="*/ 26 w 178"/>
                  <a:gd name="T9" fmla="*/ 26 h 178"/>
                  <a:gd name="T10" fmla="*/ 14 w 178"/>
                  <a:gd name="T11" fmla="*/ 39 h 178"/>
                  <a:gd name="T12" fmla="*/ 6 w 178"/>
                  <a:gd name="T13" fmla="*/ 54 h 178"/>
                  <a:gd name="T14" fmla="*/ 1 w 178"/>
                  <a:gd name="T15" fmla="*/ 70 h 178"/>
                  <a:gd name="T16" fmla="*/ 0 w 178"/>
                  <a:gd name="T17" fmla="*/ 89 h 178"/>
                  <a:gd name="T18" fmla="*/ 1 w 178"/>
                  <a:gd name="T19" fmla="*/ 105 h 178"/>
                  <a:gd name="T20" fmla="*/ 6 w 178"/>
                  <a:gd name="T21" fmla="*/ 122 h 178"/>
                  <a:gd name="T22" fmla="*/ 14 w 178"/>
                  <a:gd name="T23" fmla="*/ 137 h 178"/>
                  <a:gd name="T24" fmla="*/ 26 w 178"/>
                  <a:gd name="T25" fmla="*/ 152 h 178"/>
                  <a:gd name="T26" fmla="*/ 39 w 178"/>
                  <a:gd name="T27" fmla="*/ 162 h 178"/>
                  <a:gd name="T28" fmla="*/ 55 w 178"/>
                  <a:gd name="T29" fmla="*/ 171 h 178"/>
                  <a:gd name="T30" fmla="*/ 70 w 178"/>
                  <a:gd name="T31" fmla="*/ 175 h 178"/>
                  <a:gd name="T32" fmla="*/ 89 w 178"/>
                  <a:gd name="T33" fmla="*/ 178 h 178"/>
                  <a:gd name="T34" fmla="*/ 106 w 178"/>
                  <a:gd name="T35" fmla="*/ 175 h 178"/>
                  <a:gd name="T36" fmla="*/ 122 w 178"/>
                  <a:gd name="T37" fmla="*/ 171 h 178"/>
                  <a:gd name="T38" fmla="*/ 129 w 178"/>
                  <a:gd name="T39" fmla="*/ 166 h 178"/>
                  <a:gd name="T40" fmla="*/ 133 w 178"/>
                  <a:gd name="T41" fmla="*/ 164 h 178"/>
                  <a:gd name="T42" fmla="*/ 138 w 178"/>
                  <a:gd name="T43" fmla="*/ 162 h 178"/>
                  <a:gd name="T44" fmla="*/ 152 w 178"/>
                  <a:gd name="T45" fmla="*/ 152 h 178"/>
                  <a:gd name="T46" fmla="*/ 163 w 178"/>
                  <a:gd name="T47" fmla="*/ 137 h 178"/>
                  <a:gd name="T48" fmla="*/ 164 w 178"/>
                  <a:gd name="T49" fmla="*/ 133 h 178"/>
                  <a:gd name="T50" fmla="*/ 166 w 178"/>
                  <a:gd name="T51" fmla="*/ 129 h 178"/>
                  <a:gd name="T52" fmla="*/ 171 w 178"/>
                  <a:gd name="T53" fmla="*/ 122 h 178"/>
                  <a:gd name="T54" fmla="*/ 176 w 178"/>
                  <a:gd name="T55" fmla="*/ 105 h 178"/>
                  <a:gd name="T56" fmla="*/ 178 w 178"/>
                  <a:gd name="T57" fmla="*/ 89 h 178"/>
                  <a:gd name="T58" fmla="*/ 176 w 178"/>
                  <a:gd name="T59" fmla="*/ 70 h 178"/>
                  <a:gd name="T60" fmla="*/ 171 w 178"/>
                  <a:gd name="T61" fmla="*/ 54 h 178"/>
                  <a:gd name="T62" fmla="*/ 163 w 178"/>
                  <a:gd name="T63" fmla="*/ 39 h 178"/>
                  <a:gd name="T64" fmla="*/ 152 w 178"/>
                  <a:gd name="T65" fmla="*/ 26 h 178"/>
                  <a:gd name="T66" fmla="*/ 138 w 178"/>
                  <a:gd name="T67" fmla="*/ 14 h 178"/>
                  <a:gd name="T68" fmla="*/ 122 w 178"/>
                  <a:gd name="T69" fmla="*/ 6 h 178"/>
                  <a:gd name="T70" fmla="*/ 106 w 178"/>
                  <a:gd name="T71" fmla="*/ 1 h 178"/>
                  <a:gd name="T72" fmla="*/ 89 w 178"/>
                  <a:gd name="T73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8" h="178">
                    <a:moveTo>
                      <a:pt x="89" y="0"/>
                    </a:moveTo>
                    <a:lnTo>
                      <a:pt x="70" y="1"/>
                    </a:lnTo>
                    <a:lnTo>
                      <a:pt x="55" y="6"/>
                    </a:lnTo>
                    <a:lnTo>
                      <a:pt x="39" y="14"/>
                    </a:lnTo>
                    <a:lnTo>
                      <a:pt x="26" y="26"/>
                    </a:lnTo>
                    <a:lnTo>
                      <a:pt x="14" y="39"/>
                    </a:lnTo>
                    <a:lnTo>
                      <a:pt x="6" y="54"/>
                    </a:lnTo>
                    <a:lnTo>
                      <a:pt x="1" y="70"/>
                    </a:lnTo>
                    <a:lnTo>
                      <a:pt x="0" y="89"/>
                    </a:lnTo>
                    <a:lnTo>
                      <a:pt x="1" y="105"/>
                    </a:lnTo>
                    <a:lnTo>
                      <a:pt x="6" y="122"/>
                    </a:lnTo>
                    <a:lnTo>
                      <a:pt x="14" y="137"/>
                    </a:lnTo>
                    <a:lnTo>
                      <a:pt x="26" y="152"/>
                    </a:lnTo>
                    <a:lnTo>
                      <a:pt x="39" y="162"/>
                    </a:lnTo>
                    <a:lnTo>
                      <a:pt x="55" y="171"/>
                    </a:lnTo>
                    <a:lnTo>
                      <a:pt x="70" y="175"/>
                    </a:lnTo>
                    <a:lnTo>
                      <a:pt x="89" y="178"/>
                    </a:lnTo>
                    <a:lnTo>
                      <a:pt x="106" y="175"/>
                    </a:lnTo>
                    <a:lnTo>
                      <a:pt x="122" y="171"/>
                    </a:lnTo>
                    <a:lnTo>
                      <a:pt x="129" y="166"/>
                    </a:lnTo>
                    <a:lnTo>
                      <a:pt x="133" y="164"/>
                    </a:lnTo>
                    <a:lnTo>
                      <a:pt x="138" y="162"/>
                    </a:lnTo>
                    <a:lnTo>
                      <a:pt x="152" y="152"/>
                    </a:lnTo>
                    <a:lnTo>
                      <a:pt x="163" y="137"/>
                    </a:lnTo>
                    <a:lnTo>
                      <a:pt x="164" y="133"/>
                    </a:lnTo>
                    <a:lnTo>
                      <a:pt x="166" y="129"/>
                    </a:lnTo>
                    <a:lnTo>
                      <a:pt x="171" y="122"/>
                    </a:lnTo>
                    <a:lnTo>
                      <a:pt x="176" y="105"/>
                    </a:lnTo>
                    <a:lnTo>
                      <a:pt x="178" y="89"/>
                    </a:lnTo>
                    <a:lnTo>
                      <a:pt x="176" y="70"/>
                    </a:lnTo>
                    <a:lnTo>
                      <a:pt x="171" y="54"/>
                    </a:lnTo>
                    <a:lnTo>
                      <a:pt x="163" y="39"/>
                    </a:lnTo>
                    <a:lnTo>
                      <a:pt x="152" y="26"/>
                    </a:lnTo>
                    <a:lnTo>
                      <a:pt x="138" y="14"/>
                    </a:lnTo>
                    <a:lnTo>
                      <a:pt x="122" y="6"/>
                    </a:lnTo>
                    <a:lnTo>
                      <a:pt x="106" y="1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00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2083" name="Freeform 94">
                <a:extLst>
                  <a:ext uri="{FF2B5EF4-FFF2-40B4-BE49-F238E27FC236}">
                    <a16:creationId xmlns:a16="http://schemas.microsoft.com/office/drawing/2014/main" id="{5CCCB15E-30B3-688C-127D-623B7199B8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3775" y="4287838"/>
                <a:ext cx="69850" cy="69850"/>
              </a:xfrm>
              <a:custGeom>
                <a:avLst/>
                <a:gdLst>
                  <a:gd name="T0" fmla="*/ 89 w 178"/>
                  <a:gd name="T1" fmla="*/ 0 h 178"/>
                  <a:gd name="T2" fmla="*/ 70 w 178"/>
                  <a:gd name="T3" fmla="*/ 2 h 178"/>
                  <a:gd name="T4" fmla="*/ 55 w 178"/>
                  <a:gd name="T5" fmla="*/ 6 h 178"/>
                  <a:gd name="T6" fmla="*/ 40 w 178"/>
                  <a:gd name="T7" fmla="*/ 15 h 178"/>
                  <a:gd name="T8" fmla="*/ 27 w 178"/>
                  <a:gd name="T9" fmla="*/ 26 h 178"/>
                  <a:gd name="T10" fmla="*/ 15 w 178"/>
                  <a:gd name="T11" fmla="*/ 40 h 178"/>
                  <a:gd name="T12" fmla="*/ 6 w 178"/>
                  <a:gd name="T13" fmla="*/ 55 h 178"/>
                  <a:gd name="T14" fmla="*/ 2 w 178"/>
                  <a:gd name="T15" fmla="*/ 70 h 178"/>
                  <a:gd name="T16" fmla="*/ 0 w 178"/>
                  <a:gd name="T17" fmla="*/ 89 h 178"/>
                  <a:gd name="T18" fmla="*/ 2 w 178"/>
                  <a:gd name="T19" fmla="*/ 106 h 178"/>
                  <a:gd name="T20" fmla="*/ 6 w 178"/>
                  <a:gd name="T21" fmla="*/ 123 h 178"/>
                  <a:gd name="T22" fmla="*/ 15 w 178"/>
                  <a:gd name="T23" fmla="*/ 138 h 178"/>
                  <a:gd name="T24" fmla="*/ 27 w 178"/>
                  <a:gd name="T25" fmla="*/ 152 h 178"/>
                  <a:gd name="T26" fmla="*/ 40 w 178"/>
                  <a:gd name="T27" fmla="*/ 163 h 178"/>
                  <a:gd name="T28" fmla="*/ 55 w 178"/>
                  <a:gd name="T29" fmla="*/ 171 h 178"/>
                  <a:gd name="T30" fmla="*/ 70 w 178"/>
                  <a:gd name="T31" fmla="*/ 176 h 178"/>
                  <a:gd name="T32" fmla="*/ 89 w 178"/>
                  <a:gd name="T33" fmla="*/ 178 h 178"/>
                  <a:gd name="T34" fmla="*/ 106 w 178"/>
                  <a:gd name="T35" fmla="*/ 176 h 178"/>
                  <a:gd name="T36" fmla="*/ 123 w 178"/>
                  <a:gd name="T37" fmla="*/ 171 h 178"/>
                  <a:gd name="T38" fmla="*/ 130 w 178"/>
                  <a:gd name="T39" fmla="*/ 166 h 178"/>
                  <a:gd name="T40" fmla="*/ 133 w 178"/>
                  <a:gd name="T41" fmla="*/ 164 h 178"/>
                  <a:gd name="T42" fmla="*/ 138 w 178"/>
                  <a:gd name="T43" fmla="*/ 163 h 178"/>
                  <a:gd name="T44" fmla="*/ 152 w 178"/>
                  <a:gd name="T45" fmla="*/ 152 h 178"/>
                  <a:gd name="T46" fmla="*/ 163 w 178"/>
                  <a:gd name="T47" fmla="*/ 138 h 178"/>
                  <a:gd name="T48" fmla="*/ 164 w 178"/>
                  <a:gd name="T49" fmla="*/ 133 h 178"/>
                  <a:gd name="T50" fmla="*/ 166 w 178"/>
                  <a:gd name="T51" fmla="*/ 130 h 178"/>
                  <a:gd name="T52" fmla="*/ 171 w 178"/>
                  <a:gd name="T53" fmla="*/ 123 h 178"/>
                  <a:gd name="T54" fmla="*/ 176 w 178"/>
                  <a:gd name="T55" fmla="*/ 106 h 178"/>
                  <a:gd name="T56" fmla="*/ 178 w 178"/>
                  <a:gd name="T57" fmla="*/ 89 h 178"/>
                  <a:gd name="T58" fmla="*/ 176 w 178"/>
                  <a:gd name="T59" fmla="*/ 70 h 178"/>
                  <a:gd name="T60" fmla="*/ 171 w 178"/>
                  <a:gd name="T61" fmla="*/ 55 h 178"/>
                  <a:gd name="T62" fmla="*/ 163 w 178"/>
                  <a:gd name="T63" fmla="*/ 40 h 178"/>
                  <a:gd name="T64" fmla="*/ 152 w 178"/>
                  <a:gd name="T65" fmla="*/ 26 h 178"/>
                  <a:gd name="T66" fmla="*/ 138 w 178"/>
                  <a:gd name="T67" fmla="*/ 15 h 178"/>
                  <a:gd name="T68" fmla="*/ 123 w 178"/>
                  <a:gd name="T69" fmla="*/ 6 h 178"/>
                  <a:gd name="T70" fmla="*/ 106 w 178"/>
                  <a:gd name="T71" fmla="*/ 2 h 178"/>
                  <a:gd name="T72" fmla="*/ 89 w 178"/>
                  <a:gd name="T73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8" h="178">
                    <a:moveTo>
                      <a:pt x="89" y="0"/>
                    </a:moveTo>
                    <a:lnTo>
                      <a:pt x="70" y="2"/>
                    </a:lnTo>
                    <a:lnTo>
                      <a:pt x="55" y="6"/>
                    </a:lnTo>
                    <a:lnTo>
                      <a:pt x="40" y="15"/>
                    </a:lnTo>
                    <a:lnTo>
                      <a:pt x="27" y="26"/>
                    </a:lnTo>
                    <a:lnTo>
                      <a:pt x="15" y="40"/>
                    </a:lnTo>
                    <a:lnTo>
                      <a:pt x="6" y="55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106"/>
                    </a:lnTo>
                    <a:lnTo>
                      <a:pt x="6" y="123"/>
                    </a:lnTo>
                    <a:lnTo>
                      <a:pt x="15" y="138"/>
                    </a:lnTo>
                    <a:lnTo>
                      <a:pt x="27" y="152"/>
                    </a:lnTo>
                    <a:lnTo>
                      <a:pt x="40" y="163"/>
                    </a:lnTo>
                    <a:lnTo>
                      <a:pt x="55" y="171"/>
                    </a:lnTo>
                    <a:lnTo>
                      <a:pt x="70" y="176"/>
                    </a:lnTo>
                    <a:lnTo>
                      <a:pt x="89" y="178"/>
                    </a:lnTo>
                    <a:lnTo>
                      <a:pt x="106" y="176"/>
                    </a:lnTo>
                    <a:lnTo>
                      <a:pt x="123" y="171"/>
                    </a:lnTo>
                    <a:lnTo>
                      <a:pt x="130" y="166"/>
                    </a:lnTo>
                    <a:lnTo>
                      <a:pt x="133" y="164"/>
                    </a:lnTo>
                    <a:lnTo>
                      <a:pt x="138" y="163"/>
                    </a:lnTo>
                    <a:lnTo>
                      <a:pt x="152" y="152"/>
                    </a:lnTo>
                    <a:lnTo>
                      <a:pt x="163" y="138"/>
                    </a:lnTo>
                    <a:lnTo>
                      <a:pt x="164" y="133"/>
                    </a:lnTo>
                    <a:lnTo>
                      <a:pt x="166" y="130"/>
                    </a:lnTo>
                    <a:lnTo>
                      <a:pt x="171" y="123"/>
                    </a:lnTo>
                    <a:lnTo>
                      <a:pt x="176" y="106"/>
                    </a:lnTo>
                    <a:lnTo>
                      <a:pt x="178" y="89"/>
                    </a:lnTo>
                    <a:lnTo>
                      <a:pt x="176" y="70"/>
                    </a:lnTo>
                    <a:lnTo>
                      <a:pt x="171" y="55"/>
                    </a:lnTo>
                    <a:lnTo>
                      <a:pt x="163" y="40"/>
                    </a:lnTo>
                    <a:lnTo>
                      <a:pt x="152" y="26"/>
                    </a:lnTo>
                    <a:lnTo>
                      <a:pt x="138" y="15"/>
                    </a:lnTo>
                    <a:lnTo>
                      <a:pt x="123" y="6"/>
                    </a:lnTo>
                    <a:lnTo>
                      <a:pt x="106" y="2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00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2084" name="Freeform 95">
                <a:extLst>
                  <a:ext uri="{FF2B5EF4-FFF2-40B4-BE49-F238E27FC236}">
                    <a16:creationId xmlns:a16="http://schemas.microsoft.com/office/drawing/2014/main" id="{23883EF2-03F7-0361-B365-3A099EF8CE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6113" y="4073526"/>
                <a:ext cx="69850" cy="71438"/>
              </a:xfrm>
              <a:custGeom>
                <a:avLst/>
                <a:gdLst>
                  <a:gd name="T0" fmla="*/ 89 w 178"/>
                  <a:gd name="T1" fmla="*/ 0 h 178"/>
                  <a:gd name="T2" fmla="*/ 70 w 178"/>
                  <a:gd name="T3" fmla="*/ 1 h 178"/>
                  <a:gd name="T4" fmla="*/ 55 w 178"/>
                  <a:gd name="T5" fmla="*/ 6 h 178"/>
                  <a:gd name="T6" fmla="*/ 39 w 178"/>
                  <a:gd name="T7" fmla="*/ 14 h 178"/>
                  <a:gd name="T8" fmla="*/ 26 w 178"/>
                  <a:gd name="T9" fmla="*/ 26 h 178"/>
                  <a:gd name="T10" fmla="*/ 14 w 178"/>
                  <a:gd name="T11" fmla="*/ 39 h 178"/>
                  <a:gd name="T12" fmla="*/ 6 w 178"/>
                  <a:gd name="T13" fmla="*/ 54 h 178"/>
                  <a:gd name="T14" fmla="*/ 1 w 178"/>
                  <a:gd name="T15" fmla="*/ 70 h 178"/>
                  <a:gd name="T16" fmla="*/ 0 w 178"/>
                  <a:gd name="T17" fmla="*/ 89 h 178"/>
                  <a:gd name="T18" fmla="*/ 1 w 178"/>
                  <a:gd name="T19" fmla="*/ 105 h 178"/>
                  <a:gd name="T20" fmla="*/ 6 w 178"/>
                  <a:gd name="T21" fmla="*/ 122 h 178"/>
                  <a:gd name="T22" fmla="*/ 14 w 178"/>
                  <a:gd name="T23" fmla="*/ 137 h 178"/>
                  <a:gd name="T24" fmla="*/ 26 w 178"/>
                  <a:gd name="T25" fmla="*/ 152 h 178"/>
                  <a:gd name="T26" fmla="*/ 39 w 178"/>
                  <a:gd name="T27" fmla="*/ 162 h 178"/>
                  <a:gd name="T28" fmla="*/ 55 w 178"/>
                  <a:gd name="T29" fmla="*/ 171 h 178"/>
                  <a:gd name="T30" fmla="*/ 70 w 178"/>
                  <a:gd name="T31" fmla="*/ 175 h 178"/>
                  <a:gd name="T32" fmla="*/ 89 w 178"/>
                  <a:gd name="T33" fmla="*/ 178 h 178"/>
                  <a:gd name="T34" fmla="*/ 106 w 178"/>
                  <a:gd name="T35" fmla="*/ 175 h 178"/>
                  <a:gd name="T36" fmla="*/ 122 w 178"/>
                  <a:gd name="T37" fmla="*/ 171 h 178"/>
                  <a:gd name="T38" fmla="*/ 129 w 178"/>
                  <a:gd name="T39" fmla="*/ 166 h 178"/>
                  <a:gd name="T40" fmla="*/ 133 w 178"/>
                  <a:gd name="T41" fmla="*/ 163 h 178"/>
                  <a:gd name="T42" fmla="*/ 138 w 178"/>
                  <a:gd name="T43" fmla="*/ 162 h 178"/>
                  <a:gd name="T44" fmla="*/ 152 w 178"/>
                  <a:gd name="T45" fmla="*/ 152 h 178"/>
                  <a:gd name="T46" fmla="*/ 162 w 178"/>
                  <a:gd name="T47" fmla="*/ 137 h 178"/>
                  <a:gd name="T48" fmla="*/ 164 w 178"/>
                  <a:gd name="T49" fmla="*/ 133 h 178"/>
                  <a:gd name="T50" fmla="*/ 166 w 178"/>
                  <a:gd name="T51" fmla="*/ 129 h 178"/>
                  <a:gd name="T52" fmla="*/ 171 w 178"/>
                  <a:gd name="T53" fmla="*/ 122 h 178"/>
                  <a:gd name="T54" fmla="*/ 175 w 178"/>
                  <a:gd name="T55" fmla="*/ 105 h 178"/>
                  <a:gd name="T56" fmla="*/ 178 w 178"/>
                  <a:gd name="T57" fmla="*/ 89 h 178"/>
                  <a:gd name="T58" fmla="*/ 175 w 178"/>
                  <a:gd name="T59" fmla="*/ 70 h 178"/>
                  <a:gd name="T60" fmla="*/ 171 w 178"/>
                  <a:gd name="T61" fmla="*/ 54 h 178"/>
                  <a:gd name="T62" fmla="*/ 162 w 178"/>
                  <a:gd name="T63" fmla="*/ 39 h 178"/>
                  <a:gd name="T64" fmla="*/ 152 w 178"/>
                  <a:gd name="T65" fmla="*/ 26 h 178"/>
                  <a:gd name="T66" fmla="*/ 138 w 178"/>
                  <a:gd name="T67" fmla="*/ 14 h 178"/>
                  <a:gd name="T68" fmla="*/ 122 w 178"/>
                  <a:gd name="T69" fmla="*/ 6 h 178"/>
                  <a:gd name="T70" fmla="*/ 106 w 178"/>
                  <a:gd name="T71" fmla="*/ 1 h 178"/>
                  <a:gd name="T72" fmla="*/ 89 w 178"/>
                  <a:gd name="T73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8" h="178">
                    <a:moveTo>
                      <a:pt x="89" y="0"/>
                    </a:moveTo>
                    <a:lnTo>
                      <a:pt x="70" y="1"/>
                    </a:lnTo>
                    <a:lnTo>
                      <a:pt x="55" y="6"/>
                    </a:lnTo>
                    <a:lnTo>
                      <a:pt x="39" y="14"/>
                    </a:lnTo>
                    <a:lnTo>
                      <a:pt x="26" y="26"/>
                    </a:lnTo>
                    <a:lnTo>
                      <a:pt x="14" y="39"/>
                    </a:lnTo>
                    <a:lnTo>
                      <a:pt x="6" y="54"/>
                    </a:lnTo>
                    <a:lnTo>
                      <a:pt x="1" y="70"/>
                    </a:lnTo>
                    <a:lnTo>
                      <a:pt x="0" y="89"/>
                    </a:lnTo>
                    <a:lnTo>
                      <a:pt x="1" y="105"/>
                    </a:lnTo>
                    <a:lnTo>
                      <a:pt x="6" y="122"/>
                    </a:lnTo>
                    <a:lnTo>
                      <a:pt x="14" y="137"/>
                    </a:lnTo>
                    <a:lnTo>
                      <a:pt x="26" y="152"/>
                    </a:lnTo>
                    <a:lnTo>
                      <a:pt x="39" y="162"/>
                    </a:lnTo>
                    <a:lnTo>
                      <a:pt x="55" y="171"/>
                    </a:lnTo>
                    <a:lnTo>
                      <a:pt x="70" y="175"/>
                    </a:lnTo>
                    <a:lnTo>
                      <a:pt x="89" y="178"/>
                    </a:lnTo>
                    <a:lnTo>
                      <a:pt x="106" y="175"/>
                    </a:lnTo>
                    <a:lnTo>
                      <a:pt x="122" y="171"/>
                    </a:lnTo>
                    <a:lnTo>
                      <a:pt x="129" y="166"/>
                    </a:lnTo>
                    <a:lnTo>
                      <a:pt x="133" y="163"/>
                    </a:lnTo>
                    <a:lnTo>
                      <a:pt x="138" y="162"/>
                    </a:lnTo>
                    <a:lnTo>
                      <a:pt x="152" y="152"/>
                    </a:lnTo>
                    <a:lnTo>
                      <a:pt x="162" y="137"/>
                    </a:lnTo>
                    <a:lnTo>
                      <a:pt x="164" y="133"/>
                    </a:lnTo>
                    <a:lnTo>
                      <a:pt x="166" y="129"/>
                    </a:lnTo>
                    <a:lnTo>
                      <a:pt x="171" y="122"/>
                    </a:lnTo>
                    <a:lnTo>
                      <a:pt x="175" y="105"/>
                    </a:lnTo>
                    <a:lnTo>
                      <a:pt x="178" y="89"/>
                    </a:lnTo>
                    <a:lnTo>
                      <a:pt x="175" y="70"/>
                    </a:lnTo>
                    <a:lnTo>
                      <a:pt x="171" y="54"/>
                    </a:lnTo>
                    <a:lnTo>
                      <a:pt x="162" y="39"/>
                    </a:lnTo>
                    <a:lnTo>
                      <a:pt x="152" y="26"/>
                    </a:lnTo>
                    <a:lnTo>
                      <a:pt x="138" y="14"/>
                    </a:lnTo>
                    <a:lnTo>
                      <a:pt x="122" y="6"/>
                    </a:lnTo>
                    <a:lnTo>
                      <a:pt x="106" y="1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00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2085" name="Freeform 96">
                <a:extLst>
                  <a:ext uri="{FF2B5EF4-FFF2-40B4-BE49-F238E27FC236}">
                    <a16:creationId xmlns:a16="http://schemas.microsoft.com/office/drawing/2014/main" id="{03E5F534-B96C-7728-D25D-279896D7C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2750" y="4735513"/>
                <a:ext cx="69850" cy="69850"/>
              </a:xfrm>
              <a:custGeom>
                <a:avLst/>
                <a:gdLst>
                  <a:gd name="T0" fmla="*/ 89 w 178"/>
                  <a:gd name="T1" fmla="*/ 0 h 178"/>
                  <a:gd name="T2" fmla="*/ 70 w 178"/>
                  <a:gd name="T3" fmla="*/ 1 h 178"/>
                  <a:gd name="T4" fmla="*/ 55 w 178"/>
                  <a:gd name="T5" fmla="*/ 6 h 178"/>
                  <a:gd name="T6" fmla="*/ 39 w 178"/>
                  <a:gd name="T7" fmla="*/ 14 h 178"/>
                  <a:gd name="T8" fmla="*/ 26 w 178"/>
                  <a:gd name="T9" fmla="*/ 26 h 178"/>
                  <a:gd name="T10" fmla="*/ 14 w 178"/>
                  <a:gd name="T11" fmla="*/ 39 h 178"/>
                  <a:gd name="T12" fmla="*/ 6 w 178"/>
                  <a:gd name="T13" fmla="*/ 54 h 178"/>
                  <a:gd name="T14" fmla="*/ 1 w 178"/>
                  <a:gd name="T15" fmla="*/ 70 h 178"/>
                  <a:gd name="T16" fmla="*/ 0 w 178"/>
                  <a:gd name="T17" fmla="*/ 89 h 178"/>
                  <a:gd name="T18" fmla="*/ 1 w 178"/>
                  <a:gd name="T19" fmla="*/ 105 h 178"/>
                  <a:gd name="T20" fmla="*/ 6 w 178"/>
                  <a:gd name="T21" fmla="*/ 122 h 178"/>
                  <a:gd name="T22" fmla="*/ 14 w 178"/>
                  <a:gd name="T23" fmla="*/ 137 h 178"/>
                  <a:gd name="T24" fmla="*/ 26 w 178"/>
                  <a:gd name="T25" fmla="*/ 152 h 178"/>
                  <a:gd name="T26" fmla="*/ 39 w 178"/>
                  <a:gd name="T27" fmla="*/ 162 h 178"/>
                  <a:gd name="T28" fmla="*/ 55 w 178"/>
                  <a:gd name="T29" fmla="*/ 171 h 178"/>
                  <a:gd name="T30" fmla="*/ 70 w 178"/>
                  <a:gd name="T31" fmla="*/ 175 h 178"/>
                  <a:gd name="T32" fmla="*/ 89 w 178"/>
                  <a:gd name="T33" fmla="*/ 178 h 178"/>
                  <a:gd name="T34" fmla="*/ 106 w 178"/>
                  <a:gd name="T35" fmla="*/ 175 h 178"/>
                  <a:gd name="T36" fmla="*/ 122 w 178"/>
                  <a:gd name="T37" fmla="*/ 171 h 178"/>
                  <a:gd name="T38" fmla="*/ 129 w 178"/>
                  <a:gd name="T39" fmla="*/ 166 h 178"/>
                  <a:gd name="T40" fmla="*/ 133 w 178"/>
                  <a:gd name="T41" fmla="*/ 163 h 178"/>
                  <a:gd name="T42" fmla="*/ 138 w 178"/>
                  <a:gd name="T43" fmla="*/ 162 h 178"/>
                  <a:gd name="T44" fmla="*/ 152 w 178"/>
                  <a:gd name="T45" fmla="*/ 152 h 178"/>
                  <a:gd name="T46" fmla="*/ 163 w 178"/>
                  <a:gd name="T47" fmla="*/ 137 h 178"/>
                  <a:gd name="T48" fmla="*/ 164 w 178"/>
                  <a:gd name="T49" fmla="*/ 133 h 178"/>
                  <a:gd name="T50" fmla="*/ 166 w 178"/>
                  <a:gd name="T51" fmla="*/ 129 h 178"/>
                  <a:gd name="T52" fmla="*/ 171 w 178"/>
                  <a:gd name="T53" fmla="*/ 122 h 178"/>
                  <a:gd name="T54" fmla="*/ 176 w 178"/>
                  <a:gd name="T55" fmla="*/ 105 h 178"/>
                  <a:gd name="T56" fmla="*/ 178 w 178"/>
                  <a:gd name="T57" fmla="*/ 89 h 178"/>
                  <a:gd name="T58" fmla="*/ 176 w 178"/>
                  <a:gd name="T59" fmla="*/ 70 h 178"/>
                  <a:gd name="T60" fmla="*/ 171 w 178"/>
                  <a:gd name="T61" fmla="*/ 54 h 178"/>
                  <a:gd name="T62" fmla="*/ 163 w 178"/>
                  <a:gd name="T63" fmla="*/ 39 h 178"/>
                  <a:gd name="T64" fmla="*/ 152 w 178"/>
                  <a:gd name="T65" fmla="*/ 26 h 178"/>
                  <a:gd name="T66" fmla="*/ 138 w 178"/>
                  <a:gd name="T67" fmla="*/ 14 h 178"/>
                  <a:gd name="T68" fmla="*/ 122 w 178"/>
                  <a:gd name="T69" fmla="*/ 6 h 178"/>
                  <a:gd name="T70" fmla="*/ 106 w 178"/>
                  <a:gd name="T71" fmla="*/ 1 h 178"/>
                  <a:gd name="T72" fmla="*/ 89 w 178"/>
                  <a:gd name="T73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8" h="178">
                    <a:moveTo>
                      <a:pt x="89" y="0"/>
                    </a:moveTo>
                    <a:lnTo>
                      <a:pt x="70" y="1"/>
                    </a:lnTo>
                    <a:lnTo>
                      <a:pt x="55" y="6"/>
                    </a:lnTo>
                    <a:lnTo>
                      <a:pt x="39" y="14"/>
                    </a:lnTo>
                    <a:lnTo>
                      <a:pt x="26" y="26"/>
                    </a:lnTo>
                    <a:lnTo>
                      <a:pt x="14" y="39"/>
                    </a:lnTo>
                    <a:lnTo>
                      <a:pt x="6" y="54"/>
                    </a:lnTo>
                    <a:lnTo>
                      <a:pt x="1" y="70"/>
                    </a:lnTo>
                    <a:lnTo>
                      <a:pt x="0" y="89"/>
                    </a:lnTo>
                    <a:lnTo>
                      <a:pt x="1" y="105"/>
                    </a:lnTo>
                    <a:lnTo>
                      <a:pt x="6" y="122"/>
                    </a:lnTo>
                    <a:lnTo>
                      <a:pt x="14" y="137"/>
                    </a:lnTo>
                    <a:lnTo>
                      <a:pt x="26" y="152"/>
                    </a:lnTo>
                    <a:lnTo>
                      <a:pt x="39" y="162"/>
                    </a:lnTo>
                    <a:lnTo>
                      <a:pt x="55" y="171"/>
                    </a:lnTo>
                    <a:lnTo>
                      <a:pt x="70" y="175"/>
                    </a:lnTo>
                    <a:lnTo>
                      <a:pt x="89" y="178"/>
                    </a:lnTo>
                    <a:lnTo>
                      <a:pt x="106" y="175"/>
                    </a:lnTo>
                    <a:lnTo>
                      <a:pt x="122" y="171"/>
                    </a:lnTo>
                    <a:lnTo>
                      <a:pt x="129" y="166"/>
                    </a:lnTo>
                    <a:lnTo>
                      <a:pt x="133" y="163"/>
                    </a:lnTo>
                    <a:lnTo>
                      <a:pt x="138" y="162"/>
                    </a:lnTo>
                    <a:lnTo>
                      <a:pt x="152" y="152"/>
                    </a:lnTo>
                    <a:lnTo>
                      <a:pt x="163" y="137"/>
                    </a:lnTo>
                    <a:lnTo>
                      <a:pt x="164" y="133"/>
                    </a:lnTo>
                    <a:lnTo>
                      <a:pt x="166" y="129"/>
                    </a:lnTo>
                    <a:lnTo>
                      <a:pt x="171" y="122"/>
                    </a:lnTo>
                    <a:lnTo>
                      <a:pt x="176" y="105"/>
                    </a:lnTo>
                    <a:lnTo>
                      <a:pt x="178" y="89"/>
                    </a:lnTo>
                    <a:lnTo>
                      <a:pt x="176" y="70"/>
                    </a:lnTo>
                    <a:lnTo>
                      <a:pt x="171" y="54"/>
                    </a:lnTo>
                    <a:lnTo>
                      <a:pt x="163" y="39"/>
                    </a:lnTo>
                    <a:lnTo>
                      <a:pt x="152" y="26"/>
                    </a:lnTo>
                    <a:lnTo>
                      <a:pt x="138" y="14"/>
                    </a:lnTo>
                    <a:lnTo>
                      <a:pt x="122" y="6"/>
                    </a:lnTo>
                    <a:lnTo>
                      <a:pt x="106" y="1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00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2086" name="Freeform 97">
                <a:extLst>
                  <a:ext uri="{FF2B5EF4-FFF2-40B4-BE49-F238E27FC236}">
                    <a16:creationId xmlns:a16="http://schemas.microsoft.com/office/drawing/2014/main" id="{35BCFFAC-A21B-0B4B-043D-61D894133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4888" y="4287838"/>
                <a:ext cx="71438" cy="69850"/>
              </a:xfrm>
              <a:custGeom>
                <a:avLst/>
                <a:gdLst>
                  <a:gd name="T0" fmla="*/ 89 w 177"/>
                  <a:gd name="T1" fmla="*/ 0 h 178"/>
                  <a:gd name="T2" fmla="*/ 70 w 177"/>
                  <a:gd name="T3" fmla="*/ 2 h 178"/>
                  <a:gd name="T4" fmla="*/ 54 w 177"/>
                  <a:gd name="T5" fmla="*/ 6 h 178"/>
                  <a:gd name="T6" fmla="*/ 39 w 177"/>
                  <a:gd name="T7" fmla="*/ 15 h 178"/>
                  <a:gd name="T8" fmla="*/ 26 w 177"/>
                  <a:gd name="T9" fmla="*/ 26 h 178"/>
                  <a:gd name="T10" fmla="*/ 14 w 177"/>
                  <a:gd name="T11" fmla="*/ 40 h 178"/>
                  <a:gd name="T12" fmla="*/ 6 w 177"/>
                  <a:gd name="T13" fmla="*/ 55 h 178"/>
                  <a:gd name="T14" fmla="*/ 1 w 177"/>
                  <a:gd name="T15" fmla="*/ 70 h 178"/>
                  <a:gd name="T16" fmla="*/ 0 w 177"/>
                  <a:gd name="T17" fmla="*/ 89 h 178"/>
                  <a:gd name="T18" fmla="*/ 1 w 177"/>
                  <a:gd name="T19" fmla="*/ 106 h 178"/>
                  <a:gd name="T20" fmla="*/ 6 w 177"/>
                  <a:gd name="T21" fmla="*/ 123 h 178"/>
                  <a:gd name="T22" fmla="*/ 14 w 177"/>
                  <a:gd name="T23" fmla="*/ 138 h 178"/>
                  <a:gd name="T24" fmla="*/ 26 w 177"/>
                  <a:gd name="T25" fmla="*/ 152 h 178"/>
                  <a:gd name="T26" fmla="*/ 39 w 177"/>
                  <a:gd name="T27" fmla="*/ 163 h 178"/>
                  <a:gd name="T28" fmla="*/ 54 w 177"/>
                  <a:gd name="T29" fmla="*/ 171 h 178"/>
                  <a:gd name="T30" fmla="*/ 70 w 177"/>
                  <a:gd name="T31" fmla="*/ 176 h 178"/>
                  <a:gd name="T32" fmla="*/ 89 w 177"/>
                  <a:gd name="T33" fmla="*/ 178 h 178"/>
                  <a:gd name="T34" fmla="*/ 105 w 177"/>
                  <a:gd name="T35" fmla="*/ 176 h 178"/>
                  <a:gd name="T36" fmla="*/ 122 w 177"/>
                  <a:gd name="T37" fmla="*/ 171 h 178"/>
                  <a:gd name="T38" fmla="*/ 129 w 177"/>
                  <a:gd name="T39" fmla="*/ 166 h 178"/>
                  <a:gd name="T40" fmla="*/ 132 w 177"/>
                  <a:gd name="T41" fmla="*/ 164 h 178"/>
                  <a:gd name="T42" fmla="*/ 137 w 177"/>
                  <a:gd name="T43" fmla="*/ 163 h 178"/>
                  <a:gd name="T44" fmla="*/ 151 w 177"/>
                  <a:gd name="T45" fmla="*/ 152 h 178"/>
                  <a:gd name="T46" fmla="*/ 162 w 177"/>
                  <a:gd name="T47" fmla="*/ 138 h 178"/>
                  <a:gd name="T48" fmla="*/ 163 w 177"/>
                  <a:gd name="T49" fmla="*/ 133 h 178"/>
                  <a:gd name="T50" fmla="*/ 166 w 177"/>
                  <a:gd name="T51" fmla="*/ 130 h 178"/>
                  <a:gd name="T52" fmla="*/ 170 w 177"/>
                  <a:gd name="T53" fmla="*/ 123 h 178"/>
                  <a:gd name="T54" fmla="*/ 175 w 177"/>
                  <a:gd name="T55" fmla="*/ 106 h 178"/>
                  <a:gd name="T56" fmla="*/ 177 w 177"/>
                  <a:gd name="T57" fmla="*/ 89 h 178"/>
                  <a:gd name="T58" fmla="*/ 175 w 177"/>
                  <a:gd name="T59" fmla="*/ 70 h 178"/>
                  <a:gd name="T60" fmla="*/ 170 w 177"/>
                  <a:gd name="T61" fmla="*/ 55 h 178"/>
                  <a:gd name="T62" fmla="*/ 162 w 177"/>
                  <a:gd name="T63" fmla="*/ 40 h 178"/>
                  <a:gd name="T64" fmla="*/ 151 w 177"/>
                  <a:gd name="T65" fmla="*/ 26 h 178"/>
                  <a:gd name="T66" fmla="*/ 137 w 177"/>
                  <a:gd name="T67" fmla="*/ 15 h 178"/>
                  <a:gd name="T68" fmla="*/ 122 w 177"/>
                  <a:gd name="T69" fmla="*/ 6 h 178"/>
                  <a:gd name="T70" fmla="*/ 105 w 177"/>
                  <a:gd name="T71" fmla="*/ 2 h 178"/>
                  <a:gd name="T72" fmla="*/ 89 w 177"/>
                  <a:gd name="T73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7" h="178">
                    <a:moveTo>
                      <a:pt x="89" y="0"/>
                    </a:moveTo>
                    <a:lnTo>
                      <a:pt x="70" y="2"/>
                    </a:lnTo>
                    <a:lnTo>
                      <a:pt x="54" y="6"/>
                    </a:lnTo>
                    <a:lnTo>
                      <a:pt x="39" y="15"/>
                    </a:lnTo>
                    <a:lnTo>
                      <a:pt x="26" y="26"/>
                    </a:lnTo>
                    <a:lnTo>
                      <a:pt x="14" y="40"/>
                    </a:lnTo>
                    <a:lnTo>
                      <a:pt x="6" y="55"/>
                    </a:lnTo>
                    <a:lnTo>
                      <a:pt x="1" y="70"/>
                    </a:lnTo>
                    <a:lnTo>
                      <a:pt x="0" y="89"/>
                    </a:lnTo>
                    <a:lnTo>
                      <a:pt x="1" y="106"/>
                    </a:lnTo>
                    <a:lnTo>
                      <a:pt x="6" y="123"/>
                    </a:lnTo>
                    <a:lnTo>
                      <a:pt x="14" y="138"/>
                    </a:lnTo>
                    <a:lnTo>
                      <a:pt x="26" y="152"/>
                    </a:lnTo>
                    <a:lnTo>
                      <a:pt x="39" y="163"/>
                    </a:lnTo>
                    <a:lnTo>
                      <a:pt x="54" y="171"/>
                    </a:lnTo>
                    <a:lnTo>
                      <a:pt x="70" y="176"/>
                    </a:lnTo>
                    <a:lnTo>
                      <a:pt x="89" y="178"/>
                    </a:lnTo>
                    <a:lnTo>
                      <a:pt x="105" y="176"/>
                    </a:lnTo>
                    <a:lnTo>
                      <a:pt x="122" y="171"/>
                    </a:lnTo>
                    <a:lnTo>
                      <a:pt x="129" y="166"/>
                    </a:lnTo>
                    <a:lnTo>
                      <a:pt x="132" y="164"/>
                    </a:lnTo>
                    <a:lnTo>
                      <a:pt x="137" y="163"/>
                    </a:lnTo>
                    <a:lnTo>
                      <a:pt x="151" y="152"/>
                    </a:lnTo>
                    <a:lnTo>
                      <a:pt x="162" y="138"/>
                    </a:lnTo>
                    <a:lnTo>
                      <a:pt x="163" y="133"/>
                    </a:lnTo>
                    <a:lnTo>
                      <a:pt x="166" y="130"/>
                    </a:lnTo>
                    <a:lnTo>
                      <a:pt x="170" y="123"/>
                    </a:lnTo>
                    <a:lnTo>
                      <a:pt x="175" y="106"/>
                    </a:lnTo>
                    <a:lnTo>
                      <a:pt x="177" y="89"/>
                    </a:lnTo>
                    <a:lnTo>
                      <a:pt x="175" y="70"/>
                    </a:lnTo>
                    <a:lnTo>
                      <a:pt x="170" y="55"/>
                    </a:lnTo>
                    <a:lnTo>
                      <a:pt x="162" y="40"/>
                    </a:lnTo>
                    <a:lnTo>
                      <a:pt x="151" y="26"/>
                    </a:lnTo>
                    <a:lnTo>
                      <a:pt x="137" y="15"/>
                    </a:lnTo>
                    <a:lnTo>
                      <a:pt x="122" y="6"/>
                    </a:lnTo>
                    <a:lnTo>
                      <a:pt x="105" y="2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00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2087" name="Freeform 98">
                <a:extLst>
                  <a:ext uri="{FF2B5EF4-FFF2-40B4-BE49-F238E27FC236}">
                    <a16:creationId xmlns:a16="http://schemas.microsoft.com/office/drawing/2014/main" id="{1E411B35-7BDD-50D0-0AD6-EDE8BA8B66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0400" y="4084638"/>
                <a:ext cx="71438" cy="69850"/>
              </a:xfrm>
              <a:custGeom>
                <a:avLst/>
                <a:gdLst>
                  <a:gd name="T0" fmla="*/ 89 w 178"/>
                  <a:gd name="T1" fmla="*/ 0 h 178"/>
                  <a:gd name="T2" fmla="*/ 70 w 178"/>
                  <a:gd name="T3" fmla="*/ 1 h 178"/>
                  <a:gd name="T4" fmla="*/ 55 w 178"/>
                  <a:gd name="T5" fmla="*/ 6 h 178"/>
                  <a:gd name="T6" fmla="*/ 40 w 178"/>
                  <a:gd name="T7" fmla="*/ 14 h 178"/>
                  <a:gd name="T8" fmla="*/ 27 w 178"/>
                  <a:gd name="T9" fmla="*/ 26 h 178"/>
                  <a:gd name="T10" fmla="*/ 15 w 178"/>
                  <a:gd name="T11" fmla="*/ 39 h 178"/>
                  <a:gd name="T12" fmla="*/ 6 w 178"/>
                  <a:gd name="T13" fmla="*/ 55 h 178"/>
                  <a:gd name="T14" fmla="*/ 2 w 178"/>
                  <a:gd name="T15" fmla="*/ 70 h 178"/>
                  <a:gd name="T16" fmla="*/ 0 w 178"/>
                  <a:gd name="T17" fmla="*/ 89 h 178"/>
                  <a:gd name="T18" fmla="*/ 2 w 178"/>
                  <a:gd name="T19" fmla="*/ 106 h 178"/>
                  <a:gd name="T20" fmla="*/ 6 w 178"/>
                  <a:gd name="T21" fmla="*/ 122 h 178"/>
                  <a:gd name="T22" fmla="*/ 15 w 178"/>
                  <a:gd name="T23" fmla="*/ 138 h 178"/>
                  <a:gd name="T24" fmla="*/ 27 w 178"/>
                  <a:gd name="T25" fmla="*/ 152 h 178"/>
                  <a:gd name="T26" fmla="*/ 40 w 178"/>
                  <a:gd name="T27" fmla="*/ 163 h 178"/>
                  <a:gd name="T28" fmla="*/ 55 w 178"/>
                  <a:gd name="T29" fmla="*/ 171 h 178"/>
                  <a:gd name="T30" fmla="*/ 70 w 178"/>
                  <a:gd name="T31" fmla="*/ 176 h 178"/>
                  <a:gd name="T32" fmla="*/ 89 w 178"/>
                  <a:gd name="T33" fmla="*/ 178 h 178"/>
                  <a:gd name="T34" fmla="*/ 106 w 178"/>
                  <a:gd name="T35" fmla="*/ 176 h 178"/>
                  <a:gd name="T36" fmla="*/ 122 w 178"/>
                  <a:gd name="T37" fmla="*/ 171 h 178"/>
                  <a:gd name="T38" fmla="*/ 130 w 178"/>
                  <a:gd name="T39" fmla="*/ 166 h 178"/>
                  <a:gd name="T40" fmla="*/ 133 w 178"/>
                  <a:gd name="T41" fmla="*/ 164 h 178"/>
                  <a:gd name="T42" fmla="*/ 138 w 178"/>
                  <a:gd name="T43" fmla="*/ 163 h 178"/>
                  <a:gd name="T44" fmla="*/ 152 w 178"/>
                  <a:gd name="T45" fmla="*/ 152 h 178"/>
                  <a:gd name="T46" fmla="*/ 163 w 178"/>
                  <a:gd name="T47" fmla="*/ 138 h 178"/>
                  <a:gd name="T48" fmla="*/ 164 w 178"/>
                  <a:gd name="T49" fmla="*/ 133 h 178"/>
                  <a:gd name="T50" fmla="*/ 166 w 178"/>
                  <a:gd name="T51" fmla="*/ 129 h 178"/>
                  <a:gd name="T52" fmla="*/ 171 w 178"/>
                  <a:gd name="T53" fmla="*/ 122 h 178"/>
                  <a:gd name="T54" fmla="*/ 176 w 178"/>
                  <a:gd name="T55" fmla="*/ 106 h 178"/>
                  <a:gd name="T56" fmla="*/ 178 w 178"/>
                  <a:gd name="T57" fmla="*/ 89 h 178"/>
                  <a:gd name="T58" fmla="*/ 176 w 178"/>
                  <a:gd name="T59" fmla="*/ 70 h 178"/>
                  <a:gd name="T60" fmla="*/ 171 w 178"/>
                  <a:gd name="T61" fmla="*/ 55 h 178"/>
                  <a:gd name="T62" fmla="*/ 163 w 178"/>
                  <a:gd name="T63" fmla="*/ 39 h 178"/>
                  <a:gd name="T64" fmla="*/ 152 w 178"/>
                  <a:gd name="T65" fmla="*/ 26 h 178"/>
                  <a:gd name="T66" fmla="*/ 138 w 178"/>
                  <a:gd name="T67" fmla="*/ 14 h 178"/>
                  <a:gd name="T68" fmla="*/ 122 w 178"/>
                  <a:gd name="T69" fmla="*/ 6 h 178"/>
                  <a:gd name="T70" fmla="*/ 106 w 178"/>
                  <a:gd name="T71" fmla="*/ 1 h 178"/>
                  <a:gd name="T72" fmla="*/ 89 w 178"/>
                  <a:gd name="T73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8" h="178">
                    <a:moveTo>
                      <a:pt x="89" y="0"/>
                    </a:moveTo>
                    <a:lnTo>
                      <a:pt x="70" y="1"/>
                    </a:lnTo>
                    <a:lnTo>
                      <a:pt x="55" y="6"/>
                    </a:lnTo>
                    <a:lnTo>
                      <a:pt x="40" y="14"/>
                    </a:lnTo>
                    <a:lnTo>
                      <a:pt x="27" y="26"/>
                    </a:lnTo>
                    <a:lnTo>
                      <a:pt x="15" y="39"/>
                    </a:lnTo>
                    <a:lnTo>
                      <a:pt x="6" y="55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106"/>
                    </a:lnTo>
                    <a:lnTo>
                      <a:pt x="6" y="122"/>
                    </a:lnTo>
                    <a:lnTo>
                      <a:pt x="15" y="138"/>
                    </a:lnTo>
                    <a:lnTo>
                      <a:pt x="27" y="152"/>
                    </a:lnTo>
                    <a:lnTo>
                      <a:pt x="40" y="163"/>
                    </a:lnTo>
                    <a:lnTo>
                      <a:pt x="55" y="171"/>
                    </a:lnTo>
                    <a:lnTo>
                      <a:pt x="70" y="176"/>
                    </a:lnTo>
                    <a:lnTo>
                      <a:pt x="89" y="178"/>
                    </a:lnTo>
                    <a:lnTo>
                      <a:pt x="106" y="176"/>
                    </a:lnTo>
                    <a:lnTo>
                      <a:pt x="122" y="171"/>
                    </a:lnTo>
                    <a:lnTo>
                      <a:pt x="130" y="166"/>
                    </a:lnTo>
                    <a:lnTo>
                      <a:pt x="133" y="164"/>
                    </a:lnTo>
                    <a:lnTo>
                      <a:pt x="138" y="163"/>
                    </a:lnTo>
                    <a:lnTo>
                      <a:pt x="152" y="152"/>
                    </a:lnTo>
                    <a:lnTo>
                      <a:pt x="163" y="138"/>
                    </a:lnTo>
                    <a:lnTo>
                      <a:pt x="164" y="133"/>
                    </a:lnTo>
                    <a:lnTo>
                      <a:pt x="166" y="129"/>
                    </a:lnTo>
                    <a:lnTo>
                      <a:pt x="171" y="122"/>
                    </a:lnTo>
                    <a:lnTo>
                      <a:pt x="176" y="106"/>
                    </a:lnTo>
                    <a:lnTo>
                      <a:pt x="178" y="89"/>
                    </a:lnTo>
                    <a:lnTo>
                      <a:pt x="176" y="70"/>
                    </a:lnTo>
                    <a:lnTo>
                      <a:pt x="171" y="55"/>
                    </a:lnTo>
                    <a:lnTo>
                      <a:pt x="163" y="39"/>
                    </a:lnTo>
                    <a:lnTo>
                      <a:pt x="152" y="26"/>
                    </a:lnTo>
                    <a:lnTo>
                      <a:pt x="138" y="14"/>
                    </a:lnTo>
                    <a:lnTo>
                      <a:pt x="122" y="6"/>
                    </a:lnTo>
                    <a:lnTo>
                      <a:pt x="106" y="1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00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2089" name="Freeform 100">
                <a:extLst>
                  <a:ext uri="{FF2B5EF4-FFF2-40B4-BE49-F238E27FC236}">
                    <a16:creationId xmlns:a16="http://schemas.microsoft.com/office/drawing/2014/main" id="{8C9030F2-030F-A580-6CCD-709854EDA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3738" y="4521201"/>
                <a:ext cx="2300288" cy="854075"/>
              </a:xfrm>
              <a:custGeom>
                <a:avLst/>
                <a:gdLst>
                  <a:gd name="T0" fmla="*/ 5795 w 5795"/>
                  <a:gd name="T1" fmla="*/ 2152 h 2152"/>
                  <a:gd name="T2" fmla="*/ 875 w 5795"/>
                  <a:gd name="T3" fmla="*/ 658 h 2152"/>
                  <a:gd name="T4" fmla="*/ 0 w 5795"/>
                  <a:gd name="T5" fmla="*/ 0 h 2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795" h="2152">
                    <a:moveTo>
                      <a:pt x="5795" y="2152"/>
                    </a:moveTo>
                    <a:lnTo>
                      <a:pt x="875" y="658"/>
                    </a:lnTo>
                    <a:lnTo>
                      <a:pt x="0" y="0"/>
                    </a:lnTo>
                  </a:path>
                </a:pathLst>
              </a:custGeom>
              <a:noFill/>
              <a:ln w="28575">
                <a:solidFill>
                  <a:srgbClr val="0066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2090" name="Line 101">
                <a:extLst>
                  <a:ext uri="{FF2B5EF4-FFF2-40B4-BE49-F238E27FC236}">
                    <a16:creationId xmlns:a16="http://schemas.microsoft.com/office/drawing/2014/main" id="{E2C41755-2E7A-F4D0-246A-D6B0EA9EA1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217863" y="4484688"/>
                <a:ext cx="344488" cy="295275"/>
              </a:xfrm>
              <a:prstGeom prst="line">
                <a:avLst/>
              </a:prstGeom>
              <a:noFill/>
              <a:ln w="28575">
                <a:solidFill>
                  <a:srgbClr val="0066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2092" name="Freeform 103">
                <a:extLst>
                  <a:ext uri="{FF2B5EF4-FFF2-40B4-BE49-F238E27FC236}">
                    <a16:creationId xmlns:a16="http://schemas.microsoft.com/office/drawing/2014/main" id="{AEDC688A-6721-ED69-CED3-4891AA57E2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8813" y="4484688"/>
                <a:ext cx="69850" cy="71438"/>
              </a:xfrm>
              <a:custGeom>
                <a:avLst/>
                <a:gdLst>
                  <a:gd name="T0" fmla="*/ 178 w 178"/>
                  <a:gd name="T1" fmla="*/ 89 h 178"/>
                  <a:gd name="T2" fmla="*/ 176 w 178"/>
                  <a:gd name="T3" fmla="*/ 70 h 178"/>
                  <a:gd name="T4" fmla="*/ 171 w 178"/>
                  <a:gd name="T5" fmla="*/ 54 h 178"/>
                  <a:gd name="T6" fmla="*/ 163 w 178"/>
                  <a:gd name="T7" fmla="*/ 39 h 178"/>
                  <a:gd name="T8" fmla="*/ 152 w 178"/>
                  <a:gd name="T9" fmla="*/ 26 h 178"/>
                  <a:gd name="T10" fmla="*/ 138 w 178"/>
                  <a:gd name="T11" fmla="*/ 14 h 178"/>
                  <a:gd name="T12" fmla="*/ 122 w 178"/>
                  <a:gd name="T13" fmla="*/ 6 h 178"/>
                  <a:gd name="T14" fmla="*/ 106 w 178"/>
                  <a:gd name="T15" fmla="*/ 1 h 178"/>
                  <a:gd name="T16" fmla="*/ 89 w 178"/>
                  <a:gd name="T17" fmla="*/ 0 h 178"/>
                  <a:gd name="T18" fmla="*/ 70 w 178"/>
                  <a:gd name="T19" fmla="*/ 1 h 178"/>
                  <a:gd name="T20" fmla="*/ 55 w 178"/>
                  <a:gd name="T21" fmla="*/ 6 h 178"/>
                  <a:gd name="T22" fmla="*/ 39 w 178"/>
                  <a:gd name="T23" fmla="*/ 14 h 178"/>
                  <a:gd name="T24" fmla="*/ 26 w 178"/>
                  <a:gd name="T25" fmla="*/ 26 h 178"/>
                  <a:gd name="T26" fmla="*/ 15 w 178"/>
                  <a:gd name="T27" fmla="*/ 39 h 178"/>
                  <a:gd name="T28" fmla="*/ 6 w 178"/>
                  <a:gd name="T29" fmla="*/ 54 h 178"/>
                  <a:gd name="T30" fmla="*/ 2 w 178"/>
                  <a:gd name="T31" fmla="*/ 70 h 178"/>
                  <a:gd name="T32" fmla="*/ 0 w 178"/>
                  <a:gd name="T33" fmla="*/ 89 h 178"/>
                  <a:gd name="T34" fmla="*/ 2 w 178"/>
                  <a:gd name="T35" fmla="*/ 105 h 178"/>
                  <a:gd name="T36" fmla="*/ 6 w 178"/>
                  <a:gd name="T37" fmla="*/ 122 h 178"/>
                  <a:gd name="T38" fmla="*/ 15 w 178"/>
                  <a:gd name="T39" fmla="*/ 137 h 178"/>
                  <a:gd name="T40" fmla="*/ 26 w 178"/>
                  <a:gd name="T41" fmla="*/ 152 h 178"/>
                  <a:gd name="T42" fmla="*/ 39 w 178"/>
                  <a:gd name="T43" fmla="*/ 162 h 178"/>
                  <a:gd name="T44" fmla="*/ 55 w 178"/>
                  <a:gd name="T45" fmla="*/ 171 h 178"/>
                  <a:gd name="T46" fmla="*/ 70 w 178"/>
                  <a:gd name="T47" fmla="*/ 175 h 178"/>
                  <a:gd name="T48" fmla="*/ 89 w 178"/>
                  <a:gd name="T49" fmla="*/ 178 h 178"/>
                  <a:gd name="T50" fmla="*/ 106 w 178"/>
                  <a:gd name="T51" fmla="*/ 175 h 178"/>
                  <a:gd name="T52" fmla="*/ 122 w 178"/>
                  <a:gd name="T53" fmla="*/ 171 h 178"/>
                  <a:gd name="T54" fmla="*/ 129 w 178"/>
                  <a:gd name="T55" fmla="*/ 166 h 178"/>
                  <a:gd name="T56" fmla="*/ 133 w 178"/>
                  <a:gd name="T57" fmla="*/ 163 h 178"/>
                  <a:gd name="T58" fmla="*/ 138 w 178"/>
                  <a:gd name="T59" fmla="*/ 162 h 178"/>
                  <a:gd name="T60" fmla="*/ 152 w 178"/>
                  <a:gd name="T61" fmla="*/ 152 h 178"/>
                  <a:gd name="T62" fmla="*/ 163 w 178"/>
                  <a:gd name="T63" fmla="*/ 137 h 178"/>
                  <a:gd name="T64" fmla="*/ 164 w 178"/>
                  <a:gd name="T65" fmla="*/ 133 h 178"/>
                  <a:gd name="T66" fmla="*/ 166 w 178"/>
                  <a:gd name="T67" fmla="*/ 129 h 178"/>
                  <a:gd name="T68" fmla="*/ 171 w 178"/>
                  <a:gd name="T69" fmla="*/ 122 h 178"/>
                  <a:gd name="T70" fmla="*/ 176 w 178"/>
                  <a:gd name="T71" fmla="*/ 105 h 178"/>
                  <a:gd name="T72" fmla="*/ 178 w 178"/>
                  <a:gd name="T73" fmla="*/ 89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8" h="178">
                    <a:moveTo>
                      <a:pt x="178" y="89"/>
                    </a:moveTo>
                    <a:lnTo>
                      <a:pt x="176" y="70"/>
                    </a:lnTo>
                    <a:lnTo>
                      <a:pt x="171" y="54"/>
                    </a:lnTo>
                    <a:lnTo>
                      <a:pt x="163" y="39"/>
                    </a:lnTo>
                    <a:lnTo>
                      <a:pt x="152" y="26"/>
                    </a:lnTo>
                    <a:lnTo>
                      <a:pt x="138" y="14"/>
                    </a:lnTo>
                    <a:lnTo>
                      <a:pt x="122" y="6"/>
                    </a:lnTo>
                    <a:lnTo>
                      <a:pt x="106" y="1"/>
                    </a:lnTo>
                    <a:lnTo>
                      <a:pt x="89" y="0"/>
                    </a:lnTo>
                    <a:lnTo>
                      <a:pt x="70" y="1"/>
                    </a:lnTo>
                    <a:lnTo>
                      <a:pt x="55" y="6"/>
                    </a:lnTo>
                    <a:lnTo>
                      <a:pt x="39" y="14"/>
                    </a:lnTo>
                    <a:lnTo>
                      <a:pt x="26" y="26"/>
                    </a:lnTo>
                    <a:lnTo>
                      <a:pt x="15" y="39"/>
                    </a:lnTo>
                    <a:lnTo>
                      <a:pt x="6" y="54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105"/>
                    </a:lnTo>
                    <a:lnTo>
                      <a:pt x="6" y="122"/>
                    </a:lnTo>
                    <a:lnTo>
                      <a:pt x="15" y="137"/>
                    </a:lnTo>
                    <a:lnTo>
                      <a:pt x="26" y="152"/>
                    </a:lnTo>
                    <a:lnTo>
                      <a:pt x="39" y="162"/>
                    </a:lnTo>
                    <a:lnTo>
                      <a:pt x="55" y="171"/>
                    </a:lnTo>
                    <a:lnTo>
                      <a:pt x="70" y="175"/>
                    </a:lnTo>
                    <a:lnTo>
                      <a:pt x="89" y="178"/>
                    </a:lnTo>
                    <a:lnTo>
                      <a:pt x="106" y="175"/>
                    </a:lnTo>
                    <a:lnTo>
                      <a:pt x="122" y="171"/>
                    </a:lnTo>
                    <a:lnTo>
                      <a:pt x="129" y="166"/>
                    </a:lnTo>
                    <a:lnTo>
                      <a:pt x="133" y="163"/>
                    </a:lnTo>
                    <a:lnTo>
                      <a:pt x="138" y="162"/>
                    </a:lnTo>
                    <a:lnTo>
                      <a:pt x="152" y="152"/>
                    </a:lnTo>
                    <a:lnTo>
                      <a:pt x="163" y="137"/>
                    </a:lnTo>
                    <a:lnTo>
                      <a:pt x="164" y="133"/>
                    </a:lnTo>
                    <a:lnTo>
                      <a:pt x="166" y="129"/>
                    </a:lnTo>
                    <a:lnTo>
                      <a:pt x="171" y="122"/>
                    </a:lnTo>
                    <a:lnTo>
                      <a:pt x="176" y="105"/>
                    </a:lnTo>
                    <a:lnTo>
                      <a:pt x="178" y="89"/>
                    </a:lnTo>
                    <a:close/>
                  </a:path>
                </a:pathLst>
              </a:custGeom>
              <a:solidFill>
                <a:srgbClr val="006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2093" name="Freeform 104">
                <a:extLst>
                  <a:ext uri="{FF2B5EF4-FFF2-40B4-BE49-F238E27FC236}">
                    <a16:creationId xmlns:a16="http://schemas.microsoft.com/office/drawing/2014/main" id="{A777AC37-2A2B-48A6-A349-E9979A7667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4888" y="4746626"/>
                <a:ext cx="71438" cy="71438"/>
              </a:xfrm>
              <a:custGeom>
                <a:avLst/>
                <a:gdLst>
                  <a:gd name="T0" fmla="*/ 177 w 177"/>
                  <a:gd name="T1" fmla="*/ 89 h 178"/>
                  <a:gd name="T2" fmla="*/ 175 w 177"/>
                  <a:gd name="T3" fmla="*/ 70 h 178"/>
                  <a:gd name="T4" fmla="*/ 170 w 177"/>
                  <a:gd name="T5" fmla="*/ 55 h 178"/>
                  <a:gd name="T6" fmla="*/ 162 w 177"/>
                  <a:gd name="T7" fmla="*/ 39 h 178"/>
                  <a:gd name="T8" fmla="*/ 151 w 177"/>
                  <a:gd name="T9" fmla="*/ 26 h 178"/>
                  <a:gd name="T10" fmla="*/ 137 w 177"/>
                  <a:gd name="T11" fmla="*/ 14 h 178"/>
                  <a:gd name="T12" fmla="*/ 122 w 177"/>
                  <a:gd name="T13" fmla="*/ 6 h 178"/>
                  <a:gd name="T14" fmla="*/ 105 w 177"/>
                  <a:gd name="T15" fmla="*/ 1 h 178"/>
                  <a:gd name="T16" fmla="*/ 89 w 177"/>
                  <a:gd name="T17" fmla="*/ 0 h 178"/>
                  <a:gd name="T18" fmla="*/ 70 w 177"/>
                  <a:gd name="T19" fmla="*/ 1 h 178"/>
                  <a:gd name="T20" fmla="*/ 54 w 177"/>
                  <a:gd name="T21" fmla="*/ 6 h 178"/>
                  <a:gd name="T22" fmla="*/ 39 w 177"/>
                  <a:gd name="T23" fmla="*/ 14 h 178"/>
                  <a:gd name="T24" fmla="*/ 26 w 177"/>
                  <a:gd name="T25" fmla="*/ 26 h 178"/>
                  <a:gd name="T26" fmla="*/ 14 w 177"/>
                  <a:gd name="T27" fmla="*/ 39 h 178"/>
                  <a:gd name="T28" fmla="*/ 6 w 177"/>
                  <a:gd name="T29" fmla="*/ 55 h 178"/>
                  <a:gd name="T30" fmla="*/ 1 w 177"/>
                  <a:gd name="T31" fmla="*/ 70 h 178"/>
                  <a:gd name="T32" fmla="*/ 0 w 177"/>
                  <a:gd name="T33" fmla="*/ 89 h 178"/>
                  <a:gd name="T34" fmla="*/ 1 w 177"/>
                  <a:gd name="T35" fmla="*/ 106 h 178"/>
                  <a:gd name="T36" fmla="*/ 6 w 177"/>
                  <a:gd name="T37" fmla="*/ 122 h 178"/>
                  <a:gd name="T38" fmla="*/ 14 w 177"/>
                  <a:gd name="T39" fmla="*/ 138 h 178"/>
                  <a:gd name="T40" fmla="*/ 26 w 177"/>
                  <a:gd name="T41" fmla="*/ 152 h 178"/>
                  <a:gd name="T42" fmla="*/ 39 w 177"/>
                  <a:gd name="T43" fmla="*/ 163 h 178"/>
                  <a:gd name="T44" fmla="*/ 54 w 177"/>
                  <a:gd name="T45" fmla="*/ 171 h 178"/>
                  <a:gd name="T46" fmla="*/ 70 w 177"/>
                  <a:gd name="T47" fmla="*/ 176 h 178"/>
                  <a:gd name="T48" fmla="*/ 89 w 177"/>
                  <a:gd name="T49" fmla="*/ 178 h 178"/>
                  <a:gd name="T50" fmla="*/ 105 w 177"/>
                  <a:gd name="T51" fmla="*/ 176 h 178"/>
                  <a:gd name="T52" fmla="*/ 122 w 177"/>
                  <a:gd name="T53" fmla="*/ 171 h 178"/>
                  <a:gd name="T54" fmla="*/ 129 w 177"/>
                  <a:gd name="T55" fmla="*/ 166 h 178"/>
                  <a:gd name="T56" fmla="*/ 132 w 177"/>
                  <a:gd name="T57" fmla="*/ 164 h 178"/>
                  <a:gd name="T58" fmla="*/ 137 w 177"/>
                  <a:gd name="T59" fmla="*/ 163 h 178"/>
                  <a:gd name="T60" fmla="*/ 151 w 177"/>
                  <a:gd name="T61" fmla="*/ 152 h 178"/>
                  <a:gd name="T62" fmla="*/ 162 w 177"/>
                  <a:gd name="T63" fmla="*/ 138 h 178"/>
                  <a:gd name="T64" fmla="*/ 163 w 177"/>
                  <a:gd name="T65" fmla="*/ 133 h 178"/>
                  <a:gd name="T66" fmla="*/ 166 w 177"/>
                  <a:gd name="T67" fmla="*/ 130 h 178"/>
                  <a:gd name="T68" fmla="*/ 170 w 177"/>
                  <a:gd name="T69" fmla="*/ 122 h 178"/>
                  <a:gd name="T70" fmla="*/ 175 w 177"/>
                  <a:gd name="T71" fmla="*/ 106 h 178"/>
                  <a:gd name="T72" fmla="*/ 177 w 177"/>
                  <a:gd name="T73" fmla="*/ 89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7" h="178">
                    <a:moveTo>
                      <a:pt x="177" y="89"/>
                    </a:moveTo>
                    <a:lnTo>
                      <a:pt x="175" y="70"/>
                    </a:lnTo>
                    <a:lnTo>
                      <a:pt x="170" y="55"/>
                    </a:lnTo>
                    <a:lnTo>
                      <a:pt x="162" y="39"/>
                    </a:lnTo>
                    <a:lnTo>
                      <a:pt x="151" y="26"/>
                    </a:lnTo>
                    <a:lnTo>
                      <a:pt x="137" y="14"/>
                    </a:lnTo>
                    <a:lnTo>
                      <a:pt x="122" y="6"/>
                    </a:lnTo>
                    <a:lnTo>
                      <a:pt x="105" y="1"/>
                    </a:lnTo>
                    <a:lnTo>
                      <a:pt x="89" y="0"/>
                    </a:lnTo>
                    <a:lnTo>
                      <a:pt x="70" y="1"/>
                    </a:lnTo>
                    <a:lnTo>
                      <a:pt x="54" y="6"/>
                    </a:lnTo>
                    <a:lnTo>
                      <a:pt x="39" y="14"/>
                    </a:lnTo>
                    <a:lnTo>
                      <a:pt x="26" y="26"/>
                    </a:lnTo>
                    <a:lnTo>
                      <a:pt x="14" y="39"/>
                    </a:lnTo>
                    <a:lnTo>
                      <a:pt x="6" y="55"/>
                    </a:lnTo>
                    <a:lnTo>
                      <a:pt x="1" y="70"/>
                    </a:lnTo>
                    <a:lnTo>
                      <a:pt x="0" y="89"/>
                    </a:lnTo>
                    <a:lnTo>
                      <a:pt x="1" y="106"/>
                    </a:lnTo>
                    <a:lnTo>
                      <a:pt x="6" y="122"/>
                    </a:lnTo>
                    <a:lnTo>
                      <a:pt x="14" y="138"/>
                    </a:lnTo>
                    <a:lnTo>
                      <a:pt x="26" y="152"/>
                    </a:lnTo>
                    <a:lnTo>
                      <a:pt x="39" y="163"/>
                    </a:lnTo>
                    <a:lnTo>
                      <a:pt x="54" y="171"/>
                    </a:lnTo>
                    <a:lnTo>
                      <a:pt x="70" y="176"/>
                    </a:lnTo>
                    <a:lnTo>
                      <a:pt x="89" y="178"/>
                    </a:lnTo>
                    <a:lnTo>
                      <a:pt x="105" y="176"/>
                    </a:lnTo>
                    <a:lnTo>
                      <a:pt x="122" y="171"/>
                    </a:lnTo>
                    <a:lnTo>
                      <a:pt x="129" y="166"/>
                    </a:lnTo>
                    <a:lnTo>
                      <a:pt x="132" y="164"/>
                    </a:lnTo>
                    <a:lnTo>
                      <a:pt x="137" y="163"/>
                    </a:lnTo>
                    <a:lnTo>
                      <a:pt x="151" y="152"/>
                    </a:lnTo>
                    <a:lnTo>
                      <a:pt x="162" y="138"/>
                    </a:lnTo>
                    <a:lnTo>
                      <a:pt x="163" y="133"/>
                    </a:lnTo>
                    <a:lnTo>
                      <a:pt x="166" y="130"/>
                    </a:lnTo>
                    <a:lnTo>
                      <a:pt x="170" y="122"/>
                    </a:lnTo>
                    <a:lnTo>
                      <a:pt x="175" y="106"/>
                    </a:lnTo>
                    <a:lnTo>
                      <a:pt x="177" y="89"/>
                    </a:lnTo>
                    <a:close/>
                  </a:path>
                </a:pathLst>
              </a:custGeom>
              <a:solidFill>
                <a:srgbClr val="006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2094" name="Freeform 105">
                <a:extLst>
                  <a:ext uri="{FF2B5EF4-FFF2-40B4-BE49-F238E27FC236}">
                    <a16:creationId xmlns:a16="http://schemas.microsoft.com/office/drawing/2014/main" id="{D7678A33-E5CD-7460-8307-0AAA694360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7513" y="5338763"/>
                <a:ext cx="71438" cy="71438"/>
              </a:xfrm>
              <a:custGeom>
                <a:avLst/>
                <a:gdLst>
                  <a:gd name="T0" fmla="*/ 178 w 178"/>
                  <a:gd name="T1" fmla="*/ 89 h 178"/>
                  <a:gd name="T2" fmla="*/ 176 w 178"/>
                  <a:gd name="T3" fmla="*/ 70 h 178"/>
                  <a:gd name="T4" fmla="*/ 171 w 178"/>
                  <a:gd name="T5" fmla="*/ 55 h 178"/>
                  <a:gd name="T6" fmla="*/ 163 w 178"/>
                  <a:gd name="T7" fmla="*/ 39 h 178"/>
                  <a:gd name="T8" fmla="*/ 152 w 178"/>
                  <a:gd name="T9" fmla="*/ 26 h 178"/>
                  <a:gd name="T10" fmla="*/ 138 w 178"/>
                  <a:gd name="T11" fmla="*/ 14 h 178"/>
                  <a:gd name="T12" fmla="*/ 122 w 178"/>
                  <a:gd name="T13" fmla="*/ 6 h 178"/>
                  <a:gd name="T14" fmla="*/ 106 w 178"/>
                  <a:gd name="T15" fmla="*/ 1 h 178"/>
                  <a:gd name="T16" fmla="*/ 89 w 178"/>
                  <a:gd name="T17" fmla="*/ 0 h 178"/>
                  <a:gd name="T18" fmla="*/ 70 w 178"/>
                  <a:gd name="T19" fmla="*/ 1 h 178"/>
                  <a:gd name="T20" fmla="*/ 55 w 178"/>
                  <a:gd name="T21" fmla="*/ 6 h 178"/>
                  <a:gd name="T22" fmla="*/ 40 w 178"/>
                  <a:gd name="T23" fmla="*/ 14 h 178"/>
                  <a:gd name="T24" fmla="*/ 26 w 178"/>
                  <a:gd name="T25" fmla="*/ 26 h 178"/>
                  <a:gd name="T26" fmla="*/ 15 w 178"/>
                  <a:gd name="T27" fmla="*/ 39 h 178"/>
                  <a:gd name="T28" fmla="*/ 6 w 178"/>
                  <a:gd name="T29" fmla="*/ 55 h 178"/>
                  <a:gd name="T30" fmla="*/ 2 w 178"/>
                  <a:gd name="T31" fmla="*/ 70 h 178"/>
                  <a:gd name="T32" fmla="*/ 0 w 178"/>
                  <a:gd name="T33" fmla="*/ 89 h 178"/>
                  <a:gd name="T34" fmla="*/ 2 w 178"/>
                  <a:gd name="T35" fmla="*/ 106 h 178"/>
                  <a:gd name="T36" fmla="*/ 6 w 178"/>
                  <a:gd name="T37" fmla="*/ 122 h 178"/>
                  <a:gd name="T38" fmla="*/ 15 w 178"/>
                  <a:gd name="T39" fmla="*/ 138 h 178"/>
                  <a:gd name="T40" fmla="*/ 26 w 178"/>
                  <a:gd name="T41" fmla="*/ 152 h 178"/>
                  <a:gd name="T42" fmla="*/ 40 w 178"/>
                  <a:gd name="T43" fmla="*/ 162 h 178"/>
                  <a:gd name="T44" fmla="*/ 55 w 178"/>
                  <a:gd name="T45" fmla="*/ 171 h 178"/>
                  <a:gd name="T46" fmla="*/ 70 w 178"/>
                  <a:gd name="T47" fmla="*/ 176 h 178"/>
                  <a:gd name="T48" fmla="*/ 89 w 178"/>
                  <a:gd name="T49" fmla="*/ 178 h 178"/>
                  <a:gd name="T50" fmla="*/ 106 w 178"/>
                  <a:gd name="T51" fmla="*/ 176 h 178"/>
                  <a:gd name="T52" fmla="*/ 122 w 178"/>
                  <a:gd name="T53" fmla="*/ 171 h 178"/>
                  <a:gd name="T54" fmla="*/ 130 w 178"/>
                  <a:gd name="T55" fmla="*/ 166 h 178"/>
                  <a:gd name="T56" fmla="*/ 133 w 178"/>
                  <a:gd name="T57" fmla="*/ 164 h 178"/>
                  <a:gd name="T58" fmla="*/ 138 w 178"/>
                  <a:gd name="T59" fmla="*/ 162 h 178"/>
                  <a:gd name="T60" fmla="*/ 152 w 178"/>
                  <a:gd name="T61" fmla="*/ 152 h 178"/>
                  <a:gd name="T62" fmla="*/ 163 w 178"/>
                  <a:gd name="T63" fmla="*/ 138 h 178"/>
                  <a:gd name="T64" fmla="*/ 164 w 178"/>
                  <a:gd name="T65" fmla="*/ 133 h 178"/>
                  <a:gd name="T66" fmla="*/ 166 w 178"/>
                  <a:gd name="T67" fmla="*/ 129 h 178"/>
                  <a:gd name="T68" fmla="*/ 171 w 178"/>
                  <a:gd name="T69" fmla="*/ 122 h 178"/>
                  <a:gd name="T70" fmla="*/ 176 w 178"/>
                  <a:gd name="T71" fmla="*/ 106 h 178"/>
                  <a:gd name="T72" fmla="*/ 178 w 178"/>
                  <a:gd name="T73" fmla="*/ 89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8" h="178">
                    <a:moveTo>
                      <a:pt x="178" y="89"/>
                    </a:moveTo>
                    <a:lnTo>
                      <a:pt x="176" y="70"/>
                    </a:lnTo>
                    <a:lnTo>
                      <a:pt x="171" y="55"/>
                    </a:lnTo>
                    <a:lnTo>
                      <a:pt x="163" y="39"/>
                    </a:lnTo>
                    <a:lnTo>
                      <a:pt x="152" y="26"/>
                    </a:lnTo>
                    <a:lnTo>
                      <a:pt x="138" y="14"/>
                    </a:lnTo>
                    <a:lnTo>
                      <a:pt x="122" y="6"/>
                    </a:lnTo>
                    <a:lnTo>
                      <a:pt x="106" y="1"/>
                    </a:lnTo>
                    <a:lnTo>
                      <a:pt x="89" y="0"/>
                    </a:lnTo>
                    <a:lnTo>
                      <a:pt x="70" y="1"/>
                    </a:lnTo>
                    <a:lnTo>
                      <a:pt x="55" y="6"/>
                    </a:lnTo>
                    <a:lnTo>
                      <a:pt x="40" y="14"/>
                    </a:lnTo>
                    <a:lnTo>
                      <a:pt x="26" y="26"/>
                    </a:lnTo>
                    <a:lnTo>
                      <a:pt x="15" y="39"/>
                    </a:lnTo>
                    <a:lnTo>
                      <a:pt x="6" y="55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106"/>
                    </a:lnTo>
                    <a:lnTo>
                      <a:pt x="6" y="122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0" y="162"/>
                    </a:lnTo>
                    <a:lnTo>
                      <a:pt x="55" y="171"/>
                    </a:lnTo>
                    <a:lnTo>
                      <a:pt x="70" y="176"/>
                    </a:lnTo>
                    <a:lnTo>
                      <a:pt x="89" y="178"/>
                    </a:lnTo>
                    <a:lnTo>
                      <a:pt x="106" y="176"/>
                    </a:lnTo>
                    <a:lnTo>
                      <a:pt x="122" y="171"/>
                    </a:lnTo>
                    <a:lnTo>
                      <a:pt x="130" y="166"/>
                    </a:lnTo>
                    <a:lnTo>
                      <a:pt x="133" y="164"/>
                    </a:lnTo>
                    <a:lnTo>
                      <a:pt x="138" y="162"/>
                    </a:lnTo>
                    <a:lnTo>
                      <a:pt x="152" y="152"/>
                    </a:lnTo>
                    <a:lnTo>
                      <a:pt x="163" y="138"/>
                    </a:lnTo>
                    <a:lnTo>
                      <a:pt x="164" y="133"/>
                    </a:lnTo>
                    <a:lnTo>
                      <a:pt x="166" y="129"/>
                    </a:lnTo>
                    <a:lnTo>
                      <a:pt x="171" y="122"/>
                    </a:lnTo>
                    <a:lnTo>
                      <a:pt x="176" y="106"/>
                    </a:lnTo>
                    <a:lnTo>
                      <a:pt x="178" y="89"/>
                    </a:lnTo>
                    <a:close/>
                  </a:path>
                </a:pathLst>
              </a:custGeom>
              <a:solidFill>
                <a:srgbClr val="006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2095" name="Freeform 106">
                <a:extLst>
                  <a:ext uri="{FF2B5EF4-FFF2-40B4-BE49-F238E27FC236}">
                    <a16:creationId xmlns:a16="http://schemas.microsoft.com/office/drawing/2014/main" id="{46E2DC52-89A3-2A7E-DAC1-275FEE154C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2938" y="4449763"/>
                <a:ext cx="71438" cy="69850"/>
              </a:xfrm>
              <a:custGeom>
                <a:avLst/>
                <a:gdLst>
                  <a:gd name="T0" fmla="*/ 178 w 178"/>
                  <a:gd name="T1" fmla="*/ 89 h 178"/>
                  <a:gd name="T2" fmla="*/ 175 w 178"/>
                  <a:gd name="T3" fmla="*/ 70 h 178"/>
                  <a:gd name="T4" fmla="*/ 171 w 178"/>
                  <a:gd name="T5" fmla="*/ 55 h 178"/>
                  <a:gd name="T6" fmla="*/ 162 w 178"/>
                  <a:gd name="T7" fmla="*/ 39 h 178"/>
                  <a:gd name="T8" fmla="*/ 152 w 178"/>
                  <a:gd name="T9" fmla="*/ 26 h 178"/>
                  <a:gd name="T10" fmla="*/ 137 w 178"/>
                  <a:gd name="T11" fmla="*/ 15 h 178"/>
                  <a:gd name="T12" fmla="*/ 122 w 178"/>
                  <a:gd name="T13" fmla="*/ 6 h 178"/>
                  <a:gd name="T14" fmla="*/ 105 w 178"/>
                  <a:gd name="T15" fmla="*/ 2 h 178"/>
                  <a:gd name="T16" fmla="*/ 89 w 178"/>
                  <a:gd name="T17" fmla="*/ 0 h 178"/>
                  <a:gd name="T18" fmla="*/ 70 w 178"/>
                  <a:gd name="T19" fmla="*/ 2 h 178"/>
                  <a:gd name="T20" fmla="*/ 54 w 178"/>
                  <a:gd name="T21" fmla="*/ 6 h 178"/>
                  <a:gd name="T22" fmla="*/ 39 w 178"/>
                  <a:gd name="T23" fmla="*/ 15 h 178"/>
                  <a:gd name="T24" fmla="*/ 26 w 178"/>
                  <a:gd name="T25" fmla="*/ 26 h 178"/>
                  <a:gd name="T26" fmla="*/ 14 w 178"/>
                  <a:gd name="T27" fmla="*/ 39 h 178"/>
                  <a:gd name="T28" fmla="*/ 6 w 178"/>
                  <a:gd name="T29" fmla="*/ 55 h 178"/>
                  <a:gd name="T30" fmla="*/ 1 w 178"/>
                  <a:gd name="T31" fmla="*/ 70 h 178"/>
                  <a:gd name="T32" fmla="*/ 0 w 178"/>
                  <a:gd name="T33" fmla="*/ 89 h 178"/>
                  <a:gd name="T34" fmla="*/ 1 w 178"/>
                  <a:gd name="T35" fmla="*/ 106 h 178"/>
                  <a:gd name="T36" fmla="*/ 6 w 178"/>
                  <a:gd name="T37" fmla="*/ 123 h 178"/>
                  <a:gd name="T38" fmla="*/ 14 w 178"/>
                  <a:gd name="T39" fmla="*/ 138 h 178"/>
                  <a:gd name="T40" fmla="*/ 26 w 178"/>
                  <a:gd name="T41" fmla="*/ 152 h 178"/>
                  <a:gd name="T42" fmla="*/ 39 w 178"/>
                  <a:gd name="T43" fmla="*/ 163 h 178"/>
                  <a:gd name="T44" fmla="*/ 54 w 178"/>
                  <a:gd name="T45" fmla="*/ 171 h 178"/>
                  <a:gd name="T46" fmla="*/ 70 w 178"/>
                  <a:gd name="T47" fmla="*/ 176 h 178"/>
                  <a:gd name="T48" fmla="*/ 89 w 178"/>
                  <a:gd name="T49" fmla="*/ 178 h 178"/>
                  <a:gd name="T50" fmla="*/ 105 w 178"/>
                  <a:gd name="T51" fmla="*/ 176 h 178"/>
                  <a:gd name="T52" fmla="*/ 122 w 178"/>
                  <a:gd name="T53" fmla="*/ 171 h 178"/>
                  <a:gd name="T54" fmla="*/ 129 w 178"/>
                  <a:gd name="T55" fmla="*/ 166 h 178"/>
                  <a:gd name="T56" fmla="*/ 133 w 178"/>
                  <a:gd name="T57" fmla="*/ 164 h 178"/>
                  <a:gd name="T58" fmla="*/ 137 w 178"/>
                  <a:gd name="T59" fmla="*/ 163 h 178"/>
                  <a:gd name="T60" fmla="*/ 152 w 178"/>
                  <a:gd name="T61" fmla="*/ 152 h 178"/>
                  <a:gd name="T62" fmla="*/ 162 w 178"/>
                  <a:gd name="T63" fmla="*/ 138 h 178"/>
                  <a:gd name="T64" fmla="*/ 163 w 178"/>
                  <a:gd name="T65" fmla="*/ 133 h 178"/>
                  <a:gd name="T66" fmla="*/ 166 w 178"/>
                  <a:gd name="T67" fmla="*/ 130 h 178"/>
                  <a:gd name="T68" fmla="*/ 171 w 178"/>
                  <a:gd name="T69" fmla="*/ 123 h 178"/>
                  <a:gd name="T70" fmla="*/ 175 w 178"/>
                  <a:gd name="T71" fmla="*/ 106 h 178"/>
                  <a:gd name="T72" fmla="*/ 178 w 178"/>
                  <a:gd name="T73" fmla="*/ 89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8" h="178">
                    <a:moveTo>
                      <a:pt x="178" y="89"/>
                    </a:moveTo>
                    <a:lnTo>
                      <a:pt x="175" y="70"/>
                    </a:lnTo>
                    <a:lnTo>
                      <a:pt x="171" y="55"/>
                    </a:lnTo>
                    <a:lnTo>
                      <a:pt x="162" y="39"/>
                    </a:lnTo>
                    <a:lnTo>
                      <a:pt x="152" y="26"/>
                    </a:lnTo>
                    <a:lnTo>
                      <a:pt x="137" y="15"/>
                    </a:lnTo>
                    <a:lnTo>
                      <a:pt x="122" y="6"/>
                    </a:lnTo>
                    <a:lnTo>
                      <a:pt x="105" y="2"/>
                    </a:lnTo>
                    <a:lnTo>
                      <a:pt x="89" y="0"/>
                    </a:lnTo>
                    <a:lnTo>
                      <a:pt x="70" y="2"/>
                    </a:lnTo>
                    <a:lnTo>
                      <a:pt x="54" y="6"/>
                    </a:lnTo>
                    <a:lnTo>
                      <a:pt x="39" y="15"/>
                    </a:lnTo>
                    <a:lnTo>
                      <a:pt x="26" y="26"/>
                    </a:lnTo>
                    <a:lnTo>
                      <a:pt x="14" y="39"/>
                    </a:lnTo>
                    <a:lnTo>
                      <a:pt x="6" y="55"/>
                    </a:lnTo>
                    <a:lnTo>
                      <a:pt x="1" y="70"/>
                    </a:lnTo>
                    <a:lnTo>
                      <a:pt x="0" y="89"/>
                    </a:lnTo>
                    <a:lnTo>
                      <a:pt x="1" y="106"/>
                    </a:lnTo>
                    <a:lnTo>
                      <a:pt x="6" y="123"/>
                    </a:lnTo>
                    <a:lnTo>
                      <a:pt x="14" y="138"/>
                    </a:lnTo>
                    <a:lnTo>
                      <a:pt x="26" y="152"/>
                    </a:lnTo>
                    <a:lnTo>
                      <a:pt x="39" y="163"/>
                    </a:lnTo>
                    <a:lnTo>
                      <a:pt x="54" y="171"/>
                    </a:lnTo>
                    <a:lnTo>
                      <a:pt x="70" y="176"/>
                    </a:lnTo>
                    <a:lnTo>
                      <a:pt x="89" y="178"/>
                    </a:lnTo>
                    <a:lnTo>
                      <a:pt x="105" y="176"/>
                    </a:lnTo>
                    <a:lnTo>
                      <a:pt x="122" y="171"/>
                    </a:lnTo>
                    <a:lnTo>
                      <a:pt x="129" y="166"/>
                    </a:lnTo>
                    <a:lnTo>
                      <a:pt x="133" y="164"/>
                    </a:lnTo>
                    <a:lnTo>
                      <a:pt x="137" y="163"/>
                    </a:lnTo>
                    <a:lnTo>
                      <a:pt x="152" y="152"/>
                    </a:lnTo>
                    <a:lnTo>
                      <a:pt x="162" y="138"/>
                    </a:lnTo>
                    <a:lnTo>
                      <a:pt x="163" y="133"/>
                    </a:lnTo>
                    <a:lnTo>
                      <a:pt x="166" y="130"/>
                    </a:lnTo>
                    <a:lnTo>
                      <a:pt x="171" y="123"/>
                    </a:lnTo>
                    <a:lnTo>
                      <a:pt x="175" y="106"/>
                    </a:lnTo>
                    <a:lnTo>
                      <a:pt x="178" y="89"/>
                    </a:lnTo>
                    <a:close/>
                  </a:path>
                </a:pathLst>
              </a:custGeom>
              <a:solidFill>
                <a:srgbClr val="006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2096" name="Freeform 107">
                <a:extLst>
                  <a:ext uri="{FF2B5EF4-FFF2-40B4-BE49-F238E27FC236}">
                    <a16:creationId xmlns:a16="http://schemas.microsoft.com/office/drawing/2014/main" id="{BB0BE34B-1958-2403-8657-AF8364ACC2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7425" y="4745038"/>
                <a:ext cx="69850" cy="69850"/>
              </a:xfrm>
              <a:custGeom>
                <a:avLst/>
                <a:gdLst>
                  <a:gd name="T0" fmla="*/ 178 w 178"/>
                  <a:gd name="T1" fmla="*/ 89 h 178"/>
                  <a:gd name="T2" fmla="*/ 176 w 178"/>
                  <a:gd name="T3" fmla="*/ 70 h 178"/>
                  <a:gd name="T4" fmla="*/ 171 w 178"/>
                  <a:gd name="T5" fmla="*/ 55 h 178"/>
                  <a:gd name="T6" fmla="*/ 163 w 178"/>
                  <a:gd name="T7" fmla="*/ 39 h 178"/>
                  <a:gd name="T8" fmla="*/ 152 w 178"/>
                  <a:gd name="T9" fmla="*/ 26 h 178"/>
                  <a:gd name="T10" fmla="*/ 138 w 178"/>
                  <a:gd name="T11" fmla="*/ 14 h 178"/>
                  <a:gd name="T12" fmla="*/ 122 w 178"/>
                  <a:gd name="T13" fmla="*/ 6 h 178"/>
                  <a:gd name="T14" fmla="*/ 106 w 178"/>
                  <a:gd name="T15" fmla="*/ 1 h 178"/>
                  <a:gd name="T16" fmla="*/ 89 w 178"/>
                  <a:gd name="T17" fmla="*/ 0 h 178"/>
                  <a:gd name="T18" fmla="*/ 70 w 178"/>
                  <a:gd name="T19" fmla="*/ 1 h 178"/>
                  <a:gd name="T20" fmla="*/ 55 w 178"/>
                  <a:gd name="T21" fmla="*/ 6 h 178"/>
                  <a:gd name="T22" fmla="*/ 39 w 178"/>
                  <a:gd name="T23" fmla="*/ 14 h 178"/>
                  <a:gd name="T24" fmla="*/ 26 w 178"/>
                  <a:gd name="T25" fmla="*/ 26 h 178"/>
                  <a:gd name="T26" fmla="*/ 14 w 178"/>
                  <a:gd name="T27" fmla="*/ 39 h 178"/>
                  <a:gd name="T28" fmla="*/ 6 w 178"/>
                  <a:gd name="T29" fmla="*/ 55 h 178"/>
                  <a:gd name="T30" fmla="*/ 1 w 178"/>
                  <a:gd name="T31" fmla="*/ 70 h 178"/>
                  <a:gd name="T32" fmla="*/ 0 w 178"/>
                  <a:gd name="T33" fmla="*/ 89 h 178"/>
                  <a:gd name="T34" fmla="*/ 1 w 178"/>
                  <a:gd name="T35" fmla="*/ 106 h 178"/>
                  <a:gd name="T36" fmla="*/ 6 w 178"/>
                  <a:gd name="T37" fmla="*/ 122 h 178"/>
                  <a:gd name="T38" fmla="*/ 14 w 178"/>
                  <a:gd name="T39" fmla="*/ 138 h 178"/>
                  <a:gd name="T40" fmla="*/ 26 w 178"/>
                  <a:gd name="T41" fmla="*/ 152 h 178"/>
                  <a:gd name="T42" fmla="*/ 39 w 178"/>
                  <a:gd name="T43" fmla="*/ 163 h 178"/>
                  <a:gd name="T44" fmla="*/ 55 w 178"/>
                  <a:gd name="T45" fmla="*/ 171 h 178"/>
                  <a:gd name="T46" fmla="*/ 70 w 178"/>
                  <a:gd name="T47" fmla="*/ 176 h 178"/>
                  <a:gd name="T48" fmla="*/ 89 w 178"/>
                  <a:gd name="T49" fmla="*/ 178 h 178"/>
                  <a:gd name="T50" fmla="*/ 106 w 178"/>
                  <a:gd name="T51" fmla="*/ 176 h 178"/>
                  <a:gd name="T52" fmla="*/ 122 w 178"/>
                  <a:gd name="T53" fmla="*/ 171 h 178"/>
                  <a:gd name="T54" fmla="*/ 129 w 178"/>
                  <a:gd name="T55" fmla="*/ 166 h 178"/>
                  <a:gd name="T56" fmla="*/ 133 w 178"/>
                  <a:gd name="T57" fmla="*/ 164 h 178"/>
                  <a:gd name="T58" fmla="*/ 138 w 178"/>
                  <a:gd name="T59" fmla="*/ 163 h 178"/>
                  <a:gd name="T60" fmla="*/ 152 w 178"/>
                  <a:gd name="T61" fmla="*/ 152 h 178"/>
                  <a:gd name="T62" fmla="*/ 163 w 178"/>
                  <a:gd name="T63" fmla="*/ 138 h 178"/>
                  <a:gd name="T64" fmla="*/ 164 w 178"/>
                  <a:gd name="T65" fmla="*/ 133 h 178"/>
                  <a:gd name="T66" fmla="*/ 166 w 178"/>
                  <a:gd name="T67" fmla="*/ 130 h 178"/>
                  <a:gd name="T68" fmla="*/ 171 w 178"/>
                  <a:gd name="T69" fmla="*/ 122 h 178"/>
                  <a:gd name="T70" fmla="*/ 176 w 178"/>
                  <a:gd name="T71" fmla="*/ 106 h 178"/>
                  <a:gd name="T72" fmla="*/ 178 w 178"/>
                  <a:gd name="T73" fmla="*/ 89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8" h="178">
                    <a:moveTo>
                      <a:pt x="178" y="89"/>
                    </a:moveTo>
                    <a:lnTo>
                      <a:pt x="176" y="70"/>
                    </a:lnTo>
                    <a:lnTo>
                      <a:pt x="171" y="55"/>
                    </a:lnTo>
                    <a:lnTo>
                      <a:pt x="163" y="39"/>
                    </a:lnTo>
                    <a:lnTo>
                      <a:pt x="152" y="26"/>
                    </a:lnTo>
                    <a:lnTo>
                      <a:pt x="138" y="14"/>
                    </a:lnTo>
                    <a:lnTo>
                      <a:pt x="122" y="6"/>
                    </a:lnTo>
                    <a:lnTo>
                      <a:pt x="106" y="1"/>
                    </a:lnTo>
                    <a:lnTo>
                      <a:pt x="89" y="0"/>
                    </a:lnTo>
                    <a:lnTo>
                      <a:pt x="70" y="1"/>
                    </a:lnTo>
                    <a:lnTo>
                      <a:pt x="55" y="6"/>
                    </a:lnTo>
                    <a:lnTo>
                      <a:pt x="39" y="14"/>
                    </a:lnTo>
                    <a:lnTo>
                      <a:pt x="26" y="26"/>
                    </a:lnTo>
                    <a:lnTo>
                      <a:pt x="14" y="39"/>
                    </a:lnTo>
                    <a:lnTo>
                      <a:pt x="6" y="55"/>
                    </a:lnTo>
                    <a:lnTo>
                      <a:pt x="1" y="70"/>
                    </a:lnTo>
                    <a:lnTo>
                      <a:pt x="0" y="89"/>
                    </a:lnTo>
                    <a:lnTo>
                      <a:pt x="1" y="106"/>
                    </a:lnTo>
                    <a:lnTo>
                      <a:pt x="6" y="122"/>
                    </a:lnTo>
                    <a:lnTo>
                      <a:pt x="14" y="138"/>
                    </a:lnTo>
                    <a:lnTo>
                      <a:pt x="26" y="152"/>
                    </a:lnTo>
                    <a:lnTo>
                      <a:pt x="39" y="163"/>
                    </a:lnTo>
                    <a:lnTo>
                      <a:pt x="55" y="171"/>
                    </a:lnTo>
                    <a:lnTo>
                      <a:pt x="70" y="176"/>
                    </a:lnTo>
                    <a:lnTo>
                      <a:pt x="89" y="178"/>
                    </a:lnTo>
                    <a:lnTo>
                      <a:pt x="106" y="176"/>
                    </a:lnTo>
                    <a:lnTo>
                      <a:pt x="122" y="171"/>
                    </a:lnTo>
                    <a:lnTo>
                      <a:pt x="129" y="166"/>
                    </a:lnTo>
                    <a:lnTo>
                      <a:pt x="133" y="164"/>
                    </a:lnTo>
                    <a:lnTo>
                      <a:pt x="138" y="163"/>
                    </a:lnTo>
                    <a:lnTo>
                      <a:pt x="152" y="152"/>
                    </a:lnTo>
                    <a:lnTo>
                      <a:pt x="163" y="138"/>
                    </a:lnTo>
                    <a:lnTo>
                      <a:pt x="164" y="133"/>
                    </a:lnTo>
                    <a:lnTo>
                      <a:pt x="166" y="130"/>
                    </a:lnTo>
                    <a:lnTo>
                      <a:pt x="171" y="122"/>
                    </a:lnTo>
                    <a:lnTo>
                      <a:pt x="176" y="106"/>
                    </a:lnTo>
                    <a:lnTo>
                      <a:pt x="178" y="89"/>
                    </a:lnTo>
                    <a:close/>
                  </a:path>
                </a:pathLst>
              </a:custGeom>
              <a:solidFill>
                <a:srgbClr val="006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</p:grpSp>
        <p:sp>
          <p:nvSpPr>
            <p:cNvPr id="2107" name="ZoneTexte 2106">
              <a:extLst>
                <a:ext uri="{FF2B5EF4-FFF2-40B4-BE49-F238E27FC236}">
                  <a16:creationId xmlns:a16="http://schemas.microsoft.com/office/drawing/2014/main" id="{BA2DF749-3326-BF89-7E63-5F4D3E895B51}"/>
                </a:ext>
              </a:extLst>
            </p:cNvPr>
            <p:cNvSpPr txBox="1"/>
            <p:nvPr/>
          </p:nvSpPr>
          <p:spPr>
            <a:xfrm>
              <a:off x="21854" y="2901309"/>
              <a:ext cx="5950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400" dirty="0"/>
                <a:t>1.000</a:t>
              </a:r>
            </a:p>
          </p:txBody>
        </p:sp>
        <p:sp>
          <p:nvSpPr>
            <p:cNvPr id="2108" name="ZoneTexte 2107">
              <a:extLst>
                <a:ext uri="{FF2B5EF4-FFF2-40B4-BE49-F238E27FC236}">
                  <a16:creationId xmlns:a16="http://schemas.microsoft.com/office/drawing/2014/main" id="{463EA2BE-C182-0F46-B0FB-34B6E8B24770}"/>
                </a:ext>
              </a:extLst>
            </p:cNvPr>
            <p:cNvSpPr txBox="1"/>
            <p:nvPr/>
          </p:nvSpPr>
          <p:spPr>
            <a:xfrm>
              <a:off x="21854" y="3598855"/>
              <a:ext cx="5950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400" dirty="0"/>
                <a:t>0.100</a:t>
              </a:r>
            </a:p>
          </p:txBody>
        </p:sp>
        <p:sp>
          <p:nvSpPr>
            <p:cNvPr id="2109" name="ZoneTexte 2108">
              <a:extLst>
                <a:ext uri="{FF2B5EF4-FFF2-40B4-BE49-F238E27FC236}">
                  <a16:creationId xmlns:a16="http://schemas.microsoft.com/office/drawing/2014/main" id="{E0780251-A64F-40D1-8E61-D5FEA0818528}"/>
                </a:ext>
              </a:extLst>
            </p:cNvPr>
            <p:cNvSpPr txBox="1"/>
            <p:nvPr/>
          </p:nvSpPr>
          <p:spPr>
            <a:xfrm>
              <a:off x="21854" y="4343007"/>
              <a:ext cx="5950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400" dirty="0"/>
                <a:t>0.010</a:t>
              </a:r>
            </a:p>
          </p:txBody>
        </p:sp>
        <p:sp>
          <p:nvSpPr>
            <p:cNvPr id="2110" name="ZoneTexte 2109">
              <a:extLst>
                <a:ext uri="{FF2B5EF4-FFF2-40B4-BE49-F238E27FC236}">
                  <a16:creationId xmlns:a16="http://schemas.microsoft.com/office/drawing/2014/main" id="{BFFCBE3C-7CD8-577F-A7DE-25DA2DDB271F}"/>
                </a:ext>
              </a:extLst>
            </p:cNvPr>
            <p:cNvSpPr txBox="1"/>
            <p:nvPr/>
          </p:nvSpPr>
          <p:spPr>
            <a:xfrm>
              <a:off x="21854" y="5076258"/>
              <a:ext cx="5950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400" dirty="0"/>
                <a:t>0.001</a:t>
              </a:r>
            </a:p>
          </p:txBody>
        </p:sp>
        <p:sp>
          <p:nvSpPr>
            <p:cNvPr id="2112" name="ZoneTexte 2111">
              <a:extLst>
                <a:ext uri="{FF2B5EF4-FFF2-40B4-BE49-F238E27FC236}">
                  <a16:creationId xmlns:a16="http://schemas.microsoft.com/office/drawing/2014/main" id="{903BE668-31DF-7031-8811-1389770C66FF}"/>
                </a:ext>
              </a:extLst>
            </p:cNvPr>
            <p:cNvSpPr txBox="1"/>
            <p:nvPr/>
          </p:nvSpPr>
          <p:spPr>
            <a:xfrm>
              <a:off x="2671769" y="2745687"/>
              <a:ext cx="22974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MK-8527 3 mg QM </a:t>
              </a:r>
              <a:r>
                <a:rPr lang="fr-FR" sz="1400" dirty="0"/>
                <a:t>(N = 101)</a:t>
              </a:r>
            </a:p>
          </p:txBody>
        </p:sp>
        <p:sp>
          <p:nvSpPr>
            <p:cNvPr id="2113" name="ZoneTexte 2112">
              <a:extLst>
                <a:ext uri="{FF2B5EF4-FFF2-40B4-BE49-F238E27FC236}">
                  <a16:creationId xmlns:a16="http://schemas.microsoft.com/office/drawing/2014/main" id="{DC26DF2C-B86B-D299-5618-B5BF8C2126AE}"/>
                </a:ext>
              </a:extLst>
            </p:cNvPr>
            <p:cNvSpPr txBox="1"/>
            <p:nvPr/>
          </p:nvSpPr>
          <p:spPr>
            <a:xfrm>
              <a:off x="2671769" y="2955991"/>
              <a:ext cx="22974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MK-8527 6 mg QM </a:t>
              </a:r>
              <a:r>
                <a:rPr lang="fr-FR" sz="1400" dirty="0"/>
                <a:t>(N = 101)</a:t>
              </a:r>
            </a:p>
          </p:txBody>
        </p:sp>
        <p:sp>
          <p:nvSpPr>
            <p:cNvPr id="2114" name="ZoneTexte 2113">
              <a:extLst>
                <a:ext uri="{FF2B5EF4-FFF2-40B4-BE49-F238E27FC236}">
                  <a16:creationId xmlns:a16="http://schemas.microsoft.com/office/drawing/2014/main" id="{F8E14BC9-0E8A-DA50-7F74-6759F8D09DD6}"/>
                </a:ext>
              </a:extLst>
            </p:cNvPr>
            <p:cNvSpPr txBox="1"/>
            <p:nvPr/>
          </p:nvSpPr>
          <p:spPr>
            <a:xfrm>
              <a:off x="2671769" y="3155143"/>
              <a:ext cx="22974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MK-8527 12 mg QM </a:t>
              </a:r>
              <a:r>
                <a:rPr lang="fr-FR" sz="1400" dirty="0"/>
                <a:t>(N = 99)</a:t>
              </a:r>
            </a:p>
          </p:txBody>
        </p:sp>
        <p:sp>
          <p:nvSpPr>
            <p:cNvPr id="2115" name="ZoneTexte 2114">
              <a:extLst>
                <a:ext uri="{FF2B5EF4-FFF2-40B4-BE49-F238E27FC236}">
                  <a16:creationId xmlns:a16="http://schemas.microsoft.com/office/drawing/2014/main" id="{9E523CC0-0B83-03D3-5A1E-16948D07A0F1}"/>
                </a:ext>
              </a:extLst>
            </p:cNvPr>
            <p:cNvSpPr txBox="1"/>
            <p:nvPr/>
          </p:nvSpPr>
          <p:spPr>
            <a:xfrm>
              <a:off x="554352" y="5366783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0</a:t>
              </a:r>
            </a:p>
          </p:txBody>
        </p:sp>
        <p:sp>
          <p:nvSpPr>
            <p:cNvPr id="2116" name="ZoneTexte 2115">
              <a:extLst>
                <a:ext uri="{FF2B5EF4-FFF2-40B4-BE49-F238E27FC236}">
                  <a16:creationId xmlns:a16="http://schemas.microsoft.com/office/drawing/2014/main" id="{6E58371E-9441-D376-4D09-57C147F1B6DB}"/>
                </a:ext>
              </a:extLst>
            </p:cNvPr>
            <p:cNvSpPr txBox="1"/>
            <p:nvPr/>
          </p:nvSpPr>
          <p:spPr>
            <a:xfrm>
              <a:off x="874384" y="5366783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4</a:t>
              </a:r>
            </a:p>
          </p:txBody>
        </p:sp>
        <p:sp>
          <p:nvSpPr>
            <p:cNvPr id="2117" name="ZoneTexte 2116">
              <a:extLst>
                <a:ext uri="{FF2B5EF4-FFF2-40B4-BE49-F238E27FC236}">
                  <a16:creationId xmlns:a16="http://schemas.microsoft.com/office/drawing/2014/main" id="{019BD94C-CAF1-79C8-6A66-4CA2224D30F7}"/>
                </a:ext>
              </a:extLst>
            </p:cNvPr>
            <p:cNvSpPr txBox="1"/>
            <p:nvPr/>
          </p:nvSpPr>
          <p:spPr>
            <a:xfrm>
              <a:off x="1194416" y="5366783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8</a:t>
              </a:r>
            </a:p>
          </p:txBody>
        </p:sp>
        <p:sp>
          <p:nvSpPr>
            <p:cNvPr id="2118" name="ZoneTexte 2117">
              <a:extLst>
                <a:ext uri="{FF2B5EF4-FFF2-40B4-BE49-F238E27FC236}">
                  <a16:creationId xmlns:a16="http://schemas.microsoft.com/office/drawing/2014/main" id="{6932317C-1BC5-168B-4400-FD923134BC52}"/>
                </a:ext>
              </a:extLst>
            </p:cNvPr>
            <p:cNvSpPr txBox="1"/>
            <p:nvPr/>
          </p:nvSpPr>
          <p:spPr>
            <a:xfrm>
              <a:off x="1468762" y="5366783"/>
              <a:ext cx="3674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12</a:t>
              </a:r>
            </a:p>
          </p:txBody>
        </p:sp>
        <p:sp>
          <p:nvSpPr>
            <p:cNvPr id="2119" name="ZoneTexte 2118">
              <a:extLst>
                <a:ext uri="{FF2B5EF4-FFF2-40B4-BE49-F238E27FC236}">
                  <a16:creationId xmlns:a16="http://schemas.microsoft.com/office/drawing/2014/main" id="{85866FBE-B794-D6DD-AFB8-C335013400AB}"/>
                </a:ext>
              </a:extLst>
            </p:cNvPr>
            <p:cNvSpPr txBox="1"/>
            <p:nvPr/>
          </p:nvSpPr>
          <p:spPr>
            <a:xfrm>
              <a:off x="1788793" y="5366783"/>
              <a:ext cx="3674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16</a:t>
              </a:r>
            </a:p>
          </p:txBody>
        </p:sp>
        <p:sp>
          <p:nvSpPr>
            <p:cNvPr id="2120" name="ZoneTexte 2119">
              <a:extLst>
                <a:ext uri="{FF2B5EF4-FFF2-40B4-BE49-F238E27FC236}">
                  <a16:creationId xmlns:a16="http://schemas.microsoft.com/office/drawing/2014/main" id="{56A1E914-3BB8-4C41-B56D-47A223855F7B}"/>
                </a:ext>
              </a:extLst>
            </p:cNvPr>
            <p:cNvSpPr txBox="1"/>
            <p:nvPr/>
          </p:nvSpPr>
          <p:spPr>
            <a:xfrm>
              <a:off x="2108825" y="5366783"/>
              <a:ext cx="3674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20</a:t>
              </a:r>
            </a:p>
          </p:txBody>
        </p:sp>
        <p:sp>
          <p:nvSpPr>
            <p:cNvPr id="2121" name="ZoneTexte 2120">
              <a:extLst>
                <a:ext uri="{FF2B5EF4-FFF2-40B4-BE49-F238E27FC236}">
                  <a16:creationId xmlns:a16="http://schemas.microsoft.com/office/drawing/2014/main" id="{2890E744-F6BA-476C-A9C4-B5920A4118DB}"/>
                </a:ext>
              </a:extLst>
            </p:cNvPr>
            <p:cNvSpPr txBox="1"/>
            <p:nvPr/>
          </p:nvSpPr>
          <p:spPr>
            <a:xfrm>
              <a:off x="2428855" y="5366783"/>
              <a:ext cx="3674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24</a:t>
              </a:r>
            </a:p>
          </p:txBody>
        </p:sp>
        <p:sp>
          <p:nvSpPr>
            <p:cNvPr id="2123" name="ZoneTexte 2122">
              <a:extLst>
                <a:ext uri="{FF2B5EF4-FFF2-40B4-BE49-F238E27FC236}">
                  <a16:creationId xmlns:a16="http://schemas.microsoft.com/office/drawing/2014/main" id="{54AE902E-C1C6-9C66-9F7B-BE7628D79F70}"/>
                </a:ext>
              </a:extLst>
            </p:cNvPr>
            <p:cNvSpPr txBox="1"/>
            <p:nvPr/>
          </p:nvSpPr>
          <p:spPr>
            <a:xfrm>
              <a:off x="2642678" y="5366783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0</a:t>
              </a:r>
            </a:p>
          </p:txBody>
        </p:sp>
        <p:sp>
          <p:nvSpPr>
            <p:cNvPr id="2124" name="ZoneTexte 2123">
              <a:extLst>
                <a:ext uri="{FF2B5EF4-FFF2-40B4-BE49-F238E27FC236}">
                  <a16:creationId xmlns:a16="http://schemas.microsoft.com/office/drawing/2014/main" id="{D5156679-265B-E17E-8A9F-3E1CD239A7D5}"/>
                </a:ext>
              </a:extLst>
            </p:cNvPr>
            <p:cNvSpPr txBox="1"/>
            <p:nvPr/>
          </p:nvSpPr>
          <p:spPr>
            <a:xfrm>
              <a:off x="2962710" y="5366783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4</a:t>
              </a:r>
            </a:p>
          </p:txBody>
        </p:sp>
        <p:sp>
          <p:nvSpPr>
            <p:cNvPr id="2125" name="ZoneTexte 2124">
              <a:extLst>
                <a:ext uri="{FF2B5EF4-FFF2-40B4-BE49-F238E27FC236}">
                  <a16:creationId xmlns:a16="http://schemas.microsoft.com/office/drawing/2014/main" id="{98375E51-3C28-ACF7-CE5D-42825F9D1DC4}"/>
                </a:ext>
              </a:extLst>
            </p:cNvPr>
            <p:cNvSpPr txBox="1"/>
            <p:nvPr/>
          </p:nvSpPr>
          <p:spPr>
            <a:xfrm>
              <a:off x="3282741" y="5366783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8</a:t>
              </a:r>
            </a:p>
          </p:txBody>
        </p:sp>
        <p:sp>
          <p:nvSpPr>
            <p:cNvPr id="2126" name="ZoneTexte 2125">
              <a:extLst>
                <a:ext uri="{FF2B5EF4-FFF2-40B4-BE49-F238E27FC236}">
                  <a16:creationId xmlns:a16="http://schemas.microsoft.com/office/drawing/2014/main" id="{F2F7C4BE-5AE5-B3EC-6D2D-03A569062485}"/>
                </a:ext>
              </a:extLst>
            </p:cNvPr>
            <p:cNvSpPr txBox="1"/>
            <p:nvPr/>
          </p:nvSpPr>
          <p:spPr>
            <a:xfrm>
              <a:off x="3557087" y="5366783"/>
              <a:ext cx="3674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12</a:t>
              </a:r>
            </a:p>
          </p:txBody>
        </p:sp>
        <p:sp>
          <p:nvSpPr>
            <p:cNvPr id="2127" name="ZoneTexte 2126">
              <a:extLst>
                <a:ext uri="{FF2B5EF4-FFF2-40B4-BE49-F238E27FC236}">
                  <a16:creationId xmlns:a16="http://schemas.microsoft.com/office/drawing/2014/main" id="{E34759E1-5D63-5F79-4F89-20872574D797}"/>
                </a:ext>
              </a:extLst>
            </p:cNvPr>
            <p:cNvSpPr txBox="1"/>
            <p:nvPr/>
          </p:nvSpPr>
          <p:spPr>
            <a:xfrm>
              <a:off x="3877119" y="5366783"/>
              <a:ext cx="3674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16</a:t>
              </a:r>
            </a:p>
          </p:txBody>
        </p:sp>
        <p:sp>
          <p:nvSpPr>
            <p:cNvPr id="2128" name="ZoneTexte 2127">
              <a:extLst>
                <a:ext uri="{FF2B5EF4-FFF2-40B4-BE49-F238E27FC236}">
                  <a16:creationId xmlns:a16="http://schemas.microsoft.com/office/drawing/2014/main" id="{E91D5967-C7C6-2CD4-9093-41AC3BA83480}"/>
                </a:ext>
              </a:extLst>
            </p:cNvPr>
            <p:cNvSpPr txBox="1"/>
            <p:nvPr/>
          </p:nvSpPr>
          <p:spPr>
            <a:xfrm>
              <a:off x="4197151" y="5366783"/>
              <a:ext cx="3674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20</a:t>
              </a:r>
            </a:p>
          </p:txBody>
        </p:sp>
        <p:sp>
          <p:nvSpPr>
            <p:cNvPr id="2129" name="ZoneTexte 2128">
              <a:extLst>
                <a:ext uri="{FF2B5EF4-FFF2-40B4-BE49-F238E27FC236}">
                  <a16:creationId xmlns:a16="http://schemas.microsoft.com/office/drawing/2014/main" id="{8561EE10-2371-E957-D727-282B1B7482C4}"/>
                </a:ext>
              </a:extLst>
            </p:cNvPr>
            <p:cNvSpPr txBox="1"/>
            <p:nvPr/>
          </p:nvSpPr>
          <p:spPr>
            <a:xfrm>
              <a:off x="4517180" y="5366783"/>
              <a:ext cx="3674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24</a:t>
              </a:r>
            </a:p>
          </p:txBody>
        </p:sp>
        <p:sp>
          <p:nvSpPr>
            <p:cNvPr id="2158" name="ZoneTexte 2157">
              <a:extLst>
                <a:ext uri="{FF2B5EF4-FFF2-40B4-BE49-F238E27FC236}">
                  <a16:creationId xmlns:a16="http://schemas.microsoft.com/office/drawing/2014/main" id="{CB2475BE-594A-1930-B9D9-3315AE04359F}"/>
                </a:ext>
              </a:extLst>
            </p:cNvPr>
            <p:cNvSpPr txBox="1"/>
            <p:nvPr/>
          </p:nvSpPr>
          <p:spPr>
            <a:xfrm>
              <a:off x="597464" y="5631410"/>
              <a:ext cx="21100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noProof="0" dirty="0"/>
                <a:t>Hours after first dose (D1)</a:t>
              </a:r>
            </a:p>
          </p:txBody>
        </p:sp>
        <p:sp>
          <p:nvSpPr>
            <p:cNvPr id="2159" name="ZoneTexte 2158">
              <a:extLst>
                <a:ext uri="{FF2B5EF4-FFF2-40B4-BE49-F238E27FC236}">
                  <a16:creationId xmlns:a16="http://schemas.microsoft.com/office/drawing/2014/main" id="{FB583ACA-592D-7F4C-69DD-18AF0BC08A1B}"/>
                </a:ext>
              </a:extLst>
            </p:cNvPr>
            <p:cNvSpPr txBox="1"/>
            <p:nvPr/>
          </p:nvSpPr>
          <p:spPr>
            <a:xfrm>
              <a:off x="2657981" y="5631410"/>
              <a:ext cx="22211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noProof="0" dirty="0"/>
                <a:t>Hours after last dose (W20)</a:t>
              </a:r>
            </a:p>
          </p:txBody>
        </p:sp>
        <p:sp>
          <p:nvSpPr>
            <p:cNvPr id="2162" name="ZoneTexte 2161">
              <a:extLst>
                <a:ext uri="{FF2B5EF4-FFF2-40B4-BE49-F238E27FC236}">
                  <a16:creationId xmlns:a16="http://schemas.microsoft.com/office/drawing/2014/main" id="{299C4C71-AE84-49A4-33BB-CC6362745A16}"/>
                </a:ext>
              </a:extLst>
            </p:cNvPr>
            <p:cNvSpPr txBox="1"/>
            <p:nvPr/>
          </p:nvSpPr>
          <p:spPr>
            <a:xfrm>
              <a:off x="3005977" y="4852027"/>
              <a:ext cx="17516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400" dirty="0"/>
                <a:t>LLOQ = 0.00324 µmol</a:t>
              </a:r>
            </a:p>
          </p:txBody>
        </p:sp>
      </p:grpSp>
      <p:sp>
        <p:nvSpPr>
          <p:cNvPr id="2164" name="ZoneTexte 2163">
            <a:extLst>
              <a:ext uri="{FF2B5EF4-FFF2-40B4-BE49-F238E27FC236}">
                <a16:creationId xmlns:a16="http://schemas.microsoft.com/office/drawing/2014/main" id="{ADAB17E3-3B80-4B95-8A08-EF68203D4DBB}"/>
              </a:ext>
            </a:extLst>
          </p:cNvPr>
          <p:cNvSpPr txBox="1"/>
          <p:nvPr/>
        </p:nvSpPr>
        <p:spPr>
          <a:xfrm>
            <a:off x="6600785" y="2332263"/>
            <a:ext cx="3915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b="1" dirty="0">
                <a:solidFill>
                  <a:srgbClr val="0070C0"/>
                </a:solidFill>
              </a:rPr>
              <a:t>MK-8527-TP in </a:t>
            </a:r>
            <a:r>
              <a:rPr lang="fr-FR" b="1" dirty="0" err="1">
                <a:solidFill>
                  <a:srgbClr val="0070C0"/>
                </a:solidFill>
              </a:rPr>
              <a:t>PBMCs</a:t>
            </a:r>
            <a:r>
              <a:rPr lang="fr-FR" b="1" dirty="0">
                <a:solidFill>
                  <a:srgbClr val="0070C0"/>
                </a:solidFill>
              </a:rPr>
              <a:t> (</a:t>
            </a:r>
            <a:r>
              <a:rPr lang="fr-FR" b="1" dirty="0" err="1">
                <a:solidFill>
                  <a:srgbClr val="0070C0"/>
                </a:solidFill>
              </a:rPr>
              <a:t>pmol</a:t>
            </a:r>
            <a:r>
              <a:rPr lang="fr-FR" b="1" dirty="0">
                <a:solidFill>
                  <a:srgbClr val="0070C0"/>
                </a:solidFill>
              </a:rPr>
              <a:t>/10</a:t>
            </a:r>
            <a:r>
              <a:rPr lang="fr-FR" b="1" baseline="30000" dirty="0">
                <a:solidFill>
                  <a:srgbClr val="0070C0"/>
                </a:solidFill>
              </a:rPr>
              <a:t>6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cells</a:t>
            </a:r>
            <a:r>
              <a:rPr lang="fr-FR" b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A678A97B-968A-C85D-9556-33F4B84598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70419"/>
            <a:ext cx="28082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Mayer K, IAS 2025, Abs. OAS0106LB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820E7A5-22E2-5C12-0242-79CE9515C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8470698" cy="1481068"/>
          </a:xfrm>
        </p:spPr>
        <p:txBody>
          <a:bodyPr/>
          <a:lstStyle/>
          <a:p>
            <a:r>
              <a:rPr lang="en-US" noProof="0" dirty="0"/>
              <a:t>MK-8527 oral QM for </a:t>
            </a:r>
            <a:r>
              <a:rPr lang="en-US" noProof="0" dirty="0" err="1"/>
              <a:t>PrEP</a:t>
            </a:r>
            <a:r>
              <a:rPr lang="en-US" noProof="0" dirty="0"/>
              <a:t>: phase 2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862867B-AEFD-804D-6EB2-4D7465C5747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3370" y="1238468"/>
            <a:ext cx="10972800" cy="100797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000" noProof="0" dirty="0"/>
              <a:t>MK-8527: new oral nucleoside reverse transcriptase translocation inhibitor</a:t>
            </a:r>
          </a:p>
          <a:p>
            <a:pPr>
              <a:spcBef>
                <a:spcPts val="0"/>
              </a:spcBef>
            </a:pPr>
            <a:r>
              <a:rPr lang="en-US" sz="2000" noProof="0" dirty="0"/>
              <a:t>Phase 2 RCT in adults with low risk of HIV exposure</a:t>
            </a:r>
          </a:p>
          <a:p>
            <a:pPr>
              <a:spcBef>
                <a:spcPts val="0"/>
              </a:spcBef>
            </a:pPr>
            <a:r>
              <a:rPr lang="en-US" sz="2000" noProof="0" dirty="0" err="1"/>
              <a:t>Randomisation</a:t>
            </a:r>
            <a:r>
              <a:rPr lang="en-US" sz="2000" noProof="0" dirty="0"/>
              <a:t> 2:2:2:1 oral QM MK-8527 (3 mg, 6 mg or 12 mg) or placebo for 6 months</a:t>
            </a:r>
          </a:p>
        </p:txBody>
      </p:sp>
      <p:grpSp>
        <p:nvGrpSpPr>
          <p:cNvPr id="2053" name="Groupe 2052">
            <a:extLst>
              <a:ext uri="{FF2B5EF4-FFF2-40B4-BE49-F238E27FC236}">
                <a16:creationId xmlns:a16="http://schemas.microsoft.com/office/drawing/2014/main" id="{272E3DDB-C3F3-6261-4857-4859007AC3C8}"/>
              </a:ext>
            </a:extLst>
          </p:cNvPr>
          <p:cNvGrpSpPr/>
          <p:nvPr/>
        </p:nvGrpSpPr>
        <p:grpSpPr>
          <a:xfrm>
            <a:off x="4781164" y="2869875"/>
            <a:ext cx="7229141" cy="3069312"/>
            <a:chOff x="4781164" y="2869875"/>
            <a:chExt cx="7229141" cy="3069312"/>
          </a:xfrm>
        </p:grpSpPr>
        <p:sp>
          <p:nvSpPr>
            <p:cNvPr id="58" name="Line 55">
              <a:extLst>
                <a:ext uri="{FF2B5EF4-FFF2-40B4-BE49-F238E27FC236}">
                  <a16:creationId xmlns:a16="http://schemas.microsoft.com/office/drawing/2014/main" id="{534F4F7E-DE4F-5A37-167E-255D01B77B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685412" y="4840200"/>
              <a:ext cx="627723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400"/>
            </a:p>
          </p:txBody>
        </p:sp>
        <p:sp>
          <p:nvSpPr>
            <p:cNvPr id="2138" name="ZoneTexte 2137">
              <a:extLst>
                <a:ext uri="{FF2B5EF4-FFF2-40B4-BE49-F238E27FC236}">
                  <a16:creationId xmlns:a16="http://schemas.microsoft.com/office/drawing/2014/main" id="{857858DE-0284-21FE-C78A-597EF46437D6}"/>
                </a:ext>
              </a:extLst>
            </p:cNvPr>
            <p:cNvSpPr txBox="1"/>
            <p:nvPr/>
          </p:nvSpPr>
          <p:spPr>
            <a:xfrm>
              <a:off x="7999653" y="5402643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672</a:t>
              </a:r>
            </a:p>
          </p:txBody>
        </p:sp>
        <p:sp>
          <p:nvSpPr>
            <p:cNvPr id="2160" name="ZoneTexte 2159">
              <a:extLst>
                <a:ext uri="{FF2B5EF4-FFF2-40B4-BE49-F238E27FC236}">
                  <a16:creationId xmlns:a16="http://schemas.microsoft.com/office/drawing/2014/main" id="{0B5D3612-E2B0-C508-FEF6-0D55D43E01C5}"/>
                </a:ext>
              </a:extLst>
            </p:cNvPr>
            <p:cNvSpPr txBox="1"/>
            <p:nvPr/>
          </p:nvSpPr>
          <p:spPr>
            <a:xfrm>
              <a:off x="5744294" y="5631410"/>
              <a:ext cx="21100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noProof="0" dirty="0"/>
                <a:t>Hours after first dose (D1)</a:t>
              </a:r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3E56D78A-C660-28A7-5EBD-98CD3E23AA39}"/>
                </a:ext>
              </a:extLst>
            </p:cNvPr>
            <p:cNvGrpSpPr/>
            <p:nvPr/>
          </p:nvGrpSpPr>
          <p:grpSpPr>
            <a:xfrm>
              <a:off x="8521242" y="3605767"/>
              <a:ext cx="3489063" cy="2333420"/>
              <a:chOff x="8837819" y="3710834"/>
              <a:chExt cx="3185532" cy="2333420"/>
            </a:xfrm>
          </p:grpSpPr>
          <p:sp>
            <p:nvSpPr>
              <p:cNvPr id="12" name="Line 9">
                <a:extLst>
                  <a:ext uri="{FF2B5EF4-FFF2-40B4-BE49-F238E27FC236}">
                    <a16:creationId xmlns:a16="http://schemas.microsoft.com/office/drawing/2014/main" id="{358AD1CA-9233-7D70-262E-025975DD87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879579" y="5390409"/>
                <a:ext cx="310290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noProof="0" dirty="0"/>
              </a:p>
            </p:txBody>
          </p:sp>
          <p:sp>
            <p:nvSpPr>
              <p:cNvPr id="14" name="Line 11">
                <a:extLst>
                  <a:ext uri="{FF2B5EF4-FFF2-40B4-BE49-F238E27FC236}">
                    <a16:creationId xmlns:a16="http://schemas.microsoft.com/office/drawing/2014/main" id="{8FCC9BDE-92F5-3961-3982-6EAEE73F21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415161" y="5390409"/>
                <a:ext cx="0" cy="889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noProof="0" dirty="0"/>
              </a:p>
            </p:txBody>
          </p:sp>
          <p:sp>
            <p:nvSpPr>
              <p:cNvPr id="15" name="Line 12">
                <a:extLst>
                  <a:ext uri="{FF2B5EF4-FFF2-40B4-BE49-F238E27FC236}">
                    <a16:creationId xmlns:a16="http://schemas.microsoft.com/office/drawing/2014/main" id="{7C5FE19E-16DF-115C-7000-F2EDFFBA70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175101" y="5390409"/>
                <a:ext cx="0" cy="889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noProof="0" dirty="0"/>
              </a:p>
            </p:txBody>
          </p:sp>
          <p:sp>
            <p:nvSpPr>
              <p:cNvPr id="16" name="Line 13">
                <a:extLst>
                  <a:ext uri="{FF2B5EF4-FFF2-40B4-BE49-F238E27FC236}">
                    <a16:creationId xmlns:a16="http://schemas.microsoft.com/office/drawing/2014/main" id="{D74E77C5-C204-1971-CE06-928AB839B7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35043" y="5390409"/>
                <a:ext cx="0" cy="889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noProof="0" dirty="0"/>
              </a:p>
            </p:txBody>
          </p:sp>
          <p:sp>
            <p:nvSpPr>
              <p:cNvPr id="17" name="Line 14">
                <a:extLst>
                  <a:ext uri="{FF2B5EF4-FFF2-40B4-BE49-F238E27FC236}">
                    <a16:creationId xmlns:a16="http://schemas.microsoft.com/office/drawing/2014/main" id="{103D5710-7D11-400E-3BED-AC5C13F25D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696969" y="5390409"/>
                <a:ext cx="0" cy="889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noProof="0" dirty="0"/>
              </a:p>
            </p:txBody>
          </p:sp>
          <p:sp>
            <p:nvSpPr>
              <p:cNvPr id="18" name="Line 15">
                <a:extLst>
                  <a:ext uri="{FF2B5EF4-FFF2-40B4-BE49-F238E27FC236}">
                    <a16:creationId xmlns:a16="http://schemas.microsoft.com/office/drawing/2014/main" id="{0FBA96AB-1E9B-5BAC-7C9A-717ADFE9C9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131368" y="5390409"/>
                <a:ext cx="0" cy="889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noProof="0" dirty="0"/>
              </a:p>
            </p:txBody>
          </p:sp>
          <p:sp>
            <p:nvSpPr>
              <p:cNvPr id="19" name="Line 16">
                <a:extLst>
                  <a:ext uri="{FF2B5EF4-FFF2-40B4-BE49-F238E27FC236}">
                    <a16:creationId xmlns:a16="http://schemas.microsoft.com/office/drawing/2014/main" id="{E7A0498F-E417-E459-2A5A-F0E99F8152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371427" y="5390409"/>
                <a:ext cx="0" cy="889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noProof="0" dirty="0"/>
              </a:p>
            </p:txBody>
          </p:sp>
          <p:sp>
            <p:nvSpPr>
              <p:cNvPr id="20" name="Line 17">
                <a:extLst>
                  <a:ext uri="{FF2B5EF4-FFF2-40B4-BE49-F238E27FC236}">
                    <a16:creationId xmlns:a16="http://schemas.microsoft.com/office/drawing/2014/main" id="{5B95EF7F-A71B-F647-7023-FA326190F9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893293" y="5390409"/>
                <a:ext cx="0" cy="889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noProof="0" dirty="0"/>
              </a:p>
            </p:txBody>
          </p:sp>
          <p:sp>
            <p:nvSpPr>
              <p:cNvPr id="21" name="Line 18">
                <a:extLst>
                  <a:ext uri="{FF2B5EF4-FFF2-40B4-BE49-F238E27FC236}">
                    <a16:creationId xmlns:a16="http://schemas.microsoft.com/office/drawing/2014/main" id="{104137B9-BA73-08B0-12A6-121518484D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653235" y="5390409"/>
                <a:ext cx="0" cy="889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noProof="0" dirty="0"/>
              </a:p>
            </p:txBody>
          </p:sp>
          <p:sp>
            <p:nvSpPr>
              <p:cNvPr id="22" name="Line 19">
                <a:extLst>
                  <a:ext uri="{FF2B5EF4-FFF2-40B4-BE49-F238E27FC236}">
                    <a16:creationId xmlns:a16="http://schemas.microsoft.com/office/drawing/2014/main" id="{8F83C8FD-FD64-AD19-F59C-C1C090E09A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853527" y="5390409"/>
                <a:ext cx="0" cy="889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noProof="0" dirty="0"/>
              </a:p>
            </p:txBody>
          </p:sp>
          <p:sp>
            <p:nvSpPr>
              <p:cNvPr id="23" name="Line 20">
                <a:extLst>
                  <a:ext uri="{FF2B5EF4-FFF2-40B4-BE49-F238E27FC236}">
                    <a16:creationId xmlns:a16="http://schemas.microsoft.com/office/drawing/2014/main" id="{779C7AED-157D-6527-EAA7-0260477B44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609501" y="5390409"/>
                <a:ext cx="0" cy="889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noProof="0" dirty="0"/>
              </a:p>
            </p:txBody>
          </p:sp>
          <p:sp>
            <p:nvSpPr>
              <p:cNvPr id="31" name="Line 28">
                <a:extLst>
                  <a:ext uri="{FF2B5EF4-FFF2-40B4-BE49-F238E27FC236}">
                    <a16:creationId xmlns:a16="http://schemas.microsoft.com/office/drawing/2014/main" id="{32EA7D4D-0BBF-CA0A-C15C-5849CBF265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456910" y="5390409"/>
                <a:ext cx="0" cy="889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noProof="0" dirty="0"/>
              </a:p>
            </p:txBody>
          </p:sp>
          <p:sp>
            <p:nvSpPr>
              <p:cNvPr id="32" name="Line 29">
                <a:extLst>
                  <a:ext uri="{FF2B5EF4-FFF2-40B4-BE49-F238E27FC236}">
                    <a16:creationId xmlns:a16="http://schemas.microsoft.com/office/drawing/2014/main" id="{3201EE52-FFA3-3BF3-616B-2A942CFE7A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218835" y="5390409"/>
                <a:ext cx="0" cy="889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noProof="0" dirty="0"/>
              </a:p>
            </p:txBody>
          </p:sp>
          <p:sp>
            <p:nvSpPr>
              <p:cNvPr id="33" name="Line 30">
                <a:extLst>
                  <a:ext uri="{FF2B5EF4-FFF2-40B4-BE49-F238E27FC236}">
                    <a16:creationId xmlns:a16="http://schemas.microsoft.com/office/drawing/2014/main" id="{2E77493C-564B-0C1F-DDC7-7214DBB687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978777" y="5390409"/>
                <a:ext cx="0" cy="889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noProof="0" dirty="0"/>
              </a:p>
            </p:txBody>
          </p:sp>
          <p:sp>
            <p:nvSpPr>
              <p:cNvPr id="2050" name="Freeform 63">
                <a:extLst>
                  <a:ext uri="{FF2B5EF4-FFF2-40B4-BE49-F238E27FC236}">
                    <a16:creationId xmlns:a16="http://schemas.microsoft.com/office/drawing/2014/main" id="{6B1E81C0-3395-B4A3-3E0F-D0B4740941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68857" y="3848946"/>
                <a:ext cx="1914517" cy="1187450"/>
              </a:xfrm>
              <a:custGeom>
                <a:avLst/>
                <a:gdLst>
                  <a:gd name="T0" fmla="*/ 3857 w 3857"/>
                  <a:gd name="T1" fmla="*/ 2586 h 2993"/>
                  <a:gd name="T2" fmla="*/ 147 w 3857"/>
                  <a:gd name="T3" fmla="*/ 0 h 2993"/>
                  <a:gd name="T4" fmla="*/ 35 w 3857"/>
                  <a:gd name="T5" fmla="*/ 315 h 2993"/>
                  <a:gd name="T6" fmla="*/ 0 w 3857"/>
                  <a:gd name="T7" fmla="*/ 2993 h 29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57" h="2993">
                    <a:moveTo>
                      <a:pt x="3857" y="2586"/>
                    </a:moveTo>
                    <a:lnTo>
                      <a:pt x="147" y="0"/>
                    </a:lnTo>
                    <a:lnTo>
                      <a:pt x="35" y="315"/>
                    </a:lnTo>
                    <a:lnTo>
                      <a:pt x="0" y="2993"/>
                    </a:lnTo>
                  </a:path>
                </a:pathLst>
              </a:custGeom>
              <a:noFill/>
              <a:ln w="28575">
                <a:solidFill>
                  <a:srgbClr val="00CC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noProof="0" dirty="0"/>
              </a:p>
            </p:txBody>
          </p:sp>
          <p:sp>
            <p:nvSpPr>
              <p:cNvPr id="2065" name="Freeform 76">
                <a:extLst>
                  <a:ext uri="{FF2B5EF4-FFF2-40B4-BE49-F238E27FC236}">
                    <a16:creationId xmlns:a16="http://schemas.microsoft.com/office/drawing/2014/main" id="{D33E2003-54FC-060D-9CF4-959FB40213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37742" y="4839546"/>
                <a:ext cx="89279" cy="71438"/>
              </a:xfrm>
              <a:custGeom>
                <a:avLst/>
                <a:gdLst>
                  <a:gd name="T0" fmla="*/ 177 w 177"/>
                  <a:gd name="T1" fmla="*/ 89 h 178"/>
                  <a:gd name="T2" fmla="*/ 175 w 177"/>
                  <a:gd name="T3" fmla="*/ 70 h 178"/>
                  <a:gd name="T4" fmla="*/ 170 w 177"/>
                  <a:gd name="T5" fmla="*/ 55 h 178"/>
                  <a:gd name="T6" fmla="*/ 162 w 177"/>
                  <a:gd name="T7" fmla="*/ 39 h 178"/>
                  <a:gd name="T8" fmla="*/ 151 w 177"/>
                  <a:gd name="T9" fmla="*/ 26 h 178"/>
                  <a:gd name="T10" fmla="*/ 137 w 177"/>
                  <a:gd name="T11" fmla="*/ 14 h 178"/>
                  <a:gd name="T12" fmla="*/ 122 w 177"/>
                  <a:gd name="T13" fmla="*/ 6 h 178"/>
                  <a:gd name="T14" fmla="*/ 105 w 177"/>
                  <a:gd name="T15" fmla="*/ 1 h 178"/>
                  <a:gd name="T16" fmla="*/ 89 w 177"/>
                  <a:gd name="T17" fmla="*/ 0 h 178"/>
                  <a:gd name="T18" fmla="*/ 70 w 177"/>
                  <a:gd name="T19" fmla="*/ 1 h 178"/>
                  <a:gd name="T20" fmla="*/ 54 w 177"/>
                  <a:gd name="T21" fmla="*/ 6 h 178"/>
                  <a:gd name="T22" fmla="*/ 39 w 177"/>
                  <a:gd name="T23" fmla="*/ 14 h 178"/>
                  <a:gd name="T24" fmla="*/ 26 w 177"/>
                  <a:gd name="T25" fmla="*/ 26 h 178"/>
                  <a:gd name="T26" fmla="*/ 14 w 177"/>
                  <a:gd name="T27" fmla="*/ 39 h 178"/>
                  <a:gd name="T28" fmla="*/ 6 w 177"/>
                  <a:gd name="T29" fmla="*/ 55 h 178"/>
                  <a:gd name="T30" fmla="*/ 1 w 177"/>
                  <a:gd name="T31" fmla="*/ 70 h 178"/>
                  <a:gd name="T32" fmla="*/ 0 w 177"/>
                  <a:gd name="T33" fmla="*/ 89 h 178"/>
                  <a:gd name="T34" fmla="*/ 1 w 177"/>
                  <a:gd name="T35" fmla="*/ 106 h 178"/>
                  <a:gd name="T36" fmla="*/ 6 w 177"/>
                  <a:gd name="T37" fmla="*/ 122 h 178"/>
                  <a:gd name="T38" fmla="*/ 14 w 177"/>
                  <a:gd name="T39" fmla="*/ 138 h 178"/>
                  <a:gd name="T40" fmla="*/ 26 w 177"/>
                  <a:gd name="T41" fmla="*/ 152 h 178"/>
                  <a:gd name="T42" fmla="*/ 39 w 177"/>
                  <a:gd name="T43" fmla="*/ 163 h 178"/>
                  <a:gd name="T44" fmla="*/ 54 w 177"/>
                  <a:gd name="T45" fmla="*/ 171 h 178"/>
                  <a:gd name="T46" fmla="*/ 70 w 177"/>
                  <a:gd name="T47" fmla="*/ 176 h 178"/>
                  <a:gd name="T48" fmla="*/ 89 w 177"/>
                  <a:gd name="T49" fmla="*/ 178 h 178"/>
                  <a:gd name="T50" fmla="*/ 105 w 177"/>
                  <a:gd name="T51" fmla="*/ 176 h 178"/>
                  <a:gd name="T52" fmla="*/ 122 w 177"/>
                  <a:gd name="T53" fmla="*/ 171 h 178"/>
                  <a:gd name="T54" fmla="*/ 129 w 177"/>
                  <a:gd name="T55" fmla="*/ 166 h 178"/>
                  <a:gd name="T56" fmla="*/ 132 w 177"/>
                  <a:gd name="T57" fmla="*/ 164 h 178"/>
                  <a:gd name="T58" fmla="*/ 137 w 177"/>
                  <a:gd name="T59" fmla="*/ 163 h 178"/>
                  <a:gd name="T60" fmla="*/ 151 w 177"/>
                  <a:gd name="T61" fmla="*/ 152 h 178"/>
                  <a:gd name="T62" fmla="*/ 162 w 177"/>
                  <a:gd name="T63" fmla="*/ 138 h 178"/>
                  <a:gd name="T64" fmla="*/ 163 w 177"/>
                  <a:gd name="T65" fmla="*/ 133 h 178"/>
                  <a:gd name="T66" fmla="*/ 166 w 177"/>
                  <a:gd name="T67" fmla="*/ 129 h 178"/>
                  <a:gd name="T68" fmla="*/ 170 w 177"/>
                  <a:gd name="T69" fmla="*/ 122 h 178"/>
                  <a:gd name="T70" fmla="*/ 175 w 177"/>
                  <a:gd name="T71" fmla="*/ 106 h 178"/>
                  <a:gd name="T72" fmla="*/ 177 w 177"/>
                  <a:gd name="T73" fmla="*/ 89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7" h="178">
                    <a:moveTo>
                      <a:pt x="177" y="89"/>
                    </a:moveTo>
                    <a:lnTo>
                      <a:pt x="175" y="70"/>
                    </a:lnTo>
                    <a:lnTo>
                      <a:pt x="170" y="55"/>
                    </a:lnTo>
                    <a:lnTo>
                      <a:pt x="162" y="39"/>
                    </a:lnTo>
                    <a:lnTo>
                      <a:pt x="151" y="26"/>
                    </a:lnTo>
                    <a:lnTo>
                      <a:pt x="137" y="14"/>
                    </a:lnTo>
                    <a:lnTo>
                      <a:pt x="122" y="6"/>
                    </a:lnTo>
                    <a:lnTo>
                      <a:pt x="105" y="1"/>
                    </a:lnTo>
                    <a:lnTo>
                      <a:pt x="89" y="0"/>
                    </a:lnTo>
                    <a:lnTo>
                      <a:pt x="70" y="1"/>
                    </a:lnTo>
                    <a:lnTo>
                      <a:pt x="54" y="6"/>
                    </a:lnTo>
                    <a:lnTo>
                      <a:pt x="39" y="14"/>
                    </a:lnTo>
                    <a:lnTo>
                      <a:pt x="26" y="26"/>
                    </a:lnTo>
                    <a:lnTo>
                      <a:pt x="14" y="39"/>
                    </a:lnTo>
                    <a:lnTo>
                      <a:pt x="6" y="55"/>
                    </a:lnTo>
                    <a:lnTo>
                      <a:pt x="1" y="70"/>
                    </a:lnTo>
                    <a:lnTo>
                      <a:pt x="0" y="89"/>
                    </a:lnTo>
                    <a:lnTo>
                      <a:pt x="1" y="106"/>
                    </a:lnTo>
                    <a:lnTo>
                      <a:pt x="6" y="122"/>
                    </a:lnTo>
                    <a:lnTo>
                      <a:pt x="14" y="138"/>
                    </a:lnTo>
                    <a:lnTo>
                      <a:pt x="26" y="152"/>
                    </a:lnTo>
                    <a:lnTo>
                      <a:pt x="39" y="163"/>
                    </a:lnTo>
                    <a:lnTo>
                      <a:pt x="54" y="171"/>
                    </a:lnTo>
                    <a:lnTo>
                      <a:pt x="70" y="176"/>
                    </a:lnTo>
                    <a:lnTo>
                      <a:pt x="89" y="178"/>
                    </a:lnTo>
                    <a:lnTo>
                      <a:pt x="105" y="176"/>
                    </a:lnTo>
                    <a:lnTo>
                      <a:pt x="122" y="171"/>
                    </a:lnTo>
                    <a:lnTo>
                      <a:pt x="129" y="166"/>
                    </a:lnTo>
                    <a:lnTo>
                      <a:pt x="132" y="164"/>
                    </a:lnTo>
                    <a:lnTo>
                      <a:pt x="137" y="163"/>
                    </a:lnTo>
                    <a:lnTo>
                      <a:pt x="151" y="152"/>
                    </a:lnTo>
                    <a:lnTo>
                      <a:pt x="162" y="138"/>
                    </a:lnTo>
                    <a:lnTo>
                      <a:pt x="163" y="133"/>
                    </a:lnTo>
                    <a:lnTo>
                      <a:pt x="166" y="129"/>
                    </a:lnTo>
                    <a:lnTo>
                      <a:pt x="170" y="122"/>
                    </a:lnTo>
                    <a:lnTo>
                      <a:pt x="175" y="106"/>
                    </a:lnTo>
                    <a:lnTo>
                      <a:pt x="177" y="89"/>
                    </a:lnTo>
                    <a:close/>
                  </a:path>
                </a:pathLst>
              </a:custGeom>
              <a:solidFill>
                <a:srgbClr val="00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noProof="0" dirty="0"/>
              </a:p>
            </p:txBody>
          </p:sp>
          <p:sp>
            <p:nvSpPr>
              <p:cNvPr id="2066" name="Freeform 77">
                <a:extLst>
                  <a:ext uri="{FF2B5EF4-FFF2-40B4-BE49-F238E27FC236}">
                    <a16:creationId xmlns:a16="http://schemas.microsoft.com/office/drawing/2014/main" id="{434A9D87-3276-2E6D-531C-70B571631A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8617" y="3814021"/>
                <a:ext cx="87294" cy="69850"/>
              </a:xfrm>
              <a:custGeom>
                <a:avLst/>
                <a:gdLst>
                  <a:gd name="T0" fmla="*/ 178 w 178"/>
                  <a:gd name="T1" fmla="*/ 89 h 178"/>
                  <a:gd name="T2" fmla="*/ 175 w 178"/>
                  <a:gd name="T3" fmla="*/ 70 h 178"/>
                  <a:gd name="T4" fmla="*/ 171 w 178"/>
                  <a:gd name="T5" fmla="*/ 54 h 178"/>
                  <a:gd name="T6" fmla="*/ 162 w 178"/>
                  <a:gd name="T7" fmla="*/ 39 h 178"/>
                  <a:gd name="T8" fmla="*/ 152 w 178"/>
                  <a:gd name="T9" fmla="*/ 26 h 178"/>
                  <a:gd name="T10" fmla="*/ 137 w 178"/>
                  <a:gd name="T11" fmla="*/ 14 h 178"/>
                  <a:gd name="T12" fmla="*/ 122 w 178"/>
                  <a:gd name="T13" fmla="*/ 6 h 178"/>
                  <a:gd name="T14" fmla="*/ 105 w 178"/>
                  <a:gd name="T15" fmla="*/ 1 h 178"/>
                  <a:gd name="T16" fmla="*/ 89 w 178"/>
                  <a:gd name="T17" fmla="*/ 0 h 178"/>
                  <a:gd name="T18" fmla="*/ 70 w 178"/>
                  <a:gd name="T19" fmla="*/ 1 h 178"/>
                  <a:gd name="T20" fmla="*/ 54 w 178"/>
                  <a:gd name="T21" fmla="*/ 6 h 178"/>
                  <a:gd name="T22" fmla="*/ 39 w 178"/>
                  <a:gd name="T23" fmla="*/ 14 h 178"/>
                  <a:gd name="T24" fmla="*/ 26 w 178"/>
                  <a:gd name="T25" fmla="*/ 26 h 178"/>
                  <a:gd name="T26" fmla="*/ 14 w 178"/>
                  <a:gd name="T27" fmla="*/ 39 h 178"/>
                  <a:gd name="T28" fmla="*/ 6 w 178"/>
                  <a:gd name="T29" fmla="*/ 54 h 178"/>
                  <a:gd name="T30" fmla="*/ 1 w 178"/>
                  <a:gd name="T31" fmla="*/ 70 h 178"/>
                  <a:gd name="T32" fmla="*/ 0 w 178"/>
                  <a:gd name="T33" fmla="*/ 89 h 178"/>
                  <a:gd name="T34" fmla="*/ 1 w 178"/>
                  <a:gd name="T35" fmla="*/ 105 h 178"/>
                  <a:gd name="T36" fmla="*/ 6 w 178"/>
                  <a:gd name="T37" fmla="*/ 122 h 178"/>
                  <a:gd name="T38" fmla="*/ 14 w 178"/>
                  <a:gd name="T39" fmla="*/ 137 h 178"/>
                  <a:gd name="T40" fmla="*/ 26 w 178"/>
                  <a:gd name="T41" fmla="*/ 152 h 178"/>
                  <a:gd name="T42" fmla="*/ 39 w 178"/>
                  <a:gd name="T43" fmla="*/ 162 h 178"/>
                  <a:gd name="T44" fmla="*/ 54 w 178"/>
                  <a:gd name="T45" fmla="*/ 171 h 178"/>
                  <a:gd name="T46" fmla="*/ 70 w 178"/>
                  <a:gd name="T47" fmla="*/ 175 h 178"/>
                  <a:gd name="T48" fmla="*/ 89 w 178"/>
                  <a:gd name="T49" fmla="*/ 178 h 178"/>
                  <a:gd name="T50" fmla="*/ 105 w 178"/>
                  <a:gd name="T51" fmla="*/ 175 h 178"/>
                  <a:gd name="T52" fmla="*/ 122 w 178"/>
                  <a:gd name="T53" fmla="*/ 171 h 178"/>
                  <a:gd name="T54" fmla="*/ 129 w 178"/>
                  <a:gd name="T55" fmla="*/ 166 h 178"/>
                  <a:gd name="T56" fmla="*/ 133 w 178"/>
                  <a:gd name="T57" fmla="*/ 163 h 178"/>
                  <a:gd name="T58" fmla="*/ 137 w 178"/>
                  <a:gd name="T59" fmla="*/ 162 h 178"/>
                  <a:gd name="T60" fmla="*/ 152 w 178"/>
                  <a:gd name="T61" fmla="*/ 152 h 178"/>
                  <a:gd name="T62" fmla="*/ 162 w 178"/>
                  <a:gd name="T63" fmla="*/ 137 h 178"/>
                  <a:gd name="T64" fmla="*/ 163 w 178"/>
                  <a:gd name="T65" fmla="*/ 133 h 178"/>
                  <a:gd name="T66" fmla="*/ 166 w 178"/>
                  <a:gd name="T67" fmla="*/ 129 h 178"/>
                  <a:gd name="T68" fmla="*/ 171 w 178"/>
                  <a:gd name="T69" fmla="*/ 122 h 178"/>
                  <a:gd name="T70" fmla="*/ 175 w 178"/>
                  <a:gd name="T71" fmla="*/ 105 h 178"/>
                  <a:gd name="T72" fmla="*/ 178 w 178"/>
                  <a:gd name="T73" fmla="*/ 89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8" h="178">
                    <a:moveTo>
                      <a:pt x="178" y="89"/>
                    </a:moveTo>
                    <a:lnTo>
                      <a:pt x="175" y="70"/>
                    </a:lnTo>
                    <a:lnTo>
                      <a:pt x="171" y="54"/>
                    </a:lnTo>
                    <a:lnTo>
                      <a:pt x="162" y="39"/>
                    </a:lnTo>
                    <a:lnTo>
                      <a:pt x="152" y="26"/>
                    </a:lnTo>
                    <a:lnTo>
                      <a:pt x="137" y="14"/>
                    </a:lnTo>
                    <a:lnTo>
                      <a:pt x="122" y="6"/>
                    </a:lnTo>
                    <a:lnTo>
                      <a:pt x="105" y="1"/>
                    </a:lnTo>
                    <a:lnTo>
                      <a:pt x="89" y="0"/>
                    </a:lnTo>
                    <a:lnTo>
                      <a:pt x="70" y="1"/>
                    </a:lnTo>
                    <a:lnTo>
                      <a:pt x="54" y="6"/>
                    </a:lnTo>
                    <a:lnTo>
                      <a:pt x="39" y="14"/>
                    </a:lnTo>
                    <a:lnTo>
                      <a:pt x="26" y="26"/>
                    </a:lnTo>
                    <a:lnTo>
                      <a:pt x="14" y="39"/>
                    </a:lnTo>
                    <a:lnTo>
                      <a:pt x="6" y="54"/>
                    </a:lnTo>
                    <a:lnTo>
                      <a:pt x="1" y="70"/>
                    </a:lnTo>
                    <a:lnTo>
                      <a:pt x="0" y="89"/>
                    </a:lnTo>
                    <a:lnTo>
                      <a:pt x="1" y="105"/>
                    </a:lnTo>
                    <a:lnTo>
                      <a:pt x="6" y="122"/>
                    </a:lnTo>
                    <a:lnTo>
                      <a:pt x="14" y="137"/>
                    </a:lnTo>
                    <a:lnTo>
                      <a:pt x="26" y="152"/>
                    </a:lnTo>
                    <a:lnTo>
                      <a:pt x="39" y="162"/>
                    </a:lnTo>
                    <a:lnTo>
                      <a:pt x="54" y="171"/>
                    </a:lnTo>
                    <a:lnTo>
                      <a:pt x="70" y="175"/>
                    </a:lnTo>
                    <a:lnTo>
                      <a:pt x="89" y="178"/>
                    </a:lnTo>
                    <a:lnTo>
                      <a:pt x="105" y="175"/>
                    </a:lnTo>
                    <a:lnTo>
                      <a:pt x="122" y="171"/>
                    </a:lnTo>
                    <a:lnTo>
                      <a:pt x="129" y="166"/>
                    </a:lnTo>
                    <a:lnTo>
                      <a:pt x="133" y="163"/>
                    </a:lnTo>
                    <a:lnTo>
                      <a:pt x="137" y="162"/>
                    </a:lnTo>
                    <a:lnTo>
                      <a:pt x="152" y="152"/>
                    </a:lnTo>
                    <a:lnTo>
                      <a:pt x="162" y="137"/>
                    </a:lnTo>
                    <a:lnTo>
                      <a:pt x="163" y="133"/>
                    </a:lnTo>
                    <a:lnTo>
                      <a:pt x="166" y="129"/>
                    </a:lnTo>
                    <a:lnTo>
                      <a:pt x="171" y="122"/>
                    </a:lnTo>
                    <a:lnTo>
                      <a:pt x="175" y="105"/>
                    </a:lnTo>
                    <a:lnTo>
                      <a:pt x="178" y="89"/>
                    </a:lnTo>
                    <a:close/>
                  </a:path>
                </a:pathLst>
              </a:custGeom>
              <a:solidFill>
                <a:srgbClr val="00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noProof="0" dirty="0"/>
              </a:p>
            </p:txBody>
          </p:sp>
          <p:sp>
            <p:nvSpPr>
              <p:cNvPr id="2070" name="Freeform 81">
                <a:extLst>
                  <a:ext uri="{FF2B5EF4-FFF2-40B4-BE49-F238E27FC236}">
                    <a16:creationId xmlns:a16="http://schemas.microsoft.com/office/drawing/2014/main" id="{D91896A9-F3C2-7149-554F-F5666C1CCB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76792" y="3745759"/>
                <a:ext cx="2866816" cy="1160463"/>
              </a:xfrm>
              <a:custGeom>
                <a:avLst/>
                <a:gdLst>
                  <a:gd name="T0" fmla="*/ 5781 w 5781"/>
                  <a:gd name="T1" fmla="*/ 2922 h 2922"/>
                  <a:gd name="T2" fmla="*/ 3850 w 5781"/>
                  <a:gd name="T3" fmla="*/ 2298 h 2922"/>
                  <a:gd name="T4" fmla="*/ 140 w 5781"/>
                  <a:gd name="T5" fmla="*/ 0 h 2922"/>
                  <a:gd name="T6" fmla="*/ 14 w 5781"/>
                  <a:gd name="T7" fmla="*/ 603 h 2922"/>
                  <a:gd name="T8" fmla="*/ 0 w 5781"/>
                  <a:gd name="T9" fmla="*/ 2355 h 2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81" h="2922">
                    <a:moveTo>
                      <a:pt x="5781" y="2922"/>
                    </a:moveTo>
                    <a:lnTo>
                      <a:pt x="3850" y="2298"/>
                    </a:lnTo>
                    <a:lnTo>
                      <a:pt x="140" y="0"/>
                    </a:lnTo>
                    <a:lnTo>
                      <a:pt x="14" y="603"/>
                    </a:lnTo>
                    <a:lnTo>
                      <a:pt x="0" y="2355"/>
                    </a:lnTo>
                  </a:path>
                </a:pathLst>
              </a:custGeom>
              <a:noFill/>
              <a:ln w="28575">
                <a:solidFill>
                  <a:srgbClr val="0066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noProof="0" dirty="0"/>
              </a:p>
            </p:txBody>
          </p:sp>
          <p:sp>
            <p:nvSpPr>
              <p:cNvPr id="2071" name="Freeform 82">
                <a:extLst>
                  <a:ext uri="{FF2B5EF4-FFF2-40B4-BE49-F238E27FC236}">
                    <a16:creationId xmlns:a16="http://schemas.microsoft.com/office/drawing/2014/main" id="{795D3378-7A76-650C-7C7C-6138F8687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95993" y="4866534"/>
                <a:ext cx="87294" cy="69850"/>
              </a:xfrm>
              <a:custGeom>
                <a:avLst/>
                <a:gdLst>
                  <a:gd name="T0" fmla="*/ 88 w 177"/>
                  <a:gd name="T1" fmla="*/ 0 h 178"/>
                  <a:gd name="T2" fmla="*/ 70 w 177"/>
                  <a:gd name="T3" fmla="*/ 1 h 178"/>
                  <a:gd name="T4" fmla="*/ 54 w 177"/>
                  <a:gd name="T5" fmla="*/ 6 h 178"/>
                  <a:gd name="T6" fmla="*/ 39 w 177"/>
                  <a:gd name="T7" fmla="*/ 14 h 178"/>
                  <a:gd name="T8" fmla="*/ 26 w 177"/>
                  <a:gd name="T9" fmla="*/ 26 h 178"/>
                  <a:gd name="T10" fmla="*/ 14 w 177"/>
                  <a:gd name="T11" fmla="*/ 39 h 178"/>
                  <a:gd name="T12" fmla="*/ 6 w 177"/>
                  <a:gd name="T13" fmla="*/ 54 h 178"/>
                  <a:gd name="T14" fmla="*/ 1 w 177"/>
                  <a:gd name="T15" fmla="*/ 70 h 178"/>
                  <a:gd name="T16" fmla="*/ 0 w 177"/>
                  <a:gd name="T17" fmla="*/ 89 h 178"/>
                  <a:gd name="T18" fmla="*/ 1 w 177"/>
                  <a:gd name="T19" fmla="*/ 105 h 178"/>
                  <a:gd name="T20" fmla="*/ 6 w 177"/>
                  <a:gd name="T21" fmla="*/ 122 h 178"/>
                  <a:gd name="T22" fmla="*/ 14 w 177"/>
                  <a:gd name="T23" fmla="*/ 137 h 178"/>
                  <a:gd name="T24" fmla="*/ 26 w 177"/>
                  <a:gd name="T25" fmla="*/ 151 h 178"/>
                  <a:gd name="T26" fmla="*/ 39 w 177"/>
                  <a:gd name="T27" fmla="*/ 162 h 178"/>
                  <a:gd name="T28" fmla="*/ 54 w 177"/>
                  <a:gd name="T29" fmla="*/ 170 h 178"/>
                  <a:gd name="T30" fmla="*/ 70 w 177"/>
                  <a:gd name="T31" fmla="*/ 175 h 178"/>
                  <a:gd name="T32" fmla="*/ 88 w 177"/>
                  <a:gd name="T33" fmla="*/ 178 h 178"/>
                  <a:gd name="T34" fmla="*/ 105 w 177"/>
                  <a:gd name="T35" fmla="*/ 175 h 178"/>
                  <a:gd name="T36" fmla="*/ 122 w 177"/>
                  <a:gd name="T37" fmla="*/ 170 h 178"/>
                  <a:gd name="T38" fmla="*/ 129 w 177"/>
                  <a:gd name="T39" fmla="*/ 166 h 178"/>
                  <a:gd name="T40" fmla="*/ 132 w 177"/>
                  <a:gd name="T41" fmla="*/ 163 h 178"/>
                  <a:gd name="T42" fmla="*/ 137 w 177"/>
                  <a:gd name="T43" fmla="*/ 162 h 178"/>
                  <a:gd name="T44" fmla="*/ 151 w 177"/>
                  <a:gd name="T45" fmla="*/ 151 h 178"/>
                  <a:gd name="T46" fmla="*/ 162 w 177"/>
                  <a:gd name="T47" fmla="*/ 137 h 178"/>
                  <a:gd name="T48" fmla="*/ 163 w 177"/>
                  <a:gd name="T49" fmla="*/ 132 h 178"/>
                  <a:gd name="T50" fmla="*/ 166 w 177"/>
                  <a:gd name="T51" fmla="*/ 129 h 178"/>
                  <a:gd name="T52" fmla="*/ 170 w 177"/>
                  <a:gd name="T53" fmla="*/ 122 h 178"/>
                  <a:gd name="T54" fmla="*/ 175 w 177"/>
                  <a:gd name="T55" fmla="*/ 105 h 178"/>
                  <a:gd name="T56" fmla="*/ 177 w 177"/>
                  <a:gd name="T57" fmla="*/ 89 h 178"/>
                  <a:gd name="T58" fmla="*/ 175 w 177"/>
                  <a:gd name="T59" fmla="*/ 70 h 178"/>
                  <a:gd name="T60" fmla="*/ 170 w 177"/>
                  <a:gd name="T61" fmla="*/ 54 h 178"/>
                  <a:gd name="T62" fmla="*/ 162 w 177"/>
                  <a:gd name="T63" fmla="*/ 39 h 178"/>
                  <a:gd name="T64" fmla="*/ 151 w 177"/>
                  <a:gd name="T65" fmla="*/ 26 h 178"/>
                  <a:gd name="T66" fmla="*/ 137 w 177"/>
                  <a:gd name="T67" fmla="*/ 14 h 178"/>
                  <a:gd name="T68" fmla="*/ 122 w 177"/>
                  <a:gd name="T69" fmla="*/ 6 h 178"/>
                  <a:gd name="T70" fmla="*/ 105 w 177"/>
                  <a:gd name="T71" fmla="*/ 1 h 178"/>
                  <a:gd name="T72" fmla="*/ 88 w 177"/>
                  <a:gd name="T73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7" h="178">
                    <a:moveTo>
                      <a:pt x="88" y="0"/>
                    </a:moveTo>
                    <a:lnTo>
                      <a:pt x="70" y="1"/>
                    </a:lnTo>
                    <a:lnTo>
                      <a:pt x="54" y="6"/>
                    </a:lnTo>
                    <a:lnTo>
                      <a:pt x="39" y="14"/>
                    </a:lnTo>
                    <a:lnTo>
                      <a:pt x="26" y="26"/>
                    </a:lnTo>
                    <a:lnTo>
                      <a:pt x="14" y="39"/>
                    </a:lnTo>
                    <a:lnTo>
                      <a:pt x="6" y="54"/>
                    </a:lnTo>
                    <a:lnTo>
                      <a:pt x="1" y="70"/>
                    </a:lnTo>
                    <a:lnTo>
                      <a:pt x="0" y="89"/>
                    </a:lnTo>
                    <a:lnTo>
                      <a:pt x="1" y="105"/>
                    </a:lnTo>
                    <a:lnTo>
                      <a:pt x="6" y="122"/>
                    </a:lnTo>
                    <a:lnTo>
                      <a:pt x="14" y="137"/>
                    </a:lnTo>
                    <a:lnTo>
                      <a:pt x="26" y="151"/>
                    </a:lnTo>
                    <a:lnTo>
                      <a:pt x="39" y="162"/>
                    </a:lnTo>
                    <a:lnTo>
                      <a:pt x="54" y="170"/>
                    </a:lnTo>
                    <a:lnTo>
                      <a:pt x="70" y="175"/>
                    </a:lnTo>
                    <a:lnTo>
                      <a:pt x="88" y="178"/>
                    </a:lnTo>
                    <a:lnTo>
                      <a:pt x="105" y="175"/>
                    </a:lnTo>
                    <a:lnTo>
                      <a:pt x="122" y="170"/>
                    </a:lnTo>
                    <a:lnTo>
                      <a:pt x="129" y="166"/>
                    </a:lnTo>
                    <a:lnTo>
                      <a:pt x="132" y="163"/>
                    </a:lnTo>
                    <a:lnTo>
                      <a:pt x="137" y="162"/>
                    </a:lnTo>
                    <a:lnTo>
                      <a:pt x="151" y="151"/>
                    </a:lnTo>
                    <a:lnTo>
                      <a:pt x="162" y="137"/>
                    </a:lnTo>
                    <a:lnTo>
                      <a:pt x="163" y="132"/>
                    </a:lnTo>
                    <a:lnTo>
                      <a:pt x="166" y="129"/>
                    </a:lnTo>
                    <a:lnTo>
                      <a:pt x="170" y="122"/>
                    </a:lnTo>
                    <a:lnTo>
                      <a:pt x="175" y="105"/>
                    </a:lnTo>
                    <a:lnTo>
                      <a:pt x="177" y="89"/>
                    </a:lnTo>
                    <a:lnTo>
                      <a:pt x="175" y="70"/>
                    </a:lnTo>
                    <a:lnTo>
                      <a:pt x="170" y="54"/>
                    </a:lnTo>
                    <a:lnTo>
                      <a:pt x="162" y="39"/>
                    </a:lnTo>
                    <a:lnTo>
                      <a:pt x="151" y="26"/>
                    </a:lnTo>
                    <a:lnTo>
                      <a:pt x="137" y="14"/>
                    </a:lnTo>
                    <a:lnTo>
                      <a:pt x="122" y="6"/>
                    </a:lnTo>
                    <a:lnTo>
                      <a:pt x="105" y="1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rgbClr val="00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noProof="0" dirty="0"/>
              </a:p>
            </p:txBody>
          </p:sp>
          <p:sp>
            <p:nvSpPr>
              <p:cNvPr id="2072" name="Freeform 83">
                <a:extLst>
                  <a:ext uri="{FF2B5EF4-FFF2-40B4-BE49-F238E27FC236}">
                    <a16:creationId xmlns:a16="http://schemas.microsoft.com/office/drawing/2014/main" id="{B1DB0C5A-850E-2729-2D3F-21E29D8AC1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41710" y="4623646"/>
                <a:ext cx="89279" cy="69850"/>
              </a:xfrm>
              <a:custGeom>
                <a:avLst/>
                <a:gdLst>
                  <a:gd name="T0" fmla="*/ 89 w 178"/>
                  <a:gd name="T1" fmla="*/ 0 h 178"/>
                  <a:gd name="T2" fmla="*/ 70 w 178"/>
                  <a:gd name="T3" fmla="*/ 1 h 178"/>
                  <a:gd name="T4" fmla="*/ 54 w 178"/>
                  <a:gd name="T5" fmla="*/ 6 h 178"/>
                  <a:gd name="T6" fmla="*/ 39 w 178"/>
                  <a:gd name="T7" fmla="*/ 14 h 178"/>
                  <a:gd name="T8" fmla="*/ 26 w 178"/>
                  <a:gd name="T9" fmla="*/ 26 h 178"/>
                  <a:gd name="T10" fmla="*/ 14 w 178"/>
                  <a:gd name="T11" fmla="*/ 39 h 178"/>
                  <a:gd name="T12" fmla="*/ 6 w 178"/>
                  <a:gd name="T13" fmla="*/ 55 h 178"/>
                  <a:gd name="T14" fmla="*/ 1 w 178"/>
                  <a:gd name="T15" fmla="*/ 70 h 178"/>
                  <a:gd name="T16" fmla="*/ 0 w 178"/>
                  <a:gd name="T17" fmla="*/ 89 h 178"/>
                  <a:gd name="T18" fmla="*/ 1 w 178"/>
                  <a:gd name="T19" fmla="*/ 106 h 178"/>
                  <a:gd name="T20" fmla="*/ 6 w 178"/>
                  <a:gd name="T21" fmla="*/ 122 h 178"/>
                  <a:gd name="T22" fmla="*/ 14 w 178"/>
                  <a:gd name="T23" fmla="*/ 138 h 178"/>
                  <a:gd name="T24" fmla="*/ 26 w 178"/>
                  <a:gd name="T25" fmla="*/ 152 h 178"/>
                  <a:gd name="T26" fmla="*/ 39 w 178"/>
                  <a:gd name="T27" fmla="*/ 163 h 178"/>
                  <a:gd name="T28" fmla="*/ 54 w 178"/>
                  <a:gd name="T29" fmla="*/ 171 h 178"/>
                  <a:gd name="T30" fmla="*/ 70 w 178"/>
                  <a:gd name="T31" fmla="*/ 176 h 178"/>
                  <a:gd name="T32" fmla="*/ 89 w 178"/>
                  <a:gd name="T33" fmla="*/ 178 h 178"/>
                  <a:gd name="T34" fmla="*/ 105 w 178"/>
                  <a:gd name="T35" fmla="*/ 176 h 178"/>
                  <a:gd name="T36" fmla="*/ 122 w 178"/>
                  <a:gd name="T37" fmla="*/ 171 h 178"/>
                  <a:gd name="T38" fmla="*/ 129 w 178"/>
                  <a:gd name="T39" fmla="*/ 166 h 178"/>
                  <a:gd name="T40" fmla="*/ 133 w 178"/>
                  <a:gd name="T41" fmla="*/ 164 h 178"/>
                  <a:gd name="T42" fmla="*/ 137 w 178"/>
                  <a:gd name="T43" fmla="*/ 163 h 178"/>
                  <a:gd name="T44" fmla="*/ 151 w 178"/>
                  <a:gd name="T45" fmla="*/ 152 h 178"/>
                  <a:gd name="T46" fmla="*/ 162 w 178"/>
                  <a:gd name="T47" fmla="*/ 138 h 178"/>
                  <a:gd name="T48" fmla="*/ 163 w 178"/>
                  <a:gd name="T49" fmla="*/ 133 h 178"/>
                  <a:gd name="T50" fmla="*/ 166 w 178"/>
                  <a:gd name="T51" fmla="*/ 130 h 178"/>
                  <a:gd name="T52" fmla="*/ 170 w 178"/>
                  <a:gd name="T53" fmla="*/ 122 h 178"/>
                  <a:gd name="T54" fmla="*/ 175 w 178"/>
                  <a:gd name="T55" fmla="*/ 106 h 178"/>
                  <a:gd name="T56" fmla="*/ 178 w 178"/>
                  <a:gd name="T57" fmla="*/ 89 h 178"/>
                  <a:gd name="T58" fmla="*/ 175 w 178"/>
                  <a:gd name="T59" fmla="*/ 70 h 178"/>
                  <a:gd name="T60" fmla="*/ 170 w 178"/>
                  <a:gd name="T61" fmla="*/ 55 h 178"/>
                  <a:gd name="T62" fmla="*/ 162 w 178"/>
                  <a:gd name="T63" fmla="*/ 39 h 178"/>
                  <a:gd name="T64" fmla="*/ 151 w 178"/>
                  <a:gd name="T65" fmla="*/ 26 h 178"/>
                  <a:gd name="T66" fmla="*/ 137 w 178"/>
                  <a:gd name="T67" fmla="*/ 14 h 178"/>
                  <a:gd name="T68" fmla="*/ 122 w 178"/>
                  <a:gd name="T69" fmla="*/ 6 h 178"/>
                  <a:gd name="T70" fmla="*/ 105 w 178"/>
                  <a:gd name="T71" fmla="*/ 1 h 178"/>
                  <a:gd name="T72" fmla="*/ 89 w 178"/>
                  <a:gd name="T73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8" h="178">
                    <a:moveTo>
                      <a:pt x="89" y="0"/>
                    </a:moveTo>
                    <a:lnTo>
                      <a:pt x="70" y="1"/>
                    </a:lnTo>
                    <a:lnTo>
                      <a:pt x="54" y="6"/>
                    </a:lnTo>
                    <a:lnTo>
                      <a:pt x="39" y="14"/>
                    </a:lnTo>
                    <a:lnTo>
                      <a:pt x="26" y="26"/>
                    </a:lnTo>
                    <a:lnTo>
                      <a:pt x="14" y="39"/>
                    </a:lnTo>
                    <a:lnTo>
                      <a:pt x="6" y="55"/>
                    </a:lnTo>
                    <a:lnTo>
                      <a:pt x="1" y="70"/>
                    </a:lnTo>
                    <a:lnTo>
                      <a:pt x="0" y="89"/>
                    </a:lnTo>
                    <a:lnTo>
                      <a:pt x="1" y="106"/>
                    </a:lnTo>
                    <a:lnTo>
                      <a:pt x="6" y="122"/>
                    </a:lnTo>
                    <a:lnTo>
                      <a:pt x="14" y="138"/>
                    </a:lnTo>
                    <a:lnTo>
                      <a:pt x="26" y="152"/>
                    </a:lnTo>
                    <a:lnTo>
                      <a:pt x="39" y="163"/>
                    </a:lnTo>
                    <a:lnTo>
                      <a:pt x="54" y="171"/>
                    </a:lnTo>
                    <a:lnTo>
                      <a:pt x="70" y="176"/>
                    </a:lnTo>
                    <a:lnTo>
                      <a:pt x="89" y="178"/>
                    </a:lnTo>
                    <a:lnTo>
                      <a:pt x="105" y="176"/>
                    </a:lnTo>
                    <a:lnTo>
                      <a:pt x="122" y="171"/>
                    </a:lnTo>
                    <a:lnTo>
                      <a:pt x="129" y="166"/>
                    </a:lnTo>
                    <a:lnTo>
                      <a:pt x="133" y="164"/>
                    </a:lnTo>
                    <a:lnTo>
                      <a:pt x="137" y="163"/>
                    </a:lnTo>
                    <a:lnTo>
                      <a:pt x="151" y="152"/>
                    </a:lnTo>
                    <a:lnTo>
                      <a:pt x="162" y="138"/>
                    </a:lnTo>
                    <a:lnTo>
                      <a:pt x="163" y="133"/>
                    </a:lnTo>
                    <a:lnTo>
                      <a:pt x="166" y="130"/>
                    </a:lnTo>
                    <a:lnTo>
                      <a:pt x="170" y="122"/>
                    </a:lnTo>
                    <a:lnTo>
                      <a:pt x="175" y="106"/>
                    </a:lnTo>
                    <a:lnTo>
                      <a:pt x="178" y="89"/>
                    </a:lnTo>
                    <a:lnTo>
                      <a:pt x="175" y="70"/>
                    </a:lnTo>
                    <a:lnTo>
                      <a:pt x="170" y="55"/>
                    </a:lnTo>
                    <a:lnTo>
                      <a:pt x="162" y="39"/>
                    </a:lnTo>
                    <a:lnTo>
                      <a:pt x="151" y="26"/>
                    </a:lnTo>
                    <a:lnTo>
                      <a:pt x="137" y="14"/>
                    </a:lnTo>
                    <a:lnTo>
                      <a:pt x="122" y="6"/>
                    </a:lnTo>
                    <a:lnTo>
                      <a:pt x="105" y="1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00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noProof="0" dirty="0"/>
              </a:p>
            </p:txBody>
          </p:sp>
          <p:sp>
            <p:nvSpPr>
              <p:cNvPr id="2073" name="Freeform 84">
                <a:extLst>
                  <a:ext uri="{FF2B5EF4-FFF2-40B4-BE49-F238E27FC236}">
                    <a16:creationId xmlns:a16="http://schemas.microsoft.com/office/drawing/2014/main" id="{4F703EF0-9C42-8194-81C5-8F93EA2528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2585" y="3710834"/>
                <a:ext cx="87294" cy="69850"/>
              </a:xfrm>
              <a:custGeom>
                <a:avLst/>
                <a:gdLst>
                  <a:gd name="T0" fmla="*/ 89 w 178"/>
                  <a:gd name="T1" fmla="*/ 0 h 178"/>
                  <a:gd name="T2" fmla="*/ 70 w 178"/>
                  <a:gd name="T3" fmla="*/ 1 h 178"/>
                  <a:gd name="T4" fmla="*/ 55 w 178"/>
                  <a:gd name="T5" fmla="*/ 6 h 178"/>
                  <a:gd name="T6" fmla="*/ 39 w 178"/>
                  <a:gd name="T7" fmla="*/ 14 h 178"/>
                  <a:gd name="T8" fmla="*/ 26 w 178"/>
                  <a:gd name="T9" fmla="*/ 26 h 178"/>
                  <a:gd name="T10" fmla="*/ 14 w 178"/>
                  <a:gd name="T11" fmla="*/ 39 h 178"/>
                  <a:gd name="T12" fmla="*/ 6 w 178"/>
                  <a:gd name="T13" fmla="*/ 55 h 178"/>
                  <a:gd name="T14" fmla="*/ 1 w 178"/>
                  <a:gd name="T15" fmla="*/ 70 h 178"/>
                  <a:gd name="T16" fmla="*/ 0 w 178"/>
                  <a:gd name="T17" fmla="*/ 89 h 178"/>
                  <a:gd name="T18" fmla="*/ 1 w 178"/>
                  <a:gd name="T19" fmla="*/ 106 h 178"/>
                  <a:gd name="T20" fmla="*/ 6 w 178"/>
                  <a:gd name="T21" fmla="*/ 122 h 178"/>
                  <a:gd name="T22" fmla="*/ 14 w 178"/>
                  <a:gd name="T23" fmla="*/ 138 h 178"/>
                  <a:gd name="T24" fmla="*/ 26 w 178"/>
                  <a:gd name="T25" fmla="*/ 152 h 178"/>
                  <a:gd name="T26" fmla="*/ 39 w 178"/>
                  <a:gd name="T27" fmla="*/ 163 h 178"/>
                  <a:gd name="T28" fmla="*/ 55 w 178"/>
                  <a:gd name="T29" fmla="*/ 171 h 178"/>
                  <a:gd name="T30" fmla="*/ 70 w 178"/>
                  <a:gd name="T31" fmla="*/ 176 h 178"/>
                  <a:gd name="T32" fmla="*/ 89 w 178"/>
                  <a:gd name="T33" fmla="*/ 178 h 178"/>
                  <a:gd name="T34" fmla="*/ 105 w 178"/>
                  <a:gd name="T35" fmla="*/ 176 h 178"/>
                  <a:gd name="T36" fmla="*/ 122 w 178"/>
                  <a:gd name="T37" fmla="*/ 171 h 178"/>
                  <a:gd name="T38" fmla="*/ 129 w 178"/>
                  <a:gd name="T39" fmla="*/ 166 h 178"/>
                  <a:gd name="T40" fmla="*/ 133 w 178"/>
                  <a:gd name="T41" fmla="*/ 164 h 178"/>
                  <a:gd name="T42" fmla="*/ 137 w 178"/>
                  <a:gd name="T43" fmla="*/ 163 h 178"/>
                  <a:gd name="T44" fmla="*/ 152 w 178"/>
                  <a:gd name="T45" fmla="*/ 152 h 178"/>
                  <a:gd name="T46" fmla="*/ 162 w 178"/>
                  <a:gd name="T47" fmla="*/ 138 h 178"/>
                  <a:gd name="T48" fmla="*/ 164 w 178"/>
                  <a:gd name="T49" fmla="*/ 133 h 178"/>
                  <a:gd name="T50" fmla="*/ 166 w 178"/>
                  <a:gd name="T51" fmla="*/ 129 h 178"/>
                  <a:gd name="T52" fmla="*/ 171 w 178"/>
                  <a:gd name="T53" fmla="*/ 122 h 178"/>
                  <a:gd name="T54" fmla="*/ 175 w 178"/>
                  <a:gd name="T55" fmla="*/ 106 h 178"/>
                  <a:gd name="T56" fmla="*/ 178 w 178"/>
                  <a:gd name="T57" fmla="*/ 89 h 178"/>
                  <a:gd name="T58" fmla="*/ 175 w 178"/>
                  <a:gd name="T59" fmla="*/ 70 h 178"/>
                  <a:gd name="T60" fmla="*/ 171 w 178"/>
                  <a:gd name="T61" fmla="*/ 55 h 178"/>
                  <a:gd name="T62" fmla="*/ 162 w 178"/>
                  <a:gd name="T63" fmla="*/ 39 h 178"/>
                  <a:gd name="T64" fmla="*/ 152 w 178"/>
                  <a:gd name="T65" fmla="*/ 26 h 178"/>
                  <a:gd name="T66" fmla="*/ 137 w 178"/>
                  <a:gd name="T67" fmla="*/ 14 h 178"/>
                  <a:gd name="T68" fmla="*/ 122 w 178"/>
                  <a:gd name="T69" fmla="*/ 6 h 178"/>
                  <a:gd name="T70" fmla="*/ 105 w 178"/>
                  <a:gd name="T71" fmla="*/ 1 h 178"/>
                  <a:gd name="T72" fmla="*/ 89 w 178"/>
                  <a:gd name="T73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8" h="178">
                    <a:moveTo>
                      <a:pt x="89" y="0"/>
                    </a:moveTo>
                    <a:lnTo>
                      <a:pt x="70" y="1"/>
                    </a:lnTo>
                    <a:lnTo>
                      <a:pt x="55" y="6"/>
                    </a:lnTo>
                    <a:lnTo>
                      <a:pt x="39" y="14"/>
                    </a:lnTo>
                    <a:lnTo>
                      <a:pt x="26" y="26"/>
                    </a:lnTo>
                    <a:lnTo>
                      <a:pt x="14" y="39"/>
                    </a:lnTo>
                    <a:lnTo>
                      <a:pt x="6" y="55"/>
                    </a:lnTo>
                    <a:lnTo>
                      <a:pt x="1" y="70"/>
                    </a:lnTo>
                    <a:lnTo>
                      <a:pt x="0" y="89"/>
                    </a:lnTo>
                    <a:lnTo>
                      <a:pt x="1" y="106"/>
                    </a:lnTo>
                    <a:lnTo>
                      <a:pt x="6" y="122"/>
                    </a:lnTo>
                    <a:lnTo>
                      <a:pt x="14" y="138"/>
                    </a:lnTo>
                    <a:lnTo>
                      <a:pt x="26" y="152"/>
                    </a:lnTo>
                    <a:lnTo>
                      <a:pt x="39" y="163"/>
                    </a:lnTo>
                    <a:lnTo>
                      <a:pt x="55" y="171"/>
                    </a:lnTo>
                    <a:lnTo>
                      <a:pt x="70" y="176"/>
                    </a:lnTo>
                    <a:lnTo>
                      <a:pt x="89" y="178"/>
                    </a:lnTo>
                    <a:lnTo>
                      <a:pt x="105" y="176"/>
                    </a:lnTo>
                    <a:lnTo>
                      <a:pt x="122" y="171"/>
                    </a:lnTo>
                    <a:lnTo>
                      <a:pt x="129" y="166"/>
                    </a:lnTo>
                    <a:lnTo>
                      <a:pt x="133" y="164"/>
                    </a:lnTo>
                    <a:lnTo>
                      <a:pt x="137" y="163"/>
                    </a:lnTo>
                    <a:lnTo>
                      <a:pt x="152" y="152"/>
                    </a:lnTo>
                    <a:lnTo>
                      <a:pt x="162" y="138"/>
                    </a:lnTo>
                    <a:lnTo>
                      <a:pt x="164" y="133"/>
                    </a:lnTo>
                    <a:lnTo>
                      <a:pt x="166" y="129"/>
                    </a:lnTo>
                    <a:lnTo>
                      <a:pt x="171" y="122"/>
                    </a:lnTo>
                    <a:lnTo>
                      <a:pt x="175" y="106"/>
                    </a:lnTo>
                    <a:lnTo>
                      <a:pt x="178" y="89"/>
                    </a:lnTo>
                    <a:lnTo>
                      <a:pt x="175" y="70"/>
                    </a:lnTo>
                    <a:lnTo>
                      <a:pt x="171" y="55"/>
                    </a:lnTo>
                    <a:lnTo>
                      <a:pt x="162" y="39"/>
                    </a:lnTo>
                    <a:lnTo>
                      <a:pt x="152" y="26"/>
                    </a:lnTo>
                    <a:lnTo>
                      <a:pt x="137" y="14"/>
                    </a:lnTo>
                    <a:lnTo>
                      <a:pt x="122" y="6"/>
                    </a:lnTo>
                    <a:lnTo>
                      <a:pt x="105" y="1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00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noProof="0" dirty="0"/>
              </a:p>
            </p:txBody>
          </p:sp>
          <p:sp>
            <p:nvSpPr>
              <p:cNvPr id="2074" name="Freeform 85">
                <a:extLst>
                  <a:ext uri="{FF2B5EF4-FFF2-40B4-BE49-F238E27FC236}">
                    <a16:creationId xmlns:a16="http://schemas.microsoft.com/office/drawing/2014/main" id="{435DD0B7-F2F8-90DD-66FC-05229E1787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39098" y="3950546"/>
                <a:ext cx="89279" cy="69850"/>
              </a:xfrm>
              <a:custGeom>
                <a:avLst/>
                <a:gdLst>
                  <a:gd name="T0" fmla="*/ 89 w 178"/>
                  <a:gd name="T1" fmla="*/ 0 h 178"/>
                  <a:gd name="T2" fmla="*/ 70 w 178"/>
                  <a:gd name="T3" fmla="*/ 1 h 178"/>
                  <a:gd name="T4" fmla="*/ 55 w 178"/>
                  <a:gd name="T5" fmla="*/ 6 h 178"/>
                  <a:gd name="T6" fmla="*/ 40 w 178"/>
                  <a:gd name="T7" fmla="*/ 14 h 178"/>
                  <a:gd name="T8" fmla="*/ 27 w 178"/>
                  <a:gd name="T9" fmla="*/ 26 h 178"/>
                  <a:gd name="T10" fmla="*/ 15 w 178"/>
                  <a:gd name="T11" fmla="*/ 39 h 178"/>
                  <a:gd name="T12" fmla="*/ 6 w 178"/>
                  <a:gd name="T13" fmla="*/ 54 h 178"/>
                  <a:gd name="T14" fmla="*/ 2 w 178"/>
                  <a:gd name="T15" fmla="*/ 70 h 178"/>
                  <a:gd name="T16" fmla="*/ 0 w 178"/>
                  <a:gd name="T17" fmla="*/ 89 h 178"/>
                  <a:gd name="T18" fmla="*/ 2 w 178"/>
                  <a:gd name="T19" fmla="*/ 105 h 178"/>
                  <a:gd name="T20" fmla="*/ 6 w 178"/>
                  <a:gd name="T21" fmla="*/ 122 h 178"/>
                  <a:gd name="T22" fmla="*/ 15 w 178"/>
                  <a:gd name="T23" fmla="*/ 137 h 178"/>
                  <a:gd name="T24" fmla="*/ 27 w 178"/>
                  <a:gd name="T25" fmla="*/ 152 h 178"/>
                  <a:gd name="T26" fmla="*/ 40 w 178"/>
                  <a:gd name="T27" fmla="*/ 162 h 178"/>
                  <a:gd name="T28" fmla="*/ 55 w 178"/>
                  <a:gd name="T29" fmla="*/ 171 h 178"/>
                  <a:gd name="T30" fmla="*/ 70 w 178"/>
                  <a:gd name="T31" fmla="*/ 175 h 178"/>
                  <a:gd name="T32" fmla="*/ 89 w 178"/>
                  <a:gd name="T33" fmla="*/ 178 h 178"/>
                  <a:gd name="T34" fmla="*/ 106 w 178"/>
                  <a:gd name="T35" fmla="*/ 175 h 178"/>
                  <a:gd name="T36" fmla="*/ 122 w 178"/>
                  <a:gd name="T37" fmla="*/ 171 h 178"/>
                  <a:gd name="T38" fmla="*/ 130 w 178"/>
                  <a:gd name="T39" fmla="*/ 166 h 178"/>
                  <a:gd name="T40" fmla="*/ 133 w 178"/>
                  <a:gd name="T41" fmla="*/ 163 h 178"/>
                  <a:gd name="T42" fmla="*/ 138 w 178"/>
                  <a:gd name="T43" fmla="*/ 162 h 178"/>
                  <a:gd name="T44" fmla="*/ 152 w 178"/>
                  <a:gd name="T45" fmla="*/ 152 h 178"/>
                  <a:gd name="T46" fmla="*/ 163 w 178"/>
                  <a:gd name="T47" fmla="*/ 137 h 178"/>
                  <a:gd name="T48" fmla="*/ 164 w 178"/>
                  <a:gd name="T49" fmla="*/ 133 h 178"/>
                  <a:gd name="T50" fmla="*/ 166 w 178"/>
                  <a:gd name="T51" fmla="*/ 129 h 178"/>
                  <a:gd name="T52" fmla="*/ 171 w 178"/>
                  <a:gd name="T53" fmla="*/ 122 h 178"/>
                  <a:gd name="T54" fmla="*/ 176 w 178"/>
                  <a:gd name="T55" fmla="*/ 105 h 178"/>
                  <a:gd name="T56" fmla="*/ 178 w 178"/>
                  <a:gd name="T57" fmla="*/ 89 h 178"/>
                  <a:gd name="T58" fmla="*/ 176 w 178"/>
                  <a:gd name="T59" fmla="*/ 70 h 178"/>
                  <a:gd name="T60" fmla="*/ 171 w 178"/>
                  <a:gd name="T61" fmla="*/ 54 h 178"/>
                  <a:gd name="T62" fmla="*/ 163 w 178"/>
                  <a:gd name="T63" fmla="*/ 39 h 178"/>
                  <a:gd name="T64" fmla="*/ 152 w 178"/>
                  <a:gd name="T65" fmla="*/ 26 h 178"/>
                  <a:gd name="T66" fmla="*/ 138 w 178"/>
                  <a:gd name="T67" fmla="*/ 14 h 178"/>
                  <a:gd name="T68" fmla="*/ 122 w 178"/>
                  <a:gd name="T69" fmla="*/ 6 h 178"/>
                  <a:gd name="T70" fmla="*/ 106 w 178"/>
                  <a:gd name="T71" fmla="*/ 1 h 178"/>
                  <a:gd name="T72" fmla="*/ 89 w 178"/>
                  <a:gd name="T73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8" h="178">
                    <a:moveTo>
                      <a:pt x="89" y="0"/>
                    </a:moveTo>
                    <a:lnTo>
                      <a:pt x="70" y="1"/>
                    </a:lnTo>
                    <a:lnTo>
                      <a:pt x="55" y="6"/>
                    </a:lnTo>
                    <a:lnTo>
                      <a:pt x="40" y="14"/>
                    </a:lnTo>
                    <a:lnTo>
                      <a:pt x="27" y="26"/>
                    </a:lnTo>
                    <a:lnTo>
                      <a:pt x="15" y="39"/>
                    </a:lnTo>
                    <a:lnTo>
                      <a:pt x="6" y="54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105"/>
                    </a:lnTo>
                    <a:lnTo>
                      <a:pt x="6" y="122"/>
                    </a:lnTo>
                    <a:lnTo>
                      <a:pt x="15" y="137"/>
                    </a:lnTo>
                    <a:lnTo>
                      <a:pt x="27" y="152"/>
                    </a:lnTo>
                    <a:lnTo>
                      <a:pt x="40" y="162"/>
                    </a:lnTo>
                    <a:lnTo>
                      <a:pt x="55" y="171"/>
                    </a:lnTo>
                    <a:lnTo>
                      <a:pt x="70" y="175"/>
                    </a:lnTo>
                    <a:lnTo>
                      <a:pt x="89" y="178"/>
                    </a:lnTo>
                    <a:lnTo>
                      <a:pt x="106" y="175"/>
                    </a:lnTo>
                    <a:lnTo>
                      <a:pt x="122" y="171"/>
                    </a:lnTo>
                    <a:lnTo>
                      <a:pt x="130" y="166"/>
                    </a:lnTo>
                    <a:lnTo>
                      <a:pt x="133" y="163"/>
                    </a:lnTo>
                    <a:lnTo>
                      <a:pt x="138" y="162"/>
                    </a:lnTo>
                    <a:lnTo>
                      <a:pt x="152" y="152"/>
                    </a:lnTo>
                    <a:lnTo>
                      <a:pt x="163" y="137"/>
                    </a:lnTo>
                    <a:lnTo>
                      <a:pt x="164" y="133"/>
                    </a:lnTo>
                    <a:lnTo>
                      <a:pt x="166" y="129"/>
                    </a:lnTo>
                    <a:lnTo>
                      <a:pt x="171" y="122"/>
                    </a:lnTo>
                    <a:lnTo>
                      <a:pt x="176" y="105"/>
                    </a:lnTo>
                    <a:lnTo>
                      <a:pt x="178" y="89"/>
                    </a:lnTo>
                    <a:lnTo>
                      <a:pt x="176" y="70"/>
                    </a:lnTo>
                    <a:lnTo>
                      <a:pt x="171" y="54"/>
                    </a:lnTo>
                    <a:lnTo>
                      <a:pt x="163" y="39"/>
                    </a:lnTo>
                    <a:lnTo>
                      <a:pt x="152" y="26"/>
                    </a:lnTo>
                    <a:lnTo>
                      <a:pt x="138" y="14"/>
                    </a:lnTo>
                    <a:lnTo>
                      <a:pt x="122" y="6"/>
                    </a:lnTo>
                    <a:lnTo>
                      <a:pt x="106" y="1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00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noProof="0" dirty="0"/>
              </a:p>
            </p:txBody>
          </p:sp>
          <p:sp>
            <p:nvSpPr>
              <p:cNvPr id="2075" name="Freeform 86">
                <a:extLst>
                  <a:ext uri="{FF2B5EF4-FFF2-40B4-BE49-F238E27FC236}">
                    <a16:creationId xmlns:a16="http://schemas.microsoft.com/office/drawing/2014/main" id="{E9843D18-F631-6C85-3062-F2EACD3921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33145" y="4645871"/>
                <a:ext cx="87294" cy="69850"/>
              </a:xfrm>
              <a:custGeom>
                <a:avLst/>
                <a:gdLst>
                  <a:gd name="T0" fmla="*/ 89 w 178"/>
                  <a:gd name="T1" fmla="*/ 0 h 178"/>
                  <a:gd name="T2" fmla="*/ 70 w 178"/>
                  <a:gd name="T3" fmla="*/ 1 h 178"/>
                  <a:gd name="T4" fmla="*/ 55 w 178"/>
                  <a:gd name="T5" fmla="*/ 6 h 178"/>
                  <a:gd name="T6" fmla="*/ 39 w 178"/>
                  <a:gd name="T7" fmla="*/ 14 h 178"/>
                  <a:gd name="T8" fmla="*/ 26 w 178"/>
                  <a:gd name="T9" fmla="*/ 26 h 178"/>
                  <a:gd name="T10" fmla="*/ 14 w 178"/>
                  <a:gd name="T11" fmla="*/ 39 h 178"/>
                  <a:gd name="T12" fmla="*/ 6 w 178"/>
                  <a:gd name="T13" fmla="*/ 55 h 178"/>
                  <a:gd name="T14" fmla="*/ 1 w 178"/>
                  <a:gd name="T15" fmla="*/ 70 h 178"/>
                  <a:gd name="T16" fmla="*/ 0 w 178"/>
                  <a:gd name="T17" fmla="*/ 89 h 178"/>
                  <a:gd name="T18" fmla="*/ 1 w 178"/>
                  <a:gd name="T19" fmla="*/ 106 h 178"/>
                  <a:gd name="T20" fmla="*/ 6 w 178"/>
                  <a:gd name="T21" fmla="*/ 122 h 178"/>
                  <a:gd name="T22" fmla="*/ 14 w 178"/>
                  <a:gd name="T23" fmla="*/ 138 h 178"/>
                  <a:gd name="T24" fmla="*/ 26 w 178"/>
                  <a:gd name="T25" fmla="*/ 152 h 178"/>
                  <a:gd name="T26" fmla="*/ 39 w 178"/>
                  <a:gd name="T27" fmla="*/ 163 h 178"/>
                  <a:gd name="T28" fmla="*/ 55 w 178"/>
                  <a:gd name="T29" fmla="*/ 171 h 178"/>
                  <a:gd name="T30" fmla="*/ 70 w 178"/>
                  <a:gd name="T31" fmla="*/ 176 h 178"/>
                  <a:gd name="T32" fmla="*/ 89 w 178"/>
                  <a:gd name="T33" fmla="*/ 178 h 178"/>
                  <a:gd name="T34" fmla="*/ 106 w 178"/>
                  <a:gd name="T35" fmla="*/ 176 h 178"/>
                  <a:gd name="T36" fmla="*/ 122 w 178"/>
                  <a:gd name="T37" fmla="*/ 171 h 178"/>
                  <a:gd name="T38" fmla="*/ 129 w 178"/>
                  <a:gd name="T39" fmla="*/ 166 h 178"/>
                  <a:gd name="T40" fmla="*/ 133 w 178"/>
                  <a:gd name="T41" fmla="*/ 164 h 178"/>
                  <a:gd name="T42" fmla="*/ 138 w 178"/>
                  <a:gd name="T43" fmla="*/ 163 h 178"/>
                  <a:gd name="T44" fmla="*/ 152 w 178"/>
                  <a:gd name="T45" fmla="*/ 152 h 178"/>
                  <a:gd name="T46" fmla="*/ 163 w 178"/>
                  <a:gd name="T47" fmla="*/ 138 h 178"/>
                  <a:gd name="T48" fmla="*/ 164 w 178"/>
                  <a:gd name="T49" fmla="*/ 133 h 178"/>
                  <a:gd name="T50" fmla="*/ 166 w 178"/>
                  <a:gd name="T51" fmla="*/ 129 h 178"/>
                  <a:gd name="T52" fmla="*/ 171 w 178"/>
                  <a:gd name="T53" fmla="*/ 122 h 178"/>
                  <a:gd name="T54" fmla="*/ 176 w 178"/>
                  <a:gd name="T55" fmla="*/ 106 h 178"/>
                  <a:gd name="T56" fmla="*/ 178 w 178"/>
                  <a:gd name="T57" fmla="*/ 89 h 178"/>
                  <a:gd name="T58" fmla="*/ 176 w 178"/>
                  <a:gd name="T59" fmla="*/ 70 h 178"/>
                  <a:gd name="T60" fmla="*/ 171 w 178"/>
                  <a:gd name="T61" fmla="*/ 55 h 178"/>
                  <a:gd name="T62" fmla="*/ 163 w 178"/>
                  <a:gd name="T63" fmla="*/ 39 h 178"/>
                  <a:gd name="T64" fmla="*/ 152 w 178"/>
                  <a:gd name="T65" fmla="*/ 26 h 178"/>
                  <a:gd name="T66" fmla="*/ 138 w 178"/>
                  <a:gd name="T67" fmla="*/ 14 h 178"/>
                  <a:gd name="T68" fmla="*/ 122 w 178"/>
                  <a:gd name="T69" fmla="*/ 6 h 178"/>
                  <a:gd name="T70" fmla="*/ 106 w 178"/>
                  <a:gd name="T71" fmla="*/ 1 h 178"/>
                  <a:gd name="T72" fmla="*/ 89 w 178"/>
                  <a:gd name="T73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8" h="178">
                    <a:moveTo>
                      <a:pt x="89" y="0"/>
                    </a:moveTo>
                    <a:lnTo>
                      <a:pt x="70" y="1"/>
                    </a:lnTo>
                    <a:lnTo>
                      <a:pt x="55" y="6"/>
                    </a:lnTo>
                    <a:lnTo>
                      <a:pt x="39" y="14"/>
                    </a:lnTo>
                    <a:lnTo>
                      <a:pt x="26" y="26"/>
                    </a:lnTo>
                    <a:lnTo>
                      <a:pt x="14" y="39"/>
                    </a:lnTo>
                    <a:lnTo>
                      <a:pt x="6" y="55"/>
                    </a:lnTo>
                    <a:lnTo>
                      <a:pt x="1" y="70"/>
                    </a:lnTo>
                    <a:lnTo>
                      <a:pt x="0" y="89"/>
                    </a:lnTo>
                    <a:lnTo>
                      <a:pt x="1" y="106"/>
                    </a:lnTo>
                    <a:lnTo>
                      <a:pt x="6" y="122"/>
                    </a:lnTo>
                    <a:lnTo>
                      <a:pt x="14" y="138"/>
                    </a:lnTo>
                    <a:lnTo>
                      <a:pt x="26" y="152"/>
                    </a:lnTo>
                    <a:lnTo>
                      <a:pt x="39" y="163"/>
                    </a:lnTo>
                    <a:lnTo>
                      <a:pt x="55" y="171"/>
                    </a:lnTo>
                    <a:lnTo>
                      <a:pt x="70" y="176"/>
                    </a:lnTo>
                    <a:lnTo>
                      <a:pt x="89" y="178"/>
                    </a:lnTo>
                    <a:lnTo>
                      <a:pt x="106" y="176"/>
                    </a:lnTo>
                    <a:lnTo>
                      <a:pt x="122" y="171"/>
                    </a:lnTo>
                    <a:lnTo>
                      <a:pt x="129" y="166"/>
                    </a:lnTo>
                    <a:lnTo>
                      <a:pt x="133" y="164"/>
                    </a:lnTo>
                    <a:lnTo>
                      <a:pt x="138" y="163"/>
                    </a:lnTo>
                    <a:lnTo>
                      <a:pt x="152" y="152"/>
                    </a:lnTo>
                    <a:lnTo>
                      <a:pt x="163" y="138"/>
                    </a:lnTo>
                    <a:lnTo>
                      <a:pt x="164" y="133"/>
                    </a:lnTo>
                    <a:lnTo>
                      <a:pt x="166" y="129"/>
                    </a:lnTo>
                    <a:lnTo>
                      <a:pt x="171" y="122"/>
                    </a:lnTo>
                    <a:lnTo>
                      <a:pt x="176" y="106"/>
                    </a:lnTo>
                    <a:lnTo>
                      <a:pt x="178" y="89"/>
                    </a:lnTo>
                    <a:lnTo>
                      <a:pt x="176" y="70"/>
                    </a:lnTo>
                    <a:lnTo>
                      <a:pt x="171" y="55"/>
                    </a:lnTo>
                    <a:lnTo>
                      <a:pt x="163" y="39"/>
                    </a:lnTo>
                    <a:lnTo>
                      <a:pt x="152" y="26"/>
                    </a:lnTo>
                    <a:lnTo>
                      <a:pt x="138" y="14"/>
                    </a:lnTo>
                    <a:lnTo>
                      <a:pt x="122" y="6"/>
                    </a:lnTo>
                    <a:lnTo>
                      <a:pt x="106" y="1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00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noProof="0" dirty="0"/>
              </a:p>
            </p:txBody>
          </p:sp>
          <p:sp>
            <p:nvSpPr>
              <p:cNvPr id="2091" name="Freeform 102">
                <a:extLst>
                  <a:ext uri="{FF2B5EF4-FFF2-40B4-BE49-F238E27FC236}">
                    <a16:creationId xmlns:a16="http://schemas.microsoft.com/office/drawing/2014/main" id="{A36EC196-447E-794A-1A50-0DD05A01F6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80760" y="4144221"/>
                <a:ext cx="75390" cy="889000"/>
              </a:xfrm>
              <a:custGeom>
                <a:avLst/>
                <a:gdLst>
                  <a:gd name="T0" fmla="*/ 154 w 154"/>
                  <a:gd name="T1" fmla="*/ 0 h 2244"/>
                  <a:gd name="T2" fmla="*/ 22 w 154"/>
                  <a:gd name="T3" fmla="*/ 526 h 2244"/>
                  <a:gd name="T4" fmla="*/ 0 w 154"/>
                  <a:gd name="T5" fmla="*/ 2244 h 2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4" h="2244">
                    <a:moveTo>
                      <a:pt x="154" y="0"/>
                    </a:moveTo>
                    <a:lnTo>
                      <a:pt x="22" y="526"/>
                    </a:lnTo>
                    <a:lnTo>
                      <a:pt x="0" y="2244"/>
                    </a:lnTo>
                  </a:path>
                </a:pathLst>
              </a:custGeom>
              <a:noFill/>
              <a:ln w="28575">
                <a:solidFill>
                  <a:srgbClr val="0066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noProof="0" dirty="0"/>
              </a:p>
            </p:txBody>
          </p:sp>
          <p:sp>
            <p:nvSpPr>
              <p:cNvPr id="2102" name="Freeform 113">
                <a:extLst>
                  <a:ext uri="{FF2B5EF4-FFF2-40B4-BE49-F238E27FC236}">
                    <a16:creationId xmlns:a16="http://schemas.microsoft.com/office/drawing/2014/main" id="{8E5EFF75-9AA6-C3A9-1465-0E2E179910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37113" y="4998296"/>
                <a:ext cx="87294" cy="71438"/>
              </a:xfrm>
              <a:custGeom>
                <a:avLst/>
                <a:gdLst>
                  <a:gd name="T0" fmla="*/ 178 w 178"/>
                  <a:gd name="T1" fmla="*/ 89 h 178"/>
                  <a:gd name="T2" fmla="*/ 176 w 178"/>
                  <a:gd name="T3" fmla="*/ 70 h 178"/>
                  <a:gd name="T4" fmla="*/ 171 w 178"/>
                  <a:gd name="T5" fmla="*/ 55 h 178"/>
                  <a:gd name="T6" fmla="*/ 163 w 178"/>
                  <a:gd name="T7" fmla="*/ 39 h 178"/>
                  <a:gd name="T8" fmla="*/ 152 w 178"/>
                  <a:gd name="T9" fmla="*/ 26 h 178"/>
                  <a:gd name="T10" fmla="*/ 138 w 178"/>
                  <a:gd name="T11" fmla="*/ 14 h 178"/>
                  <a:gd name="T12" fmla="*/ 122 w 178"/>
                  <a:gd name="T13" fmla="*/ 6 h 178"/>
                  <a:gd name="T14" fmla="*/ 106 w 178"/>
                  <a:gd name="T15" fmla="*/ 1 h 178"/>
                  <a:gd name="T16" fmla="*/ 89 w 178"/>
                  <a:gd name="T17" fmla="*/ 0 h 178"/>
                  <a:gd name="T18" fmla="*/ 70 w 178"/>
                  <a:gd name="T19" fmla="*/ 1 h 178"/>
                  <a:gd name="T20" fmla="*/ 55 w 178"/>
                  <a:gd name="T21" fmla="*/ 6 h 178"/>
                  <a:gd name="T22" fmla="*/ 39 w 178"/>
                  <a:gd name="T23" fmla="*/ 14 h 178"/>
                  <a:gd name="T24" fmla="*/ 26 w 178"/>
                  <a:gd name="T25" fmla="*/ 26 h 178"/>
                  <a:gd name="T26" fmla="*/ 15 w 178"/>
                  <a:gd name="T27" fmla="*/ 39 h 178"/>
                  <a:gd name="T28" fmla="*/ 6 w 178"/>
                  <a:gd name="T29" fmla="*/ 55 h 178"/>
                  <a:gd name="T30" fmla="*/ 2 w 178"/>
                  <a:gd name="T31" fmla="*/ 70 h 178"/>
                  <a:gd name="T32" fmla="*/ 0 w 178"/>
                  <a:gd name="T33" fmla="*/ 89 h 178"/>
                  <a:gd name="T34" fmla="*/ 2 w 178"/>
                  <a:gd name="T35" fmla="*/ 106 h 178"/>
                  <a:gd name="T36" fmla="*/ 6 w 178"/>
                  <a:gd name="T37" fmla="*/ 122 h 178"/>
                  <a:gd name="T38" fmla="*/ 15 w 178"/>
                  <a:gd name="T39" fmla="*/ 138 h 178"/>
                  <a:gd name="T40" fmla="*/ 26 w 178"/>
                  <a:gd name="T41" fmla="*/ 152 h 178"/>
                  <a:gd name="T42" fmla="*/ 39 w 178"/>
                  <a:gd name="T43" fmla="*/ 163 h 178"/>
                  <a:gd name="T44" fmla="*/ 55 w 178"/>
                  <a:gd name="T45" fmla="*/ 171 h 178"/>
                  <a:gd name="T46" fmla="*/ 70 w 178"/>
                  <a:gd name="T47" fmla="*/ 176 h 178"/>
                  <a:gd name="T48" fmla="*/ 89 w 178"/>
                  <a:gd name="T49" fmla="*/ 178 h 178"/>
                  <a:gd name="T50" fmla="*/ 106 w 178"/>
                  <a:gd name="T51" fmla="*/ 176 h 178"/>
                  <a:gd name="T52" fmla="*/ 122 w 178"/>
                  <a:gd name="T53" fmla="*/ 171 h 178"/>
                  <a:gd name="T54" fmla="*/ 129 w 178"/>
                  <a:gd name="T55" fmla="*/ 166 h 178"/>
                  <a:gd name="T56" fmla="*/ 133 w 178"/>
                  <a:gd name="T57" fmla="*/ 164 h 178"/>
                  <a:gd name="T58" fmla="*/ 138 w 178"/>
                  <a:gd name="T59" fmla="*/ 163 h 178"/>
                  <a:gd name="T60" fmla="*/ 152 w 178"/>
                  <a:gd name="T61" fmla="*/ 152 h 178"/>
                  <a:gd name="T62" fmla="*/ 163 w 178"/>
                  <a:gd name="T63" fmla="*/ 138 h 178"/>
                  <a:gd name="T64" fmla="*/ 164 w 178"/>
                  <a:gd name="T65" fmla="*/ 133 h 178"/>
                  <a:gd name="T66" fmla="*/ 166 w 178"/>
                  <a:gd name="T67" fmla="*/ 129 h 178"/>
                  <a:gd name="T68" fmla="*/ 171 w 178"/>
                  <a:gd name="T69" fmla="*/ 122 h 178"/>
                  <a:gd name="T70" fmla="*/ 176 w 178"/>
                  <a:gd name="T71" fmla="*/ 106 h 178"/>
                  <a:gd name="T72" fmla="*/ 178 w 178"/>
                  <a:gd name="T73" fmla="*/ 89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8" h="178">
                    <a:moveTo>
                      <a:pt x="178" y="89"/>
                    </a:moveTo>
                    <a:lnTo>
                      <a:pt x="176" y="70"/>
                    </a:lnTo>
                    <a:lnTo>
                      <a:pt x="171" y="55"/>
                    </a:lnTo>
                    <a:lnTo>
                      <a:pt x="163" y="39"/>
                    </a:lnTo>
                    <a:lnTo>
                      <a:pt x="152" y="26"/>
                    </a:lnTo>
                    <a:lnTo>
                      <a:pt x="138" y="14"/>
                    </a:lnTo>
                    <a:lnTo>
                      <a:pt x="122" y="6"/>
                    </a:lnTo>
                    <a:lnTo>
                      <a:pt x="106" y="1"/>
                    </a:lnTo>
                    <a:lnTo>
                      <a:pt x="89" y="0"/>
                    </a:lnTo>
                    <a:lnTo>
                      <a:pt x="70" y="1"/>
                    </a:lnTo>
                    <a:lnTo>
                      <a:pt x="55" y="6"/>
                    </a:lnTo>
                    <a:lnTo>
                      <a:pt x="39" y="14"/>
                    </a:lnTo>
                    <a:lnTo>
                      <a:pt x="26" y="26"/>
                    </a:lnTo>
                    <a:lnTo>
                      <a:pt x="15" y="39"/>
                    </a:lnTo>
                    <a:lnTo>
                      <a:pt x="6" y="55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106"/>
                    </a:lnTo>
                    <a:lnTo>
                      <a:pt x="6" y="122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39" y="163"/>
                    </a:lnTo>
                    <a:lnTo>
                      <a:pt x="55" y="171"/>
                    </a:lnTo>
                    <a:lnTo>
                      <a:pt x="70" y="176"/>
                    </a:lnTo>
                    <a:lnTo>
                      <a:pt x="89" y="178"/>
                    </a:lnTo>
                    <a:lnTo>
                      <a:pt x="106" y="176"/>
                    </a:lnTo>
                    <a:lnTo>
                      <a:pt x="122" y="171"/>
                    </a:lnTo>
                    <a:lnTo>
                      <a:pt x="129" y="166"/>
                    </a:lnTo>
                    <a:lnTo>
                      <a:pt x="133" y="164"/>
                    </a:lnTo>
                    <a:lnTo>
                      <a:pt x="138" y="163"/>
                    </a:lnTo>
                    <a:lnTo>
                      <a:pt x="152" y="152"/>
                    </a:lnTo>
                    <a:lnTo>
                      <a:pt x="163" y="138"/>
                    </a:lnTo>
                    <a:lnTo>
                      <a:pt x="164" y="133"/>
                    </a:lnTo>
                    <a:lnTo>
                      <a:pt x="166" y="129"/>
                    </a:lnTo>
                    <a:lnTo>
                      <a:pt x="171" y="122"/>
                    </a:lnTo>
                    <a:lnTo>
                      <a:pt x="176" y="106"/>
                    </a:lnTo>
                    <a:lnTo>
                      <a:pt x="178" y="89"/>
                    </a:lnTo>
                    <a:close/>
                  </a:path>
                </a:pathLst>
              </a:custGeom>
              <a:solidFill>
                <a:srgbClr val="006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noProof="0" dirty="0"/>
              </a:p>
            </p:txBody>
          </p:sp>
          <p:sp>
            <p:nvSpPr>
              <p:cNvPr id="2103" name="Freeform 114">
                <a:extLst>
                  <a:ext uri="{FF2B5EF4-FFF2-40B4-BE49-F238E27FC236}">
                    <a16:creationId xmlns:a16="http://schemas.microsoft.com/office/drawing/2014/main" id="{97E8702D-B972-309B-D41F-220B43B9DF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7034" y="4317259"/>
                <a:ext cx="87294" cy="69850"/>
              </a:xfrm>
              <a:custGeom>
                <a:avLst/>
                <a:gdLst>
                  <a:gd name="T0" fmla="*/ 177 w 177"/>
                  <a:gd name="T1" fmla="*/ 89 h 178"/>
                  <a:gd name="T2" fmla="*/ 175 w 177"/>
                  <a:gd name="T3" fmla="*/ 70 h 178"/>
                  <a:gd name="T4" fmla="*/ 170 w 177"/>
                  <a:gd name="T5" fmla="*/ 55 h 178"/>
                  <a:gd name="T6" fmla="*/ 162 w 177"/>
                  <a:gd name="T7" fmla="*/ 39 h 178"/>
                  <a:gd name="T8" fmla="*/ 151 w 177"/>
                  <a:gd name="T9" fmla="*/ 26 h 178"/>
                  <a:gd name="T10" fmla="*/ 137 w 177"/>
                  <a:gd name="T11" fmla="*/ 14 h 178"/>
                  <a:gd name="T12" fmla="*/ 122 w 177"/>
                  <a:gd name="T13" fmla="*/ 6 h 178"/>
                  <a:gd name="T14" fmla="*/ 105 w 177"/>
                  <a:gd name="T15" fmla="*/ 1 h 178"/>
                  <a:gd name="T16" fmla="*/ 89 w 177"/>
                  <a:gd name="T17" fmla="*/ 0 h 178"/>
                  <a:gd name="T18" fmla="*/ 70 w 177"/>
                  <a:gd name="T19" fmla="*/ 1 h 178"/>
                  <a:gd name="T20" fmla="*/ 54 w 177"/>
                  <a:gd name="T21" fmla="*/ 6 h 178"/>
                  <a:gd name="T22" fmla="*/ 39 w 177"/>
                  <a:gd name="T23" fmla="*/ 14 h 178"/>
                  <a:gd name="T24" fmla="*/ 26 w 177"/>
                  <a:gd name="T25" fmla="*/ 26 h 178"/>
                  <a:gd name="T26" fmla="*/ 14 w 177"/>
                  <a:gd name="T27" fmla="*/ 39 h 178"/>
                  <a:gd name="T28" fmla="*/ 6 w 177"/>
                  <a:gd name="T29" fmla="*/ 55 h 178"/>
                  <a:gd name="T30" fmla="*/ 1 w 177"/>
                  <a:gd name="T31" fmla="*/ 70 h 178"/>
                  <a:gd name="T32" fmla="*/ 0 w 177"/>
                  <a:gd name="T33" fmla="*/ 89 h 178"/>
                  <a:gd name="T34" fmla="*/ 1 w 177"/>
                  <a:gd name="T35" fmla="*/ 106 h 178"/>
                  <a:gd name="T36" fmla="*/ 6 w 177"/>
                  <a:gd name="T37" fmla="*/ 122 h 178"/>
                  <a:gd name="T38" fmla="*/ 14 w 177"/>
                  <a:gd name="T39" fmla="*/ 138 h 178"/>
                  <a:gd name="T40" fmla="*/ 26 w 177"/>
                  <a:gd name="T41" fmla="*/ 152 h 178"/>
                  <a:gd name="T42" fmla="*/ 39 w 177"/>
                  <a:gd name="T43" fmla="*/ 163 h 178"/>
                  <a:gd name="T44" fmla="*/ 54 w 177"/>
                  <a:gd name="T45" fmla="*/ 171 h 178"/>
                  <a:gd name="T46" fmla="*/ 70 w 177"/>
                  <a:gd name="T47" fmla="*/ 176 h 178"/>
                  <a:gd name="T48" fmla="*/ 89 w 177"/>
                  <a:gd name="T49" fmla="*/ 178 h 178"/>
                  <a:gd name="T50" fmla="*/ 105 w 177"/>
                  <a:gd name="T51" fmla="*/ 176 h 178"/>
                  <a:gd name="T52" fmla="*/ 122 w 177"/>
                  <a:gd name="T53" fmla="*/ 171 h 178"/>
                  <a:gd name="T54" fmla="*/ 129 w 177"/>
                  <a:gd name="T55" fmla="*/ 166 h 178"/>
                  <a:gd name="T56" fmla="*/ 132 w 177"/>
                  <a:gd name="T57" fmla="*/ 164 h 178"/>
                  <a:gd name="T58" fmla="*/ 137 w 177"/>
                  <a:gd name="T59" fmla="*/ 163 h 178"/>
                  <a:gd name="T60" fmla="*/ 151 w 177"/>
                  <a:gd name="T61" fmla="*/ 152 h 178"/>
                  <a:gd name="T62" fmla="*/ 162 w 177"/>
                  <a:gd name="T63" fmla="*/ 138 h 178"/>
                  <a:gd name="T64" fmla="*/ 163 w 177"/>
                  <a:gd name="T65" fmla="*/ 133 h 178"/>
                  <a:gd name="T66" fmla="*/ 166 w 177"/>
                  <a:gd name="T67" fmla="*/ 129 h 178"/>
                  <a:gd name="T68" fmla="*/ 170 w 177"/>
                  <a:gd name="T69" fmla="*/ 122 h 178"/>
                  <a:gd name="T70" fmla="*/ 175 w 177"/>
                  <a:gd name="T71" fmla="*/ 106 h 178"/>
                  <a:gd name="T72" fmla="*/ 177 w 177"/>
                  <a:gd name="T73" fmla="*/ 89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7" h="178">
                    <a:moveTo>
                      <a:pt x="177" y="89"/>
                    </a:moveTo>
                    <a:lnTo>
                      <a:pt x="175" y="70"/>
                    </a:lnTo>
                    <a:lnTo>
                      <a:pt x="170" y="55"/>
                    </a:lnTo>
                    <a:lnTo>
                      <a:pt x="162" y="39"/>
                    </a:lnTo>
                    <a:lnTo>
                      <a:pt x="151" y="26"/>
                    </a:lnTo>
                    <a:lnTo>
                      <a:pt x="137" y="14"/>
                    </a:lnTo>
                    <a:lnTo>
                      <a:pt x="122" y="6"/>
                    </a:lnTo>
                    <a:lnTo>
                      <a:pt x="105" y="1"/>
                    </a:lnTo>
                    <a:lnTo>
                      <a:pt x="89" y="0"/>
                    </a:lnTo>
                    <a:lnTo>
                      <a:pt x="70" y="1"/>
                    </a:lnTo>
                    <a:lnTo>
                      <a:pt x="54" y="6"/>
                    </a:lnTo>
                    <a:lnTo>
                      <a:pt x="39" y="14"/>
                    </a:lnTo>
                    <a:lnTo>
                      <a:pt x="26" y="26"/>
                    </a:lnTo>
                    <a:lnTo>
                      <a:pt x="14" y="39"/>
                    </a:lnTo>
                    <a:lnTo>
                      <a:pt x="6" y="55"/>
                    </a:lnTo>
                    <a:lnTo>
                      <a:pt x="1" y="70"/>
                    </a:lnTo>
                    <a:lnTo>
                      <a:pt x="0" y="89"/>
                    </a:lnTo>
                    <a:lnTo>
                      <a:pt x="1" y="106"/>
                    </a:lnTo>
                    <a:lnTo>
                      <a:pt x="6" y="122"/>
                    </a:lnTo>
                    <a:lnTo>
                      <a:pt x="14" y="138"/>
                    </a:lnTo>
                    <a:lnTo>
                      <a:pt x="26" y="152"/>
                    </a:lnTo>
                    <a:lnTo>
                      <a:pt x="39" y="163"/>
                    </a:lnTo>
                    <a:lnTo>
                      <a:pt x="54" y="171"/>
                    </a:lnTo>
                    <a:lnTo>
                      <a:pt x="70" y="176"/>
                    </a:lnTo>
                    <a:lnTo>
                      <a:pt x="89" y="178"/>
                    </a:lnTo>
                    <a:lnTo>
                      <a:pt x="105" y="176"/>
                    </a:lnTo>
                    <a:lnTo>
                      <a:pt x="122" y="171"/>
                    </a:lnTo>
                    <a:lnTo>
                      <a:pt x="129" y="166"/>
                    </a:lnTo>
                    <a:lnTo>
                      <a:pt x="132" y="164"/>
                    </a:lnTo>
                    <a:lnTo>
                      <a:pt x="137" y="163"/>
                    </a:lnTo>
                    <a:lnTo>
                      <a:pt x="151" y="152"/>
                    </a:lnTo>
                    <a:lnTo>
                      <a:pt x="162" y="138"/>
                    </a:lnTo>
                    <a:lnTo>
                      <a:pt x="163" y="133"/>
                    </a:lnTo>
                    <a:lnTo>
                      <a:pt x="166" y="129"/>
                    </a:lnTo>
                    <a:lnTo>
                      <a:pt x="170" y="122"/>
                    </a:lnTo>
                    <a:lnTo>
                      <a:pt x="175" y="106"/>
                    </a:lnTo>
                    <a:lnTo>
                      <a:pt x="177" y="89"/>
                    </a:lnTo>
                    <a:close/>
                  </a:path>
                </a:pathLst>
              </a:custGeom>
              <a:solidFill>
                <a:srgbClr val="006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noProof="0" dirty="0"/>
              </a:p>
            </p:txBody>
          </p:sp>
          <p:sp>
            <p:nvSpPr>
              <p:cNvPr id="2104" name="Freeform 115">
                <a:extLst>
                  <a:ext uri="{FF2B5EF4-FFF2-40B4-BE49-F238E27FC236}">
                    <a16:creationId xmlns:a16="http://schemas.microsoft.com/office/drawing/2014/main" id="{DA458B4D-7E7B-D649-4C5D-9DF64E9B43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12504" y="4107709"/>
                <a:ext cx="89279" cy="71438"/>
              </a:xfrm>
              <a:custGeom>
                <a:avLst/>
                <a:gdLst>
                  <a:gd name="T0" fmla="*/ 178 w 178"/>
                  <a:gd name="T1" fmla="*/ 89 h 178"/>
                  <a:gd name="T2" fmla="*/ 176 w 178"/>
                  <a:gd name="T3" fmla="*/ 70 h 178"/>
                  <a:gd name="T4" fmla="*/ 171 w 178"/>
                  <a:gd name="T5" fmla="*/ 55 h 178"/>
                  <a:gd name="T6" fmla="*/ 163 w 178"/>
                  <a:gd name="T7" fmla="*/ 40 h 178"/>
                  <a:gd name="T8" fmla="*/ 152 w 178"/>
                  <a:gd name="T9" fmla="*/ 26 h 178"/>
                  <a:gd name="T10" fmla="*/ 138 w 178"/>
                  <a:gd name="T11" fmla="*/ 15 h 178"/>
                  <a:gd name="T12" fmla="*/ 122 w 178"/>
                  <a:gd name="T13" fmla="*/ 6 h 178"/>
                  <a:gd name="T14" fmla="*/ 106 w 178"/>
                  <a:gd name="T15" fmla="*/ 2 h 178"/>
                  <a:gd name="T16" fmla="*/ 89 w 178"/>
                  <a:gd name="T17" fmla="*/ 0 h 178"/>
                  <a:gd name="T18" fmla="*/ 70 w 178"/>
                  <a:gd name="T19" fmla="*/ 2 h 178"/>
                  <a:gd name="T20" fmla="*/ 55 w 178"/>
                  <a:gd name="T21" fmla="*/ 6 h 178"/>
                  <a:gd name="T22" fmla="*/ 39 w 178"/>
                  <a:gd name="T23" fmla="*/ 15 h 178"/>
                  <a:gd name="T24" fmla="*/ 26 w 178"/>
                  <a:gd name="T25" fmla="*/ 26 h 178"/>
                  <a:gd name="T26" fmla="*/ 15 w 178"/>
                  <a:gd name="T27" fmla="*/ 40 h 178"/>
                  <a:gd name="T28" fmla="*/ 6 w 178"/>
                  <a:gd name="T29" fmla="*/ 55 h 178"/>
                  <a:gd name="T30" fmla="*/ 2 w 178"/>
                  <a:gd name="T31" fmla="*/ 70 h 178"/>
                  <a:gd name="T32" fmla="*/ 0 w 178"/>
                  <a:gd name="T33" fmla="*/ 89 h 178"/>
                  <a:gd name="T34" fmla="*/ 2 w 178"/>
                  <a:gd name="T35" fmla="*/ 106 h 178"/>
                  <a:gd name="T36" fmla="*/ 6 w 178"/>
                  <a:gd name="T37" fmla="*/ 123 h 178"/>
                  <a:gd name="T38" fmla="*/ 15 w 178"/>
                  <a:gd name="T39" fmla="*/ 138 h 178"/>
                  <a:gd name="T40" fmla="*/ 26 w 178"/>
                  <a:gd name="T41" fmla="*/ 152 h 178"/>
                  <a:gd name="T42" fmla="*/ 39 w 178"/>
                  <a:gd name="T43" fmla="*/ 163 h 178"/>
                  <a:gd name="T44" fmla="*/ 55 w 178"/>
                  <a:gd name="T45" fmla="*/ 171 h 178"/>
                  <a:gd name="T46" fmla="*/ 70 w 178"/>
                  <a:gd name="T47" fmla="*/ 176 h 178"/>
                  <a:gd name="T48" fmla="*/ 89 w 178"/>
                  <a:gd name="T49" fmla="*/ 178 h 178"/>
                  <a:gd name="T50" fmla="*/ 106 w 178"/>
                  <a:gd name="T51" fmla="*/ 176 h 178"/>
                  <a:gd name="T52" fmla="*/ 122 w 178"/>
                  <a:gd name="T53" fmla="*/ 171 h 178"/>
                  <a:gd name="T54" fmla="*/ 130 w 178"/>
                  <a:gd name="T55" fmla="*/ 166 h 178"/>
                  <a:gd name="T56" fmla="*/ 133 w 178"/>
                  <a:gd name="T57" fmla="*/ 164 h 178"/>
                  <a:gd name="T58" fmla="*/ 138 w 178"/>
                  <a:gd name="T59" fmla="*/ 163 h 178"/>
                  <a:gd name="T60" fmla="*/ 152 w 178"/>
                  <a:gd name="T61" fmla="*/ 152 h 178"/>
                  <a:gd name="T62" fmla="*/ 163 w 178"/>
                  <a:gd name="T63" fmla="*/ 138 h 178"/>
                  <a:gd name="T64" fmla="*/ 164 w 178"/>
                  <a:gd name="T65" fmla="*/ 133 h 178"/>
                  <a:gd name="T66" fmla="*/ 166 w 178"/>
                  <a:gd name="T67" fmla="*/ 130 h 178"/>
                  <a:gd name="T68" fmla="*/ 171 w 178"/>
                  <a:gd name="T69" fmla="*/ 123 h 178"/>
                  <a:gd name="T70" fmla="*/ 176 w 178"/>
                  <a:gd name="T71" fmla="*/ 106 h 178"/>
                  <a:gd name="T72" fmla="*/ 178 w 178"/>
                  <a:gd name="T73" fmla="*/ 89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8" h="178">
                    <a:moveTo>
                      <a:pt x="178" y="89"/>
                    </a:moveTo>
                    <a:lnTo>
                      <a:pt x="176" y="70"/>
                    </a:lnTo>
                    <a:lnTo>
                      <a:pt x="171" y="55"/>
                    </a:lnTo>
                    <a:lnTo>
                      <a:pt x="163" y="40"/>
                    </a:lnTo>
                    <a:lnTo>
                      <a:pt x="152" y="26"/>
                    </a:lnTo>
                    <a:lnTo>
                      <a:pt x="138" y="15"/>
                    </a:lnTo>
                    <a:lnTo>
                      <a:pt x="122" y="6"/>
                    </a:lnTo>
                    <a:lnTo>
                      <a:pt x="106" y="2"/>
                    </a:lnTo>
                    <a:lnTo>
                      <a:pt x="89" y="0"/>
                    </a:lnTo>
                    <a:lnTo>
                      <a:pt x="70" y="2"/>
                    </a:lnTo>
                    <a:lnTo>
                      <a:pt x="55" y="6"/>
                    </a:lnTo>
                    <a:lnTo>
                      <a:pt x="39" y="15"/>
                    </a:lnTo>
                    <a:lnTo>
                      <a:pt x="26" y="26"/>
                    </a:lnTo>
                    <a:lnTo>
                      <a:pt x="15" y="40"/>
                    </a:lnTo>
                    <a:lnTo>
                      <a:pt x="6" y="55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106"/>
                    </a:lnTo>
                    <a:lnTo>
                      <a:pt x="6" y="123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39" y="163"/>
                    </a:lnTo>
                    <a:lnTo>
                      <a:pt x="55" y="171"/>
                    </a:lnTo>
                    <a:lnTo>
                      <a:pt x="70" y="176"/>
                    </a:lnTo>
                    <a:lnTo>
                      <a:pt x="89" y="178"/>
                    </a:lnTo>
                    <a:lnTo>
                      <a:pt x="106" y="176"/>
                    </a:lnTo>
                    <a:lnTo>
                      <a:pt x="122" y="171"/>
                    </a:lnTo>
                    <a:lnTo>
                      <a:pt x="130" y="166"/>
                    </a:lnTo>
                    <a:lnTo>
                      <a:pt x="133" y="164"/>
                    </a:lnTo>
                    <a:lnTo>
                      <a:pt x="138" y="163"/>
                    </a:lnTo>
                    <a:lnTo>
                      <a:pt x="152" y="152"/>
                    </a:lnTo>
                    <a:lnTo>
                      <a:pt x="163" y="138"/>
                    </a:lnTo>
                    <a:lnTo>
                      <a:pt x="164" y="133"/>
                    </a:lnTo>
                    <a:lnTo>
                      <a:pt x="166" y="130"/>
                    </a:lnTo>
                    <a:lnTo>
                      <a:pt x="171" y="123"/>
                    </a:lnTo>
                    <a:lnTo>
                      <a:pt x="176" y="106"/>
                    </a:lnTo>
                    <a:lnTo>
                      <a:pt x="178" y="89"/>
                    </a:lnTo>
                    <a:close/>
                  </a:path>
                </a:pathLst>
              </a:custGeom>
              <a:solidFill>
                <a:srgbClr val="006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noProof="0" dirty="0"/>
              </a:p>
            </p:txBody>
          </p:sp>
          <p:sp>
            <p:nvSpPr>
              <p:cNvPr id="2139" name="ZoneTexte 2138">
                <a:extLst>
                  <a:ext uri="{FF2B5EF4-FFF2-40B4-BE49-F238E27FC236}">
                    <a16:creationId xmlns:a16="http://schemas.microsoft.com/office/drawing/2014/main" id="{81E6201E-DEB6-D525-14ED-5A9E14D3C808}"/>
                  </a:ext>
                </a:extLst>
              </p:cNvPr>
              <p:cNvSpPr txBox="1"/>
              <p:nvPr/>
            </p:nvSpPr>
            <p:spPr>
              <a:xfrm>
                <a:off x="8837819" y="5497239"/>
                <a:ext cx="25202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noProof="0" dirty="0"/>
                  <a:t>0</a:t>
                </a:r>
              </a:p>
            </p:txBody>
          </p:sp>
          <p:sp>
            <p:nvSpPr>
              <p:cNvPr id="2140" name="ZoneTexte 2139">
                <a:extLst>
                  <a:ext uri="{FF2B5EF4-FFF2-40B4-BE49-F238E27FC236}">
                    <a16:creationId xmlns:a16="http://schemas.microsoft.com/office/drawing/2014/main" id="{D01F7DBF-225E-D111-DD91-ED7EDB758D87}"/>
                  </a:ext>
                </a:extLst>
              </p:cNvPr>
              <p:cNvSpPr txBox="1"/>
              <p:nvPr/>
            </p:nvSpPr>
            <p:spPr>
              <a:xfrm>
                <a:off x="9042706" y="5497239"/>
                <a:ext cx="37642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noProof="0" dirty="0"/>
                  <a:t>3.5</a:t>
                </a:r>
              </a:p>
            </p:txBody>
          </p:sp>
          <p:sp>
            <p:nvSpPr>
              <p:cNvPr id="2141" name="ZoneTexte 2140">
                <a:extLst>
                  <a:ext uri="{FF2B5EF4-FFF2-40B4-BE49-F238E27FC236}">
                    <a16:creationId xmlns:a16="http://schemas.microsoft.com/office/drawing/2014/main" id="{E3FBF9D4-680B-60FF-43E5-E180AAF220E1}"/>
                  </a:ext>
                </a:extLst>
              </p:cNvPr>
              <p:cNvSpPr txBox="1"/>
              <p:nvPr/>
            </p:nvSpPr>
            <p:spPr>
              <a:xfrm>
                <a:off x="9319869" y="5497239"/>
                <a:ext cx="25202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noProof="0" dirty="0"/>
                  <a:t>7</a:t>
                </a:r>
              </a:p>
            </p:txBody>
          </p:sp>
          <p:sp>
            <p:nvSpPr>
              <p:cNvPr id="2142" name="ZoneTexte 2141">
                <a:extLst>
                  <a:ext uri="{FF2B5EF4-FFF2-40B4-BE49-F238E27FC236}">
                    <a16:creationId xmlns:a16="http://schemas.microsoft.com/office/drawing/2014/main" id="{702FA75A-9DB0-AB5A-A70A-93251C8A17AA}"/>
                  </a:ext>
                </a:extLst>
              </p:cNvPr>
              <p:cNvSpPr txBox="1"/>
              <p:nvPr/>
            </p:nvSpPr>
            <p:spPr>
              <a:xfrm>
                <a:off x="9454830" y="5497239"/>
                <a:ext cx="45984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noProof="0" dirty="0"/>
                  <a:t>10.5</a:t>
                </a:r>
              </a:p>
            </p:txBody>
          </p:sp>
          <p:sp>
            <p:nvSpPr>
              <p:cNvPr id="2143" name="ZoneTexte 2142">
                <a:extLst>
                  <a:ext uri="{FF2B5EF4-FFF2-40B4-BE49-F238E27FC236}">
                    <a16:creationId xmlns:a16="http://schemas.microsoft.com/office/drawing/2014/main" id="{538BF9A2-D05E-8556-8AEB-F16C75C33796}"/>
                  </a:ext>
                </a:extLst>
              </p:cNvPr>
              <p:cNvSpPr txBox="1"/>
              <p:nvPr/>
            </p:nvSpPr>
            <p:spPr>
              <a:xfrm>
                <a:off x="9771157" y="5497239"/>
                <a:ext cx="33544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noProof="0" dirty="0"/>
                  <a:t>14</a:t>
                </a:r>
              </a:p>
            </p:txBody>
          </p:sp>
          <p:sp>
            <p:nvSpPr>
              <p:cNvPr id="2145" name="ZoneTexte 2144">
                <a:extLst>
                  <a:ext uri="{FF2B5EF4-FFF2-40B4-BE49-F238E27FC236}">
                    <a16:creationId xmlns:a16="http://schemas.microsoft.com/office/drawing/2014/main" id="{F853AB18-AB75-21F9-3CD0-1A2DAD22D114}"/>
                  </a:ext>
                </a:extLst>
              </p:cNvPr>
              <p:cNvSpPr txBox="1"/>
              <p:nvPr/>
            </p:nvSpPr>
            <p:spPr>
              <a:xfrm>
                <a:off x="10239753" y="5497239"/>
                <a:ext cx="33544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noProof="0" dirty="0"/>
                  <a:t>21</a:t>
                </a:r>
              </a:p>
            </p:txBody>
          </p:sp>
          <p:sp>
            <p:nvSpPr>
              <p:cNvPr id="2147" name="ZoneTexte 2146">
                <a:extLst>
                  <a:ext uri="{FF2B5EF4-FFF2-40B4-BE49-F238E27FC236}">
                    <a16:creationId xmlns:a16="http://schemas.microsoft.com/office/drawing/2014/main" id="{3F66453A-E26F-BCD1-234A-513C07AAF272}"/>
                  </a:ext>
                </a:extLst>
              </p:cNvPr>
              <p:cNvSpPr txBox="1"/>
              <p:nvPr/>
            </p:nvSpPr>
            <p:spPr>
              <a:xfrm>
                <a:off x="10734748" y="5497239"/>
                <a:ext cx="33544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noProof="0" dirty="0"/>
                  <a:t>28</a:t>
                </a:r>
              </a:p>
            </p:txBody>
          </p:sp>
          <p:sp>
            <p:nvSpPr>
              <p:cNvPr id="2149" name="ZoneTexte 2148">
                <a:extLst>
                  <a:ext uri="{FF2B5EF4-FFF2-40B4-BE49-F238E27FC236}">
                    <a16:creationId xmlns:a16="http://schemas.microsoft.com/office/drawing/2014/main" id="{62BE1803-628B-7526-0715-D4BDE2BAE8A9}"/>
                  </a:ext>
                </a:extLst>
              </p:cNvPr>
              <p:cNvSpPr txBox="1"/>
              <p:nvPr/>
            </p:nvSpPr>
            <p:spPr>
              <a:xfrm>
                <a:off x="11209181" y="5497239"/>
                <a:ext cx="33544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noProof="0" dirty="0"/>
                  <a:t>35</a:t>
                </a:r>
              </a:p>
            </p:txBody>
          </p:sp>
          <p:sp>
            <p:nvSpPr>
              <p:cNvPr id="2151" name="ZoneTexte 2150">
                <a:extLst>
                  <a:ext uri="{FF2B5EF4-FFF2-40B4-BE49-F238E27FC236}">
                    <a16:creationId xmlns:a16="http://schemas.microsoft.com/office/drawing/2014/main" id="{411033D5-B50F-AFB7-5B76-9B32BA6E8D68}"/>
                  </a:ext>
                </a:extLst>
              </p:cNvPr>
              <p:cNvSpPr txBox="1"/>
              <p:nvPr/>
            </p:nvSpPr>
            <p:spPr>
              <a:xfrm>
                <a:off x="11687906" y="5497239"/>
                <a:ext cx="33544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noProof="0" dirty="0"/>
                  <a:t>42</a:t>
                </a:r>
              </a:p>
            </p:txBody>
          </p:sp>
          <p:sp>
            <p:nvSpPr>
              <p:cNvPr id="2161" name="ZoneTexte 2160">
                <a:extLst>
                  <a:ext uri="{FF2B5EF4-FFF2-40B4-BE49-F238E27FC236}">
                    <a16:creationId xmlns:a16="http://schemas.microsoft.com/office/drawing/2014/main" id="{8508EF31-6219-78D8-9F02-8B3D6C7B691C}"/>
                  </a:ext>
                </a:extLst>
              </p:cNvPr>
              <p:cNvSpPr txBox="1"/>
              <p:nvPr/>
            </p:nvSpPr>
            <p:spPr>
              <a:xfrm>
                <a:off x="9826551" y="5736477"/>
                <a:ext cx="194979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noProof="0" dirty="0"/>
                  <a:t>Days after last dose (W20)</a:t>
                </a:r>
              </a:p>
            </p:txBody>
          </p:sp>
          <p:sp>
            <p:nvSpPr>
              <p:cNvPr id="2163" name="ZoneTexte 2162">
                <a:extLst>
                  <a:ext uri="{FF2B5EF4-FFF2-40B4-BE49-F238E27FC236}">
                    <a16:creationId xmlns:a16="http://schemas.microsoft.com/office/drawing/2014/main" id="{B2067004-3BC9-9FA2-0F04-80307C9100D6}"/>
                  </a:ext>
                </a:extLst>
              </p:cNvPr>
              <p:cNvSpPr txBox="1"/>
              <p:nvPr/>
            </p:nvSpPr>
            <p:spPr>
              <a:xfrm>
                <a:off x="8922213" y="5056985"/>
                <a:ext cx="30291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noProof="0" dirty="0"/>
                  <a:t>PK efficacy threshold = 0.03 </a:t>
                </a:r>
                <a:r>
                  <a:rPr lang="en-US" sz="1400" noProof="0" dirty="0" err="1"/>
                  <a:t>pmol</a:t>
                </a:r>
                <a:r>
                  <a:rPr lang="en-US" sz="1400" noProof="0" dirty="0"/>
                  <a:t>/10</a:t>
                </a:r>
                <a:r>
                  <a:rPr lang="en-US" sz="1400" baseline="30000" noProof="0" dirty="0"/>
                  <a:t>-6</a:t>
                </a:r>
                <a:r>
                  <a:rPr lang="en-US" sz="1400" noProof="0" dirty="0"/>
                  <a:t> cells</a:t>
                </a:r>
              </a:p>
            </p:txBody>
          </p:sp>
        </p:grpSp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5C42226E-0B27-B261-8F8D-D7D2A50593F8}"/>
                </a:ext>
              </a:extLst>
            </p:cNvPr>
            <p:cNvGrpSpPr/>
            <p:nvPr/>
          </p:nvGrpSpPr>
          <p:grpSpPr>
            <a:xfrm>
              <a:off x="4781164" y="2869875"/>
              <a:ext cx="3557089" cy="2840545"/>
              <a:chOff x="5177401" y="2964471"/>
              <a:chExt cx="3640677" cy="2840545"/>
            </a:xfrm>
          </p:grpSpPr>
          <p:sp>
            <p:nvSpPr>
              <p:cNvPr id="13" name="Freeform 10">
                <a:extLst>
                  <a:ext uri="{FF2B5EF4-FFF2-40B4-BE49-F238E27FC236}">
                    <a16:creationId xmlns:a16="http://schemas.microsoft.com/office/drawing/2014/main" id="{A9380CBD-451E-C20C-1A38-BE0486BBB7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5412" y="2998046"/>
                <a:ext cx="3132666" cy="2392363"/>
              </a:xfrm>
              <a:custGeom>
                <a:avLst/>
                <a:gdLst>
                  <a:gd name="T0" fmla="*/ 6314 w 6314"/>
                  <a:gd name="T1" fmla="*/ 6028 h 6028"/>
                  <a:gd name="T2" fmla="*/ 0 w 6314"/>
                  <a:gd name="T3" fmla="*/ 6028 h 6028"/>
                  <a:gd name="T4" fmla="*/ 0 w 6314"/>
                  <a:gd name="T5" fmla="*/ 0 h 6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314" h="6028">
                    <a:moveTo>
                      <a:pt x="6314" y="6028"/>
                    </a:moveTo>
                    <a:lnTo>
                      <a:pt x="0" y="6028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24" name="Line 21">
                <a:extLst>
                  <a:ext uri="{FF2B5EF4-FFF2-40B4-BE49-F238E27FC236}">
                    <a16:creationId xmlns:a16="http://schemas.microsoft.com/office/drawing/2014/main" id="{1FB003F4-1B04-2B02-1C3C-50F0F0039E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32560" y="5390409"/>
                <a:ext cx="0" cy="889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25" name="Line 22">
                <a:extLst>
                  <a:ext uri="{FF2B5EF4-FFF2-40B4-BE49-F238E27FC236}">
                    <a16:creationId xmlns:a16="http://schemas.microsoft.com/office/drawing/2014/main" id="{DB01015B-02FA-8897-1984-ADEC539ADB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73465" y="5390409"/>
                <a:ext cx="0" cy="889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26" name="Line 23">
                <a:extLst>
                  <a:ext uri="{FF2B5EF4-FFF2-40B4-BE49-F238E27FC236}">
                    <a16:creationId xmlns:a16="http://schemas.microsoft.com/office/drawing/2014/main" id="{7583174F-23BF-F077-56AE-027A78C330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250752" y="5390409"/>
                <a:ext cx="0" cy="889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27" name="Line 24">
                <a:extLst>
                  <a:ext uri="{FF2B5EF4-FFF2-40B4-BE49-F238E27FC236}">
                    <a16:creationId xmlns:a16="http://schemas.microsoft.com/office/drawing/2014/main" id="{38C39C98-541C-7110-043F-04986F500A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611831" y="5390409"/>
                <a:ext cx="0" cy="889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28" name="Line 25">
                <a:extLst>
                  <a:ext uri="{FF2B5EF4-FFF2-40B4-BE49-F238E27FC236}">
                    <a16:creationId xmlns:a16="http://schemas.microsoft.com/office/drawing/2014/main" id="{D24DD63F-6138-7526-7E1C-63844E4BAE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891656" y="5390409"/>
                <a:ext cx="0" cy="889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29" name="Line 26">
                <a:extLst>
                  <a:ext uri="{FF2B5EF4-FFF2-40B4-BE49-F238E27FC236}">
                    <a16:creationId xmlns:a16="http://schemas.microsoft.com/office/drawing/2014/main" id="{A2184B55-1AF6-685C-2ED2-67D1D20684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330023" y="5390409"/>
                <a:ext cx="0" cy="889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30" name="Line 27">
                <a:extLst>
                  <a:ext uri="{FF2B5EF4-FFF2-40B4-BE49-F238E27FC236}">
                    <a16:creationId xmlns:a16="http://schemas.microsoft.com/office/drawing/2014/main" id="{8087A648-9CCF-4953-7093-1499A2EBA0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970928" y="5390409"/>
                <a:ext cx="0" cy="889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34" name="Line 31">
                <a:extLst>
                  <a:ext uri="{FF2B5EF4-FFF2-40B4-BE49-F238E27FC236}">
                    <a16:creationId xmlns:a16="http://schemas.microsoft.com/office/drawing/2014/main" id="{D2218995-019D-78CC-7597-348B0F90AB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693088" y="5390409"/>
                <a:ext cx="0" cy="889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41" name="Line 38">
                <a:extLst>
                  <a:ext uri="{FF2B5EF4-FFF2-40B4-BE49-F238E27FC236}">
                    <a16:creationId xmlns:a16="http://schemas.microsoft.com/office/drawing/2014/main" id="{04268775-423A-1640-3E1E-190F9C5123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812385" y="5390409"/>
                <a:ext cx="0" cy="889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50" name="Line 47">
                <a:extLst>
                  <a:ext uri="{FF2B5EF4-FFF2-40B4-BE49-F238E27FC236}">
                    <a16:creationId xmlns:a16="http://schemas.microsoft.com/office/drawing/2014/main" id="{84BAFDB1-2CBE-72B9-8DAC-B9E2BA2450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82246" y="3836246"/>
                <a:ext cx="10316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51" name="Line 48">
                <a:extLst>
                  <a:ext uri="{FF2B5EF4-FFF2-40B4-BE49-F238E27FC236}">
                    <a16:creationId xmlns:a16="http://schemas.microsoft.com/office/drawing/2014/main" id="{320F093B-499C-09E9-C2EE-90B259F020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82246" y="4560146"/>
                <a:ext cx="10316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52" name="Line 49">
                <a:extLst>
                  <a:ext uri="{FF2B5EF4-FFF2-40B4-BE49-F238E27FC236}">
                    <a16:creationId xmlns:a16="http://schemas.microsoft.com/office/drawing/2014/main" id="{89914633-445C-0778-7F43-BFAB3B0E3F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82246" y="5282459"/>
                <a:ext cx="10316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57" name="Line 54">
                <a:extLst>
                  <a:ext uri="{FF2B5EF4-FFF2-40B4-BE49-F238E27FC236}">
                    <a16:creationId xmlns:a16="http://schemas.microsoft.com/office/drawing/2014/main" id="{1255F58C-1A6B-ECC5-71EC-F93B16B84F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82246" y="3113934"/>
                <a:ext cx="10316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63" name="Freeform 60">
                <a:extLst>
                  <a:ext uri="{FF2B5EF4-FFF2-40B4-BE49-F238E27FC236}">
                    <a16:creationId xmlns:a16="http://schemas.microsoft.com/office/drawing/2014/main" id="{CBD3FE05-BC02-F9C2-54EE-56E134B185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4289" y="3845771"/>
                <a:ext cx="2866816" cy="1046163"/>
              </a:xfrm>
              <a:custGeom>
                <a:avLst/>
                <a:gdLst>
                  <a:gd name="T0" fmla="*/ 5780 w 5780"/>
                  <a:gd name="T1" fmla="*/ 2636 h 2636"/>
                  <a:gd name="T2" fmla="*/ 4346 w 5780"/>
                  <a:gd name="T3" fmla="*/ 2200 h 2636"/>
                  <a:gd name="T4" fmla="*/ 2869 w 5780"/>
                  <a:gd name="T5" fmla="*/ 1899 h 2636"/>
                  <a:gd name="T6" fmla="*/ 1413 w 5780"/>
                  <a:gd name="T7" fmla="*/ 1142 h 2636"/>
                  <a:gd name="T8" fmla="*/ 189 w 5780"/>
                  <a:gd name="T9" fmla="*/ 0 h 2636"/>
                  <a:gd name="T10" fmla="*/ 0 w 5780"/>
                  <a:gd name="T11" fmla="*/ 862 h 2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80" h="2636">
                    <a:moveTo>
                      <a:pt x="5780" y="2636"/>
                    </a:moveTo>
                    <a:lnTo>
                      <a:pt x="4346" y="2200"/>
                    </a:lnTo>
                    <a:lnTo>
                      <a:pt x="2869" y="1899"/>
                    </a:lnTo>
                    <a:lnTo>
                      <a:pt x="1413" y="1142"/>
                    </a:lnTo>
                    <a:lnTo>
                      <a:pt x="189" y="0"/>
                    </a:lnTo>
                    <a:lnTo>
                      <a:pt x="0" y="862"/>
                    </a:lnTo>
                  </a:path>
                </a:pathLst>
              </a:custGeom>
              <a:noFill/>
              <a:ln w="28575">
                <a:solidFill>
                  <a:srgbClr val="00CC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2059" name="Freeform 70">
                <a:extLst>
                  <a:ext uri="{FF2B5EF4-FFF2-40B4-BE49-F238E27FC236}">
                    <a16:creationId xmlns:a16="http://schemas.microsoft.com/office/drawing/2014/main" id="{1BC93C42-3B50-9F8E-A4A5-4B3162898C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0642" y="4153746"/>
                <a:ext cx="87294" cy="69850"/>
              </a:xfrm>
              <a:custGeom>
                <a:avLst/>
                <a:gdLst>
                  <a:gd name="T0" fmla="*/ 177 w 177"/>
                  <a:gd name="T1" fmla="*/ 89 h 178"/>
                  <a:gd name="T2" fmla="*/ 175 w 177"/>
                  <a:gd name="T3" fmla="*/ 70 h 178"/>
                  <a:gd name="T4" fmla="*/ 170 w 177"/>
                  <a:gd name="T5" fmla="*/ 55 h 178"/>
                  <a:gd name="T6" fmla="*/ 162 w 177"/>
                  <a:gd name="T7" fmla="*/ 39 h 178"/>
                  <a:gd name="T8" fmla="*/ 151 w 177"/>
                  <a:gd name="T9" fmla="*/ 26 h 178"/>
                  <a:gd name="T10" fmla="*/ 137 w 177"/>
                  <a:gd name="T11" fmla="*/ 14 h 178"/>
                  <a:gd name="T12" fmla="*/ 122 w 177"/>
                  <a:gd name="T13" fmla="*/ 6 h 178"/>
                  <a:gd name="T14" fmla="*/ 105 w 177"/>
                  <a:gd name="T15" fmla="*/ 1 h 178"/>
                  <a:gd name="T16" fmla="*/ 89 w 177"/>
                  <a:gd name="T17" fmla="*/ 0 h 178"/>
                  <a:gd name="T18" fmla="*/ 70 w 177"/>
                  <a:gd name="T19" fmla="*/ 1 h 178"/>
                  <a:gd name="T20" fmla="*/ 54 w 177"/>
                  <a:gd name="T21" fmla="*/ 6 h 178"/>
                  <a:gd name="T22" fmla="*/ 39 w 177"/>
                  <a:gd name="T23" fmla="*/ 14 h 178"/>
                  <a:gd name="T24" fmla="*/ 26 w 177"/>
                  <a:gd name="T25" fmla="*/ 26 h 178"/>
                  <a:gd name="T26" fmla="*/ 14 w 177"/>
                  <a:gd name="T27" fmla="*/ 39 h 178"/>
                  <a:gd name="T28" fmla="*/ 6 w 177"/>
                  <a:gd name="T29" fmla="*/ 55 h 178"/>
                  <a:gd name="T30" fmla="*/ 1 w 177"/>
                  <a:gd name="T31" fmla="*/ 70 h 178"/>
                  <a:gd name="T32" fmla="*/ 0 w 177"/>
                  <a:gd name="T33" fmla="*/ 89 h 178"/>
                  <a:gd name="T34" fmla="*/ 1 w 177"/>
                  <a:gd name="T35" fmla="*/ 106 h 178"/>
                  <a:gd name="T36" fmla="*/ 6 w 177"/>
                  <a:gd name="T37" fmla="*/ 122 h 178"/>
                  <a:gd name="T38" fmla="*/ 14 w 177"/>
                  <a:gd name="T39" fmla="*/ 138 h 178"/>
                  <a:gd name="T40" fmla="*/ 26 w 177"/>
                  <a:gd name="T41" fmla="*/ 152 h 178"/>
                  <a:gd name="T42" fmla="*/ 39 w 177"/>
                  <a:gd name="T43" fmla="*/ 163 h 178"/>
                  <a:gd name="T44" fmla="*/ 54 w 177"/>
                  <a:gd name="T45" fmla="*/ 171 h 178"/>
                  <a:gd name="T46" fmla="*/ 70 w 177"/>
                  <a:gd name="T47" fmla="*/ 176 h 178"/>
                  <a:gd name="T48" fmla="*/ 89 w 177"/>
                  <a:gd name="T49" fmla="*/ 178 h 178"/>
                  <a:gd name="T50" fmla="*/ 105 w 177"/>
                  <a:gd name="T51" fmla="*/ 176 h 178"/>
                  <a:gd name="T52" fmla="*/ 122 w 177"/>
                  <a:gd name="T53" fmla="*/ 171 h 178"/>
                  <a:gd name="T54" fmla="*/ 129 w 177"/>
                  <a:gd name="T55" fmla="*/ 166 h 178"/>
                  <a:gd name="T56" fmla="*/ 132 w 177"/>
                  <a:gd name="T57" fmla="*/ 164 h 178"/>
                  <a:gd name="T58" fmla="*/ 137 w 177"/>
                  <a:gd name="T59" fmla="*/ 163 h 178"/>
                  <a:gd name="T60" fmla="*/ 151 w 177"/>
                  <a:gd name="T61" fmla="*/ 152 h 178"/>
                  <a:gd name="T62" fmla="*/ 162 w 177"/>
                  <a:gd name="T63" fmla="*/ 138 h 178"/>
                  <a:gd name="T64" fmla="*/ 163 w 177"/>
                  <a:gd name="T65" fmla="*/ 133 h 178"/>
                  <a:gd name="T66" fmla="*/ 166 w 177"/>
                  <a:gd name="T67" fmla="*/ 129 h 178"/>
                  <a:gd name="T68" fmla="*/ 170 w 177"/>
                  <a:gd name="T69" fmla="*/ 122 h 178"/>
                  <a:gd name="T70" fmla="*/ 175 w 177"/>
                  <a:gd name="T71" fmla="*/ 106 h 178"/>
                  <a:gd name="T72" fmla="*/ 177 w 177"/>
                  <a:gd name="T73" fmla="*/ 89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7" h="178">
                    <a:moveTo>
                      <a:pt x="177" y="89"/>
                    </a:moveTo>
                    <a:lnTo>
                      <a:pt x="175" y="70"/>
                    </a:lnTo>
                    <a:lnTo>
                      <a:pt x="170" y="55"/>
                    </a:lnTo>
                    <a:lnTo>
                      <a:pt x="162" y="39"/>
                    </a:lnTo>
                    <a:lnTo>
                      <a:pt x="151" y="26"/>
                    </a:lnTo>
                    <a:lnTo>
                      <a:pt x="137" y="14"/>
                    </a:lnTo>
                    <a:lnTo>
                      <a:pt x="122" y="6"/>
                    </a:lnTo>
                    <a:lnTo>
                      <a:pt x="105" y="1"/>
                    </a:lnTo>
                    <a:lnTo>
                      <a:pt x="89" y="0"/>
                    </a:lnTo>
                    <a:lnTo>
                      <a:pt x="70" y="1"/>
                    </a:lnTo>
                    <a:lnTo>
                      <a:pt x="54" y="6"/>
                    </a:lnTo>
                    <a:lnTo>
                      <a:pt x="39" y="14"/>
                    </a:lnTo>
                    <a:lnTo>
                      <a:pt x="26" y="26"/>
                    </a:lnTo>
                    <a:lnTo>
                      <a:pt x="14" y="39"/>
                    </a:lnTo>
                    <a:lnTo>
                      <a:pt x="6" y="55"/>
                    </a:lnTo>
                    <a:lnTo>
                      <a:pt x="1" y="70"/>
                    </a:lnTo>
                    <a:lnTo>
                      <a:pt x="0" y="89"/>
                    </a:lnTo>
                    <a:lnTo>
                      <a:pt x="1" y="106"/>
                    </a:lnTo>
                    <a:lnTo>
                      <a:pt x="6" y="122"/>
                    </a:lnTo>
                    <a:lnTo>
                      <a:pt x="14" y="138"/>
                    </a:lnTo>
                    <a:lnTo>
                      <a:pt x="26" y="152"/>
                    </a:lnTo>
                    <a:lnTo>
                      <a:pt x="39" y="163"/>
                    </a:lnTo>
                    <a:lnTo>
                      <a:pt x="54" y="171"/>
                    </a:lnTo>
                    <a:lnTo>
                      <a:pt x="70" y="176"/>
                    </a:lnTo>
                    <a:lnTo>
                      <a:pt x="89" y="178"/>
                    </a:lnTo>
                    <a:lnTo>
                      <a:pt x="105" y="176"/>
                    </a:lnTo>
                    <a:lnTo>
                      <a:pt x="122" y="171"/>
                    </a:lnTo>
                    <a:lnTo>
                      <a:pt x="129" y="166"/>
                    </a:lnTo>
                    <a:lnTo>
                      <a:pt x="132" y="164"/>
                    </a:lnTo>
                    <a:lnTo>
                      <a:pt x="137" y="163"/>
                    </a:lnTo>
                    <a:lnTo>
                      <a:pt x="151" y="152"/>
                    </a:lnTo>
                    <a:lnTo>
                      <a:pt x="162" y="138"/>
                    </a:lnTo>
                    <a:lnTo>
                      <a:pt x="163" y="133"/>
                    </a:lnTo>
                    <a:lnTo>
                      <a:pt x="166" y="129"/>
                    </a:lnTo>
                    <a:lnTo>
                      <a:pt x="170" y="122"/>
                    </a:lnTo>
                    <a:lnTo>
                      <a:pt x="175" y="106"/>
                    </a:lnTo>
                    <a:lnTo>
                      <a:pt x="177" y="89"/>
                    </a:lnTo>
                    <a:close/>
                  </a:path>
                </a:pathLst>
              </a:custGeom>
              <a:solidFill>
                <a:srgbClr val="00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2060" name="Freeform 71">
                <a:extLst>
                  <a:ext uri="{FF2B5EF4-FFF2-40B4-BE49-F238E27FC236}">
                    <a16:creationId xmlns:a16="http://schemas.microsoft.com/office/drawing/2014/main" id="{66D8E30E-5602-AD88-EBE1-6B49739F5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3887" y="3810846"/>
                <a:ext cx="89279" cy="69850"/>
              </a:xfrm>
              <a:custGeom>
                <a:avLst/>
                <a:gdLst>
                  <a:gd name="T0" fmla="*/ 178 w 178"/>
                  <a:gd name="T1" fmla="*/ 89 h 178"/>
                  <a:gd name="T2" fmla="*/ 176 w 178"/>
                  <a:gd name="T3" fmla="*/ 70 h 178"/>
                  <a:gd name="T4" fmla="*/ 171 w 178"/>
                  <a:gd name="T5" fmla="*/ 54 h 178"/>
                  <a:gd name="T6" fmla="*/ 163 w 178"/>
                  <a:gd name="T7" fmla="*/ 39 h 178"/>
                  <a:gd name="T8" fmla="*/ 152 w 178"/>
                  <a:gd name="T9" fmla="*/ 26 h 178"/>
                  <a:gd name="T10" fmla="*/ 138 w 178"/>
                  <a:gd name="T11" fmla="*/ 14 h 178"/>
                  <a:gd name="T12" fmla="*/ 122 w 178"/>
                  <a:gd name="T13" fmla="*/ 5 h 178"/>
                  <a:gd name="T14" fmla="*/ 106 w 178"/>
                  <a:gd name="T15" fmla="*/ 1 h 178"/>
                  <a:gd name="T16" fmla="*/ 89 w 178"/>
                  <a:gd name="T17" fmla="*/ 0 h 178"/>
                  <a:gd name="T18" fmla="*/ 70 w 178"/>
                  <a:gd name="T19" fmla="*/ 1 h 178"/>
                  <a:gd name="T20" fmla="*/ 55 w 178"/>
                  <a:gd name="T21" fmla="*/ 5 h 178"/>
                  <a:gd name="T22" fmla="*/ 39 w 178"/>
                  <a:gd name="T23" fmla="*/ 14 h 178"/>
                  <a:gd name="T24" fmla="*/ 26 w 178"/>
                  <a:gd name="T25" fmla="*/ 26 h 178"/>
                  <a:gd name="T26" fmla="*/ 15 w 178"/>
                  <a:gd name="T27" fmla="*/ 39 h 178"/>
                  <a:gd name="T28" fmla="*/ 6 w 178"/>
                  <a:gd name="T29" fmla="*/ 54 h 178"/>
                  <a:gd name="T30" fmla="*/ 1 w 178"/>
                  <a:gd name="T31" fmla="*/ 70 h 178"/>
                  <a:gd name="T32" fmla="*/ 0 w 178"/>
                  <a:gd name="T33" fmla="*/ 89 h 178"/>
                  <a:gd name="T34" fmla="*/ 1 w 178"/>
                  <a:gd name="T35" fmla="*/ 105 h 178"/>
                  <a:gd name="T36" fmla="*/ 6 w 178"/>
                  <a:gd name="T37" fmla="*/ 122 h 178"/>
                  <a:gd name="T38" fmla="*/ 15 w 178"/>
                  <a:gd name="T39" fmla="*/ 137 h 178"/>
                  <a:gd name="T40" fmla="*/ 26 w 178"/>
                  <a:gd name="T41" fmla="*/ 151 h 178"/>
                  <a:gd name="T42" fmla="*/ 39 w 178"/>
                  <a:gd name="T43" fmla="*/ 162 h 178"/>
                  <a:gd name="T44" fmla="*/ 55 w 178"/>
                  <a:gd name="T45" fmla="*/ 170 h 178"/>
                  <a:gd name="T46" fmla="*/ 70 w 178"/>
                  <a:gd name="T47" fmla="*/ 175 h 178"/>
                  <a:gd name="T48" fmla="*/ 89 w 178"/>
                  <a:gd name="T49" fmla="*/ 178 h 178"/>
                  <a:gd name="T50" fmla="*/ 106 w 178"/>
                  <a:gd name="T51" fmla="*/ 175 h 178"/>
                  <a:gd name="T52" fmla="*/ 122 w 178"/>
                  <a:gd name="T53" fmla="*/ 170 h 178"/>
                  <a:gd name="T54" fmla="*/ 129 w 178"/>
                  <a:gd name="T55" fmla="*/ 166 h 178"/>
                  <a:gd name="T56" fmla="*/ 133 w 178"/>
                  <a:gd name="T57" fmla="*/ 163 h 178"/>
                  <a:gd name="T58" fmla="*/ 138 w 178"/>
                  <a:gd name="T59" fmla="*/ 162 h 178"/>
                  <a:gd name="T60" fmla="*/ 152 w 178"/>
                  <a:gd name="T61" fmla="*/ 151 h 178"/>
                  <a:gd name="T62" fmla="*/ 163 w 178"/>
                  <a:gd name="T63" fmla="*/ 137 h 178"/>
                  <a:gd name="T64" fmla="*/ 164 w 178"/>
                  <a:gd name="T65" fmla="*/ 132 h 178"/>
                  <a:gd name="T66" fmla="*/ 166 w 178"/>
                  <a:gd name="T67" fmla="*/ 129 h 178"/>
                  <a:gd name="T68" fmla="*/ 171 w 178"/>
                  <a:gd name="T69" fmla="*/ 122 h 178"/>
                  <a:gd name="T70" fmla="*/ 176 w 178"/>
                  <a:gd name="T71" fmla="*/ 105 h 178"/>
                  <a:gd name="T72" fmla="*/ 178 w 178"/>
                  <a:gd name="T73" fmla="*/ 89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8" h="178">
                    <a:moveTo>
                      <a:pt x="178" y="89"/>
                    </a:moveTo>
                    <a:lnTo>
                      <a:pt x="176" y="70"/>
                    </a:lnTo>
                    <a:lnTo>
                      <a:pt x="171" y="54"/>
                    </a:lnTo>
                    <a:lnTo>
                      <a:pt x="163" y="39"/>
                    </a:lnTo>
                    <a:lnTo>
                      <a:pt x="152" y="26"/>
                    </a:lnTo>
                    <a:lnTo>
                      <a:pt x="138" y="14"/>
                    </a:lnTo>
                    <a:lnTo>
                      <a:pt x="122" y="5"/>
                    </a:lnTo>
                    <a:lnTo>
                      <a:pt x="106" y="1"/>
                    </a:lnTo>
                    <a:lnTo>
                      <a:pt x="89" y="0"/>
                    </a:lnTo>
                    <a:lnTo>
                      <a:pt x="70" y="1"/>
                    </a:lnTo>
                    <a:lnTo>
                      <a:pt x="55" y="5"/>
                    </a:lnTo>
                    <a:lnTo>
                      <a:pt x="39" y="14"/>
                    </a:lnTo>
                    <a:lnTo>
                      <a:pt x="26" y="26"/>
                    </a:lnTo>
                    <a:lnTo>
                      <a:pt x="15" y="39"/>
                    </a:lnTo>
                    <a:lnTo>
                      <a:pt x="6" y="54"/>
                    </a:lnTo>
                    <a:lnTo>
                      <a:pt x="1" y="70"/>
                    </a:lnTo>
                    <a:lnTo>
                      <a:pt x="0" y="89"/>
                    </a:lnTo>
                    <a:lnTo>
                      <a:pt x="1" y="105"/>
                    </a:lnTo>
                    <a:lnTo>
                      <a:pt x="6" y="122"/>
                    </a:lnTo>
                    <a:lnTo>
                      <a:pt x="15" y="137"/>
                    </a:lnTo>
                    <a:lnTo>
                      <a:pt x="26" y="151"/>
                    </a:lnTo>
                    <a:lnTo>
                      <a:pt x="39" y="162"/>
                    </a:lnTo>
                    <a:lnTo>
                      <a:pt x="55" y="170"/>
                    </a:lnTo>
                    <a:lnTo>
                      <a:pt x="70" y="175"/>
                    </a:lnTo>
                    <a:lnTo>
                      <a:pt x="89" y="178"/>
                    </a:lnTo>
                    <a:lnTo>
                      <a:pt x="106" y="175"/>
                    </a:lnTo>
                    <a:lnTo>
                      <a:pt x="122" y="170"/>
                    </a:lnTo>
                    <a:lnTo>
                      <a:pt x="129" y="166"/>
                    </a:lnTo>
                    <a:lnTo>
                      <a:pt x="133" y="163"/>
                    </a:lnTo>
                    <a:lnTo>
                      <a:pt x="138" y="162"/>
                    </a:lnTo>
                    <a:lnTo>
                      <a:pt x="152" y="151"/>
                    </a:lnTo>
                    <a:lnTo>
                      <a:pt x="163" y="137"/>
                    </a:lnTo>
                    <a:lnTo>
                      <a:pt x="164" y="132"/>
                    </a:lnTo>
                    <a:lnTo>
                      <a:pt x="166" y="129"/>
                    </a:lnTo>
                    <a:lnTo>
                      <a:pt x="171" y="122"/>
                    </a:lnTo>
                    <a:lnTo>
                      <a:pt x="176" y="105"/>
                    </a:lnTo>
                    <a:lnTo>
                      <a:pt x="178" y="89"/>
                    </a:lnTo>
                    <a:close/>
                  </a:path>
                </a:pathLst>
              </a:custGeom>
              <a:solidFill>
                <a:srgbClr val="00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2061" name="Freeform 72">
                <a:extLst>
                  <a:ext uri="{FF2B5EF4-FFF2-40B4-BE49-F238E27FC236}">
                    <a16:creationId xmlns:a16="http://schemas.microsoft.com/office/drawing/2014/main" id="{0E39056E-6400-42AB-5780-A99BA64A9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0977" y="4264871"/>
                <a:ext cx="89279" cy="69850"/>
              </a:xfrm>
              <a:custGeom>
                <a:avLst/>
                <a:gdLst>
                  <a:gd name="T0" fmla="*/ 178 w 178"/>
                  <a:gd name="T1" fmla="*/ 89 h 178"/>
                  <a:gd name="T2" fmla="*/ 176 w 178"/>
                  <a:gd name="T3" fmla="*/ 70 h 178"/>
                  <a:gd name="T4" fmla="*/ 171 w 178"/>
                  <a:gd name="T5" fmla="*/ 55 h 178"/>
                  <a:gd name="T6" fmla="*/ 163 w 178"/>
                  <a:gd name="T7" fmla="*/ 39 h 178"/>
                  <a:gd name="T8" fmla="*/ 152 w 178"/>
                  <a:gd name="T9" fmla="*/ 26 h 178"/>
                  <a:gd name="T10" fmla="*/ 138 w 178"/>
                  <a:gd name="T11" fmla="*/ 14 h 178"/>
                  <a:gd name="T12" fmla="*/ 122 w 178"/>
                  <a:gd name="T13" fmla="*/ 6 h 178"/>
                  <a:gd name="T14" fmla="*/ 106 w 178"/>
                  <a:gd name="T15" fmla="*/ 1 h 178"/>
                  <a:gd name="T16" fmla="*/ 89 w 178"/>
                  <a:gd name="T17" fmla="*/ 0 h 178"/>
                  <a:gd name="T18" fmla="*/ 70 w 178"/>
                  <a:gd name="T19" fmla="*/ 1 h 178"/>
                  <a:gd name="T20" fmla="*/ 55 w 178"/>
                  <a:gd name="T21" fmla="*/ 6 h 178"/>
                  <a:gd name="T22" fmla="*/ 39 w 178"/>
                  <a:gd name="T23" fmla="*/ 14 h 178"/>
                  <a:gd name="T24" fmla="*/ 26 w 178"/>
                  <a:gd name="T25" fmla="*/ 26 h 178"/>
                  <a:gd name="T26" fmla="*/ 14 w 178"/>
                  <a:gd name="T27" fmla="*/ 39 h 178"/>
                  <a:gd name="T28" fmla="*/ 6 w 178"/>
                  <a:gd name="T29" fmla="*/ 55 h 178"/>
                  <a:gd name="T30" fmla="*/ 1 w 178"/>
                  <a:gd name="T31" fmla="*/ 70 h 178"/>
                  <a:gd name="T32" fmla="*/ 0 w 178"/>
                  <a:gd name="T33" fmla="*/ 89 h 178"/>
                  <a:gd name="T34" fmla="*/ 1 w 178"/>
                  <a:gd name="T35" fmla="*/ 106 h 178"/>
                  <a:gd name="T36" fmla="*/ 6 w 178"/>
                  <a:gd name="T37" fmla="*/ 122 h 178"/>
                  <a:gd name="T38" fmla="*/ 14 w 178"/>
                  <a:gd name="T39" fmla="*/ 138 h 178"/>
                  <a:gd name="T40" fmla="*/ 26 w 178"/>
                  <a:gd name="T41" fmla="*/ 152 h 178"/>
                  <a:gd name="T42" fmla="*/ 39 w 178"/>
                  <a:gd name="T43" fmla="*/ 163 h 178"/>
                  <a:gd name="T44" fmla="*/ 55 w 178"/>
                  <a:gd name="T45" fmla="*/ 171 h 178"/>
                  <a:gd name="T46" fmla="*/ 70 w 178"/>
                  <a:gd name="T47" fmla="*/ 176 h 178"/>
                  <a:gd name="T48" fmla="*/ 89 w 178"/>
                  <a:gd name="T49" fmla="*/ 178 h 178"/>
                  <a:gd name="T50" fmla="*/ 106 w 178"/>
                  <a:gd name="T51" fmla="*/ 176 h 178"/>
                  <a:gd name="T52" fmla="*/ 122 w 178"/>
                  <a:gd name="T53" fmla="*/ 171 h 178"/>
                  <a:gd name="T54" fmla="*/ 129 w 178"/>
                  <a:gd name="T55" fmla="*/ 166 h 178"/>
                  <a:gd name="T56" fmla="*/ 133 w 178"/>
                  <a:gd name="T57" fmla="*/ 164 h 178"/>
                  <a:gd name="T58" fmla="*/ 138 w 178"/>
                  <a:gd name="T59" fmla="*/ 163 h 178"/>
                  <a:gd name="T60" fmla="*/ 152 w 178"/>
                  <a:gd name="T61" fmla="*/ 152 h 178"/>
                  <a:gd name="T62" fmla="*/ 163 w 178"/>
                  <a:gd name="T63" fmla="*/ 138 h 178"/>
                  <a:gd name="T64" fmla="*/ 164 w 178"/>
                  <a:gd name="T65" fmla="*/ 133 h 178"/>
                  <a:gd name="T66" fmla="*/ 166 w 178"/>
                  <a:gd name="T67" fmla="*/ 129 h 178"/>
                  <a:gd name="T68" fmla="*/ 171 w 178"/>
                  <a:gd name="T69" fmla="*/ 122 h 178"/>
                  <a:gd name="T70" fmla="*/ 176 w 178"/>
                  <a:gd name="T71" fmla="*/ 106 h 178"/>
                  <a:gd name="T72" fmla="*/ 178 w 178"/>
                  <a:gd name="T73" fmla="*/ 89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8" h="178">
                    <a:moveTo>
                      <a:pt x="178" y="89"/>
                    </a:moveTo>
                    <a:lnTo>
                      <a:pt x="176" y="70"/>
                    </a:lnTo>
                    <a:lnTo>
                      <a:pt x="171" y="55"/>
                    </a:lnTo>
                    <a:lnTo>
                      <a:pt x="163" y="39"/>
                    </a:lnTo>
                    <a:lnTo>
                      <a:pt x="152" y="26"/>
                    </a:lnTo>
                    <a:lnTo>
                      <a:pt x="138" y="14"/>
                    </a:lnTo>
                    <a:lnTo>
                      <a:pt x="122" y="6"/>
                    </a:lnTo>
                    <a:lnTo>
                      <a:pt x="106" y="1"/>
                    </a:lnTo>
                    <a:lnTo>
                      <a:pt x="89" y="0"/>
                    </a:lnTo>
                    <a:lnTo>
                      <a:pt x="70" y="1"/>
                    </a:lnTo>
                    <a:lnTo>
                      <a:pt x="55" y="6"/>
                    </a:lnTo>
                    <a:lnTo>
                      <a:pt x="39" y="14"/>
                    </a:lnTo>
                    <a:lnTo>
                      <a:pt x="26" y="26"/>
                    </a:lnTo>
                    <a:lnTo>
                      <a:pt x="14" y="39"/>
                    </a:lnTo>
                    <a:lnTo>
                      <a:pt x="6" y="55"/>
                    </a:lnTo>
                    <a:lnTo>
                      <a:pt x="1" y="70"/>
                    </a:lnTo>
                    <a:lnTo>
                      <a:pt x="0" y="89"/>
                    </a:lnTo>
                    <a:lnTo>
                      <a:pt x="1" y="106"/>
                    </a:lnTo>
                    <a:lnTo>
                      <a:pt x="6" y="122"/>
                    </a:lnTo>
                    <a:lnTo>
                      <a:pt x="14" y="138"/>
                    </a:lnTo>
                    <a:lnTo>
                      <a:pt x="26" y="152"/>
                    </a:lnTo>
                    <a:lnTo>
                      <a:pt x="39" y="163"/>
                    </a:lnTo>
                    <a:lnTo>
                      <a:pt x="55" y="171"/>
                    </a:lnTo>
                    <a:lnTo>
                      <a:pt x="70" y="176"/>
                    </a:lnTo>
                    <a:lnTo>
                      <a:pt x="89" y="178"/>
                    </a:lnTo>
                    <a:lnTo>
                      <a:pt x="106" y="176"/>
                    </a:lnTo>
                    <a:lnTo>
                      <a:pt x="122" y="171"/>
                    </a:lnTo>
                    <a:lnTo>
                      <a:pt x="129" y="166"/>
                    </a:lnTo>
                    <a:lnTo>
                      <a:pt x="133" y="164"/>
                    </a:lnTo>
                    <a:lnTo>
                      <a:pt x="138" y="163"/>
                    </a:lnTo>
                    <a:lnTo>
                      <a:pt x="152" y="152"/>
                    </a:lnTo>
                    <a:lnTo>
                      <a:pt x="163" y="138"/>
                    </a:lnTo>
                    <a:lnTo>
                      <a:pt x="164" y="133"/>
                    </a:lnTo>
                    <a:lnTo>
                      <a:pt x="166" y="129"/>
                    </a:lnTo>
                    <a:lnTo>
                      <a:pt x="171" y="122"/>
                    </a:lnTo>
                    <a:lnTo>
                      <a:pt x="176" y="106"/>
                    </a:lnTo>
                    <a:lnTo>
                      <a:pt x="178" y="89"/>
                    </a:lnTo>
                    <a:close/>
                  </a:path>
                </a:pathLst>
              </a:custGeom>
              <a:solidFill>
                <a:srgbClr val="00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2062" name="Freeform 73">
                <a:extLst>
                  <a:ext uri="{FF2B5EF4-FFF2-40B4-BE49-F238E27FC236}">
                    <a16:creationId xmlns:a16="http://schemas.microsoft.com/office/drawing/2014/main" id="{45BE79FE-6B37-76F8-E822-D4D01D000A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03137" y="4564909"/>
                <a:ext cx="89279" cy="69850"/>
              </a:xfrm>
              <a:custGeom>
                <a:avLst/>
                <a:gdLst>
                  <a:gd name="T0" fmla="*/ 178 w 178"/>
                  <a:gd name="T1" fmla="*/ 89 h 178"/>
                  <a:gd name="T2" fmla="*/ 176 w 178"/>
                  <a:gd name="T3" fmla="*/ 70 h 178"/>
                  <a:gd name="T4" fmla="*/ 171 w 178"/>
                  <a:gd name="T5" fmla="*/ 55 h 178"/>
                  <a:gd name="T6" fmla="*/ 163 w 178"/>
                  <a:gd name="T7" fmla="*/ 39 h 178"/>
                  <a:gd name="T8" fmla="*/ 152 w 178"/>
                  <a:gd name="T9" fmla="*/ 26 h 178"/>
                  <a:gd name="T10" fmla="*/ 138 w 178"/>
                  <a:gd name="T11" fmla="*/ 14 h 178"/>
                  <a:gd name="T12" fmla="*/ 122 w 178"/>
                  <a:gd name="T13" fmla="*/ 6 h 178"/>
                  <a:gd name="T14" fmla="*/ 106 w 178"/>
                  <a:gd name="T15" fmla="*/ 1 h 178"/>
                  <a:gd name="T16" fmla="*/ 89 w 178"/>
                  <a:gd name="T17" fmla="*/ 0 h 178"/>
                  <a:gd name="T18" fmla="*/ 70 w 178"/>
                  <a:gd name="T19" fmla="*/ 1 h 178"/>
                  <a:gd name="T20" fmla="*/ 55 w 178"/>
                  <a:gd name="T21" fmla="*/ 6 h 178"/>
                  <a:gd name="T22" fmla="*/ 40 w 178"/>
                  <a:gd name="T23" fmla="*/ 14 h 178"/>
                  <a:gd name="T24" fmla="*/ 26 w 178"/>
                  <a:gd name="T25" fmla="*/ 26 h 178"/>
                  <a:gd name="T26" fmla="*/ 15 w 178"/>
                  <a:gd name="T27" fmla="*/ 39 h 178"/>
                  <a:gd name="T28" fmla="*/ 6 w 178"/>
                  <a:gd name="T29" fmla="*/ 55 h 178"/>
                  <a:gd name="T30" fmla="*/ 2 w 178"/>
                  <a:gd name="T31" fmla="*/ 70 h 178"/>
                  <a:gd name="T32" fmla="*/ 0 w 178"/>
                  <a:gd name="T33" fmla="*/ 89 h 178"/>
                  <a:gd name="T34" fmla="*/ 2 w 178"/>
                  <a:gd name="T35" fmla="*/ 106 h 178"/>
                  <a:gd name="T36" fmla="*/ 6 w 178"/>
                  <a:gd name="T37" fmla="*/ 122 h 178"/>
                  <a:gd name="T38" fmla="*/ 15 w 178"/>
                  <a:gd name="T39" fmla="*/ 138 h 178"/>
                  <a:gd name="T40" fmla="*/ 26 w 178"/>
                  <a:gd name="T41" fmla="*/ 152 h 178"/>
                  <a:gd name="T42" fmla="*/ 40 w 178"/>
                  <a:gd name="T43" fmla="*/ 163 h 178"/>
                  <a:gd name="T44" fmla="*/ 55 w 178"/>
                  <a:gd name="T45" fmla="*/ 171 h 178"/>
                  <a:gd name="T46" fmla="*/ 70 w 178"/>
                  <a:gd name="T47" fmla="*/ 176 h 178"/>
                  <a:gd name="T48" fmla="*/ 89 w 178"/>
                  <a:gd name="T49" fmla="*/ 178 h 178"/>
                  <a:gd name="T50" fmla="*/ 106 w 178"/>
                  <a:gd name="T51" fmla="*/ 176 h 178"/>
                  <a:gd name="T52" fmla="*/ 122 w 178"/>
                  <a:gd name="T53" fmla="*/ 171 h 178"/>
                  <a:gd name="T54" fmla="*/ 130 w 178"/>
                  <a:gd name="T55" fmla="*/ 166 h 178"/>
                  <a:gd name="T56" fmla="*/ 133 w 178"/>
                  <a:gd name="T57" fmla="*/ 164 h 178"/>
                  <a:gd name="T58" fmla="*/ 138 w 178"/>
                  <a:gd name="T59" fmla="*/ 163 h 178"/>
                  <a:gd name="T60" fmla="*/ 152 w 178"/>
                  <a:gd name="T61" fmla="*/ 152 h 178"/>
                  <a:gd name="T62" fmla="*/ 163 w 178"/>
                  <a:gd name="T63" fmla="*/ 138 h 178"/>
                  <a:gd name="T64" fmla="*/ 164 w 178"/>
                  <a:gd name="T65" fmla="*/ 133 h 178"/>
                  <a:gd name="T66" fmla="*/ 166 w 178"/>
                  <a:gd name="T67" fmla="*/ 129 h 178"/>
                  <a:gd name="T68" fmla="*/ 171 w 178"/>
                  <a:gd name="T69" fmla="*/ 122 h 178"/>
                  <a:gd name="T70" fmla="*/ 176 w 178"/>
                  <a:gd name="T71" fmla="*/ 106 h 178"/>
                  <a:gd name="T72" fmla="*/ 178 w 178"/>
                  <a:gd name="T73" fmla="*/ 89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8" h="178">
                    <a:moveTo>
                      <a:pt x="178" y="89"/>
                    </a:moveTo>
                    <a:lnTo>
                      <a:pt x="176" y="70"/>
                    </a:lnTo>
                    <a:lnTo>
                      <a:pt x="171" y="55"/>
                    </a:lnTo>
                    <a:lnTo>
                      <a:pt x="163" y="39"/>
                    </a:lnTo>
                    <a:lnTo>
                      <a:pt x="152" y="26"/>
                    </a:lnTo>
                    <a:lnTo>
                      <a:pt x="138" y="14"/>
                    </a:lnTo>
                    <a:lnTo>
                      <a:pt x="122" y="6"/>
                    </a:lnTo>
                    <a:lnTo>
                      <a:pt x="106" y="1"/>
                    </a:lnTo>
                    <a:lnTo>
                      <a:pt x="89" y="0"/>
                    </a:lnTo>
                    <a:lnTo>
                      <a:pt x="70" y="1"/>
                    </a:lnTo>
                    <a:lnTo>
                      <a:pt x="55" y="6"/>
                    </a:lnTo>
                    <a:lnTo>
                      <a:pt x="40" y="14"/>
                    </a:lnTo>
                    <a:lnTo>
                      <a:pt x="26" y="26"/>
                    </a:lnTo>
                    <a:lnTo>
                      <a:pt x="15" y="39"/>
                    </a:lnTo>
                    <a:lnTo>
                      <a:pt x="6" y="55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106"/>
                    </a:lnTo>
                    <a:lnTo>
                      <a:pt x="6" y="122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0" y="163"/>
                    </a:lnTo>
                    <a:lnTo>
                      <a:pt x="55" y="171"/>
                    </a:lnTo>
                    <a:lnTo>
                      <a:pt x="70" y="176"/>
                    </a:lnTo>
                    <a:lnTo>
                      <a:pt x="89" y="178"/>
                    </a:lnTo>
                    <a:lnTo>
                      <a:pt x="106" y="176"/>
                    </a:lnTo>
                    <a:lnTo>
                      <a:pt x="122" y="171"/>
                    </a:lnTo>
                    <a:lnTo>
                      <a:pt x="130" y="166"/>
                    </a:lnTo>
                    <a:lnTo>
                      <a:pt x="133" y="164"/>
                    </a:lnTo>
                    <a:lnTo>
                      <a:pt x="138" y="163"/>
                    </a:lnTo>
                    <a:lnTo>
                      <a:pt x="152" y="152"/>
                    </a:lnTo>
                    <a:lnTo>
                      <a:pt x="163" y="138"/>
                    </a:lnTo>
                    <a:lnTo>
                      <a:pt x="164" y="133"/>
                    </a:lnTo>
                    <a:lnTo>
                      <a:pt x="166" y="129"/>
                    </a:lnTo>
                    <a:lnTo>
                      <a:pt x="171" y="122"/>
                    </a:lnTo>
                    <a:lnTo>
                      <a:pt x="176" y="106"/>
                    </a:lnTo>
                    <a:lnTo>
                      <a:pt x="178" y="89"/>
                    </a:lnTo>
                    <a:close/>
                  </a:path>
                </a:pathLst>
              </a:custGeom>
              <a:solidFill>
                <a:srgbClr val="00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2063" name="Freeform 74">
                <a:extLst>
                  <a:ext uri="{FF2B5EF4-FFF2-40B4-BE49-F238E27FC236}">
                    <a16:creationId xmlns:a16="http://schemas.microsoft.com/office/drawing/2014/main" id="{1BCF8511-79DD-6DCD-6EF5-DAF5BB9C82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5217" y="4683971"/>
                <a:ext cx="89279" cy="71438"/>
              </a:xfrm>
              <a:custGeom>
                <a:avLst/>
                <a:gdLst>
                  <a:gd name="T0" fmla="*/ 177 w 177"/>
                  <a:gd name="T1" fmla="*/ 89 h 178"/>
                  <a:gd name="T2" fmla="*/ 175 w 177"/>
                  <a:gd name="T3" fmla="*/ 70 h 178"/>
                  <a:gd name="T4" fmla="*/ 170 w 177"/>
                  <a:gd name="T5" fmla="*/ 55 h 178"/>
                  <a:gd name="T6" fmla="*/ 162 w 177"/>
                  <a:gd name="T7" fmla="*/ 40 h 178"/>
                  <a:gd name="T8" fmla="*/ 151 w 177"/>
                  <a:gd name="T9" fmla="*/ 27 h 178"/>
                  <a:gd name="T10" fmla="*/ 137 w 177"/>
                  <a:gd name="T11" fmla="*/ 15 h 178"/>
                  <a:gd name="T12" fmla="*/ 122 w 177"/>
                  <a:gd name="T13" fmla="*/ 6 h 178"/>
                  <a:gd name="T14" fmla="*/ 105 w 177"/>
                  <a:gd name="T15" fmla="*/ 2 h 178"/>
                  <a:gd name="T16" fmla="*/ 89 w 177"/>
                  <a:gd name="T17" fmla="*/ 0 h 178"/>
                  <a:gd name="T18" fmla="*/ 70 w 177"/>
                  <a:gd name="T19" fmla="*/ 2 h 178"/>
                  <a:gd name="T20" fmla="*/ 54 w 177"/>
                  <a:gd name="T21" fmla="*/ 6 h 178"/>
                  <a:gd name="T22" fmla="*/ 39 w 177"/>
                  <a:gd name="T23" fmla="*/ 15 h 178"/>
                  <a:gd name="T24" fmla="*/ 26 w 177"/>
                  <a:gd name="T25" fmla="*/ 27 h 178"/>
                  <a:gd name="T26" fmla="*/ 14 w 177"/>
                  <a:gd name="T27" fmla="*/ 40 h 178"/>
                  <a:gd name="T28" fmla="*/ 6 w 177"/>
                  <a:gd name="T29" fmla="*/ 55 h 178"/>
                  <a:gd name="T30" fmla="*/ 1 w 177"/>
                  <a:gd name="T31" fmla="*/ 70 h 178"/>
                  <a:gd name="T32" fmla="*/ 0 w 177"/>
                  <a:gd name="T33" fmla="*/ 89 h 178"/>
                  <a:gd name="T34" fmla="*/ 1 w 177"/>
                  <a:gd name="T35" fmla="*/ 106 h 178"/>
                  <a:gd name="T36" fmla="*/ 6 w 177"/>
                  <a:gd name="T37" fmla="*/ 123 h 178"/>
                  <a:gd name="T38" fmla="*/ 14 w 177"/>
                  <a:gd name="T39" fmla="*/ 138 h 178"/>
                  <a:gd name="T40" fmla="*/ 26 w 177"/>
                  <a:gd name="T41" fmla="*/ 152 h 178"/>
                  <a:gd name="T42" fmla="*/ 39 w 177"/>
                  <a:gd name="T43" fmla="*/ 163 h 178"/>
                  <a:gd name="T44" fmla="*/ 54 w 177"/>
                  <a:gd name="T45" fmla="*/ 171 h 178"/>
                  <a:gd name="T46" fmla="*/ 70 w 177"/>
                  <a:gd name="T47" fmla="*/ 176 h 178"/>
                  <a:gd name="T48" fmla="*/ 89 w 177"/>
                  <a:gd name="T49" fmla="*/ 178 h 178"/>
                  <a:gd name="T50" fmla="*/ 105 w 177"/>
                  <a:gd name="T51" fmla="*/ 176 h 178"/>
                  <a:gd name="T52" fmla="*/ 122 w 177"/>
                  <a:gd name="T53" fmla="*/ 171 h 178"/>
                  <a:gd name="T54" fmla="*/ 129 w 177"/>
                  <a:gd name="T55" fmla="*/ 167 h 178"/>
                  <a:gd name="T56" fmla="*/ 132 w 177"/>
                  <a:gd name="T57" fmla="*/ 164 h 178"/>
                  <a:gd name="T58" fmla="*/ 137 w 177"/>
                  <a:gd name="T59" fmla="*/ 163 h 178"/>
                  <a:gd name="T60" fmla="*/ 151 w 177"/>
                  <a:gd name="T61" fmla="*/ 152 h 178"/>
                  <a:gd name="T62" fmla="*/ 162 w 177"/>
                  <a:gd name="T63" fmla="*/ 138 h 178"/>
                  <a:gd name="T64" fmla="*/ 163 w 177"/>
                  <a:gd name="T65" fmla="*/ 133 h 178"/>
                  <a:gd name="T66" fmla="*/ 166 w 177"/>
                  <a:gd name="T67" fmla="*/ 130 h 178"/>
                  <a:gd name="T68" fmla="*/ 170 w 177"/>
                  <a:gd name="T69" fmla="*/ 123 h 178"/>
                  <a:gd name="T70" fmla="*/ 175 w 177"/>
                  <a:gd name="T71" fmla="*/ 106 h 178"/>
                  <a:gd name="T72" fmla="*/ 177 w 177"/>
                  <a:gd name="T73" fmla="*/ 89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7" h="178">
                    <a:moveTo>
                      <a:pt x="177" y="89"/>
                    </a:moveTo>
                    <a:lnTo>
                      <a:pt x="175" y="70"/>
                    </a:lnTo>
                    <a:lnTo>
                      <a:pt x="170" y="55"/>
                    </a:lnTo>
                    <a:lnTo>
                      <a:pt x="162" y="40"/>
                    </a:lnTo>
                    <a:lnTo>
                      <a:pt x="151" y="27"/>
                    </a:lnTo>
                    <a:lnTo>
                      <a:pt x="137" y="15"/>
                    </a:lnTo>
                    <a:lnTo>
                      <a:pt x="122" y="6"/>
                    </a:lnTo>
                    <a:lnTo>
                      <a:pt x="105" y="2"/>
                    </a:lnTo>
                    <a:lnTo>
                      <a:pt x="89" y="0"/>
                    </a:lnTo>
                    <a:lnTo>
                      <a:pt x="70" y="2"/>
                    </a:lnTo>
                    <a:lnTo>
                      <a:pt x="54" y="6"/>
                    </a:lnTo>
                    <a:lnTo>
                      <a:pt x="39" y="15"/>
                    </a:lnTo>
                    <a:lnTo>
                      <a:pt x="26" y="27"/>
                    </a:lnTo>
                    <a:lnTo>
                      <a:pt x="14" y="40"/>
                    </a:lnTo>
                    <a:lnTo>
                      <a:pt x="6" y="55"/>
                    </a:lnTo>
                    <a:lnTo>
                      <a:pt x="1" y="70"/>
                    </a:lnTo>
                    <a:lnTo>
                      <a:pt x="0" y="89"/>
                    </a:lnTo>
                    <a:lnTo>
                      <a:pt x="1" y="106"/>
                    </a:lnTo>
                    <a:lnTo>
                      <a:pt x="6" y="123"/>
                    </a:lnTo>
                    <a:lnTo>
                      <a:pt x="14" y="138"/>
                    </a:lnTo>
                    <a:lnTo>
                      <a:pt x="26" y="152"/>
                    </a:lnTo>
                    <a:lnTo>
                      <a:pt x="39" y="163"/>
                    </a:lnTo>
                    <a:lnTo>
                      <a:pt x="54" y="171"/>
                    </a:lnTo>
                    <a:lnTo>
                      <a:pt x="70" y="176"/>
                    </a:lnTo>
                    <a:lnTo>
                      <a:pt x="89" y="178"/>
                    </a:lnTo>
                    <a:lnTo>
                      <a:pt x="105" y="176"/>
                    </a:lnTo>
                    <a:lnTo>
                      <a:pt x="122" y="171"/>
                    </a:lnTo>
                    <a:lnTo>
                      <a:pt x="129" y="167"/>
                    </a:lnTo>
                    <a:lnTo>
                      <a:pt x="132" y="164"/>
                    </a:lnTo>
                    <a:lnTo>
                      <a:pt x="137" y="163"/>
                    </a:lnTo>
                    <a:lnTo>
                      <a:pt x="151" y="152"/>
                    </a:lnTo>
                    <a:lnTo>
                      <a:pt x="162" y="138"/>
                    </a:lnTo>
                    <a:lnTo>
                      <a:pt x="163" y="133"/>
                    </a:lnTo>
                    <a:lnTo>
                      <a:pt x="166" y="130"/>
                    </a:lnTo>
                    <a:lnTo>
                      <a:pt x="170" y="123"/>
                    </a:lnTo>
                    <a:lnTo>
                      <a:pt x="175" y="106"/>
                    </a:lnTo>
                    <a:lnTo>
                      <a:pt x="177" y="89"/>
                    </a:lnTo>
                    <a:close/>
                  </a:path>
                </a:pathLst>
              </a:custGeom>
              <a:solidFill>
                <a:srgbClr val="00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2064" name="Freeform 75">
                <a:extLst>
                  <a:ext uri="{FF2B5EF4-FFF2-40B4-BE49-F238E27FC236}">
                    <a16:creationId xmlns:a16="http://schemas.microsoft.com/office/drawing/2014/main" id="{AA0448D7-6169-3540-4B71-2E68D2926E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47456" y="4857009"/>
                <a:ext cx="89279" cy="69850"/>
              </a:xfrm>
              <a:custGeom>
                <a:avLst/>
                <a:gdLst>
                  <a:gd name="T0" fmla="*/ 177 w 177"/>
                  <a:gd name="T1" fmla="*/ 89 h 178"/>
                  <a:gd name="T2" fmla="*/ 175 w 177"/>
                  <a:gd name="T3" fmla="*/ 70 h 178"/>
                  <a:gd name="T4" fmla="*/ 170 w 177"/>
                  <a:gd name="T5" fmla="*/ 54 h 178"/>
                  <a:gd name="T6" fmla="*/ 162 w 177"/>
                  <a:gd name="T7" fmla="*/ 39 h 178"/>
                  <a:gd name="T8" fmla="*/ 151 w 177"/>
                  <a:gd name="T9" fmla="*/ 26 h 178"/>
                  <a:gd name="T10" fmla="*/ 137 w 177"/>
                  <a:gd name="T11" fmla="*/ 14 h 178"/>
                  <a:gd name="T12" fmla="*/ 122 w 177"/>
                  <a:gd name="T13" fmla="*/ 6 h 178"/>
                  <a:gd name="T14" fmla="*/ 105 w 177"/>
                  <a:gd name="T15" fmla="*/ 1 h 178"/>
                  <a:gd name="T16" fmla="*/ 88 w 177"/>
                  <a:gd name="T17" fmla="*/ 0 h 178"/>
                  <a:gd name="T18" fmla="*/ 69 w 177"/>
                  <a:gd name="T19" fmla="*/ 1 h 178"/>
                  <a:gd name="T20" fmla="*/ 54 w 177"/>
                  <a:gd name="T21" fmla="*/ 6 h 178"/>
                  <a:gd name="T22" fmla="*/ 39 w 177"/>
                  <a:gd name="T23" fmla="*/ 14 h 178"/>
                  <a:gd name="T24" fmla="*/ 26 w 177"/>
                  <a:gd name="T25" fmla="*/ 26 h 178"/>
                  <a:gd name="T26" fmla="*/ 14 w 177"/>
                  <a:gd name="T27" fmla="*/ 39 h 178"/>
                  <a:gd name="T28" fmla="*/ 6 w 177"/>
                  <a:gd name="T29" fmla="*/ 54 h 178"/>
                  <a:gd name="T30" fmla="*/ 1 w 177"/>
                  <a:gd name="T31" fmla="*/ 70 h 178"/>
                  <a:gd name="T32" fmla="*/ 0 w 177"/>
                  <a:gd name="T33" fmla="*/ 89 h 178"/>
                  <a:gd name="T34" fmla="*/ 1 w 177"/>
                  <a:gd name="T35" fmla="*/ 105 h 178"/>
                  <a:gd name="T36" fmla="*/ 6 w 177"/>
                  <a:gd name="T37" fmla="*/ 122 h 178"/>
                  <a:gd name="T38" fmla="*/ 14 w 177"/>
                  <a:gd name="T39" fmla="*/ 137 h 178"/>
                  <a:gd name="T40" fmla="*/ 26 w 177"/>
                  <a:gd name="T41" fmla="*/ 152 h 178"/>
                  <a:gd name="T42" fmla="*/ 39 w 177"/>
                  <a:gd name="T43" fmla="*/ 162 h 178"/>
                  <a:gd name="T44" fmla="*/ 54 w 177"/>
                  <a:gd name="T45" fmla="*/ 171 h 178"/>
                  <a:gd name="T46" fmla="*/ 69 w 177"/>
                  <a:gd name="T47" fmla="*/ 175 h 178"/>
                  <a:gd name="T48" fmla="*/ 88 w 177"/>
                  <a:gd name="T49" fmla="*/ 178 h 178"/>
                  <a:gd name="T50" fmla="*/ 105 w 177"/>
                  <a:gd name="T51" fmla="*/ 175 h 178"/>
                  <a:gd name="T52" fmla="*/ 122 w 177"/>
                  <a:gd name="T53" fmla="*/ 171 h 178"/>
                  <a:gd name="T54" fmla="*/ 129 w 177"/>
                  <a:gd name="T55" fmla="*/ 166 h 178"/>
                  <a:gd name="T56" fmla="*/ 132 w 177"/>
                  <a:gd name="T57" fmla="*/ 164 h 178"/>
                  <a:gd name="T58" fmla="*/ 137 w 177"/>
                  <a:gd name="T59" fmla="*/ 162 h 178"/>
                  <a:gd name="T60" fmla="*/ 151 w 177"/>
                  <a:gd name="T61" fmla="*/ 152 h 178"/>
                  <a:gd name="T62" fmla="*/ 162 w 177"/>
                  <a:gd name="T63" fmla="*/ 137 h 178"/>
                  <a:gd name="T64" fmla="*/ 163 w 177"/>
                  <a:gd name="T65" fmla="*/ 133 h 178"/>
                  <a:gd name="T66" fmla="*/ 165 w 177"/>
                  <a:gd name="T67" fmla="*/ 129 h 178"/>
                  <a:gd name="T68" fmla="*/ 170 w 177"/>
                  <a:gd name="T69" fmla="*/ 122 h 178"/>
                  <a:gd name="T70" fmla="*/ 175 w 177"/>
                  <a:gd name="T71" fmla="*/ 105 h 178"/>
                  <a:gd name="T72" fmla="*/ 177 w 177"/>
                  <a:gd name="T73" fmla="*/ 89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7" h="178">
                    <a:moveTo>
                      <a:pt x="177" y="89"/>
                    </a:moveTo>
                    <a:lnTo>
                      <a:pt x="175" y="70"/>
                    </a:lnTo>
                    <a:lnTo>
                      <a:pt x="170" y="54"/>
                    </a:lnTo>
                    <a:lnTo>
                      <a:pt x="162" y="39"/>
                    </a:lnTo>
                    <a:lnTo>
                      <a:pt x="151" y="26"/>
                    </a:lnTo>
                    <a:lnTo>
                      <a:pt x="137" y="14"/>
                    </a:lnTo>
                    <a:lnTo>
                      <a:pt x="122" y="6"/>
                    </a:lnTo>
                    <a:lnTo>
                      <a:pt x="105" y="1"/>
                    </a:lnTo>
                    <a:lnTo>
                      <a:pt x="88" y="0"/>
                    </a:lnTo>
                    <a:lnTo>
                      <a:pt x="69" y="1"/>
                    </a:lnTo>
                    <a:lnTo>
                      <a:pt x="54" y="6"/>
                    </a:lnTo>
                    <a:lnTo>
                      <a:pt x="39" y="14"/>
                    </a:lnTo>
                    <a:lnTo>
                      <a:pt x="26" y="26"/>
                    </a:lnTo>
                    <a:lnTo>
                      <a:pt x="14" y="39"/>
                    </a:lnTo>
                    <a:lnTo>
                      <a:pt x="6" y="54"/>
                    </a:lnTo>
                    <a:lnTo>
                      <a:pt x="1" y="70"/>
                    </a:lnTo>
                    <a:lnTo>
                      <a:pt x="0" y="89"/>
                    </a:lnTo>
                    <a:lnTo>
                      <a:pt x="1" y="105"/>
                    </a:lnTo>
                    <a:lnTo>
                      <a:pt x="6" y="122"/>
                    </a:lnTo>
                    <a:lnTo>
                      <a:pt x="14" y="137"/>
                    </a:lnTo>
                    <a:lnTo>
                      <a:pt x="26" y="152"/>
                    </a:lnTo>
                    <a:lnTo>
                      <a:pt x="39" y="162"/>
                    </a:lnTo>
                    <a:lnTo>
                      <a:pt x="54" y="171"/>
                    </a:lnTo>
                    <a:lnTo>
                      <a:pt x="69" y="175"/>
                    </a:lnTo>
                    <a:lnTo>
                      <a:pt x="88" y="178"/>
                    </a:lnTo>
                    <a:lnTo>
                      <a:pt x="105" y="175"/>
                    </a:lnTo>
                    <a:lnTo>
                      <a:pt x="122" y="171"/>
                    </a:lnTo>
                    <a:lnTo>
                      <a:pt x="129" y="166"/>
                    </a:lnTo>
                    <a:lnTo>
                      <a:pt x="132" y="164"/>
                    </a:lnTo>
                    <a:lnTo>
                      <a:pt x="137" y="162"/>
                    </a:lnTo>
                    <a:lnTo>
                      <a:pt x="151" y="152"/>
                    </a:lnTo>
                    <a:lnTo>
                      <a:pt x="162" y="137"/>
                    </a:lnTo>
                    <a:lnTo>
                      <a:pt x="163" y="133"/>
                    </a:lnTo>
                    <a:lnTo>
                      <a:pt x="165" y="129"/>
                    </a:lnTo>
                    <a:lnTo>
                      <a:pt x="170" y="122"/>
                    </a:lnTo>
                    <a:lnTo>
                      <a:pt x="175" y="105"/>
                    </a:lnTo>
                    <a:lnTo>
                      <a:pt x="177" y="89"/>
                    </a:lnTo>
                    <a:close/>
                  </a:path>
                </a:pathLst>
              </a:custGeom>
              <a:solidFill>
                <a:srgbClr val="00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2067" name="Freeform 78">
                <a:extLst>
                  <a:ext uri="{FF2B5EF4-FFF2-40B4-BE49-F238E27FC236}">
                    <a16:creationId xmlns:a16="http://schemas.microsoft.com/office/drawing/2014/main" id="{0E998436-AD87-08B1-271E-54ED7217CD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2304" y="3637809"/>
                <a:ext cx="2870784" cy="979488"/>
              </a:xfrm>
              <a:custGeom>
                <a:avLst/>
                <a:gdLst>
                  <a:gd name="T0" fmla="*/ 5788 w 5788"/>
                  <a:gd name="T1" fmla="*/ 2327 h 2467"/>
                  <a:gd name="T2" fmla="*/ 4331 w 5788"/>
                  <a:gd name="T3" fmla="*/ 2467 h 2467"/>
                  <a:gd name="T4" fmla="*/ 1427 w 5788"/>
                  <a:gd name="T5" fmla="*/ 1086 h 2467"/>
                  <a:gd name="T6" fmla="*/ 195 w 5788"/>
                  <a:gd name="T7" fmla="*/ 0 h 2467"/>
                  <a:gd name="T8" fmla="*/ 0 w 5788"/>
                  <a:gd name="T9" fmla="*/ 791 h 2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88" h="2467">
                    <a:moveTo>
                      <a:pt x="5788" y="2327"/>
                    </a:moveTo>
                    <a:lnTo>
                      <a:pt x="4331" y="2467"/>
                    </a:lnTo>
                    <a:lnTo>
                      <a:pt x="1427" y="1086"/>
                    </a:lnTo>
                    <a:lnTo>
                      <a:pt x="195" y="0"/>
                    </a:lnTo>
                    <a:lnTo>
                      <a:pt x="0" y="791"/>
                    </a:lnTo>
                  </a:path>
                </a:pathLst>
              </a:custGeom>
              <a:noFill/>
              <a:ln w="28575">
                <a:solidFill>
                  <a:srgbClr val="0066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2076" name="Freeform 87">
                <a:extLst>
                  <a:ext uri="{FF2B5EF4-FFF2-40B4-BE49-F238E27FC236}">
                    <a16:creationId xmlns:a16="http://schemas.microsoft.com/office/drawing/2014/main" id="{7B008887-B5E4-CFAF-19D5-3072D20C4B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47456" y="4525221"/>
                <a:ext cx="89279" cy="71438"/>
              </a:xfrm>
              <a:custGeom>
                <a:avLst/>
                <a:gdLst>
                  <a:gd name="T0" fmla="*/ 89 w 177"/>
                  <a:gd name="T1" fmla="*/ 0 h 178"/>
                  <a:gd name="T2" fmla="*/ 70 w 177"/>
                  <a:gd name="T3" fmla="*/ 1 h 178"/>
                  <a:gd name="T4" fmla="*/ 54 w 177"/>
                  <a:gd name="T5" fmla="*/ 6 h 178"/>
                  <a:gd name="T6" fmla="*/ 39 w 177"/>
                  <a:gd name="T7" fmla="*/ 14 h 178"/>
                  <a:gd name="T8" fmla="*/ 26 w 177"/>
                  <a:gd name="T9" fmla="*/ 26 h 178"/>
                  <a:gd name="T10" fmla="*/ 14 w 177"/>
                  <a:gd name="T11" fmla="*/ 39 h 178"/>
                  <a:gd name="T12" fmla="*/ 6 w 177"/>
                  <a:gd name="T13" fmla="*/ 54 h 178"/>
                  <a:gd name="T14" fmla="*/ 1 w 177"/>
                  <a:gd name="T15" fmla="*/ 70 h 178"/>
                  <a:gd name="T16" fmla="*/ 0 w 177"/>
                  <a:gd name="T17" fmla="*/ 89 h 178"/>
                  <a:gd name="T18" fmla="*/ 1 w 177"/>
                  <a:gd name="T19" fmla="*/ 105 h 178"/>
                  <a:gd name="T20" fmla="*/ 6 w 177"/>
                  <a:gd name="T21" fmla="*/ 122 h 178"/>
                  <a:gd name="T22" fmla="*/ 14 w 177"/>
                  <a:gd name="T23" fmla="*/ 137 h 178"/>
                  <a:gd name="T24" fmla="*/ 26 w 177"/>
                  <a:gd name="T25" fmla="*/ 152 h 178"/>
                  <a:gd name="T26" fmla="*/ 39 w 177"/>
                  <a:gd name="T27" fmla="*/ 162 h 178"/>
                  <a:gd name="T28" fmla="*/ 54 w 177"/>
                  <a:gd name="T29" fmla="*/ 171 h 178"/>
                  <a:gd name="T30" fmla="*/ 70 w 177"/>
                  <a:gd name="T31" fmla="*/ 175 h 178"/>
                  <a:gd name="T32" fmla="*/ 89 w 177"/>
                  <a:gd name="T33" fmla="*/ 178 h 178"/>
                  <a:gd name="T34" fmla="*/ 105 w 177"/>
                  <a:gd name="T35" fmla="*/ 175 h 178"/>
                  <a:gd name="T36" fmla="*/ 122 w 177"/>
                  <a:gd name="T37" fmla="*/ 171 h 178"/>
                  <a:gd name="T38" fmla="*/ 129 w 177"/>
                  <a:gd name="T39" fmla="*/ 166 h 178"/>
                  <a:gd name="T40" fmla="*/ 132 w 177"/>
                  <a:gd name="T41" fmla="*/ 164 h 178"/>
                  <a:gd name="T42" fmla="*/ 137 w 177"/>
                  <a:gd name="T43" fmla="*/ 162 h 178"/>
                  <a:gd name="T44" fmla="*/ 151 w 177"/>
                  <a:gd name="T45" fmla="*/ 152 h 178"/>
                  <a:gd name="T46" fmla="*/ 162 w 177"/>
                  <a:gd name="T47" fmla="*/ 137 h 178"/>
                  <a:gd name="T48" fmla="*/ 163 w 177"/>
                  <a:gd name="T49" fmla="*/ 133 h 178"/>
                  <a:gd name="T50" fmla="*/ 166 w 177"/>
                  <a:gd name="T51" fmla="*/ 129 h 178"/>
                  <a:gd name="T52" fmla="*/ 170 w 177"/>
                  <a:gd name="T53" fmla="*/ 122 h 178"/>
                  <a:gd name="T54" fmla="*/ 175 w 177"/>
                  <a:gd name="T55" fmla="*/ 105 h 178"/>
                  <a:gd name="T56" fmla="*/ 177 w 177"/>
                  <a:gd name="T57" fmla="*/ 89 h 178"/>
                  <a:gd name="T58" fmla="*/ 175 w 177"/>
                  <a:gd name="T59" fmla="*/ 70 h 178"/>
                  <a:gd name="T60" fmla="*/ 170 w 177"/>
                  <a:gd name="T61" fmla="*/ 54 h 178"/>
                  <a:gd name="T62" fmla="*/ 162 w 177"/>
                  <a:gd name="T63" fmla="*/ 39 h 178"/>
                  <a:gd name="T64" fmla="*/ 151 w 177"/>
                  <a:gd name="T65" fmla="*/ 26 h 178"/>
                  <a:gd name="T66" fmla="*/ 137 w 177"/>
                  <a:gd name="T67" fmla="*/ 14 h 178"/>
                  <a:gd name="T68" fmla="*/ 122 w 177"/>
                  <a:gd name="T69" fmla="*/ 6 h 178"/>
                  <a:gd name="T70" fmla="*/ 105 w 177"/>
                  <a:gd name="T71" fmla="*/ 1 h 178"/>
                  <a:gd name="T72" fmla="*/ 89 w 177"/>
                  <a:gd name="T73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7" h="178">
                    <a:moveTo>
                      <a:pt x="89" y="0"/>
                    </a:moveTo>
                    <a:lnTo>
                      <a:pt x="70" y="1"/>
                    </a:lnTo>
                    <a:lnTo>
                      <a:pt x="54" y="6"/>
                    </a:lnTo>
                    <a:lnTo>
                      <a:pt x="39" y="14"/>
                    </a:lnTo>
                    <a:lnTo>
                      <a:pt x="26" y="26"/>
                    </a:lnTo>
                    <a:lnTo>
                      <a:pt x="14" y="39"/>
                    </a:lnTo>
                    <a:lnTo>
                      <a:pt x="6" y="54"/>
                    </a:lnTo>
                    <a:lnTo>
                      <a:pt x="1" y="70"/>
                    </a:lnTo>
                    <a:lnTo>
                      <a:pt x="0" y="89"/>
                    </a:lnTo>
                    <a:lnTo>
                      <a:pt x="1" y="105"/>
                    </a:lnTo>
                    <a:lnTo>
                      <a:pt x="6" y="122"/>
                    </a:lnTo>
                    <a:lnTo>
                      <a:pt x="14" y="137"/>
                    </a:lnTo>
                    <a:lnTo>
                      <a:pt x="26" y="152"/>
                    </a:lnTo>
                    <a:lnTo>
                      <a:pt x="39" y="162"/>
                    </a:lnTo>
                    <a:lnTo>
                      <a:pt x="54" y="171"/>
                    </a:lnTo>
                    <a:lnTo>
                      <a:pt x="70" y="175"/>
                    </a:lnTo>
                    <a:lnTo>
                      <a:pt x="89" y="178"/>
                    </a:lnTo>
                    <a:lnTo>
                      <a:pt x="105" y="175"/>
                    </a:lnTo>
                    <a:lnTo>
                      <a:pt x="122" y="171"/>
                    </a:lnTo>
                    <a:lnTo>
                      <a:pt x="129" y="166"/>
                    </a:lnTo>
                    <a:lnTo>
                      <a:pt x="132" y="164"/>
                    </a:lnTo>
                    <a:lnTo>
                      <a:pt x="137" y="162"/>
                    </a:lnTo>
                    <a:lnTo>
                      <a:pt x="151" y="152"/>
                    </a:lnTo>
                    <a:lnTo>
                      <a:pt x="162" y="137"/>
                    </a:lnTo>
                    <a:lnTo>
                      <a:pt x="163" y="133"/>
                    </a:lnTo>
                    <a:lnTo>
                      <a:pt x="166" y="129"/>
                    </a:lnTo>
                    <a:lnTo>
                      <a:pt x="170" y="122"/>
                    </a:lnTo>
                    <a:lnTo>
                      <a:pt x="175" y="105"/>
                    </a:lnTo>
                    <a:lnTo>
                      <a:pt x="177" y="89"/>
                    </a:lnTo>
                    <a:lnTo>
                      <a:pt x="175" y="70"/>
                    </a:lnTo>
                    <a:lnTo>
                      <a:pt x="170" y="54"/>
                    </a:lnTo>
                    <a:lnTo>
                      <a:pt x="162" y="39"/>
                    </a:lnTo>
                    <a:lnTo>
                      <a:pt x="151" y="26"/>
                    </a:lnTo>
                    <a:lnTo>
                      <a:pt x="137" y="14"/>
                    </a:lnTo>
                    <a:lnTo>
                      <a:pt x="122" y="6"/>
                    </a:lnTo>
                    <a:lnTo>
                      <a:pt x="105" y="1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00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2077" name="Freeform 88">
                <a:extLst>
                  <a:ext uri="{FF2B5EF4-FFF2-40B4-BE49-F238E27FC236}">
                    <a16:creationId xmlns:a16="http://schemas.microsoft.com/office/drawing/2014/main" id="{C63D24D5-AE9B-1C42-EAC2-37803CA607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25296" y="4580784"/>
                <a:ext cx="89279" cy="71438"/>
              </a:xfrm>
              <a:custGeom>
                <a:avLst/>
                <a:gdLst>
                  <a:gd name="T0" fmla="*/ 88 w 177"/>
                  <a:gd name="T1" fmla="*/ 0 h 178"/>
                  <a:gd name="T2" fmla="*/ 69 w 177"/>
                  <a:gd name="T3" fmla="*/ 1 h 178"/>
                  <a:gd name="T4" fmla="*/ 54 w 177"/>
                  <a:gd name="T5" fmla="*/ 6 h 178"/>
                  <a:gd name="T6" fmla="*/ 39 w 177"/>
                  <a:gd name="T7" fmla="*/ 14 h 178"/>
                  <a:gd name="T8" fmla="*/ 26 w 177"/>
                  <a:gd name="T9" fmla="*/ 26 h 178"/>
                  <a:gd name="T10" fmla="*/ 14 w 177"/>
                  <a:gd name="T11" fmla="*/ 39 h 178"/>
                  <a:gd name="T12" fmla="*/ 6 w 177"/>
                  <a:gd name="T13" fmla="*/ 54 h 178"/>
                  <a:gd name="T14" fmla="*/ 1 w 177"/>
                  <a:gd name="T15" fmla="*/ 70 h 178"/>
                  <a:gd name="T16" fmla="*/ 0 w 177"/>
                  <a:gd name="T17" fmla="*/ 89 h 178"/>
                  <a:gd name="T18" fmla="*/ 1 w 177"/>
                  <a:gd name="T19" fmla="*/ 105 h 178"/>
                  <a:gd name="T20" fmla="*/ 6 w 177"/>
                  <a:gd name="T21" fmla="*/ 122 h 178"/>
                  <a:gd name="T22" fmla="*/ 14 w 177"/>
                  <a:gd name="T23" fmla="*/ 137 h 178"/>
                  <a:gd name="T24" fmla="*/ 26 w 177"/>
                  <a:gd name="T25" fmla="*/ 152 h 178"/>
                  <a:gd name="T26" fmla="*/ 39 w 177"/>
                  <a:gd name="T27" fmla="*/ 162 h 178"/>
                  <a:gd name="T28" fmla="*/ 54 w 177"/>
                  <a:gd name="T29" fmla="*/ 171 h 178"/>
                  <a:gd name="T30" fmla="*/ 69 w 177"/>
                  <a:gd name="T31" fmla="*/ 175 h 178"/>
                  <a:gd name="T32" fmla="*/ 88 w 177"/>
                  <a:gd name="T33" fmla="*/ 178 h 178"/>
                  <a:gd name="T34" fmla="*/ 105 w 177"/>
                  <a:gd name="T35" fmla="*/ 175 h 178"/>
                  <a:gd name="T36" fmla="*/ 122 w 177"/>
                  <a:gd name="T37" fmla="*/ 171 h 178"/>
                  <a:gd name="T38" fmla="*/ 129 w 177"/>
                  <a:gd name="T39" fmla="*/ 166 h 178"/>
                  <a:gd name="T40" fmla="*/ 132 w 177"/>
                  <a:gd name="T41" fmla="*/ 164 h 178"/>
                  <a:gd name="T42" fmla="*/ 137 w 177"/>
                  <a:gd name="T43" fmla="*/ 162 h 178"/>
                  <a:gd name="T44" fmla="*/ 151 w 177"/>
                  <a:gd name="T45" fmla="*/ 152 h 178"/>
                  <a:gd name="T46" fmla="*/ 162 w 177"/>
                  <a:gd name="T47" fmla="*/ 137 h 178"/>
                  <a:gd name="T48" fmla="*/ 163 w 177"/>
                  <a:gd name="T49" fmla="*/ 133 h 178"/>
                  <a:gd name="T50" fmla="*/ 165 w 177"/>
                  <a:gd name="T51" fmla="*/ 129 h 178"/>
                  <a:gd name="T52" fmla="*/ 170 w 177"/>
                  <a:gd name="T53" fmla="*/ 122 h 178"/>
                  <a:gd name="T54" fmla="*/ 175 w 177"/>
                  <a:gd name="T55" fmla="*/ 105 h 178"/>
                  <a:gd name="T56" fmla="*/ 177 w 177"/>
                  <a:gd name="T57" fmla="*/ 89 h 178"/>
                  <a:gd name="T58" fmla="*/ 175 w 177"/>
                  <a:gd name="T59" fmla="*/ 70 h 178"/>
                  <a:gd name="T60" fmla="*/ 170 w 177"/>
                  <a:gd name="T61" fmla="*/ 54 h 178"/>
                  <a:gd name="T62" fmla="*/ 162 w 177"/>
                  <a:gd name="T63" fmla="*/ 39 h 178"/>
                  <a:gd name="T64" fmla="*/ 151 w 177"/>
                  <a:gd name="T65" fmla="*/ 26 h 178"/>
                  <a:gd name="T66" fmla="*/ 137 w 177"/>
                  <a:gd name="T67" fmla="*/ 14 h 178"/>
                  <a:gd name="T68" fmla="*/ 122 w 177"/>
                  <a:gd name="T69" fmla="*/ 6 h 178"/>
                  <a:gd name="T70" fmla="*/ 105 w 177"/>
                  <a:gd name="T71" fmla="*/ 1 h 178"/>
                  <a:gd name="T72" fmla="*/ 88 w 177"/>
                  <a:gd name="T73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7" h="178">
                    <a:moveTo>
                      <a:pt x="88" y="0"/>
                    </a:moveTo>
                    <a:lnTo>
                      <a:pt x="69" y="1"/>
                    </a:lnTo>
                    <a:lnTo>
                      <a:pt x="54" y="6"/>
                    </a:lnTo>
                    <a:lnTo>
                      <a:pt x="39" y="14"/>
                    </a:lnTo>
                    <a:lnTo>
                      <a:pt x="26" y="26"/>
                    </a:lnTo>
                    <a:lnTo>
                      <a:pt x="14" y="39"/>
                    </a:lnTo>
                    <a:lnTo>
                      <a:pt x="6" y="54"/>
                    </a:lnTo>
                    <a:lnTo>
                      <a:pt x="1" y="70"/>
                    </a:lnTo>
                    <a:lnTo>
                      <a:pt x="0" y="89"/>
                    </a:lnTo>
                    <a:lnTo>
                      <a:pt x="1" y="105"/>
                    </a:lnTo>
                    <a:lnTo>
                      <a:pt x="6" y="122"/>
                    </a:lnTo>
                    <a:lnTo>
                      <a:pt x="14" y="137"/>
                    </a:lnTo>
                    <a:lnTo>
                      <a:pt x="26" y="152"/>
                    </a:lnTo>
                    <a:lnTo>
                      <a:pt x="39" y="162"/>
                    </a:lnTo>
                    <a:lnTo>
                      <a:pt x="54" y="171"/>
                    </a:lnTo>
                    <a:lnTo>
                      <a:pt x="69" y="175"/>
                    </a:lnTo>
                    <a:lnTo>
                      <a:pt x="88" y="178"/>
                    </a:lnTo>
                    <a:lnTo>
                      <a:pt x="105" y="175"/>
                    </a:lnTo>
                    <a:lnTo>
                      <a:pt x="122" y="171"/>
                    </a:lnTo>
                    <a:lnTo>
                      <a:pt x="129" y="166"/>
                    </a:lnTo>
                    <a:lnTo>
                      <a:pt x="132" y="164"/>
                    </a:lnTo>
                    <a:lnTo>
                      <a:pt x="137" y="162"/>
                    </a:lnTo>
                    <a:lnTo>
                      <a:pt x="151" y="152"/>
                    </a:lnTo>
                    <a:lnTo>
                      <a:pt x="162" y="137"/>
                    </a:lnTo>
                    <a:lnTo>
                      <a:pt x="163" y="133"/>
                    </a:lnTo>
                    <a:lnTo>
                      <a:pt x="165" y="129"/>
                    </a:lnTo>
                    <a:lnTo>
                      <a:pt x="170" y="122"/>
                    </a:lnTo>
                    <a:lnTo>
                      <a:pt x="175" y="105"/>
                    </a:lnTo>
                    <a:lnTo>
                      <a:pt x="177" y="89"/>
                    </a:lnTo>
                    <a:lnTo>
                      <a:pt x="175" y="70"/>
                    </a:lnTo>
                    <a:lnTo>
                      <a:pt x="170" y="54"/>
                    </a:lnTo>
                    <a:lnTo>
                      <a:pt x="162" y="39"/>
                    </a:lnTo>
                    <a:lnTo>
                      <a:pt x="151" y="26"/>
                    </a:lnTo>
                    <a:lnTo>
                      <a:pt x="137" y="14"/>
                    </a:lnTo>
                    <a:lnTo>
                      <a:pt x="122" y="6"/>
                    </a:lnTo>
                    <a:lnTo>
                      <a:pt x="105" y="1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rgbClr val="00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2078" name="Freeform 89">
                <a:extLst>
                  <a:ext uri="{FF2B5EF4-FFF2-40B4-BE49-F238E27FC236}">
                    <a16:creationId xmlns:a16="http://schemas.microsoft.com/office/drawing/2014/main" id="{0C7C94C6-5E19-87DD-8F2F-6F0A5F5721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05121" y="4307734"/>
                <a:ext cx="89279" cy="69850"/>
              </a:xfrm>
              <a:custGeom>
                <a:avLst/>
                <a:gdLst>
                  <a:gd name="T0" fmla="*/ 89 w 178"/>
                  <a:gd name="T1" fmla="*/ 0 h 178"/>
                  <a:gd name="T2" fmla="*/ 70 w 178"/>
                  <a:gd name="T3" fmla="*/ 1 h 178"/>
                  <a:gd name="T4" fmla="*/ 54 w 178"/>
                  <a:gd name="T5" fmla="*/ 6 h 178"/>
                  <a:gd name="T6" fmla="*/ 39 w 178"/>
                  <a:gd name="T7" fmla="*/ 15 h 178"/>
                  <a:gd name="T8" fmla="*/ 26 w 178"/>
                  <a:gd name="T9" fmla="*/ 26 h 178"/>
                  <a:gd name="T10" fmla="*/ 14 w 178"/>
                  <a:gd name="T11" fmla="*/ 39 h 178"/>
                  <a:gd name="T12" fmla="*/ 6 w 178"/>
                  <a:gd name="T13" fmla="*/ 55 h 178"/>
                  <a:gd name="T14" fmla="*/ 1 w 178"/>
                  <a:gd name="T15" fmla="*/ 70 h 178"/>
                  <a:gd name="T16" fmla="*/ 0 w 178"/>
                  <a:gd name="T17" fmla="*/ 89 h 178"/>
                  <a:gd name="T18" fmla="*/ 1 w 178"/>
                  <a:gd name="T19" fmla="*/ 106 h 178"/>
                  <a:gd name="T20" fmla="*/ 6 w 178"/>
                  <a:gd name="T21" fmla="*/ 122 h 178"/>
                  <a:gd name="T22" fmla="*/ 14 w 178"/>
                  <a:gd name="T23" fmla="*/ 138 h 178"/>
                  <a:gd name="T24" fmla="*/ 26 w 178"/>
                  <a:gd name="T25" fmla="*/ 152 h 178"/>
                  <a:gd name="T26" fmla="*/ 39 w 178"/>
                  <a:gd name="T27" fmla="*/ 163 h 178"/>
                  <a:gd name="T28" fmla="*/ 54 w 178"/>
                  <a:gd name="T29" fmla="*/ 171 h 178"/>
                  <a:gd name="T30" fmla="*/ 70 w 178"/>
                  <a:gd name="T31" fmla="*/ 176 h 178"/>
                  <a:gd name="T32" fmla="*/ 89 w 178"/>
                  <a:gd name="T33" fmla="*/ 178 h 178"/>
                  <a:gd name="T34" fmla="*/ 105 w 178"/>
                  <a:gd name="T35" fmla="*/ 176 h 178"/>
                  <a:gd name="T36" fmla="*/ 122 w 178"/>
                  <a:gd name="T37" fmla="*/ 171 h 178"/>
                  <a:gd name="T38" fmla="*/ 129 w 178"/>
                  <a:gd name="T39" fmla="*/ 166 h 178"/>
                  <a:gd name="T40" fmla="*/ 133 w 178"/>
                  <a:gd name="T41" fmla="*/ 164 h 178"/>
                  <a:gd name="T42" fmla="*/ 137 w 178"/>
                  <a:gd name="T43" fmla="*/ 163 h 178"/>
                  <a:gd name="T44" fmla="*/ 152 w 178"/>
                  <a:gd name="T45" fmla="*/ 152 h 178"/>
                  <a:gd name="T46" fmla="*/ 162 w 178"/>
                  <a:gd name="T47" fmla="*/ 138 h 178"/>
                  <a:gd name="T48" fmla="*/ 163 w 178"/>
                  <a:gd name="T49" fmla="*/ 133 h 178"/>
                  <a:gd name="T50" fmla="*/ 166 w 178"/>
                  <a:gd name="T51" fmla="*/ 130 h 178"/>
                  <a:gd name="T52" fmla="*/ 171 w 178"/>
                  <a:gd name="T53" fmla="*/ 122 h 178"/>
                  <a:gd name="T54" fmla="*/ 175 w 178"/>
                  <a:gd name="T55" fmla="*/ 106 h 178"/>
                  <a:gd name="T56" fmla="*/ 178 w 178"/>
                  <a:gd name="T57" fmla="*/ 89 h 178"/>
                  <a:gd name="T58" fmla="*/ 175 w 178"/>
                  <a:gd name="T59" fmla="*/ 70 h 178"/>
                  <a:gd name="T60" fmla="*/ 171 w 178"/>
                  <a:gd name="T61" fmla="*/ 55 h 178"/>
                  <a:gd name="T62" fmla="*/ 162 w 178"/>
                  <a:gd name="T63" fmla="*/ 39 h 178"/>
                  <a:gd name="T64" fmla="*/ 152 w 178"/>
                  <a:gd name="T65" fmla="*/ 26 h 178"/>
                  <a:gd name="T66" fmla="*/ 137 w 178"/>
                  <a:gd name="T67" fmla="*/ 15 h 178"/>
                  <a:gd name="T68" fmla="*/ 122 w 178"/>
                  <a:gd name="T69" fmla="*/ 6 h 178"/>
                  <a:gd name="T70" fmla="*/ 105 w 178"/>
                  <a:gd name="T71" fmla="*/ 1 h 178"/>
                  <a:gd name="T72" fmla="*/ 89 w 178"/>
                  <a:gd name="T73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8" h="178">
                    <a:moveTo>
                      <a:pt x="89" y="0"/>
                    </a:moveTo>
                    <a:lnTo>
                      <a:pt x="70" y="1"/>
                    </a:lnTo>
                    <a:lnTo>
                      <a:pt x="54" y="6"/>
                    </a:lnTo>
                    <a:lnTo>
                      <a:pt x="39" y="15"/>
                    </a:lnTo>
                    <a:lnTo>
                      <a:pt x="26" y="26"/>
                    </a:lnTo>
                    <a:lnTo>
                      <a:pt x="14" y="39"/>
                    </a:lnTo>
                    <a:lnTo>
                      <a:pt x="6" y="55"/>
                    </a:lnTo>
                    <a:lnTo>
                      <a:pt x="1" y="70"/>
                    </a:lnTo>
                    <a:lnTo>
                      <a:pt x="0" y="89"/>
                    </a:lnTo>
                    <a:lnTo>
                      <a:pt x="1" y="106"/>
                    </a:lnTo>
                    <a:lnTo>
                      <a:pt x="6" y="122"/>
                    </a:lnTo>
                    <a:lnTo>
                      <a:pt x="14" y="138"/>
                    </a:lnTo>
                    <a:lnTo>
                      <a:pt x="26" y="152"/>
                    </a:lnTo>
                    <a:lnTo>
                      <a:pt x="39" y="163"/>
                    </a:lnTo>
                    <a:lnTo>
                      <a:pt x="54" y="171"/>
                    </a:lnTo>
                    <a:lnTo>
                      <a:pt x="70" y="176"/>
                    </a:lnTo>
                    <a:lnTo>
                      <a:pt x="89" y="178"/>
                    </a:lnTo>
                    <a:lnTo>
                      <a:pt x="105" y="176"/>
                    </a:lnTo>
                    <a:lnTo>
                      <a:pt x="122" y="171"/>
                    </a:lnTo>
                    <a:lnTo>
                      <a:pt x="129" y="166"/>
                    </a:lnTo>
                    <a:lnTo>
                      <a:pt x="133" y="164"/>
                    </a:lnTo>
                    <a:lnTo>
                      <a:pt x="137" y="163"/>
                    </a:lnTo>
                    <a:lnTo>
                      <a:pt x="152" y="152"/>
                    </a:lnTo>
                    <a:lnTo>
                      <a:pt x="162" y="138"/>
                    </a:lnTo>
                    <a:lnTo>
                      <a:pt x="163" y="133"/>
                    </a:lnTo>
                    <a:lnTo>
                      <a:pt x="166" y="130"/>
                    </a:lnTo>
                    <a:lnTo>
                      <a:pt x="171" y="122"/>
                    </a:lnTo>
                    <a:lnTo>
                      <a:pt x="175" y="106"/>
                    </a:lnTo>
                    <a:lnTo>
                      <a:pt x="178" y="89"/>
                    </a:lnTo>
                    <a:lnTo>
                      <a:pt x="175" y="70"/>
                    </a:lnTo>
                    <a:lnTo>
                      <a:pt x="171" y="55"/>
                    </a:lnTo>
                    <a:lnTo>
                      <a:pt x="162" y="39"/>
                    </a:lnTo>
                    <a:lnTo>
                      <a:pt x="152" y="26"/>
                    </a:lnTo>
                    <a:lnTo>
                      <a:pt x="137" y="15"/>
                    </a:lnTo>
                    <a:lnTo>
                      <a:pt x="122" y="6"/>
                    </a:lnTo>
                    <a:lnTo>
                      <a:pt x="105" y="1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00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2079" name="Freeform 90">
                <a:extLst>
                  <a:ext uri="{FF2B5EF4-FFF2-40B4-BE49-F238E27FC236}">
                    <a16:creationId xmlns:a16="http://schemas.microsoft.com/office/drawing/2014/main" id="{6C08EF42-CA2D-9A5E-3E88-18224DFE6E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4945" y="4033096"/>
                <a:ext cx="89279" cy="71438"/>
              </a:xfrm>
              <a:custGeom>
                <a:avLst/>
                <a:gdLst>
                  <a:gd name="T0" fmla="*/ 88 w 177"/>
                  <a:gd name="T1" fmla="*/ 0 h 178"/>
                  <a:gd name="T2" fmla="*/ 69 w 177"/>
                  <a:gd name="T3" fmla="*/ 1 h 178"/>
                  <a:gd name="T4" fmla="*/ 54 w 177"/>
                  <a:gd name="T5" fmla="*/ 6 h 178"/>
                  <a:gd name="T6" fmla="*/ 39 w 177"/>
                  <a:gd name="T7" fmla="*/ 14 h 178"/>
                  <a:gd name="T8" fmla="*/ 26 w 177"/>
                  <a:gd name="T9" fmla="*/ 26 h 178"/>
                  <a:gd name="T10" fmla="*/ 14 w 177"/>
                  <a:gd name="T11" fmla="*/ 39 h 178"/>
                  <a:gd name="T12" fmla="*/ 5 w 177"/>
                  <a:gd name="T13" fmla="*/ 54 h 178"/>
                  <a:gd name="T14" fmla="*/ 1 w 177"/>
                  <a:gd name="T15" fmla="*/ 70 h 178"/>
                  <a:gd name="T16" fmla="*/ 0 w 177"/>
                  <a:gd name="T17" fmla="*/ 89 h 178"/>
                  <a:gd name="T18" fmla="*/ 1 w 177"/>
                  <a:gd name="T19" fmla="*/ 105 h 178"/>
                  <a:gd name="T20" fmla="*/ 5 w 177"/>
                  <a:gd name="T21" fmla="*/ 122 h 178"/>
                  <a:gd name="T22" fmla="*/ 14 w 177"/>
                  <a:gd name="T23" fmla="*/ 137 h 178"/>
                  <a:gd name="T24" fmla="*/ 26 w 177"/>
                  <a:gd name="T25" fmla="*/ 152 h 178"/>
                  <a:gd name="T26" fmla="*/ 39 w 177"/>
                  <a:gd name="T27" fmla="*/ 162 h 178"/>
                  <a:gd name="T28" fmla="*/ 54 w 177"/>
                  <a:gd name="T29" fmla="*/ 171 h 178"/>
                  <a:gd name="T30" fmla="*/ 69 w 177"/>
                  <a:gd name="T31" fmla="*/ 175 h 178"/>
                  <a:gd name="T32" fmla="*/ 88 w 177"/>
                  <a:gd name="T33" fmla="*/ 178 h 178"/>
                  <a:gd name="T34" fmla="*/ 105 w 177"/>
                  <a:gd name="T35" fmla="*/ 175 h 178"/>
                  <a:gd name="T36" fmla="*/ 122 w 177"/>
                  <a:gd name="T37" fmla="*/ 171 h 178"/>
                  <a:gd name="T38" fmla="*/ 129 w 177"/>
                  <a:gd name="T39" fmla="*/ 166 h 178"/>
                  <a:gd name="T40" fmla="*/ 132 w 177"/>
                  <a:gd name="T41" fmla="*/ 163 h 178"/>
                  <a:gd name="T42" fmla="*/ 137 w 177"/>
                  <a:gd name="T43" fmla="*/ 162 h 178"/>
                  <a:gd name="T44" fmla="*/ 151 w 177"/>
                  <a:gd name="T45" fmla="*/ 152 h 178"/>
                  <a:gd name="T46" fmla="*/ 162 w 177"/>
                  <a:gd name="T47" fmla="*/ 137 h 178"/>
                  <a:gd name="T48" fmla="*/ 163 w 177"/>
                  <a:gd name="T49" fmla="*/ 133 h 178"/>
                  <a:gd name="T50" fmla="*/ 165 w 177"/>
                  <a:gd name="T51" fmla="*/ 129 h 178"/>
                  <a:gd name="T52" fmla="*/ 170 w 177"/>
                  <a:gd name="T53" fmla="*/ 122 h 178"/>
                  <a:gd name="T54" fmla="*/ 175 w 177"/>
                  <a:gd name="T55" fmla="*/ 105 h 178"/>
                  <a:gd name="T56" fmla="*/ 177 w 177"/>
                  <a:gd name="T57" fmla="*/ 89 h 178"/>
                  <a:gd name="T58" fmla="*/ 175 w 177"/>
                  <a:gd name="T59" fmla="*/ 70 h 178"/>
                  <a:gd name="T60" fmla="*/ 170 w 177"/>
                  <a:gd name="T61" fmla="*/ 54 h 178"/>
                  <a:gd name="T62" fmla="*/ 162 w 177"/>
                  <a:gd name="T63" fmla="*/ 39 h 178"/>
                  <a:gd name="T64" fmla="*/ 151 w 177"/>
                  <a:gd name="T65" fmla="*/ 26 h 178"/>
                  <a:gd name="T66" fmla="*/ 137 w 177"/>
                  <a:gd name="T67" fmla="*/ 14 h 178"/>
                  <a:gd name="T68" fmla="*/ 122 w 177"/>
                  <a:gd name="T69" fmla="*/ 6 h 178"/>
                  <a:gd name="T70" fmla="*/ 105 w 177"/>
                  <a:gd name="T71" fmla="*/ 1 h 178"/>
                  <a:gd name="T72" fmla="*/ 88 w 177"/>
                  <a:gd name="T73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7" h="178">
                    <a:moveTo>
                      <a:pt x="88" y="0"/>
                    </a:moveTo>
                    <a:lnTo>
                      <a:pt x="69" y="1"/>
                    </a:lnTo>
                    <a:lnTo>
                      <a:pt x="54" y="6"/>
                    </a:lnTo>
                    <a:lnTo>
                      <a:pt x="39" y="14"/>
                    </a:lnTo>
                    <a:lnTo>
                      <a:pt x="26" y="26"/>
                    </a:lnTo>
                    <a:lnTo>
                      <a:pt x="14" y="39"/>
                    </a:lnTo>
                    <a:lnTo>
                      <a:pt x="5" y="54"/>
                    </a:lnTo>
                    <a:lnTo>
                      <a:pt x="1" y="70"/>
                    </a:lnTo>
                    <a:lnTo>
                      <a:pt x="0" y="89"/>
                    </a:lnTo>
                    <a:lnTo>
                      <a:pt x="1" y="105"/>
                    </a:lnTo>
                    <a:lnTo>
                      <a:pt x="5" y="122"/>
                    </a:lnTo>
                    <a:lnTo>
                      <a:pt x="14" y="137"/>
                    </a:lnTo>
                    <a:lnTo>
                      <a:pt x="26" y="152"/>
                    </a:lnTo>
                    <a:lnTo>
                      <a:pt x="39" y="162"/>
                    </a:lnTo>
                    <a:lnTo>
                      <a:pt x="54" y="171"/>
                    </a:lnTo>
                    <a:lnTo>
                      <a:pt x="69" y="175"/>
                    </a:lnTo>
                    <a:lnTo>
                      <a:pt x="88" y="178"/>
                    </a:lnTo>
                    <a:lnTo>
                      <a:pt x="105" y="175"/>
                    </a:lnTo>
                    <a:lnTo>
                      <a:pt x="122" y="171"/>
                    </a:lnTo>
                    <a:lnTo>
                      <a:pt x="129" y="166"/>
                    </a:lnTo>
                    <a:lnTo>
                      <a:pt x="132" y="163"/>
                    </a:lnTo>
                    <a:lnTo>
                      <a:pt x="137" y="162"/>
                    </a:lnTo>
                    <a:lnTo>
                      <a:pt x="151" y="152"/>
                    </a:lnTo>
                    <a:lnTo>
                      <a:pt x="162" y="137"/>
                    </a:lnTo>
                    <a:lnTo>
                      <a:pt x="163" y="133"/>
                    </a:lnTo>
                    <a:lnTo>
                      <a:pt x="165" y="129"/>
                    </a:lnTo>
                    <a:lnTo>
                      <a:pt x="170" y="122"/>
                    </a:lnTo>
                    <a:lnTo>
                      <a:pt x="175" y="105"/>
                    </a:lnTo>
                    <a:lnTo>
                      <a:pt x="177" y="89"/>
                    </a:lnTo>
                    <a:lnTo>
                      <a:pt x="175" y="70"/>
                    </a:lnTo>
                    <a:lnTo>
                      <a:pt x="170" y="54"/>
                    </a:lnTo>
                    <a:lnTo>
                      <a:pt x="162" y="39"/>
                    </a:lnTo>
                    <a:lnTo>
                      <a:pt x="151" y="26"/>
                    </a:lnTo>
                    <a:lnTo>
                      <a:pt x="137" y="14"/>
                    </a:lnTo>
                    <a:lnTo>
                      <a:pt x="122" y="6"/>
                    </a:lnTo>
                    <a:lnTo>
                      <a:pt x="105" y="1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rgbClr val="00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2080" name="Freeform 91">
                <a:extLst>
                  <a:ext uri="{FF2B5EF4-FFF2-40B4-BE49-F238E27FC236}">
                    <a16:creationId xmlns:a16="http://schemas.microsoft.com/office/drawing/2014/main" id="{66533E75-FD14-18B0-A9F5-1691F5A99C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3887" y="3602884"/>
                <a:ext cx="89279" cy="69850"/>
              </a:xfrm>
              <a:custGeom>
                <a:avLst/>
                <a:gdLst>
                  <a:gd name="T0" fmla="*/ 89 w 178"/>
                  <a:gd name="T1" fmla="*/ 0 h 178"/>
                  <a:gd name="T2" fmla="*/ 70 w 178"/>
                  <a:gd name="T3" fmla="*/ 1 h 178"/>
                  <a:gd name="T4" fmla="*/ 55 w 178"/>
                  <a:gd name="T5" fmla="*/ 6 h 178"/>
                  <a:gd name="T6" fmla="*/ 39 w 178"/>
                  <a:gd name="T7" fmla="*/ 14 h 178"/>
                  <a:gd name="T8" fmla="*/ 26 w 178"/>
                  <a:gd name="T9" fmla="*/ 26 h 178"/>
                  <a:gd name="T10" fmla="*/ 15 w 178"/>
                  <a:gd name="T11" fmla="*/ 39 h 178"/>
                  <a:gd name="T12" fmla="*/ 6 w 178"/>
                  <a:gd name="T13" fmla="*/ 55 h 178"/>
                  <a:gd name="T14" fmla="*/ 1 w 178"/>
                  <a:gd name="T15" fmla="*/ 70 h 178"/>
                  <a:gd name="T16" fmla="*/ 0 w 178"/>
                  <a:gd name="T17" fmla="*/ 89 h 178"/>
                  <a:gd name="T18" fmla="*/ 1 w 178"/>
                  <a:gd name="T19" fmla="*/ 106 h 178"/>
                  <a:gd name="T20" fmla="*/ 6 w 178"/>
                  <a:gd name="T21" fmla="*/ 122 h 178"/>
                  <a:gd name="T22" fmla="*/ 15 w 178"/>
                  <a:gd name="T23" fmla="*/ 138 h 178"/>
                  <a:gd name="T24" fmla="*/ 26 w 178"/>
                  <a:gd name="T25" fmla="*/ 152 h 178"/>
                  <a:gd name="T26" fmla="*/ 39 w 178"/>
                  <a:gd name="T27" fmla="*/ 163 h 178"/>
                  <a:gd name="T28" fmla="*/ 55 w 178"/>
                  <a:gd name="T29" fmla="*/ 171 h 178"/>
                  <a:gd name="T30" fmla="*/ 70 w 178"/>
                  <a:gd name="T31" fmla="*/ 176 h 178"/>
                  <a:gd name="T32" fmla="*/ 89 w 178"/>
                  <a:gd name="T33" fmla="*/ 178 h 178"/>
                  <a:gd name="T34" fmla="*/ 106 w 178"/>
                  <a:gd name="T35" fmla="*/ 176 h 178"/>
                  <a:gd name="T36" fmla="*/ 122 w 178"/>
                  <a:gd name="T37" fmla="*/ 171 h 178"/>
                  <a:gd name="T38" fmla="*/ 129 w 178"/>
                  <a:gd name="T39" fmla="*/ 166 h 178"/>
                  <a:gd name="T40" fmla="*/ 133 w 178"/>
                  <a:gd name="T41" fmla="*/ 164 h 178"/>
                  <a:gd name="T42" fmla="*/ 138 w 178"/>
                  <a:gd name="T43" fmla="*/ 163 h 178"/>
                  <a:gd name="T44" fmla="*/ 152 w 178"/>
                  <a:gd name="T45" fmla="*/ 152 h 178"/>
                  <a:gd name="T46" fmla="*/ 163 w 178"/>
                  <a:gd name="T47" fmla="*/ 138 h 178"/>
                  <a:gd name="T48" fmla="*/ 164 w 178"/>
                  <a:gd name="T49" fmla="*/ 133 h 178"/>
                  <a:gd name="T50" fmla="*/ 166 w 178"/>
                  <a:gd name="T51" fmla="*/ 129 h 178"/>
                  <a:gd name="T52" fmla="*/ 171 w 178"/>
                  <a:gd name="T53" fmla="*/ 122 h 178"/>
                  <a:gd name="T54" fmla="*/ 176 w 178"/>
                  <a:gd name="T55" fmla="*/ 106 h 178"/>
                  <a:gd name="T56" fmla="*/ 178 w 178"/>
                  <a:gd name="T57" fmla="*/ 89 h 178"/>
                  <a:gd name="T58" fmla="*/ 176 w 178"/>
                  <a:gd name="T59" fmla="*/ 70 h 178"/>
                  <a:gd name="T60" fmla="*/ 171 w 178"/>
                  <a:gd name="T61" fmla="*/ 55 h 178"/>
                  <a:gd name="T62" fmla="*/ 163 w 178"/>
                  <a:gd name="T63" fmla="*/ 39 h 178"/>
                  <a:gd name="T64" fmla="*/ 152 w 178"/>
                  <a:gd name="T65" fmla="*/ 26 h 178"/>
                  <a:gd name="T66" fmla="*/ 138 w 178"/>
                  <a:gd name="T67" fmla="*/ 14 h 178"/>
                  <a:gd name="T68" fmla="*/ 122 w 178"/>
                  <a:gd name="T69" fmla="*/ 6 h 178"/>
                  <a:gd name="T70" fmla="*/ 106 w 178"/>
                  <a:gd name="T71" fmla="*/ 1 h 178"/>
                  <a:gd name="T72" fmla="*/ 89 w 178"/>
                  <a:gd name="T73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8" h="178">
                    <a:moveTo>
                      <a:pt x="89" y="0"/>
                    </a:moveTo>
                    <a:lnTo>
                      <a:pt x="70" y="1"/>
                    </a:lnTo>
                    <a:lnTo>
                      <a:pt x="55" y="6"/>
                    </a:lnTo>
                    <a:lnTo>
                      <a:pt x="39" y="14"/>
                    </a:lnTo>
                    <a:lnTo>
                      <a:pt x="26" y="26"/>
                    </a:lnTo>
                    <a:lnTo>
                      <a:pt x="15" y="39"/>
                    </a:lnTo>
                    <a:lnTo>
                      <a:pt x="6" y="55"/>
                    </a:lnTo>
                    <a:lnTo>
                      <a:pt x="1" y="70"/>
                    </a:lnTo>
                    <a:lnTo>
                      <a:pt x="0" y="89"/>
                    </a:lnTo>
                    <a:lnTo>
                      <a:pt x="1" y="106"/>
                    </a:lnTo>
                    <a:lnTo>
                      <a:pt x="6" y="122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39" y="163"/>
                    </a:lnTo>
                    <a:lnTo>
                      <a:pt x="55" y="171"/>
                    </a:lnTo>
                    <a:lnTo>
                      <a:pt x="70" y="176"/>
                    </a:lnTo>
                    <a:lnTo>
                      <a:pt x="89" y="178"/>
                    </a:lnTo>
                    <a:lnTo>
                      <a:pt x="106" y="176"/>
                    </a:lnTo>
                    <a:lnTo>
                      <a:pt x="122" y="171"/>
                    </a:lnTo>
                    <a:lnTo>
                      <a:pt x="129" y="166"/>
                    </a:lnTo>
                    <a:lnTo>
                      <a:pt x="133" y="164"/>
                    </a:lnTo>
                    <a:lnTo>
                      <a:pt x="138" y="163"/>
                    </a:lnTo>
                    <a:lnTo>
                      <a:pt x="152" y="152"/>
                    </a:lnTo>
                    <a:lnTo>
                      <a:pt x="163" y="138"/>
                    </a:lnTo>
                    <a:lnTo>
                      <a:pt x="164" y="133"/>
                    </a:lnTo>
                    <a:lnTo>
                      <a:pt x="166" y="129"/>
                    </a:lnTo>
                    <a:lnTo>
                      <a:pt x="171" y="122"/>
                    </a:lnTo>
                    <a:lnTo>
                      <a:pt x="176" y="106"/>
                    </a:lnTo>
                    <a:lnTo>
                      <a:pt x="178" y="89"/>
                    </a:lnTo>
                    <a:lnTo>
                      <a:pt x="176" y="70"/>
                    </a:lnTo>
                    <a:lnTo>
                      <a:pt x="171" y="55"/>
                    </a:lnTo>
                    <a:lnTo>
                      <a:pt x="163" y="39"/>
                    </a:lnTo>
                    <a:lnTo>
                      <a:pt x="152" y="26"/>
                    </a:lnTo>
                    <a:lnTo>
                      <a:pt x="138" y="14"/>
                    </a:lnTo>
                    <a:lnTo>
                      <a:pt x="122" y="6"/>
                    </a:lnTo>
                    <a:lnTo>
                      <a:pt x="106" y="1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00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2081" name="Freeform 92">
                <a:extLst>
                  <a:ext uri="{FF2B5EF4-FFF2-40B4-BE49-F238E27FC236}">
                    <a16:creationId xmlns:a16="http://schemas.microsoft.com/office/drawing/2014/main" id="{4CD09FAF-BEFB-4FE2-62E4-486A40BFF5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6674" y="3917209"/>
                <a:ext cx="89279" cy="69850"/>
              </a:xfrm>
              <a:custGeom>
                <a:avLst/>
                <a:gdLst>
                  <a:gd name="T0" fmla="*/ 89 w 178"/>
                  <a:gd name="T1" fmla="*/ 0 h 178"/>
                  <a:gd name="T2" fmla="*/ 70 w 178"/>
                  <a:gd name="T3" fmla="*/ 2 h 178"/>
                  <a:gd name="T4" fmla="*/ 54 w 178"/>
                  <a:gd name="T5" fmla="*/ 6 h 178"/>
                  <a:gd name="T6" fmla="*/ 39 w 178"/>
                  <a:gd name="T7" fmla="*/ 15 h 178"/>
                  <a:gd name="T8" fmla="*/ 26 w 178"/>
                  <a:gd name="T9" fmla="*/ 27 h 178"/>
                  <a:gd name="T10" fmla="*/ 14 w 178"/>
                  <a:gd name="T11" fmla="*/ 40 h 178"/>
                  <a:gd name="T12" fmla="*/ 6 w 178"/>
                  <a:gd name="T13" fmla="*/ 55 h 178"/>
                  <a:gd name="T14" fmla="*/ 1 w 178"/>
                  <a:gd name="T15" fmla="*/ 70 h 178"/>
                  <a:gd name="T16" fmla="*/ 0 w 178"/>
                  <a:gd name="T17" fmla="*/ 89 h 178"/>
                  <a:gd name="T18" fmla="*/ 1 w 178"/>
                  <a:gd name="T19" fmla="*/ 106 h 178"/>
                  <a:gd name="T20" fmla="*/ 6 w 178"/>
                  <a:gd name="T21" fmla="*/ 123 h 178"/>
                  <a:gd name="T22" fmla="*/ 14 w 178"/>
                  <a:gd name="T23" fmla="*/ 138 h 178"/>
                  <a:gd name="T24" fmla="*/ 26 w 178"/>
                  <a:gd name="T25" fmla="*/ 152 h 178"/>
                  <a:gd name="T26" fmla="*/ 39 w 178"/>
                  <a:gd name="T27" fmla="*/ 163 h 178"/>
                  <a:gd name="T28" fmla="*/ 54 w 178"/>
                  <a:gd name="T29" fmla="*/ 171 h 178"/>
                  <a:gd name="T30" fmla="*/ 70 w 178"/>
                  <a:gd name="T31" fmla="*/ 176 h 178"/>
                  <a:gd name="T32" fmla="*/ 89 w 178"/>
                  <a:gd name="T33" fmla="*/ 178 h 178"/>
                  <a:gd name="T34" fmla="*/ 105 w 178"/>
                  <a:gd name="T35" fmla="*/ 176 h 178"/>
                  <a:gd name="T36" fmla="*/ 122 w 178"/>
                  <a:gd name="T37" fmla="*/ 171 h 178"/>
                  <a:gd name="T38" fmla="*/ 129 w 178"/>
                  <a:gd name="T39" fmla="*/ 167 h 178"/>
                  <a:gd name="T40" fmla="*/ 132 w 178"/>
                  <a:gd name="T41" fmla="*/ 164 h 178"/>
                  <a:gd name="T42" fmla="*/ 137 w 178"/>
                  <a:gd name="T43" fmla="*/ 163 h 178"/>
                  <a:gd name="T44" fmla="*/ 151 w 178"/>
                  <a:gd name="T45" fmla="*/ 152 h 178"/>
                  <a:gd name="T46" fmla="*/ 162 w 178"/>
                  <a:gd name="T47" fmla="*/ 138 h 178"/>
                  <a:gd name="T48" fmla="*/ 163 w 178"/>
                  <a:gd name="T49" fmla="*/ 133 h 178"/>
                  <a:gd name="T50" fmla="*/ 166 w 178"/>
                  <a:gd name="T51" fmla="*/ 130 h 178"/>
                  <a:gd name="T52" fmla="*/ 170 w 178"/>
                  <a:gd name="T53" fmla="*/ 123 h 178"/>
                  <a:gd name="T54" fmla="*/ 175 w 178"/>
                  <a:gd name="T55" fmla="*/ 106 h 178"/>
                  <a:gd name="T56" fmla="*/ 178 w 178"/>
                  <a:gd name="T57" fmla="*/ 89 h 178"/>
                  <a:gd name="T58" fmla="*/ 175 w 178"/>
                  <a:gd name="T59" fmla="*/ 70 h 178"/>
                  <a:gd name="T60" fmla="*/ 170 w 178"/>
                  <a:gd name="T61" fmla="*/ 55 h 178"/>
                  <a:gd name="T62" fmla="*/ 162 w 178"/>
                  <a:gd name="T63" fmla="*/ 40 h 178"/>
                  <a:gd name="T64" fmla="*/ 151 w 178"/>
                  <a:gd name="T65" fmla="*/ 27 h 178"/>
                  <a:gd name="T66" fmla="*/ 137 w 178"/>
                  <a:gd name="T67" fmla="*/ 15 h 178"/>
                  <a:gd name="T68" fmla="*/ 122 w 178"/>
                  <a:gd name="T69" fmla="*/ 6 h 178"/>
                  <a:gd name="T70" fmla="*/ 105 w 178"/>
                  <a:gd name="T71" fmla="*/ 2 h 178"/>
                  <a:gd name="T72" fmla="*/ 89 w 178"/>
                  <a:gd name="T73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8" h="178">
                    <a:moveTo>
                      <a:pt x="89" y="0"/>
                    </a:moveTo>
                    <a:lnTo>
                      <a:pt x="70" y="2"/>
                    </a:lnTo>
                    <a:lnTo>
                      <a:pt x="54" y="6"/>
                    </a:lnTo>
                    <a:lnTo>
                      <a:pt x="39" y="15"/>
                    </a:lnTo>
                    <a:lnTo>
                      <a:pt x="26" y="27"/>
                    </a:lnTo>
                    <a:lnTo>
                      <a:pt x="14" y="40"/>
                    </a:lnTo>
                    <a:lnTo>
                      <a:pt x="6" y="55"/>
                    </a:lnTo>
                    <a:lnTo>
                      <a:pt x="1" y="70"/>
                    </a:lnTo>
                    <a:lnTo>
                      <a:pt x="0" y="89"/>
                    </a:lnTo>
                    <a:lnTo>
                      <a:pt x="1" y="106"/>
                    </a:lnTo>
                    <a:lnTo>
                      <a:pt x="6" y="123"/>
                    </a:lnTo>
                    <a:lnTo>
                      <a:pt x="14" y="138"/>
                    </a:lnTo>
                    <a:lnTo>
                      <a:pt x="26" y="152"/>
                    </a:lnTo>
                    <a:lnTo>
                      <a:pt x="39" y="163"/>
                    </a:lnTo>
                    <a:lnTo>
                      <a:pt x="54" y="171"/>
                    </a:lnTo>
                    <a:lnTo>
                      <a:pt x="70" y="176"/>
                    </a:lnTo>
                    <a:lnTo>
                      <a:pt x="89" y="178"/>
                    </a:lnTo>
                    <a:lnTo>
                      <a:pt x="105" y="176"/>
                    </a:lnTo>
                    <a:lnTo>
                      <a:pt x="122" y="171"/>
                    </a:lnTo>
                    <a:lnTo>
                      <a:pt x="129" y="167"/>
                    </a:lnTo>
                    <a:lnTo>
                      <a:pt x="132" y="164"/>
                    </a:lnTo>
                    <a:lnTo>
                      <a:pt x="137" y="163"/>
                    </a:lnTo>
                    <a:lnTo>
                      <a:pt x="151" y="152"/>
                    </a:lnTo>
                    <a:lnTo>
                      <a:pt x="162" y="138"/>
                    </a:lnTo>
                    <a:lnTo>
                      <a:pt x="163" y="133"/>
                    </a:lnTo>
                    <a:lnTo>
                      <a:pt x="166" y="130"/>
                    </a:lnTo>
                    <a:lnTo>
                      <a:pt x="170" y="123"/>
                    </a:lnTo>
                    <a:lnTo>
                      <a:pt x="175" y="106"/>
                    </a:lnTo>
                    <a:lnTo>
                      <a:pt x="178" y="89"/>
                    </a:lnTo>
                    <a:lnTo>
                      <a:pt x="175" y="70"/>
                    </a:lnTo>
                    <a:lnTo>
                      <a:pt x="170" y="55"/>
                    </a:lnTo>
                    <a:lnTo>
                      <a:pt x="162" y="40"/>
                    </a:lnTo>
                    <a:lnTo>
                      <a:pt x="151" y="27"/>
                    </a:lnTo>
                    <a:lnTo>
                      <a:pt x="137" y="15"/>
                    </a:lnTo>
                    <a:lnTo>
                      <a:pt x="122" y="6"/>
                    </a:lnTo>
                    <a:lnTo>
                      <a:pt x="105" y="2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00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2088" name="Freeform 99">
                <a:extLst>
                  <a:ext uri="{FF2B5EF4-FFF2-40B4-BE49-F238E27FC236}">
                    <a16:creationId xmlns:a16="http://schemas.microsoft.com/office/drawing/2014/main" id="{F162727D-1663-A2EF-8BA1-7C41270E8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32224" y="4096596"/>
                <a:ext cx="2140688" cy="965200"/>
              </a:xfrm>
              <a:custGeom>
                <a:avLst/>
                <a:gdLst>
                  <a:gd name="T0" fmla="*/ 4319 w 4319"/>
                  <a:gd name="T1" fmla="*/ 2432 h 2432"/>
                  <a:gd name="T2" fmla="*/ 2869 w 4319"/>
                  <a:gd name="T3" fmla="*/ 1794 h 2432"/>
                  <a:gd name="T4" fmla="*/ 1407 w 4319"/>
                  <a:gd name="T5" fmla="*/ 932 h 2432"/>
                  <a:gd name="T6" fmla="*/ 168 w 4319"/>
                  <a:gd name="T7" fmla="*/ 0 h 2432"/>
                  <a:gd name="T8" fmla="*/ 0 w 4319"/>
                  <a:gd name="T9" fmla="*/ 540 h 2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19" h="2432">
                    <a:moveTo>
                      <a:pt x="4319" y="2432"/>
                    </a:moveTo>
                    <a:lnTo>
                      <a:pt x="2869" y="1794"/>
                    </a:lnTo>
                    <a:lnTo>
                      <a:pt x="1407" y="932"/>
                    </a:lnTo>
                    <a:lnTo>
                      <a:pt x="168" y="0"/>
                    </a:lnTo>
                    <a:lnTo>
                      <a:pt x="0" y="540"/>
                    </a:lnTo>
                  </a:path>
                </a:pathLst>
              </a:custGeom>
              <a:noFill/>
              <a:ln w="28575">
                <a:solidFill>
                  <a:srgbClr val="0066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2097" name="Freeform 108">
                <a:extLst>
                  <a:ext uri="{FF2B5EF4-FFF2-40B4-BE49-F238E27FC236}">
                    <a16:creationId xmlns:a16="http://schemas.microsoft.com/office/drawing/2014/main" id="{44BBA641-F363-7930-5854-A3D1605DF8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6593" y="4275984"/>
                <a:ext cx="89279" cy="69850"/>
              </a:xfrm>
              <a:custGeom>
                <a:avLst/>
                <a:gdLst>
                  <a:gd name="T0" fmla="*/ 178 w 178"/>
                  <a:gd name="T1" fmla="*/ 89 h 178"/>
                  <a:gd name="T2" fmla="*/ 175 w 178"/>
                  <a:gd name="T3" fmla="*/ 70 h 178"/>
                  <a:gd name="T4" fmla="*/ 171 w 178"/>
                  <a:gd name="T5" fmla="*/ 54 h 178"/>
                  <a:gd name="T6" fmla="*/ 162 w 178"/>
                  <a:gd name="T7" fmla="*/ 39 h 178"/>
                  <a:gd name="T8" fmla="*/ 152 w 178"/>
                  <a:gd name="T9" fmla="*/ 26 h 178"/>
                  <a:gd name="T10" fmla="*/ 137 w 178"/>
                  <a:gd name="T11" fmla="*/ 14 h 178"/>
                  <a:gd name="T12" fmla="*/ 122 w 178"/>
                  <a:gd name="T13" fmla="*/ 6 h 178"/>
                  <a:gd name="T14" fmla="*/ 105 w 178"/>
                  <a:gd name="T15" fmla="*/ 1 h 178"/>
                  <a:gd name="T16" fmla="*/ 89 w 178"/>
                  <a:gd name="T17" fmla="*/ 0 h 178"/>
                  <a:gd name="T18" fmla="*/ 70 w 178"/>
                  <a:gd name="T19" fmla="*/ 1 h 178"/>
                  <a:gd name="T20" fmla="*/ 54 w 178"/>
                  <a:gd name="T21" fmla="*/ 6 h 178"/>
                  <a:gd name="T22" fmla="*/ 39 w 178"/>
                  <a:gd name="T23" fmla="*/ 14 h 178"/>
                  <a:gd name="T24" fmla="*/ 26 w 178"/>
                  <a:gd name="T25" fmla="*/ 26 h 178"/>
                  <a:gd name="T26" fmla="*/ 14 w 178"/>
                  <a:gd name="T27" fmla="*/ 39 h 178"/>
                  <a:gd name="T28" fmla="*/ 6 w 178"/>
                  <a:gd name="T29" fmla="*/ 54 h 178"/>
                  <a:gd name="T30" fmla="*/ 1 w 178"/>
                  <a:gd name="T31" fmla="*/ 70 h 178"/>
                  <a:gd name="T32" fmla="*/ 0 w 178"/>
                  <a:gd name="T33" fmla="*/ 89 h 178"/>
                  <a:gd name="T34" fmla="*/ 1 w 178"/>
                  <a:gd name="T35" fmla="*/ 105 h 178"/>
                  <a:gd name="T36" fmla="*/ 6 w 178"/>
                  <a:gd name="T37" fmla="*/ 122 h 178"/>
                  <a:gd name="T38" fmla="*/ 14 w 178"/>
                  <a:gd name="T39" fmla="*/ 137 h 178"/>
                  <a:gd name="T40" fmla="*/ 26 w 178"/>
                  <a:gd name="T41" fmla="*/ 151 h 178"/>
                  <a:gd name="T42" fmla="*/ 39 w 178"/>
                  <a:gd name="T43" fmla="*/ 162 h 178"/>
                  <a:gd name="T44" fmla="*/ 54 w 178"/>
                  <a:gd name="T45" fmla="*/ 170 h 178"/>
                  <a:gd name="T46" fmla="*/ 70 w 178"/>
                  <a:gd name="T47" fmla="*/ 175 h 178"/>
                  <a:gd name="T48" fmla="*/ 89 w 178"/>
                  <a:gd name="T49" fmla="*/ 178 h 178"/>
                  <a:gd name="T50" fmla="*/ 105 w 178"/>
                  <a:gd name="T51" fmla="*/ 175 h 178"/>
                  <a:gd name="T52" fmla="*/ 122 w 178"/>
                  <a:gd name="T53" fmla="*/ 170 h 178"/>
                  <a:gd name="T54" fmla="*/ 129 w 178"/>
                  <a:gd name="T55" fmla="*/ 166 h 178"/>
                  <a:gd name="T56" fmla="*/ 133 w 178"/>
                  <a:gd name="T57" fmla="*/ 163 h 178"/>
                  <a:gd name="T58" fmla="*/ 137 w 178"/>
                  <a:gd name="T59" fmla="*/ 162 h 178"/>
                  <a:gd name="T60" fmla="*/ 152 w 178"/>
                  <a:gd name="T61" fmla="*/ 151 h 178"/>
                  <a:gd name="T62" fmla="*/ 162 w 178"/>
                  <a:gd name="T63" fmla="*/ 137 h 178"/>
                  <a:gd name="T64" fmla="*/ 163 w 178"/>
                  <a:gd name="T65" fmla="*/ 132 h 178"/>
                  <a:gd name="T66" fmla="*/ 166 w 178"/>
                  <a:gd name="T67" fmla="*/ 129 h 178"/>
                  <a:gd name="T68" fmla="*/ 171 w 178"/>
                  <a:gd name="T69" fmla="*/ 122 h 178"/>
                  <a:gd name="T70" fmla="*/ 175 w 178"/>
                  <a:gd name="T71" fmla="*/ 105 h 178"/>
                  <a:gd name="T72" fmla="*/ 178 w 178"/>
                  <a:gd name="T73" fmla="*/ 89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8" h="178">
                    <a:moveTo>
                      <a:pt x="178" y="89"/>
                    </a:moveTo>
                    <a:lnTo>
                      <a:pt x="175" y="70"/>
                    </a:lnTo>
                    <a:lnTo>
                      <a:pt x="171" y="54"/>
                    </a:lnTo>
                    <a:lnTo>
                      <a:pt x="162" y="39"/>
                    </a:lnTo>
                    <a:lnTo>
                      <a:pt x="152" y="26"/>
                    </a:lnTo>
                    <a:lnTo>
                      <a:pt x="137" y="14"/>
                    </a:lnTo>
                    <a:lnTo>
                      <a:pt x="122" y="6"/>
                    </a:lnTo>
                    <a:lnTo>
                      <a:pt x="105" y="1"/>
                    </a:lnTo>
                    <a:lnTo>
                      <a:pt x="89" y="0"/>
                    </a:lnTo>
                    <a:lnTo>
                      <a:pt x="70" y="1"/>
                    </a:lnTo>
                    <a:lnTo>
                      <a:pt x="54" y="6"/>
                    </a:lnTo>
                    <a:lnTo>
                      <a:pt x="39" y="14"/>
                    </a:lnTo>
                    <a:lnTo>
                      <a:pt x="26" y="26"/>
                    </a:lnTo>
                    <a:lnTo>
                      <a:pt x="14" y="39"/>
                    </a:lnTo>
                    <a:lnTo>
                      <a:pt x="6" y="54"/>
                    </a:lnTo>
                    <a:lnTo>
                      <a:pt x="1" y="70"/>
                    </a:lnTo>
                    <a:lnTo>
                      <a:pt x="0" y="89"/>
                    </a:lnTo>
                    <a:lnTo>
                      <a:pt x="1" y="105"/>
                    </a:lnTo>
                    <a:lnTo>
                      <a:pt x="6" y="122"/>
                    </a:lnTo>
                    <a:lnTo>
                      <a:pt x="14" y="137"/>
                    </a:lnTo>
                    <a:lnTo>
                      <a:pt x="26" y="151"/>
                    </a:lnTo>
                    <a:lnTo>
                      <a:pt x="39" y="162"/>
                    </a:lnTo>
                    <a:lnTo>
                      <a:pt x="54" y="170"/>
                    </a:lnTo>
                    <a:lnTo>
                      <a:pt x="70" y="175"/>
                    </a:lnTo>
                    <a:lnTo>
                      <a:pt x="89" y="178"/>
                    </a:lnTo>
                    <a:lnTo>
                      <a:pt x="105" y="175"/>
                    </a:lnTo>
                    <a:lnTo>
                      <a:pt x="122" y="170"/>
                    </a:lnTo>
                    <a:lnTo>
                      <a:pt x="129" y="166"/>
                    </a:lnTo>
                    <a:lnTo>
                      <a:pt x="133" y="163"/>
                    </a:lnTo>
                    <a:lnTo>
                      <a:pt x="137" y="162"/>
                    </a:lnTo>
                    <a:lnTo>
                      <a:pt x="152" y="151"/>
                    </a:lnTo>
                    <a:lnTo>
                      <a:pt x="162" y="137"/>
                    </a:lnTo>
                    <a:lnTo>
                      <a:pt x="163" y="132"/>
                    </a:lnTo>
                    <a:lnTo>
                      <a:pt x="166" y="129"/>
                    </a:lnTo>
                    <a:lnTo>
                      <a:pt x="171" y="122"/>
                    </a:lnTo>
                    <a:lnTo>
                      <a:pt x="175" y="105"/>
                    </a:lnTo>
                    <a:lnTo>
                      <a:pt x="178" y="89"/>
                    </a:lnTo>
                    <a:close/>
                  </a:path>
                </a:pathLst>
              </a:custGeom>
              <a:solidFill>
                <a:srgbClr val="006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2098" name="Freeform 109">
                <a:extLst>
                  <a:ext uri="{FF2B5EF4-FFF2-40B4-BE49-F238E27FC236}">
                    <a16:creationId xmlns:a16="http://schemas.microsoft.com/office/drawing/2014/main" id="{AD6FD41F-5A81-901D-2A4D-CE4353DB70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1903" y="4061671"/>
                <a:ext cx="87294" cy="69850"/>
              </a:xfrm>
              <a:custGeom>
                <a:avLst/>
                <a:gdLst>
                  <a:gd name="T0" fmla="*/ 178 w 178"/>
                  <a:gd name="T1" fmla="*/ 89 h 178"/>
                  <a:gd name="T2" fmla="*/ 176 w 178"/>
                  <a:gd name="T3" fmla="*/ 70 h 178"/>
                  <a:gd name="T4" fmla="*/ 171 w 178"/>
                  <a:gd name="T5" fmla="*/ 54 h 178"/>
                  <a:gd name="T6" fmla="*/ 163 w 178"/>
                  <a:gd name="T7" fmla="*/ 39 h 178"/>
                  <a:gd name="T8" fmla="*/ 152 w 178"/>
                  <a:gd name="T9" fmla="*/ 26 h 178"/>
                  <a:gd name="T10" fmla="*/ 138 w 178"/>
                  <a:gd name="T11" fmla="*/ 14 h 178"/>
                  <a:gd name="T12" fmla="*/ 122 w 178"/>
                  <a:gd name="T13" fmla="*/ 6 h 178"/>
                  <a:gd name="T14" fmla="*/ 106 w 178"/>
                  <a:gd name="T15" fmla="*/ 1 h 178"/>
                  <a:gd name="T16" fmla="*/ 89 w 178"/>
                  <a:gd name="T17" fmla="*/ 0 h 178"/>
                  <a:gd name="T18" fmla="*/ 70 w 178"/>
                  <a:gd name="T19" fmla="*/ 1 h 178"/>
                  <a:gd name="T20" fmla="*/ 55 w 178"/>
                  <a:gd name="T21" fmla="*/ 6 h 178"/>
                  <a:gd name="T22" fmla="*/ 39 w 178"/>
                  <a:gd name="T23" fmla="*/ 14 h 178"/>
                  <a:gd name="T24" fmla="*/ 26 w 178"/>
                  <a:gd name="T25" fmla="*/ 26 h 178"/>
                  <a:gd name="T26" fmla="*/ 14 w 178"/>
                  <a:gd name="T27" fmla="*/ 39 h 178"/>
                  <a:gd name="T28" fmla="*/ 6 w 178"/>
                  <a:gd name="T29" fmla="*/ 54 h 178"/>
                  <a:gd name="T30" fmla="*/ 1 w 178"/>
                  <a:gd name="T31" fmla="*/ 70 h 178"/>
                  <a:gd name="T32" fmla="*/ 0 w 178"/>
                  <a:gd name="T33" fmla="*/ 89 h 178"/>
                  <a:gd name="T34" fmla="*/ 1 w 178"/>
                  <a:gd name="T35" fmla="*/ 105 h 178"/>
                  <a:gd name="T36" fmla="*/ 6 w 178"/>
                  <a:gd name="T37" fmla="*/ 122 h 178"/>
                  <a:gd name="T38" fmla="*/ 14 w 178"/>
                  <a:gd name="T39" fmla="*/ 137 h 178"/>
                  <a:gd name="T40" fmla="*/ 26 w 178"/>
                  <a:gd name="T41" fmla="*/ 152 h 178"/>
                  <a:gd name="T42" fmla="*/ 39 w 178"/>
                  <a:gd name="T43" fmla="*/ 162 h 178"/>
                  <a:gd name="T44" fmla="*/ 55 w 178"/>
                  <a:gd name="T45" fmla="*/ 171 h 178"/>
                  <a:gd name="T46" fmla="*/ 70 w 178"/>
                  <a:gd name="T47" fmla="*/ 175 h 178"/>
                  <a:gd name="T48" fmla="*/ 89 w 178"/>
                  <a:gd name="T49" fmla="*/ 178 h 178"/>
                  <a:gd name="T50" fmla="*/ 106 w 178"/>
                  <a:gd name="T51" fmla="*/ 175 h 178"/>
                  <a:gd name="T52" fmla="*/ 122 w 178"/>
                  <a:gd name="T53" fmla="*/ 171 h 178"/>
                  <a:gd name="T54" fmla="*/ 129 w 178"/>
                  <a:gd name="T55" fmla="*/ 166 h 178"/>
                  <a:gd name="T56" fmla="*/ 133 w 178"/>
                  <a:gd name="T57" fmla="*/ 163 h 178"/>
                  <a:gd name="T58" fmla="*/ 138 w 178"/>
                  <a:gd name="T59" fmla="*/ 162 h 178"/>
                  <a:gd name="T60" fmla="*/ 152 w 178"/>
                  <a:gd name="T61" fmla="*/ 152 h 178"/>
                  <a:gd name="T62" fmla="*/ 163 w 178"/>
                  <a:gd name="T63" fmla="*/ 137 h 178"/>
                  <a:gd name="T64" fmla="*/ 164 w 178"/>
                  <a:gd name="T65" fmla="*/ 133 h 178"/>
                  <a:gd name="T66" fmla="*/ 166 w 178"/>
                  <a:gd name="T67" fmla="*/ 129 h 178"/>
                  <a:gd name="T68" fmla="*/ 171 w 178"/>
                  <a:gd name="T69" fmla="*/ 122 h 178"/>
                  <a:gd name="T70" fmla="*/ 176 w 178"/>
                  <a:gd name="T71" fmla="*/ 105 h 178"/>
                  <a:gd name="T72" fmla="*/ 178 w 178"/>
                  <a:gd name="T73" fmla="*/ 89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8" h="178">
                    <a:moveTo>
                      <a:pt x="178" y="89"/>
                    </a:moveTo>
                    <a:lnTo>
                      <a:pt x="176" y="70"/>
                    </a:lnTo>
                    <a:lnTo>
                      <a:pt x="171" y="54"/>
                    </a:lnTo>
                    <a:lnTo>
                      <a:pt x="163" y="39"/>
                    </a:lnTo>
                    <a:lnTo>
                      <a:pt x="152" y="26"/>
                    </a:lnTo>
                    <a:lnTo>
                      <a:pt x="138" y="14"/>
                    </a:lnTo>
                    <a:lnTo>
                      <a:pt x="122" y="6"/>
                    </a:lnTo>
                    <a:lnTo>
                      <a:pt x="106" y="1"/>
                    </a:lnTo>
                    <a:lnTo>
                      <a:pt x="89" y="0"/>
                    </a:lnTo>
                    <a:lnTo>
                      <a:pt x="70" y="1"/>
                    </a:lnTo>
                    <a:lnTo>
                      <a:pt x="55" y="6"/>
                    </a:lnTo>
                    <a:lnTo>
                      <a:pt x="39" y="14"/>
                    </a:lnTo>
                    <a:lnTo>
                      <a:pt x="26" y="26"/>
                    </a:lnTo>
                    <a:lnTo>
                      <a:pt x="14" y="39"/>
                    </a:lnTo>
                    <a:lnTo>
                      <a:pt x="6" y="54"/>
                    </a:lnTo>
                    <a:lnTo>
                      <a:pt x="1" y="70"/>
                    </a:lnTo>
                    <a:lnTo>
                      <a:pt x="0" y="89"/>
                    </a:lnTo>
                    <a:lnTo>
                      <a:pt x="1" y="105"/>
                    </a:lnTo>
                    <a:lnTo>
                      <a:pt x="6" y="122"/>
                    </a:lnTo>
                    <a:lnTo>
                      <a:pt x="14" y="137"/>
                    </a:lnTo>
                    <a:lnTo>
                      <a:pt x="26" y="152"/>
                    </a:lnTo>
                    <a:lnTo>
                      <a:pt x="39" y="162"/>
                    </a:lnTo>
                    <a:lnTo>
                      <a:pt x="55" y="171"/>
                    </a:lnTo>
                    <a:lnTo>
                      <a:pt x="70" y="175"/>
                    </a:lnTo>
                    <a:lnTo>
                      <a:pt x="89" y="178"/>
                    </a:lnTo>
                    <a:lnTo>
                      <a:pt x="106" y="175"/>
                    </a:lnTo>
                    <a:lnTo>
                      <a:pt x="122" y="171"/>
                    </a:lnTo>
                    <a:lnTo>
                      <a:pt x="129" y="166"/>
                    </a:lnTo>
                    <a:lnTo>
                      <a:pt x="133" y="163"/>
                    </a:lnTo>
                    <a:lnTo>
                      <a:pt x="138" y="162"/>
                    </a:lnTo>
                    <a:lnTo>
                      <a:pt x="152" y="152"/>
                    </a:lnTo>
                    <a:lnTo>
                      <a:pt x="163" y="137"/>
                    </a:lnTo>
                    <a:lnTo>
                      <a:pt x="164" y="133"/>
                    </a:lnTo>
                    <a:lnTo>
                      <a:pt x="166" y="129"/>
                    </a:lnTo>
                    <a:lnTo>
                      <a:pt x="171" y="122"/>
                    </a:lnTo>
                    <a:lnTo>
                      <a:pt x="176" y="105"/>
                    </a:lnTo>
                    <a:lnTo>
                      <a:pt x="178" y="89"/>
                    </a:lnTo>
                    <a:close/>
                  </a:path>
                </a:pathLst>
              </a:custGeom>
              <a:solidFill>
                <a:srgbClr val="006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2099" name="Freeform 110">
                <a:extLst>
                  <a:ext uri="{FF2B5EF4-FFF2-40B4-BE49-F238E27FC236}">
                    <a16:creationId xmlns:a16="http://schemas.microsoft.com/office/drawing/2014/main" id="{BEF47088-3247-7F6B-26E8-2114ACC281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4945" y="4431559"/>
                <a:ext cx="89279" cy="69850"/>
              </a:xfrm>
              <a:custGeom>
                <a:avLst/>
                <a:gdLst>
                  <a:gd name="T0" fmla="*/ 177 w 177"/>
                  <a:gd name="T1" fmla="*/ 89 h 178"/>
                  <a:gd name="T2" fmla="*/ 175 w 177"/>
                  <a:gd name="T3" fmla="*/ 70 h 178"/>
                  <a:gd name="T4" fmla="*/ 170 w 177"/>
                  <a:gd name="T5" fmla="*/ 55 h 178"/>
                  <a:gd name="T6" fmla="*/ 162 w 177"/>
                  <a:gd name="T7" fmla="*/ 39 h 178"/>
                  <a:gd name="T8" fmla="*/ 151 w 177"/>
                  <a:gd name="T9" fmla="*/ 26 h 178"/>
                  <a:gd name="T10" fmla="*/ 137 w 177"/>
                  <a:gd name="T11" fmla="*/ 15 h 178"/>
                  <a:gd name="T12" fmla="*/ 122 w 177"/>
                  <a:gd name="T13" fmla="*/ 6 h 178"/>
                  <a:gd name="T14" fmla="*/ 105 w 177"/>
                  <a:gd name="T15" fmla="*/ 1 h 178"/>
                  <a:gd name="T16" fmla="*/ 88 w 177"/>
                  <a:gd name="T17" fmla="*/ 0 h 178"/>
                  <a:gd name="T18" fmla="*/ 69 w 177"/>
                  <a:gd name="T19" fmla="*/ 1 h 178"/>
                  <a:gd name="T20" fmla="*/ 54 w 177"/>
                  <a:gd name="T21" fmla="*/ 6 h 178"/>
                  <a:gd name="T22" fmla="*/ 39 w 177"/>
                  <a:gd name="T23" fmla="*/ 15 h 178"/>
                  <a:gd name="T24" fmla="*/ 26 w 177"/>
                  <a:gd name="T25" fmla="*/ 26 h 178"/>
                  <a:gd name="T26" fmla="*/ 14 w 177"/>
                  <a:gd name="T27" fmla="*/ 39 h 178"/>
                  <a:gd name="T28" fmla="*/ 5 w 177"/>
                  <a:gd name="T29" fmla="*/ 55 h 178"/>
                  <a:gd name="T30" fmla="*/ 1 w 177"/>
                  <a:gd name="T31" fmla="*/ 70 h 178"/>
                  <a:gd name="T32" fmla="*/ 0 w 177"/>
                  <a:gd name="T33" fmla="*/ 89 h 178"/>
                  <a:gd name="T34" fmla="*/ 1 w 177"/>
                  <a:gd name="T35" fmla="*/ 106 h 178"/>
                  <a:gd name="T36" fmla="*/ 5 w 177"/>
                  <a:gd name="T37" fmla="*/ 123 h 178"/>
                  <a:gd name="T38" fmla="*/ 14 w 177"/>
                  <a:gd name="T39" fmla="*/ 138 h 178"/>
                  <a:gd name="T40" fmla="*/ 26 w 177"/>
                  <a:gd name="T41" fmla="*/ 152 h 178"/>
                  <a:gd name="T42" fmla="*/ 39 w 177"/>
                  <a:gd name="T43" fmla="*/ 163 h 178"/>
                  <a:gd name="T44" fmla="*/ 54 w 177"/>
                  <a:gd name="T45" fmla="*/ 171 h 178"/>
                  <a:gd name="T46" fmla="*/ 69 w 177"/>
                  <a:gd name="T47" fmla="*/ 176 h 178"/>
                  <a:gd name="T48" fmla="*/ 88 w 177"/>
                  <a:gd name="T49" fmla="*/ 178 h 178"/>
                  <a:gd name="T50" fmla="*/ 105 w 177"/>
                  <a:gd name="T51" fmla="*/ 176 h 178"/>
                  <a:gd name="T52" fmla="*/ 122 w 177"/>
                  <a:gd name="T53" fmla="*/ 171 h 178"/>
                  <a:gd name="T54" fmla="*/ 129 w 177"/>
                  <a:gd name="T55" fmla="*/ 166 h 178"/>
                  <a:gd name="T56" fmla="*/ 132 w 177"/>
                  <a:gd name="T57" fmla="*/ 164 h 178"/>
                  <a:gd name="T58" fmla="*/ 137 w 177"/>
                  <a:gd name="T59" fmla="*/ 163 h 178"/>
                  <a:gd name="T60" fmla="*/ 151 w 177"/>
                  <a:gd name="T61" fmla="*/ 152 h 178"/>
                  <a:gd name="T62" fmla="*/ 162 w 177"/>
                  <a:gd name="T63" fmla="*/ 138 h 178"/>
                  <a:gd name="T64" fmla="*/ 163 w 177"/>
                  <a:gd name="T65" fmla="*/ 133 h 178"/>
                  <a:gd name="T66" fmla="*/ 165 w 177"/>
                  <a:gd name="T67" fmla="*/ 130 h 178"/>
                  <a:gd name="T68" fmla="*/ 170 w 177"/>
                  <a:gd name="T69" fmla="*/ 123 h 178"/>
                  <a:gd name="T70" fmla="*/ 175 w 177"/>
                  <a:gd name="T71" fmla="*/ 106 h 178"/>
                  <a:gd name="T72" fmla="*/ 177 w 177"/>
                  <a:gd name="T73" fmla="*/ 89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7" h="178">
                    <a:moveTo>
                      <a:pt x="177" y="89"/>
                    </a:moveTo>
                    <a:lnTo>
                      <a:pt x="175" y="70"/>
                    </a:lnTo>
                    <a:lnTo>
                      <a:pt x="170" y="55"/>
                    </a:lnTo>
                    <a:lnTo>
                      <a:pt x="162" y="39"/>
                    </a:lnTo>
                    <a:lnTo>
                      <a:pt x="151" y="26"/>
                    </a:lnTo>
                    <a:lnTo>
                      <a:pt x="137" y="15"/>
                    </a:lnTo>
                    <a:lnTo>
                      <a:pt x="122" y="6"/>
                    </a:lnTo>
                    <a:lnTo>
                      <a:pt x="105" y="1"/>
                    </a:lnTo>
                    <a:lnTo>
                      <a:pt x="88" y="0"/>
                    </a:lnTo>
                    <a:lnTo>
                      <a:pt x="69" y="1"/>
                    </a:lnTo>
                    <a:lnTo>
                      <a:pt x="54" y="6"/>
                    </a:lnTo>
                    <a:lnTo>
                      <a:pt x="39" y="15"/>
                    </a:lnTo>
                    <a:lnTo>
                      <a:pt x="26" y="26"/>
                    </a:lnTo>
                    <a:lnTo>
                      <a:pt x="14" y="39"/>
                    </a:lnTo>
                    <a:lnTo>
                      <a:pt x="5" y="55"/>
                    </a:lnTo>
                    <a:lnTo>
                      <a:pt x="1" y="70"/>
                    </a:lnTo>
                    <a:lnTo>
                      <a:pt x="0" y="89"/>
                    </a:lnTo>
                    <a:lnTo>
                      <a:pt x="1" y="106"/>
                    </a:lnTo>
                    <a:lnTo>
                      <a:pt x="5" y="123"/>
                    </a:lnTo>
                    <a:lnTo>
                      <a:pt x="14" y="138"/>
                    </a:lnTo>
                    <a:lnTo>
                      <a:pt x="26" y="152"/>
                    </a:lnTo>
                    <a:lnTo>
                      <a:pt x="39" y="163"/>
                    </a:lnTo>
                    <a:lnTo>
                      <a:pt x="54" y="171"/>
                    </a:lnTo>
                    <a:lnTo>
                      <a:pt x="69" y="176"/>
                    </a:lnTo>
                    <a:lnTo>
                      <a:pt x="88" y="178"/>
                    </a:lnTo>
                    <a:lnTo>
                      <a:pt x="105" y="176"/>
                    </a:lnTo>
                    <a:lnTo>
                      <a:pt x="122" y="171"/>
                    </a:lnTo>
                    <a:lnTo>
                      <a:pt x="129" y="166"/>
                    </a:lnTo>
                    <a:lnTo>
                      <a:pt x="132" y="164"/>
                    </a:lnTo>
                    <a:lnTo>
                      <a:pt x="137" y="163"/>
                    </a:lnTo>
                    <a:lnTo>
                      <a:pt x="151" y="152"/>
                    </a:lnTo>
                    <a:lnTo>
                      <a:pt x="162" y="138"/>
                    </a:lnTo>
                    <a:lnTo>
                      <a:pt x="163" y="133"/>
                    </a:lnTo>
                    <a:lnTo>
                      <a:pt x="165" y="130"/>
                    </a:lnTo>
                    <a:lnTo>
                      <a:pt x="170" y="123"/>
                    </a:lnTo>
                    <a:lnTo>
                      <a:pt x="175" y="106"/>
                    </a:lnTo>
                    <a:lnTo>
                      <a:pt x="177" y="89"/>
                    </a:lnTo>
                    <a:close/>
                  </a:path>
                </a:pathLst>
              </a:custGeom>
              <a:solidFill>
                <a:srgbClr val="006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2100" name="Freeform 111">
                <a:extLst>
                  <a:ext uri="{FF2B5EF4-FFF2-40B4-BE49-F238E27FC236}">
                    <a16:creationId xmlns:a16="http://schemas.microsoft.com/office/drawing/2014/main" id="{DFC93998-6D4F-35CA-D704-AFCC4DB608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1072" y="4772871"/>
                <a:ext cx="87294" cy="71438"/>
              </a:xfrm>
              <a:custGeom>
                <a:avLst/>
                <a:gdLst>
                  <a:gd name="T0" fmla="*/ 177 w 177"/>
                  <a:gd name="T1" fmla="*/ 89 h 178"/>
                  <a:gd name="T2" fmla="*/ 175 w 177"/>
                  <a:gd name="T3" fmla="*/ 70 h 178"/>
                  <a:gd name="T4" fmla="*/ 170 w 177"/>
                  <a:gd name="T5" fmla="*/ 54 h 178"/>
                  <a:gd name="T6" fmla="*/ 162 w 177"/>
                  <a:gd name="T7" fmla="*/ 39 h 178"/>
                  <a:gd name="T8" fmla="*/ 151 w 177"/>
                  <a:gd name="T9" fmla="*/ 26 h 178"/>
                  <a:gd name="T10" fmla="*/ 137 w 177"/>
                  <a:gd name="T11" fmla="*/ 14 h 178"/>
                  <a:gd name="T12" fmla="*/ 122 w 177"/>
                  <a:gd name="T13" fmla="*/ 6 h 178"/>
                  <a:gd name="T14" fmla="*/ 105 w 177"/>
                  <a:gd name="T15" fmla="*/ 1 h 178"/>
                  <a:gd name="T16" fmla="*/ 88 w 177"/>
                  <a:gd name="T17" fmla="*/ 0 h 178"/>
                  <a:gd name="T18" fmla="*/ 70 w 177"/>
                  <a:gd name="T19" fmla="*/ 1 h 178"/>
                  <a:gd name="T20" fmla="*/ 54 w 177"/>
                  <a:gd name="T21" fmla="*/ 6 h 178"/>
                  <a:gd name="T22" fmla="*/ 39 w 177"/>
                  <a:gd name="T23" fmla="*/ 14 h 178"/>
                  <a:gd name="T24" fmla="*/ 26 w 177"/>
                  <a:gd name="T25" fmla="*/ 26 h 178"/>
                  <a:gd name="T26" fmla="*/ 14 w 177"/>
                  <a:gd name="T27" fmla="*/ 39 h 178"/>
                  <a:gd name="T28" fmla="*/ 6 w 177"/>
                  <a:gd name="T29" fmla="*/ 54 h 178"/>
                  <a:gd name="T30" fmla="*/ 1 w 177"/>
                  <a:gd name="T31" fmla="*/ 70 h 178"/>
                  <a:gd name="T32" fmla="*/ 0 w 177"/>
                  <a:gd name="T33" fmla="*/ 89 h 178"/>
                  <a:gd name="T34" fmla="*/ 1 w 177"/>
                  <a:gd name="T35" fmla="*/ 105 h 178"/>
                  <a:gd name="T36" fmla="*/ 6 w 177"/>
                  <a:gd name="T37" fmla="*/ 122 h 178"/>
                  <a:gd name="T38" fmla="*/ 14 w 177"/>
                  <a:gd name="T39" fmla="*/ 137 h 178"/>
                  <a:gd name="T40" fmla="*/ 26 w 177"/>
                  <a:gd name="T41" fmla="*/ 152 h 178"/>
                  <a:gd name="T42" fmla="*/ 39 w 177"/>
                  <a:gd name="T43" fmla="*/ 162 h 178"/>
                  <a:gd name="T44" fmla="*/ 54 w 177"/>
                  <a:gd name="T45" fmla="*/ 171 h 178"/>
                  <a:gd name="T46" fmla="*/ 70 w 177"/>
                  <a:gd name="T47" fmla="*/ 175 h 178"/>
                  <a:gd name="T48" fmla="*/ 88 w 177"/>
                  <a:gd name="T49" fmla="*/ 178 h 178"/>
                  <a:gd name="T50" fmla="*/ 105 w 177"/>
                  <a:gd name="T51" fmla="*/ 175 h 178"/>
                  <a:gd name="T52" fmla="*/ 122 w 177"/>
                  <a:gd name="T53" fmla="*/ 171 h 178"/>
                  <a:gd name="T54" fmla="*/ 129 w 177"/>
                  <a:gd name="T55" fmla="*/ 166 h 178"/>
                  <a:gd name="T56" fmla="*/ 132 w 177"/>
                  <a:gd name="T57" fmla="*/ 163 h 178"/>
                  <a:gd name="T58" fmla="*/ 137 w 177"/>
                  <a:gd name="T59" fmla="*/ 162 h 178"/>
                  <a:gd name="T60" fmla="*/ 151 w 177"/>
                  <a:gd name="T61" fmla="*/ 152 h 178"/>
                  <a:gd name="T62" fmla="*/ 162 w 177"/>
                  <a:gd name="T63" fmla="*/ 137 h 178"/>
                  <a:gd name="T64" fmla="*/ 163 w 177"/>
                  <a:gd name="T65" fmla="*/ 133 h 178"/>
                  <a:gd name="T66" fmla="*/ 166 w 177"/>
                  <a:gd name="T67" fmla="*/ 129 h 178"/>
                  <a:gd name="T68" fmla="*/ 170 w 177"/>
                  <a:gd name="T69" fmla="*/ 122 h 178"/>
                  <a:gd name="T70" fmla="*/ 175 w 177"/>
                  <a:gd name="T71" fmla="*/ 105 h 178"/>
                  <a:gd name="T72" fmla="*/ 177 w 177"/>
                  <a:gd name="T73" fmla="*/ 89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7" h="178">
                    <a:moveTo>
                      <a:pt x="177" y="89"/>
                    </a:moveTo>
                    <a:lnTo>
                      <a:pt x="175" y="70"/>
                    </a:lnTo>
                    <a:lnTo>
                      <a:pt x="170" y="54"/>
                    </a:lnTo>
                    <a:lnTo>
                      <a:pt x="162" y="39"/>
                    </a:lnTo>
                    <a:lnTo>
                      <a:pt x="151" y="26"/>
                    </a:lnTo>
                    <a:lnTo>
                      <a:pt x="137" y="14"/>
                    </a:lnTo>
                    <a:lnTo>
                      <a:pt x="122" y="6"/>
                    </a:lnTo>
                    <a:lnTo>
                      <a:pt x="105" y="1"/>
                    </a:lnTo>
                    <a:lnTo>
                      <a:pt x="88" y="0"/>
                    </a:lnTo>
                    <a:lnTo>
                      <a:pt x="70" y="1"/>
                    </a:lnTo>
                    <a:lnTo>
                      <a:pt x="54" y="6"/>
                    </a:lnTo>
                    <a:lnTo>
                      <a:pt x="39" y="14"/>
                    </a:lnTo>
                    <a:lnTo>
                      <a:pt x="26" y="26"/>
                    </a:lnTo>
                    <a:lnTo>
                      <a:pt x="14" y="39"/>
                    </a:lnTo>
                    <a:lnTo>
                      <a:pt x="6" y="54"/>
                    </a:lnTo>
                    <a:lnTo>
                      <a:pt x="1" y="70"/>
                    </a:lnTo>
                    <a:lnTo>
                      <a:pt x="0" y="89"/>
                    </a:lnTo>
                    <a:lnTo>
                      <a:pt x="1" y="105"/>
                    </a:lnTo>
                    <a:lnTo>
                      <a:pt x="6" y="122"/>
                    </a:lnTo>
                    <a:lnTo>
                      <a:pt x="14" y="137"/>
                    </a:lnTo>
                    <a:lnTo>
                      <a:pt x="26" y="152"/>
                    </a:lnTo>
                    <a:lnTo>
                      <a:pt x="39" y="162"/>
                    </a:lnTo>
                    <a:lnTo>
                      <a:pt x="54" y="171"/>
                    </a:lnTo>
                    <a:lnTo>
                      <a:pt x="70" y="175"/>
                    </a:lnTo>
                    <a:lnTo>
                      <a:pt x="88" y="178"/>
                    </a:lnTo>
                    <a:lnTo>
                      <a:pt x="105" y="175"/>
                    </a:lnTo>
                    <a:lnTo>
                      <a:pt x="122" y="171"/>
                    </a:lnTo>
                    <a:lnTo>
                      <a:pt x="129" y="166"/>
                    </a:lnTo>
                    <a:lnTo>
                      <a:pt x="132" y="163"/>
                    </a:lnTo>
                    <a:lnTo>
                      <a:pt x="137" y="162"/>
                    </a:lnTo>
                    <a:lnTo>
                      <a:pt x="151" y="152"/>
                    </a:lnTo>
                    <a:lnTo>
                      <a:pt x="162" y="137"/>
                    </a:lnTo>
                    <a:lnTo>
                      <a:pt x="163" y="133"/>
                    </a:lnTo>
                    <a:lnTo>
                      <a:pt x="166" y="129"/>
                    </a:lnTo>
                    <a:lnTo>
                      <a:pt x="170" y="122"/>
                    </a:lnTo>
                    <a:lnTo>
                      <a:pt x="175" y="105"/>
                    </a:lnTo>
                    <a:lnTo>
                      <a:pt x="177" y="89"/>
                    </a:lnTo>
                    <a:close/>
                  </a:path>
                </a:pathLst>
              </a:custGeom>
              <a:solidFill>
                <a:srgbClr val="006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2101" name="Freeform 112">
                <a:extLst>
                  <a:ext uri="{FF2B5EF4-FFF2-40B4-BE49-F238E27FC236}">
                    <a16:creationId xmlns:a16="http://schemas.microsoft.com/office/drawing/2014/main" id="{F24C224C-39BA-4E0E-7D05-29C22ADE35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29264" y="5026871"/>
                <a:ext cx="89279" cy="69850"/>
              </a:xfrm>
              <a:custGeom>
                <a:avLst/>
                <a:gdLst>
                  <a:gd name="T0" fmla="*/ 177 w 177"/>
                  <a:gd name="T1" fmla="*/ 89 h 178"/>
                  <a:gd name="T2" fmla="*/ 175 w 177"/>
                  <a:gd name="T3" fmla="*/ 70 h 178"/>
                  <a:gd name="T4" fmla="*/ 170 w 177"/>
                  <a:gd name="T5" fmla="*/ 55 h 178"/>
                  <a:gd name="T6" fmla="*/ 162 w 177"/>
                  <a:gd name="T7" fmla="*/ 39 h 178"/>
                  <a:gd name="T8" fmla="*/ 151 w 177"/>
                  <a:gd name="T9" fmla="*/ 26 h 178"/>
                  <a:gd name="T10" fmla="*/ 137 w 177"/>
                  <a:gd name="T11" fmla="*/ 14 h 178"/>
                  <a:gd name="T12" fmla="*/ 122 w 177"/>
                  <a:gd name="T13" fmla="*/ 6 h 178"/>
                  <a:gd name="T14" fmla="*/ 105 w 177"/>
                  <a:gd name="T15" fmla="*/ 1 h 178"/>
                  <a:gd name="T16" fmla="*/ 89 w 177"/>
                  <a:gd name="T17" fmla="*/ 0 h 178"/>
                  <a:gd name="T18" fmla="*/ 70 w 177"/>
                  <a:gd name="T19" fmla="*/ 1 h 178"/>
                  <a:gd name="T20" fmla="*/ 54 w 177"/>
                  <a:gd name="T21" fmla="*/ 6 h 178"/>
                  <a:gd name="T22" fmla="*/ 39 w 177"/>
                  <a:gd name="T23" fmla="*/ 14 h 178"/>
                  <a:gd name="T24" fmla="*/ 26 w 177"/>
                  <a:gd name="T25" fmla="*/ 26 h 178"/>
                  <a:gd name="T26" fmla="*/ 14 w 177"/>
                  <a:gd name="T27" fmla="*/ 39 h 178"/>
                  <a:gd name="T28" fmla="*/ 6 w 177"/>
                  <a:gd name="T29" fmla="*/ 55 h 178"/>
                  <a:gd name="T30" fmla="*/ 1 w 177"/>
                  <a:gd name="T31" fmla="*/ 70 h 178"/>
                  <a:gd name="T32" fmla="*/ 0 w 177"/>
                  <a:gd name="T33" fmla="*/ 89 h 178"/>
                  <a:gd name="T34" fmla="*/ 1 w 177"/>
                  <a:gd name="T35" fmla="*/ 106 h 178"/>
                  <a:gd name="T36" fmla="*/ 6 w 177"/>
                  <a:gd name="T37" fmla="*/ 122 h 178"/>
                  <a:gd name="T38" fmla="*/ 14 w 177"/>
                  <a:gd name="T39" fmla="*/ 138 h 178"/>
                  <a:gd name="T40" fmla="*/ 26 w 177"/>
                  <a:gd name="T41" fmla="*/ 152 h 178"/>
                  <a:gd name="T42" fmla="*/ 39 w 177"/>
                  <a:gd name="T43" fmla="*/ 163 h 178"/>
                  <a:gd name="T44" fmla="*/ 54 w 177"/>
                  <a:gd name="T45" fmla="*/ 171 h 178"/>
                  <a:gd name="T46" fmla="*/ 70 w 177"/>
                  <a:gd name="T47" fmla="*/ 176 h 178"/>
                  <a:gd name="T48" fmla="*/ 89 w 177"/>
                  <a:gd name="T49" fmla="*/ 178 h 178"/>
                  <a:gd name="T50" fmla="*/ 105 w 177"/>
                  <a:gd name="T51" fmla="*/ 176 h 178"/>
                  <a:gd name="T52" fmla="*/ 122 w 177"/>
                  <a:gd name="T53" fmla="*/ 171 h 178"/>
                  <a:gd name="T54" fmla="*/ 129 w 177"/>
                  <a:gd name="T55" fmla="*/ 166 h 178"/>
                  <a:gd name="T56" fmla="*/ 132 w 177"/>
                  <a:gd name="T57" fmla="*/ 164 h 178"/>
                  <a:gd name="T58" fmla="*/ 137 w 177"/>
                  <a:gd name="T59" fmla="*/ 163 h 178"/>
                  <a:gd name="T60" fmla="*/ 151 w 177"/>
                  <a:gd name="T61" fmla="*/ 152 h 178"/>
                  <a:gd name="T62" fmla="*/ 162 w 177"/>
                  <a:gd name="T63" fmla="*/ 138 h 178"/>
                  <a:gd name="T64" fmla="*/ 163 w 177"/>
                  <a:gd name="T65" fmla="*/ 133 h 178"/>
                  <a:gd name="T66" fmla="*/ 166 w 177"/>
                  <a:gd name="T67" fmla="*/ 129 h 178"/>
                  <a:gd name="T68" fmla="*/ 170 w 177"/>
                  <a:gd name="T69" fmla="*/ 122 h 178"/>
                  <a:gd name="T70" fmla="*/ 175 w 177"/>
                  <a:gd name="T71" fmla="*/ 106 h 178"/>
                  <a:gd name="T72" fmla="*/ 177 w 177"/>
                  <a:gd name="T73" fmla="*/ 89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7" h="178">
                    <a:moveTo>
                      <a:pt x="177" y="89"/>
                    </a:moveTo>
                    <a:lnTo>
                      <a:pt x="175" y="70"/>
                    </a:lnTo>
                    <a:lnTo>
                      <a:pt x="170" y="55"/>
                    </a:lnTo>
                    <a:lnTo>
                      <a:pt x="162" y="39"/>
                    </a:lnTo>
                    <a:lnTo>
                      <a:pt x="151" y="26"/>
                    </a:lnTo>
                    <a:lnTo>
                      <a:pt x="137" y="14"/>
                    </a:lnTo>
                    <a:lnTo>
                      <a:pt x="122" y="6"/>
                    </a:lnTo>
                    <a:lnTo>
                      <a:pt x="105" y="1"/>
                    </a:lnTo>
                    <a:lnTo>
                      <a:pt x="89" y="0"/>
                    </a:lnTo>
                    <a:lnTo>
                      <a:pt x="70" y="1"/>
                    </a:lnTo>
                    <a:lnTo>
                      <a:pt x="54" y="6"/>
                    </a:lnTo>
                    <a:lnTo>
                      <a:pt x="39" y="14"/>
                    </a:lnTo>
                    <a:lnTo>
                      <a:pt x="26" y="26"/>
                    </a:lnTo>
                    <a:lnTo>
                      <a:pt x="14" y="39"/>
                    </a:lnTo>
                    <a:lnTo>
                      <a:pt x="6" y="55"/>
                    </a:lnTo>
                    <a:lnTo>
                      <a:pt x="1" y="70"/>
                    </a:lnTo>
                    <a:lnTo>
                      <a:pt x="0" y="89"/>
                    </a:lnTo>
                    <a:lnTo>
                      <a:pt x="1" y="106"/>
                    </a:lnTo>
                    <a:lnTo>
                      <a:pt x="6" y="122"/>
                    </a:lnTo>
                    <a:lnTo>
                      <a:pt x="14" y="138"/>
                    </a:lnTo>
                    <a:lnTo>
                      <a:pt x="26" y="152"/>
                    </a:lnTo>
                    <a:lnTo>
                      <a:pt x="39" y="163"/>
                    </a:lnTo>
                    <a:lnTo>
                      <a:pt x="54" y="171"/>
                    </a:lnTo>
                    <a:lnTo>
                      <a:pt x="70" y="176"/>
                    </a:lnTo>
                    <a:lnTo>
                      <a:pt x="89" y="178"/>
                    </a:lnTo>
                    <a:lnTo>
                      <a:pt x="105" y="176"/>
                    </a:lnTo>
                    <a:lnTo>
                      <a:pt x="122" y="171"/>
                    </a:lnTo>
                    <a:lnTo>
                      <a:pt x="129" y="166"/>
                    </a:lnTo>
                    <a:lnTo>
                      <a:pt x="132" y="164"/>
                    </a:lnTo>
                    <a:lnTo>
                      <a:pt x="137" y="163"/>
                    </a:lnTo>
                    <a:lnTo>
                      <a:pt x="151" y="152"/>
                    </a:lnTo>
                    <a:lnTo>
                      <a:pt x="162" y="138"/>
                    </a:lnTo>
                    <a:lnTo>
                      <a:pt x="163" y="133"/>
                    </a:lnTo>
                    <a:lnTo>
                      <a:pt x="166" y="129"/>
                    </a:lnTo>
                    <a:lnTo>
                      <a:pt x="170" y="122"/>
                    </a:lnTo>
                    <a:lnTo>
                      <a:pt x="175" y="106"/>
                    </a:lnTo>
                    <a:lnTo>
                      <a:pt x="177" y="89"/>
                    </a:lnTo>
                    <a:close/>
                  </a:path>
                </a:pathLst>
              </a:custGeom>
              <a:solidFill>
                <a:srgbClr val="006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/>
              </a:p>
            </p:txBody>
          </p:sp>
          <p:sp>
            <p:nvSpPr>
              <p:cNvPr id="2130" name="ZoneTexte 2129">
                <a:extLst>
                  <a:ext uri="{FF2B5EF4-FFF2-40B4-BE49-F238E27FC236}">
                    <a16:creationId xmlns:a16="http://schemas.microsoft.com/office/drawing/2014/main" id="{5E05417A-5C97-C272-0699-E73FD0364144}"/>
                  </a:ext>
                </a:extLst>
              </p:cNvPr>
              <p:cNvSpPr txBox="1"/>
              <p:nvPr/>
            </p:nvSpPr>
            <p:spPr>
              <a:xfrm>
                <a:off x="5672444" y="5497239"/>
                <a:ext cx="28252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400" dirty="0"/>
                  <a:t>0</a:t>
                </a:r>
              </a:p>
            </p:txBody>
          </p:sp>
          <p:sp>
            <p:nvSpPr>
              <p:cNvPr id="2131" name="ZoneTexte 2130">
                <a:extLst>
                  <a:ext uri="{FF2B5EF4-FFF2-40B4-BE49-F238E27FC236}">
                    <a16:creationId xmlns:a16="http://schemas.microsoft.com/office/drawing/2014/main" id="{D9802534-36D8-834A-B1CE-007E4A16A39E}"/>
                  </a:ext>
                </a:extLst>
              </p:cNvPr>
              <p:cNvSpPr txBox="1"/>
              <p:nvPr/>
            </p:nvSpPr>
            <p:spPr>
              <a:xfrm>
                <a:off x="5984240" y="5497239"/>
                <a:ext cx="37604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400" dirty="0"/>
                  <a:t>84</a:t>
                </a:r>
              </a:p>
            </p:txBody>
          </p:sp>
          <p:sp>
            <p:nvSpPr>
              <p:cNvPr id="2132" name="ZoneTexte 2131">
                <a:extLst>
                  <a:ext uri="{FF2B5EF4-FFF2-40B4-BE49-F238E27FC236}">
                    <a16:creationId xmlns:a16="http://schemas.microsoft.com/office/drawing/2014/main" id="{B9F0FB80-F3C0-CF08-25A2-5103924E6057}"/>
                  </a:ext>
                </a:extLst>
              </p:cNvPr>
              <p:cNvSpPr txBox="1"/>
              <p:nvPr/>
            </p:nvSpPr>
            <p:spPr>
              <a:xfrm>
                <a:off x="6296939" y="5497239"/>
                <a:ext cx="46956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400" dirty="0"/>
                  <a:t>168</a:t>
                </a:r>
              </a:p>
            </p:txBody>
          </p:sp>
          <p:sp>
            <p:nvSpPr>
              <p:cNvPr id="2133" name="ZoneTexte 2132">
                <a:extLst>
                  <a:ext uri="{FF2B5EF4-FFF2-40B4-BE49-F238E27FC236}">
                    <a16:creationId xmlns:a16="http://schemas.microsoft.com/office/drawing/2014/main" id="{138113D3-AC30-C0F9-4253-2B1703B5BD1D}"/>
                  </a:ext>
                </a:extLst>
              </p:cNvPr>
              <p:cNvSpPr txBox="1"/>
              <p:nvPr/>
            </p:nvSpPr>
            <p:spPr>
              <a:xfrm>
                <a:off x="6657305" y="5497239"/>
                <a:ext cx="46956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400" dirty="0"/>
                  <a:t>252</a:t>
                </a:r>
              </a:p>
            </p:txBody>
          </p:sp>
          <p:sp>
            <p:nvSpPr>
              <p:cNvPr id="2134" name="ZoneTexte 2133">
                <a:extLst>
                  <a:ext uri="{FF2B5EF4-FFF2-40B4-BE49-F238E27FC236}">
                    <a16:creationId xmlns:a16="http://schemas.microsoft.com/office/drawing/2014/main" id="{0E8F0657-3C60-76C0-E325-3DEEC19DE513}"/>
                  </a:ext>
                </a:extLst>
              </p:cNvPr>
              <p:cNvSpPr txBox="1"/>
              <p:nvPr/>
            </p:nvSpPr>
            <p:spPr>
              <a:xfrm>
                <a:off x="7012682" y="5497239"/>
                <a:ext cx="46956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400" dirty="0"/>
                  <a:t>336</a:t>
                </a:r>
              </a:p>
            </p:txBody>
          </p:sp>
          <p:sp>
            <p:nvSpPr>
              <p:cNvPr id="2135" name="ZoneTexte 2134">
                <a:extLst>
                  <a:ext uri="{FF2B5EF4-FFF2-40B4-BE49-F238E27FC236}">
                    <a16:creationId xmlns:a16="http://schemas.microsoft.com/office/drawing/2014/main" id="{EBD541C3-5204-DB15-9C02-61260511724C}"/>
                  </a:ext>
                </a:extLst>
              </p:cNvPr>
              <p:cNvSpPr txBox="1"/>
              <p:nvPr/>
            </p:nvSpPr>
            <p:spPr>
              <a:xfrm>
                <a:off x="7379398" y="5497239"/>
                <a:ext cx="46956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400" dirty="0"/>
                  <a:t>420</a:t>
                </a:r>
              </a:p>
            </p:txBody>
          </p:sp>
          <p:sp>
            <p:nvSpPr>
              <p:cNvPr id="2137" name="ZoneTexte 2136">
                <a:extLst>
                  <a:ext uri="{FF2B5EF4-FFF2-40B4-BE49-F238E27FC236}">
                    <a16:creationId xmlns:a16="http://schemas.microsoft.com/office/drawing/2014/main" id="{D2428DEF-BB65-975F-5B9C-0C359E25753E}"/>
                  </a:ext>
                </a:extLst>
              </p:cNvPr>
              <p:cNvSpPr txBox="1"/>
              <p:nvPr/>
            </p:nvSpPr>
            <p:spPr>
              <a:xfrm>
                <a:off x="8096049" y="5497239"/>
                <a:ext cx="46956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400" dirty="0"/>
                  <a:t>588</a:t>
                </a:r>
              </a:p>
            </p:txBody>
          </p:sp>
          <p:sp>
            <p:nvSpPr>
              <p:cNvPr id="2165" name="ZoneTexte 2164">
                <a:extLst>
                  <a:ext uri="{FF2B5EF4-FFF2-40B4-BE49-F238E27FC236}">
                    <a16:creationId xmlns:a16="http://schemas.microsoft.com/office/drawing/2014/main" id="{B7610B00-AB14-4BE9-9B41-79F940B9C9F6}"/>
                  </a:ext>
                </a:extLst>
              </p:cNvPr>
              <p:cNvSpPr txBox="1"/>
              <p:nvPr/>
            </p:nvSpPr>
            <p:spPr>
              <a:xfrm>
                <a:off x="5316860" y="2964471"/>
                <a:ext cx="37604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fr-FR" sz="1400" dirty="0"/>
                  <a:t>10</a:t>
                </a:r>
              </a:p>
            </p:txBody>
          </p:sp>
          <p:sp>
            <p:nvSpPr>
              <p:cNvPr id="2166" name="ZoneTexte 2165">
                <a:extLst>
                  <a:ext uri="{FF2B5EF4-FFF2-40B4-BE49-F238E27FC236}">
                    <a16:creationId xmlns:a16="http://schemas.microsoft.com/office/drawing/2014/main" id="{133B262B-7623-ED76-0B51-E84285B5CF27}"/>
                  </a:ext>
                </a:extLst>
              </p:cNvPr>
              <p:cNvSpPr txBox="1"/>
              <p:nvPr/>
            </p:nvSpPr>
            <p:spPr>
              <a:xfrm>
                <a:off x="5410376" y="3717402"/>
                <a:ext cx="28252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fr-FR" sz="1400" dirty="0"/>
                  <a:t>1</a:t>
                </a:r>
              </a:p>
            </p:txBody>
          </p:sp>
          <p:sp>
            <p:nvSpPr>
              <p:cNvPr id="2167" name="ZoneTexte 2166">
                <a:extLst>
                  <a:ext uri="{FF2B5EF4-FFF2-40B4-BE49-F238E27FC236}">
                    <a16:creationId xmlns:a16="http://schemas.microsoft.com/office/drawing/2014/main" id="{B1C8229B-EE2C-10AC-3284-D243C1630F10}"/>
                  </a:ext>
                </a:extLst>
              </p:cNvPr>
              <p:cNvSpPr txBox="1"/>
              <p:nvPr/>
            </p:nvSpPr>
            <p:spPr>
              <a:xfrm>
                <a:off x="5270920" y="4400573"/>
                <a:ext cx="42198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fr-FR" sz="1400" dirty="0"/>
                  <a:t>0.1</a:t>
                </a:r>
              </a:p>
            </p:txBody>
          </p:sp>
          <p:sp>
            <p:nvSpPr>
              <p:cNvPr id="2168" name="ZoneTexte 2167">
                <a:extLst>
                  <a:ext uri="{FF2B5EF4-FFF2-40B4-BE49-F238E27FC236}">
                    <a16:creationId xmlns:a16="http://schemas.microsoft.com/office/drawing/2014/main" id="{5300A37C-AF05-614B-94AF-6956BF2101DA}"/>
                  </a:ext>
                </a:extLst>
              </p:cNvPr>
              <p:cNvSpPr txBox="1"/>
              <p:nvPr/>
            </p:nvSpPr>
            <p:spPr>
              <a:xfrm>
                <a:off x="5177401" y="5115276"/>
                <a:ext cx="5155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fr-FR" sz="1400" dirty="0"/>
                  <a:t>0.01</a:t>
                </a:r>
              </a:p>
            </p:txBody>
          </p:sp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79B14C2B-64F8-198D-21F9-C83C0A105F65}"/>
                  </a:ext>
                </a:extLst>
              </p:cNvPr>
              <p:cNvSpPr txBox="1"/>
              <p:nvPr/>
            </p:nvSpPr>
            <p:spPr>
              <a:xfrm>
                <a:off x="7721871" y="5497239"/>
                <a:ext cx="46956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400" dirty="0"/>
                  <a:t>504</a:t>
                </a:r>
              </a:p>
            </p:txBody>
          </p:sp>
        </p:grp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9653EF1B-BAF6-877B-97EB-2BDAFD41803F}"/>
              </a:ext>
            </a:extLst>
          </p:cNvPr>
          <p:cNvSpPr txBox="1"/>
          <p:nvPr/>
        </p:nvSpPr>
        <p:spPr>
          <a:xfrm>
            <a:off x="346201" y="6052336"/>
            <a:ext cx="9442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noProof="0" dirty="0"/>
              <a:t>Good tolerability, safety profile similar to placebo, No decrease in lymphocyte and/or CD4 counts</a:t>
            </a:r>
          </a:p>
        </p:txBody>
      </p:sp>
    </p:spTree>
    <p:extLst>
      <p:ext uri="{BB962C8B-B14F-4D97-AF65-F5344CB8AC3E}">
        <p14:creationId xmlns:p14="http://schemas.microsoft.com/office/powerpoint/2010/main" val="33809701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21ACFE0-6C51-FCCF-4F62-FE2F8CA8C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Oral MK-8527 QM for </a:t>
            </a:r>
            <a:r>
              <a:rPr lang="en-US" noProof="0" dirty="0" err="1"/>
              <a:t>PrEP</a:t>
            </a:r>
            <a:endParaRPr lang="en-US" noProof="0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BEFD6B70-BB82-B2B7-56A9-112D4AE0F4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2600" noProof="0" dirty="0"/>
              <a:t>Phases 3: ongoing enrolment (EXPrESSIVE-10 et EXPrESSIVE-11)</a:t>
            </a:r>
          </a:p>
          <a:p>
            <a:pPr lvl="1">
              <a:lnSpc>
                <a:spcPct val="100000"/>
              </a:lnSpc>
            </a:pPr>
            <a:r>
              <a:rPr lang="en-US" sz="2300" noProof="0" dirty="0"/>
              <a:t>EXPrESSIVE-10: randomized, active-controlled study enrolling 4580 sexually active women aged 16 to 30 in Kenya, South Africa, and Uganda: 11 mg QM oral MK-8527 vs QD TDF/FTC</a:t>
            </a:r>
          </a:p>
          <a:p>
            <a:pPr lvl="1">
              <a:lnSpc>
                <a:spcPct val="100000"/>
              </a:lnSpc>
            </a:pPr>
            <a:r>
              <a:rPr lang="en-US" sz="2300" noProof="0" dirty="0"/>
              <a:t>EXPrESSIVE-11: </a:t>
            </a:r>
            <a:r>
              <a:rPr lang="en-US" sz="2300" noProof="0" dirty="0">
                <a:solidFill>
                  <a:srgbClr val="000000"/>
                </a:solidFill>
                <a:latin typeface="Invention" panose="020F0502020204030204" pitchFamily="34" charset="0"/>
              </a:rPr>
              <a:t>randomized, active-controlled study enrolling 4390 sexually active people at greater likelihood of HIV-1 exposure in 16 countries: 11 mg </a:t>
            </a:r>
            <a:r>
              <a:rPr lang="en-US" sz="2300" noProof="0" dirty="0"/>
              <a:t>QM oral MK-8527 vs QD TDF/FTC</a:t>
            </a:r>
          </a:p>
        </p:txBody>
      </p:sp>
    </p:spTree>
    <p:extLst>
      <p:ext uri="{BB962C8B-B14F-4D97-AF65-F5344CB8AC3E}">
        <p14:creationId xmlns:p14="http://schemas.microsoft.com/office/powerpoint/2010/main" val="27553423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D070E1-A4F1-973F-5BE7-FA097AEB8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SOLAR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5427660-2E97-69D4-F203-B8E7F5BCB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90700"/>
            <a:ext cx="5486400" cy="4335466"/>
          </a:xfrm>
        </p:spPr>
        <p:txBody>
          <a:bodyPr>
            <a:normAutofit fontScale="92500"/>
          </a:bodyPr>
          <a:lstStyle/>
          <a:p>
            <a:r>
              <a:rPr lang="en-US" noProof="0" dirty="0"/>
              <a:t>Multicenter, randomized (2:1), open-label, noninferiority phase III b study of switch from BIC/FTC/TAF to LA CAB + RPV in 687 adults with virologic suppression</a:t>
            </a:r>
          </a:p>
          <a:p>
            <a:r>
              <a:rPr lang="en-US" noProof="0" dirty="0"/>
              <a:t>LA CAB + RPV had noninferior virologic efficacy to BIC/FTC/TAF at 12 months</a:t>
            </a:r>
          </a:p>
          <a:p>
            <a:r>
              <a:rPr lang="en-US" dirty="0"/>
              <a:t>CVF : 2 participants on LA CAB + RPV vs none on BIC/FTC/TAF</a:t>
            </a:r>
          </a:p>
          <a:p>
            <a:pPr lvl="1"/>
            <a:r>
              <a:rPr lang="en-US" noProof="0" dirty="0"/>
              <a:t>2/2 LA CVF with RPV and INSTI RAM at failure</a:t>
            </a:r>
          </a:p>
          <a:p>
            <a:r>
              <a:rPr lang="en-US" noProof="0" dirty="0"/>
              <a:t>Most of the adverse events were ISRs</a:t>
            </a:r>
          </a:p>
          <a:p>
            <a:pPr lvl="1"/>
            <a:r>
              <a:rPr lang="en-US" noProof="0" dirty="0"/>
              <a:t>98% of ISRs were grade 1/2 and lasted for median of 3 days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DC506DC-7BC5-BCFD-F5CB-A113429BF6E1}"/>
              </a:ext>
            </a:extLst>
          </p:cNvPr>
          <p:cNvSpPr/>
          <p:nvPr/>
        </p:nvSpPr>
        <p:spPr>
          <a:xfrm>
            <a:off x="5990155" y="5301474"/>
            <a:ext cx="5354053" cy="919326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Treatment satisfaction improved significantly among those who switched to LA regimen vs those continuing oral regimen</a:t>
            </a:r>
            <a:endParaRPr lang="fr-FR" b="1" dirty="0">
              <a:solidFill>
                <a:schemeClr val="tx1"/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E510803-3984-8535-6548-952E17F2B228}"/>
              </a:ext>
            </a:extLst>
          </p:cNvPr>
          <p:cNvGrpSpPr/>
          <p:nvPr/>
        </p:nvGrpSpPr>
        <p:grpSpPr>
          <a:xfrm>
            <a:off x="6635151" y="2072535"/>
            <a:ext cx="5119702" cy="3091407"/>
            <a:chOff x="6635151" y="2072535"/>
            <a:chExt cx="5119702" cy="3091407"/>
          </a:xfrm>
        </p:grpSpPr>
        <p:graphicFrame>
          <p:nvGraphicFramePr>
            <p:cNvPr id="8" name="Graphique 7">
              <a:extLst>
                <a:ext uri="{FF2B5EF4-FFF2-40B4-BE49-F238E27FC236}">
                  <a16:creationId xmlns:a16="http://schemas.microsoft.com/office/drawing/2014/main" id="{13017C9D-8295-1996-EDF2-AF35EACB92C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533133348"/>
                </p:ext>
              </p:extLst>
            </p:nvPr>
          </p:nvGraphicFramePr>
          <p:xfrm>
            <a:off x="6635151" y="2210067"/>
            <a:ext cx="5119702" cy="295387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06FE7C56-3006-8CF3-A78D-458CB772ACD3}"/>
                </a:ext>
              </a:extLst>
            </p:cNvPr>
            <p:cNvSpPr txBox="1"/>
            <p:nvPr/>
          </p:nvSpPr>
          <p:spPr>
            <a:xfrm>
              <a:off x="9605419" y="4675690"/>
              <a:ext cx="7441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N = 425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43584524-C616-1AB9-DFAF-2EC94C7E0AEC}"/>
                </a:ext>
              </a:extLst>
            </p:cNvPr>
            <p:cNvSpPr txBox="1"/>
            <p:nvPr/>
          </p:nvSpPr>
          <p:spPr>
            <a:xfrm>
              <a:off x="8263330" y="3960828"/>
              <a:ext cx="4956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>
                  <a:solidFill>
                    <a:schemeClr val="bg1"/>
                  </a:solidFill>
                </a:rPr>
                <a:t>90%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67DE652C-60EB-93A6-32F0-06C034AC118A}"/>
                </a:ext>
              </a:extLst>
            </p:cNvPr>
            <p:cNvSpPr txBox="1"/>
            <p:nvPr/>
          </p:nvSpPr>
          <p:spPr>
            <a:xfrm>
              <a:off x="7439549" y="2228242"/>
              <a:ext cx="4042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5%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66CBAE01-CC6E-F680-4116-0D1D336EFD67}"/>
                </a:ext>
              </a:extLst>
            </p:cNvPr>
            <p:cNvSpPr txBox="1"/>
            <p:nvPr/>
          </p:nvSpPr>
          <p:spPr>
            <a:xfrm>
              <a:off x="7942604" y="2072535"/>
              <a:ext cx="4042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5%</a:t>
              </a:r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B2EE2F97-76CF-51B1-A0E0-EC70B3AA4B03}"/>
              </a:ext>
            </a:extLst>
          </p:cNvPr>
          <p:cNvSpPr txBox="1"/>
          <p:nvPr/>
        </p:nvSpPr>
        <p:spPr>
          <a:xfrm>
            <a:off x="6031531" y="1626187"/>
            <a:ext cx="3044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noProof="0">
                <a:solidFill>
                  <a:srgbClr val="00B0F0"/>
                </a:solidFill>
              </a:rPr>
              <a:t>Participant preference at M12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4D4FE83B-E91C-684A-4021-E9DC0FC0D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673" y="6469710"/>
            <a:ext cx="320632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fr-FR" sz="1400" i="1" dirty="0" err="1">
                <a:solidFill>
                  <a:srgbClr val="0070C0"/>
                </a:solidFill>
              </a:rPr>
              <a:t>Ramgopal</a:t>
            </a:r>
            <a:r>
              <a:rPr lang="fr-FR" sz="1400" i="1" dirty="0">
                <a:solidFill>
                  <a:srgbClr val="0070C0"/>
                </a:solidFill>
              </a:rPr>
              <a:t> MN et al. The Lancet HIV, 2023</a:t>
            </a:r>
          </a:p>
        </p:txBody>
      </p:sp>
    </p:spTree>
    <p:extLst>
      <p:ext uri="{BB962C8B-B14F-4D97-AF65-F5344CB8AC3E}">
        <p14:creationId xmlns:p14="http://schemas.microsoft.com/office/powerpoint/2010/main" val="3534988512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DF645-E93D-D97F-8371-E2C4C82CB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BD9452-56A9-6AC8-2F42-C867E05DB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770" y="59262"/>
            <a:ext cx="10515600" cy="1325563"/>
          </a:xfrm>
        </p:spPr>
        <p:txBody>
          <a:bodyPr/>
          <a:lstStyle/>
          <a:p>
            <a:r>
              <a:rPr lang="en-US" noProof="0" dirty="0"/>
              <a:t>LEN IM once-yearly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1231ABE-B2C9-F69A-061B-774777A9B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65603"/>
            <a:ext cx="11582400" cy="102055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000" noProof="0" dirty="0"/>
              <a:t>P</a:t>
            </a:r>
            <a:r>
              <a:rPr lang="en-US" sz="2000" noProof="0" dirty="0">
                <a:effectLst/>
              </a:rPr>
              <a:t>hase 1, open-label study in participants aged 18–55 years without HIV</a:t>
            </a:r>
          </a:p>
          <a:p>
            <a:pPr>
              <a:spcBef>
                <a:spcPts val="0"/>
              </a:spcBef>
            </a:pPr>
            <a:r>
              <a:rPr lang="en-US" sz="2000" noProof="0" dirty="0"/>
              <a:t>PK, </a:t>
            </a:r>
            <a:r>
              <a:rPr lang="en-US" sz="2000" noProof="0" dirty="0">
                <a:effectLst/>
              </a:rPr>
              <a:t>safety, and tolerability of 2 LEN free acid formulations administered by 2 ventrogluteal IM injection </a:t>
            </a:r>
            <a:br>
              <a:rPr lang="en-US" sz="2000" noProof="0" dirty="0">
                <a:effectLst/>
              </a:rPr>
            </a:br>
            <a:r>
              <a:rPr lang="en-US" sz="2000" noProof="0" dirty="0">
                <a:effectLst/>
              </a:rPr>
              <a:t>as a single 5,000 mg dose (formulation 1 with 5% w/w ethanol, formulation 2 with 10% w/w ethanol)</a:t>
            </a:r>
          </a:p>
        </p:txBody>
      </p:sp>
      <p:grpSp>
        <p:nvGrpSpPr>
          <p:cNvPr id="186" name="Groupe 185">
            <a:extLst>
              <a:ext uri="{FF2B5EF4-FFF2-40B4-BE49-F238E27FC236}">
                <a16:creationId xmlns:a16="http://schemas.microsoft.com/office/drawing/2014/main" id="{6DE90E0E-4AF1-BF80-0A3D-087DBF28D3F2}"/>
              </a:ext>
            </a:extLst>
          </p:cNvPr>
          <p:cNvGrpSpPr/>
          <p:nvPr/>
        </p:nvGrpSpPr>
        <p:grpSpPr>
          <a:xfrm>
            <a:off x="6269210" y="2862991"/>
            <a:ext cx="5062023" cy="2908680"/>
            <a:chOff x="3683283" y="3839608"/>
            <a:chExt cx="5062023" cy="2908680"/>
          </a:xfrm>
        </p:grpSpPr>
        <p:sp>
          <p:nvSpPr>
            <p:cNvPr id="5" name="Line 32">
              <a:extLst>
                <a:ext uri="{FF2B5EF4-FFF2-40B4-BE49-F238E27FC236}">
                  <a16:creationId xmlns:a16="http://schemas.microsoft.com/office/drawing/2014/main" id="{2FB85A0C-5D7F-ABB0-BF58-F58A7ACF77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12421" y="5679931"/>
              <a:ext cx="184628" cy="0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6" name="Line 33">
              <a:extLst>
                <a:ext uri="{FF2B5EF4-FFF2-40B4-BE49-F238E27FC236}">
                  <a16:creationId xmlns:a16="http://schemas.microsoft.com/office/drawing/2014/main" id="{BE159519-D2F6-1CB2-1AEE-9FFC6B6052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12421" y="5859182"/>
              <a:ext cx="184628" cy="0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C882F7D8-3B38-D495-8C6D-79292871F1A5}"/>
                </a:ext>
              </a:extLst>
            </p:cNvPr>
            <p:cNvGrpSpPr/>
            <p:nvPr/>
          </p:nvGrpSpPr>
          <p:grpSpPr>
            <a:xfrm>
              <a:off x="4140488" y="3971268"/>
              <a:ext cx="3793839" cy="2246010"/>
              <a:chOff x="2627313" y="1844676"/>
              <a:chExt cx="6719887" cy="3978275"/>
            </a:xfrm>
          </p:grpSpPr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267E9938-E7F5-F35F-5C87-FE69F654EA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8913" y="1844676"/>
                <a:ext cx="6618287" cy="3876675"/>
              </a:xfrm>
              <a:custGeom>
                <a:avLst/>
                <a:gdLst>
                  <a:gd name="T0" fmla="*/ 0 w 16676"/>
                  <a:gd name="T1" fmla="*/ 0 h 9772"/>
                  <a:gd name="T2" fmla="*/ 0 w 16676"/>
                  <a:gd name="T3" fmla="*/ 9772 h 9772"/>
                  <a:gd name="T4" fmla="*/ 16676 w 16676"/>
                  <a:gd name="T5" fmla="*/ 9772 h 97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676" h="9772">
                    <a:moveTo>
                      <a:pt x="0" y="0"/>
                    </a:moveTo>
                    <a:lnTo>
                      <a:pt x="0" y="9772"/>
                    </a:lnTo>
                    <a:lnTo>
                      <a:pt x="16676" y="977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9" name="Line 7">
                <a:extLst>
                  <a:ext uri="{FF2B5EF4-FFF2-40B4-BE49-F238E27FC236}">
                    <a16:creationId xmlns:a16="http://schemas.microsoft.com/office/drawing/2014/main" id="{8A9BAFB2-CAB8-905C-F70F-DE6456801D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88113" y="5721351"/>
                <a:ext cx="0" cy="1016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0" name="Line 8">
                <a:extLst>
                  <a:ext uri="{FF2B5EF4-FFF2-40B4-BE49-F238E27FC236}">
                    <a16:creationId xmlns:a16="http://schemas.microsoft.com/office/drawing/2014/main" id="{60A6F788-3C13-0DBE-E9A9-8789B9E053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018213" y="5721351"/>
                <a:ext cx="0" cy="1016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1" name="Line 9">
                <a:extLst>
                  <a:ext uri="{FF2B5EF4-FFF2-40B4-BE49-F238E27FC236}">
                    <a16:creationId xmlns:a16="http://schemas.microsoft.com/office/drawing/2014/main" id="{3ABA49E8-F2BD-2693-0061-3EDA10D21F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548313" y="5721351"/>
                <a:ext cx="0" cy="1016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2" name="Line 10">
                <a:extLst>
                  <a:ext uri="{FF2B5EF4-FFF2-40B4-BE49-F238E27FC236}">
                    <a16:creationId xmlns:a16="http://schemas.microsoft.com/office/drawing/2014/main" id="{BED94A31-2F5E-4C52-0F41-F0611D3F9B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78413" y="5721351"/>
                <a:ext cx="0" cy="1016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3" name="Line 11">
                <a:extLst>
                  <a:ext uri="{FF2B5EF4-FFF2-40B4-BE49-F238E27FC236}">
                    <a16:creationId xmlns:a16="http://schemas.microsoft.com/office/drawing/2014/main" id="{5D088DC4-E504-3484-2F3D-9CE77A9903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08513" y="5721351"/>
                <a:ext cx="0" cy="1016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4" name="Line 12">
                <a:extLst>
                  <a:ext uri="{FF2B5EF4-FFF2-40B4-BE49-F238E27FC236}">
                    <a16:creationId xmlns:a16="http://schemas.microsoft.com/office/drawing/2014/main" id="{4257B054-EF48-A9CE-34A6-F55737958D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38613" y="5721351"/>
                <a:ext cx="0" cy="1016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5" name="Line 13">
                <a:extLst>
                  <a:ext uri="{FF2B5EF4-FFF2-40B4-BE49-F238E27FC236}">
                    <a16:creationId xmlns:a16="http://schemas.microsoft.com/office/drawing/2014/main" id="{8A7E8B24-C422-BC31-CAC7-B299BFF744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312275" y="5721351"/>
                <a:ext cx="0" cy="1016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6" name="Line 14">
                <a:extLst>
                  <a:ext uri="{FF2B5EF4-FFF2-40B4-BE49-F238E27FC236}">
                    <a16:creationId xmlns:a16="http://schemas.microsoft.com/office/drawing/2014/main" id="{DC8BFF0A-56C8-92B9-C89F-DD3E757AC8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837613" y="5721351"/>
                <a:ext cx="0" cy="1016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7" name="Line 15">
                <a:extLst>
                  <a:ext uri="{FF2B5EF4-FFF2-40B4-BE49-F238E27FC236}">
                    <a16:creationId xmlns:a16="http://schemas.microsoft.com/office/drawing/2014/main" id="{B2861B64-6293-15CD-637C-64920B9C42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367713" y="5721351"/>
                <a:ext cx="0" cy="1016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8" name="Line 16">
                <a:extLst>
                  <a:ext uri="{FF2B5EF4-FFF2-40B4-BE49-F238E27FC236}">
                    <a16:creationId xmlns:a16="http://schemas.microsoft.com/office/drawing/2014/main" id="{4697C34A-0C8E-E5DC-F142-27AFE3C30D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897813" y="5721351"/>
                <a:ext cx="0" cy="1016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9" name="Line 17">
                <a:extLst>
                  <a:ext uri="{FF2B5EF4-FFF2-40B4-BE49-F238E27FC236}">
                    <a16:creationId xmlns:a16="http://schemas.microsoft.com/office/drawing/2014/main" id="{5C9588CD-1DA0-3C73-C547-3A652CC6BB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427913" y="5721351"/>
                <a:ext cx="0" cy="1016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20" name="Line 18">
                <a:extLst>
                  <a:ext uri="{FF2B5EF4-FFF2-40B4-BE49-F238E27FC236}">
                    <a16:creationId xmlns:a16="http://schemas.microsoft.com/office/drawing/2014/main" id="{7627D9B8-9657-2BC8-DE4F-3C23AA387B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58013" y="5721351"/>
                <a:ext cx="0" cy="1016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21" name="Line 19">
                <a:extLst>
                  <a:ext uri="{FF2B5EF4-FFF2-40B4-BE49-F238E27FC236}">
                    <a16:creationId xmlns:a16="http://schemas.microsoft.com/office/drawing/2014/main" id="{32D9228B-AED5-2EFE-6292-21B3AEE02A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68713" y="5721351"/>
                <a:ext cx="0" cy="1016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22" name="Line 20">
                <a:extLst>
                  <a:ext uri="{FF2B5EF4-FFF2-40B4-BE49-F238E27FC236}">
                    <a16:creationId xmlns:a16="http://schemas.microsoft.com/office/drawing/2014/main" id="{889D50BE-4CB9-E809-EFEC-D76FFCD363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98813" y="5721351"/>
                <a:ext cx="0" cy="1016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23" name="Line 21">
                <a:extLst>
                  <a:ext uri="{FF2B5EF4-FFF2-40B4-BE49-F238E27FC236}">
                    <a16:creationId xmlns:a16="http://schemas.microsoft.com/office/drawing/2014/main" id="{5E7A5132-DB2A-3F13-BDDC-93010F0F2E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28913" y="5721351"/>
                <a:ext cx="0" cy="1016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24" name="Line 22">
                <a:extLst>
                  <a:ext uri="{FF2B5EF4-FFF2-40B4-BE49-F238E27FC236}">
                    <a16:creationId xmlns:a16="http://schemas.microsoft.com/office/drawing/2014/main" id="{1157B2BD-5FF0-7967-04FB-CEE5510E06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27313" y="2857501"/>
                <a:ext cx="1016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25" name="Line 23">
                <a:extLst>
                  <a:ext uri="{FF2B5EF4-FFF2-40B4-BE49-F238E27FC236}">
                    <a16:creationId xmlns:a16="http://schemas.microsoft.com/office/drawing/2014/main" id="{3AE9E7F2-A241-355C-5594-A558302911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27313" y="3876676"/>
                <a:ext cx="1016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26" name="Line 24">
                <a:extLst>
                  <a:ext uri="{FF2B5EF4-FFF2-40B4-BE49-F238E27FC236}">
                    <a16:creationId xmlns:a16="http://schemas.microsoft.com/office/drawing/2014/main" id="{BE70E828-692A-C64B-C23A-DA8AA12532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27313" y="4940301"/>
                <a:ext cx="1016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27" name="Line 25">
                <a:extLst>
                  <a:ext uri="{FF2B5EF4-FFF2-40B4-BE49-F238E27FC236}">
                    <a16:creationId xmlns:a16="http://schemas.microsoft.com/office/drawing/2014/main" id="{13AA81D5-ADD2-6759-B82E-8C8A338BB6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27313" y="5721351"/>
                <a:ext cx="1016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28" name="Line 26">
                <a:extLst>
                  <a:ext uri="{FF2B5EF4-FFF2-40B4-BE49-F238E27FC236}">
                    <a16:creationId xmlns:a16="http://schemas.microsoft.com/office/drawing/2014/main" id="{3A6E7C72-9F33-B9A6-9349-36E806E3AC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27313" y="1873251"/>
                <a:ext cx="1016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29" name="Line 27">
                <a:extLst>
                  <a:ext uri="{FF2B5EF4-FFF2-40B4-BE49-F238E27FC236}">
                    <a16:creationId xmlns:a16="http://schemas.microsoft.com/office/drawing/2014/main" id="{90F2E01A-6CB2-CD65-EACD-9E1BD3040B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28913" y="4318001"/>
                <a:ext cx="644525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30" name="Freeform 28">
                <a:extLst>
                  <a:ext uri="{FF2B5EF4-FFF2-40B4-BE49-F238E27FC236}">
                    <a16:creationId xmlns:a16="http://schemas.microsoft.com/office/drawing/2014/main" id="{5187FBE1-6FDD-7E3C-55FA-D369DF7DEB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7325" y="2252663"/>
                <a:ext cx="6323012" cy="2033588"/>
              </a:xfrm>
              <a:custGeom>
                <a:avLst/>
                <a:gdLst>
                  <a:gd name="T0" fmla="*/ 14570 w 15933"/>
                  <a:gd name="T1" fmla="*/ 1654 h 5123"/>
                  <a:gd name="T2" fmla="*/ 14210 w 15933"/>
                  <a:gd name="T3" fmla="*/ 1590 h 5123"/>
                  <a:gd name="T4" fmla="*/ 13563 w 15933"/>
                  <a:gd name="T5" fmla="*/ 1691 h 5123"/>
                  <a:gd name="T6" fmla="*/ 11568 w 15933"/>
                  <a:gd name="T7" fmla="*/ 1325 h 5123"/>
                  <a:gd name="T8" fmla="*/ 10264 w 15933"/>
                  <a:gd name="T9" fmla="*/ 1153 h 5123"/>
                  <a:gd name="T10" fmla="*/ 9162 w 15933"/>
                  <a:gd name="T11" fmla="*/ 1029 h 5123"/>
                  <a:gd name="T12" fmla="*/ 8301 w 15933"/>
                  <a:gd name="T13" fmla="*/ 966 h 5123"/>
                  <a:gd name="T14" fmla="*/ 7198 w 15933"/>
                  <a:gd name="T15" fmla="*/ 939 h 5123"/>
                  <a:gd name="T16" fmla="*/ 6765 w 15933"/>
                  <a:gd name="T17" fmla="*/ 939 h 5123"/>
                  <a:gd name="T18" fmla="*/ 5563 w 15933"/>
                  <a:gd name="T19" fmla="*/ 500 h 5123"/>
                  <a:gd name="T20" fmla="*/ 4829 w 15933"/>
                  <a:gd name="T21" fmla="*/ 446 h 5123"/>
                  <a:gd name="T22" fmla="*/ 3808 w 15933"/>
                  <a:gd name="T23" fmla="*/ 260 h 5123"/>
                  <a:gd name="T24" fmla="*/ 3357 w 15933"/>
                  <a:gd name="T25" fmla="*/ 154 h 5123"/>
                  <a:gd name="T26" fmla="*/ 2806 w 15933"/>
                  <a:gd name="T27" fmla="*/ 268 h 5123"/>
                  <a:gd name="T28" fmla="*/ 2241 w 15933"/>
                  <a:gd name="T29" fmla="*/ 0 h 5123"/>
                  <a:gd name="T30" fmla="*/ 1626 w 15933"/>
                  <a:gd name="T31" fmla="*/ 200 h 5123"/>
                  <a:gd name="T32" fmla="*/ 1426 w 15933"/>
                  <a:gd name="T33" fmla="*/ 204 h 5123"/>
                  <a:gd name="T34" fmla="*/ 1194 w 15933"/>
                  <a:gd name="T35" fmla="*/ 359 h 5123"/>
                  <a:gd name="T36" fmla="*/ 1062 w 15933"/>
                  <a:gd name="T37" fmla="*/ 500 h 5123"/>
                  <a:gd name="T38" fmla="*/ 915 w 15933"/>
                  <a:gd name="T39" fmla="*/ 902 h 5123"/>
                  <a:gd name="T40" fmla="*/ 838 w 15933"/>
                  <a:gd name="T41" fmla="*/ 1029 h 5123"/>
                  <a:gd name="T42" fmla="*/ 583 w 15933"/>
                  <a:gd name="T43" fmla="*/ 1230 h 5123"/>
                  <a:gd name="T44" fmla="*/ 500 w 15933"/>
                  <a:gd name="T45" fmla="*/ 1485 h 5123"/>
                  <a:gd name="T46" fmla="*/ 347 w 15933"/>
                  <a:gd name="T47" fmla="*/ 1819 h 5123"/>
                  <a:gd name="T48" fmla="*/ 291 w 15933"/>
                  <a:gd name="T49" fmla="*/ 1819 h 5123"/>
                  <a:gd name="T50" fmla="*/ 273 w 15933"/>
                  <a:gd name="T51" fmla="*/ 1979 h 5123"/>
                  <a:gd name="T52" fmla="*/ 168 w 15933"/>
                  <a:gd name="T53" fmla="*/ 2612 h 5123"/>
                  <a:gd name="T54" fmla="*/ 78 w 15933"/>
                  <a:gd name="T55" fmla="*/ 2671 h 5123"/>
                  <a:gd name="T56" fmla="*/ 22 w 15933"/>
                  <a:gd name="T57" fmla="*/ 3144 h 5123"/>
                  <a:gd name="T58" fmla="*/ 0 w 15933"/>
                  <a:gd name="T59" fmla="*/ 5123 h 5123"/>
                  <a:gd name="T60" fmla="*/ 159 w 15933"/>
                  <a:gd name="T61" fmla="*/ 4138 h 5123"/>
                  <a:gd name="T62" fmla="*/ 277 w 15933"/>
                  <a:gd name="T63" fmla="*/ 3541 h 5123"/>
                  <a:gd name="T64" fmla="*/ 364 w 15933"/>
                  <a:gd name="T65" fmla="*/ 3157 h 5123"/>
                  <a:gd name="T66" fmla="*/ 852 w 15933"/>
                  <a:gd name="T67" fmla="*/ 3016 h 5123"/>
                  <a:gd name="T68" fmla="*/ 1034 w 15933"/>
                  <a:gd name="T69" fmla="*/ 2579 h 5123"/>
                  <a:gd name="T70" fmla="*/ 1184 w 15933"/>
                  <a:gd name="T71" fmla="*/ 2296 h 5123"/>
                  <a:gd name="T72" fmla="*/ 1421 w 15933"/>
                  <a:gd name="T73" fmla="*/ 2050 h 5123"/>
                  <a:gd name="T74" fmla="*/ 1667 w 15933"/>
                  <a:gd name="T75" fmla="*/ 1490 h 5123"/>
                  <a:gd name="T76" fmla="*/ 1798 w 15933"/>
                  <a:gd name="T77" fmla="*/ 1366 h 5123"/>
                  <a:gd name="T78" fmla="*/ 2196 w 15933"/>
                  <a:gd name="T79" fmla="*/ 1107 h 5123"/>
                  <a:gd name="T80" fmla="*/ 2866 w 15933"/>
                  <a:gd name="T81" fmla="*/ 692 h 5123"/>
                  <a:gd name="T82" fmla="*/ 3454 w 15933"/>
                  <a:gd name="T83" fmla="*/ 738 h 5123"/>
                  <a:gd name="T84" fmla="*/ 4096 w 15933"/>
                  <a:gd name="T85" fmla="*/ 948 h 5123"/>
                  <a:gd name="T86" fmla="*/ 4747 w 15933"/>
                  <a:gd name="T87" fmla="*/ 1089 h 5123"/>
                  <a:gd name="T88" fmla="*/ 5708 w 15933"/>
                  <a:gd name="T89" fmla="*/ 1116 h 5123"/>
                  <a:gd name="T90" fmla="*/ 6396 w 15933"/>
                  <a:gd name="T91" fmla="*/ 1317 h 5123"/>
                  <a:gd name="T92" fmla="*/ 6929 w 15933"/>
                  <a:gd name="T93" fmla="*/ 1439 h 5123"/>
                  <a:gd name="T94" fmla="*/ 7982 w 15933"/>
                  <a:gd name="T95" fmla="*/ 1504 h 5123"/>
                  <a:gd name="T96" fmla="*/ 9194 w 15933"/>
                  <a:gd name="T97" fmla="*/ 1636 h 5123"/>
                  <a:gd name="T98" fmla="*/ 10218 w 15933"/>
                  <a:gd name="T99" fmla="*/ 1663 h 5123"/>
                  <a:gd name="T100" fmla="*/ 12519 w 15933"/>
                  <a:gd name="T101" fmla="*/ 2142 h 5123"/>
                  <a:gd name="T102" fmla="*/ 13595 w 15933"/>
                  <a:gd name="T103" fmla="*/ 2301 h 5123"/>
                  <a:gd name="T104" fmla="*/ 14202 w 15933"/>
                  <a:gd name="T105" fmla="*/ 2091 h 5123"/>
                  <a:gd name="T106" fmla="*/ 14784 w 15933"/>
                  <a:gd name="T107" fmla="*/ 2487 h 5123"/>
                  <a:gd name="T108" fmla="*/ 15363 w 15933"/>
                  <a:gd name="T109" fmla="*/ 2415 h 5123"/>
                  <a:gd name="T110" fmla="*/ 15933 w 15933"/>
                  <a:gd name="T111" fmla="*/ 2433 h 5123"/>
                  <a:gd name="T112" fmla="*/ 15873 w 15933"/>
                  <a:gd name="T113" fmla="*/ 1718 h 5123"/>
                  <a:gd name="T114" fmla="*/ 15344 w 15933"/>
                  <a:gd name="T115" fmla="*/ 1654 h 5123"/>
                  <a:gd name="T116" fmla="*/ 14570 w 15933"/>
                  <a:gd name="T117" fmla="*/ 1654 h 5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5933" h="5123">
                    <a:moveTo>
                      <a:pt x="14570" y="1654"/>
                    </a:moveTo>
                    <a:lnTo>
                      <a:pt x="14210" y="1590"/>
                    </a:lnTo>
                    <a:lnTo>
                      <a:pt x="13563" y="1691"/>
                    </a:lnTo>
                    <a:lnTo>
                      <a:pt x="11568" y="1325"/>
                    </a:lnTo>
                    <a:lnTo>
                      <a:pt x="10264" y="1153"/>
                    </a:lnTo>
                    <a:lnTo>
                      <a:pt x="9162" y="1029"/>
                    </a:lnTo>
                    <a:lnTo>
                      <a:pt x="8301" y="966"/>
                    </a:lnTo>
                    <a:lnTo>
                      <a:pt x="7198" y="939"/>
                    </a:lnTo>
                    <a:lnTo>
                      <a:pt x="6765" y="939"/>
                    </a:lnTo>
                    <a:lnTo>
                      <a:pt x="5563" y="500"/>
                    </a:lnTo>
                    <a:lnTo>
                      <a:pt x="4829" y="446"/>
                    </a:lnTo>
                    <a:lnTo>
                      <a:pt x="3808" y="260"/>
                    </a:lnTo>
                    <a:lnTo>
                      <a:pt x="3357" y="154"/>
                    </a:lnTo>
                    <a:lnTo>
                      <a:pt x="2806" y="268"/>
                    </a:lnTo>
                    <a:lnTo>
                      <a:pt x="2241" y="0"/>
                    </a:lnTo>
                    <a:lnTo>
                      <a:pt x="1626" y="200"/>
                    </a:lnTo>
                    <a:lnTo>
                      <a:pt x="1426" y="204"/>
                    </a:lnTo>
                    <a:lnTo>
                      <a:pt x="1194" y="359"/>
                    </a:lnTo>
                    <a:lnTo>
                      <a:pt x="1062" y="500"/>
                    </a:lnTo>
                    <a:lnTo>
                      <a:pt x="915" y="902"/>
                    </a:lnTo>
                    <a:lnTo>
                      <a:pt x="838" y="1029"/>
                    </a:lnTo>
                    <a:lnTo>
                      <a:pt x="583" y="1230"/>
                    </a:lnTo>
                    <a:lnTo>
                      <a:pt x="500" y="1485"/>
                    </a:lnTo>
                    <a:lnTo>
                      <a:pt x="347" y="1819"/>
                    </a:lnTo>
                    <a:lnTo>
                      <a:pt x="291" y="1819"/>
                    </a:lnTo>
                    <a:lnTo>
                      <a:pt x="273" y="1979"/>
                    </a:lnTo>
                    <a:lnTo>
                      <a:pt x="168" y="2612"/>
                    </a:lnTo>
                    <a:lnTo>
                      <a:pt x="78" y="2671"/>
                    </a:lnTo>
                    <a:lnTo>
                      <a:pt x="22" y="3144"/>
                    </a:lnTo>
                    <a:lnTo>
                      <a:pt x="0" y="5123"/>
                    </a:lnTo>
                    <a:lnTo>
                      <a:pt x="159" y="4138"/>
                    </a:lnTo>
                    <a:lnTo>
                      <a:pt x="277" y="3541"/>
                    </a:lnTo>
                    <a:lnTo>
                      <a:pt x="364" y="3157"/>
                    </a:lnTo>
                    <a:lnTo>
                      <a:pt x="852" y="3016"/>
                    </a:lnTo>
                    <a:lnTo>
                      <a:pt x="1034" y="2579"/>
                    </a:lnTo>
                    <a:lnTo>
                      <a:pt x="1184" y="2296"/>
                    </a:lnTo>
                    <a:lnTo>
                      <a:pt x="1421" y="2050"/>
                    </a:lnTo>
                    <a:lnTo>
                      <a:pt x="1667" y="1490"/>
                    </a:lnTo>
                    <a:lnTo>
                      <a:pt x="1798" y="1366"/>
                    </a:lnTo>
                    <a:lnTo>
                      <a:pt x="2196" y="1107"/>
                    </a:lnTo>
                    <a:lnTo>
                      <a:pt x="2866" y="692"/>
                    </a:lnTo>
                    <a:lnTo>
                      <a:pt x="3454" y="738"/>
                    </a:lnTo>
                    <a:lnTo>
                      <a:pt x="4096" y="948"/>
                    </a:lnTo>
                    <a:lnTo>
                      <a:pt x="4747" y="1089"/>
                    </a:lnTo>
                    <a:lnTo>
                      <a:pt x="5708" y="1116"/>
                    </a:lnTo>
                    <a:lnTo>
                      <a:pt x="6396" y="1317"/>
                    </a:lnTo>
                    <a:lnTo>
                      <a:pt x="6929" y="1439"/>
                    </a:lnTo>
                    <a:lnTo>
                      <a:pt x="7982" y="1504"/>
                    </a:lnTo>
                    <a:lnTo>
                      <a:pt x="9194" y="1636"/>
                    </a:lnTo>
                    <a:lnTo>
                      <a:pt x="10218" y="1663"/>
                    </a:lnTo>
                    <a:lnTo>
                      <a:pt x="12519" y="2142"/>
                    </a:lnTo>
                    <a:lnTo>
                      <a:pt x="13595" y="2301"/>
                    </a:lnTo>
                    <a:lnTo>
                      <a:pt x="14202" y="2091"/>
                    </a:lnTo>
                    <a:lnTo>
                      <a:pt x="14784" y="2487"/>
                    </a:lnTo>
                    <a:lnTo>
                      <a:pt x="15363" y="2415"/>
                    </a:lnTo>
                    <a:lnTo>
                      <a:pt x="15933" y="2433"/>
                    </a:lnTo>
                    <a:lnTo>
                      <a:pt x="15873" y="1718"/>
                    </a:lnTo>
                    <a:lnTo>
                      <a:pt x="15344" y="1654"/>
                    </a:lnTo>
                    <a:lnTo>
                      <a:pt x="14570" y="1654"/>
                    </a:lnTo>
                    <a:close/>
                  </a:path>
                </a:pathLst>
              </a:custGeom>
              <a:solidFill>
                <a:srgbClr val="85E9FF">
                  <a:alpha val="5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31" name="Freeform 29">
                <a:extLst>
                  <a:ext uri="{FF2B5EF4-FFF2-40B4-BE49-F238E27FC236}">
                    <a16:creationId xmlns:a16="http://schemas.microsoft.com/office/drawing/2014/main" id="{294048BD-0861-A460-325D-7C1840F27A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8913" y="2395538"/>
                <a:ext cx="6316662" cy="2020888"/>
              </a:xfrm>
              <a:custGeom>
                <a:avLst/>
                <a:gdLst>
                  <a:gd name="T0" fmla="*/ 15915 w 15915"/>
                  <a:gd name="T1" fmla="*/ 1778 h 5092"/>
                  <a:gd name="T2" fmla="*/ 15328 w 15915"/>
                  <a:gd name="T3" fmla="*/ 1568 h 5092"/>
                  <a:gd name="T4" fmla="*/ 14739 w 15915"/>
                  <a:gd name="T5" fmla="*/ 1628 h 5092"/>
                  <a:gd name="T6" fmla="*/ 14166 w 15915"/>
                  <a:gd name="T7" fmla="*/ 1449 h 5092"/>
                  <a:gd name="T8" fmla="*/ 13609 w 15915"/>
                  <a:gd name="T9" fmla="*/ 1490 h 5092"/>
                  <a:gd name="T10" fmla="*/ 12452 w 15915"/>
                  <a:gd name="T11" fmla="*/ 1541 h 5092"/>
                  <a:gd name="T12" fmla="*/ 11295 w 15915"/>
                  <a:gd name="T13" fmla="*/ 1190 h 5092"/>
                  <a:gd name="T14" fmla="*/ 10174 w 15915"/>
                  <a:gd name="T15" fmla="*/ 1071 h 5092"/>
                  <a:gd name="T16" fmla="*/ 9026 w 15915"/>
                  <a:gd name="T17" fmla="*/ 1003 h 5092"/>
                  <a:gd name="T18" fmla="*/ 7914 w 15915"/>
                  <a:gd name="T19" fmla="*/ 998 h 5092"/>
                  <a:gd name="T20" fmla="*/ 5650 w 15915"/>
                  <a:gd name="T21" fmla="*/ 575 h 5092"/>
                  <a:gd name="T22" fmla="*/ 3377 w 15915"/>
                  <a:gd name="T23" fmla="*/ 51 h 5092"/>
                  <a:gd name="T24" fmla="*/ 2264 w 15915"/>
                  <a:gd name="T25" fmla="*/ 0 h 5092"/>
                  <a:gd name="T26" fmla="*/ 1699 w 15915"/>
                  <a:gd name="T27" fmla="*/ 137 h 5092"/>
                  <a:gd name="T28" fmla="*/ 1417 w 15915"/>
                  <a:gd name="T29" fmla="*/ 311 h 5092"/>
                  <a:gd name="T30" fmla="*/ 1121 w 15915"/>
                  <a:gd name="T31" fmla="*/ 661 h 5092"/>
                  <a:gd name="T32" fmla="*/ 552 w 15915"/>
                  <a:gd name="T33" fmla="*/ 1610 h 5092"/>
                  <a:gd name="T34" fmla="*/ 351 w 15915"/>
                  <a:gd name="T35" fmla="*/ 2052 h 5092"/>
                  <a:gd name="T36" fmla="*/ 251 w 15915"/>
                  <a:gd name="T37" fmla="*/ 1993 h 5092"/>
                  <a:gd name="T38" fmla="*/ 200 w 15915"/>
                  <a:gd name="T39" fmla="*/ 2380 h 5092"/>
                  <a:gd name="T40" fmla="*/ 91 w 15915"/>
                  <a:gd name="T41" fmla="*/ 2836 h 5092"/>
                  <a:gd name="T42" fmla="*/ 0 w 15915"/>
                  <a:gd name="T43" fmla="*/ 3496 h 5092"/>
                  <a:gd name="T44" fmla="*/ 0 w 15915"/>
                  <a:gd name="T45" fmla="*/ 5092 h 50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915" h="5092">
                    <a:moveTo>
                      <a:pt x="15915" y="1778"/>
                    </a:moveTo>
                    <a:lnTo>
                      <a:pt x="15328" y="1568"/>
                    </a:lnTo>
                    <a:lnTo>
                      <a:pt x="14739" y="1628"/>
                    </a:lnTo>
                    <a:lnTo>
                      <a:pt x="14166" y="1449"/>
                    </a:lnTo>
                    <a:lnTo>
                      <a:pt x="13609" y="1490"/>
                    </a:lnTo>
                    <a:lnTo>
                      <a:pt x="12452" y="1541"/>
                    </a:lnTo>
                    <a:lnTo>
                      <a:pt x="11295" y="1190"/>
                    </a:lnTo>
                    <a:lnTo>
                      <a:pt x="10174" y="1071"/>
                    </a:lnTo>
                    <a:lnTo>
                      <a:pt x="9026" y="1003"/>
                    </a:lnTo>
                    <a:lnTo>
                      <a:pt x="7914" y="998"/>
                    </a:lnTo>
                    <a:lnTo>
                      <a:pt x="5650" y="575"/>
                    </a:lnTo>
                    <a:lnTo>
                      <a:pt x="3377" y="51"/>
                    </a:lnTo>
                    <a:lnTo>
                      <a:pt x="2264" y="0"/>
                    </a:lnTo>
                    <a:lnTo>
                      <a:pt x="1699" y="137"/>
                    </a:lnTo>
                    <a:lnTo>
                      <a:pt x="1417" y="311"/>
                    </a:lnTo>
                    <a:lnTo>
                      <a:pt x="1121" y="661"/>
                    </a:lnTo>
                    <a:lnTo>
                      <a:pt x="552" y="1610"/>
                    </a:lnTo>
                    <a:lnTo>
                      <a:pt x="351" y="2052"/>
                    </a:lnTo>
                    <a:lnTo>
                      <a:pt x="251" y="1993"/>
                    </a:lnTo>
                    <a:lnTo>
                      <a:pt x="200" y="2380"/>
                    </a:lnTo>
                    <a:lnTo>
                      <a:pt x="91" y="2836"/>
                    </a:lnTo>
                    <a:lnTo>
                      <a:pt x="0" y="3496"/>
                    </a:lnTo>
                    <a:lnTo>
                      <a:pt x="0" y="5092"/>
                    </a:lnTo>
                  </a:path>
                </a:pathLst>
              </a:custGeom>
              <a:noFill/>
              <a:ln w="28575">
                <a:solidFill>
                  <a:srgbClr val="00B0F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32" name="Freeform 30">
                <a:extLst>
                  <a:ext uri="{FF2B5EF4-FFF2-40B4-BE49-F238E27FC236}">
                    <a16:creationId xmlns:a16="http://schemas.microsoft.com/office/drawing/2014/main" id="{1032E6DB-A989-E23A-8366-D62EE5B437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7700" y="2887663"/>
                <a:ext cx="5424487" cy="795338"/>
              </a:xfrm>
              <a:custGeom>
                <a:avLst/>
                <a:gdLst>
                  <a:gd name="T0" fmla="*/ 13667 w 13667"/>
                  <a:gd name="T1" fmla="*/ 1704 h 2003"/>
                  <a:gd name="T2" fmla="*/ 13631 w 13667"/>
                  <a:gd name="T3" fmla="*/ 828 h 2003"/>
                  <a:gd name="T4" fmla="*/ 9884 w 13667"/>
                  <a:gd name="T5" fmla="*/ 0 h 2003"/>
                  <a:gd name="T6" fmla="*/ 6219 w 13667"/>
                  <a:gd name="T7" fmla="*/ 1122 h 2003"/>
                  <a:gd name="T8" fmla="*/ 2631 w 13667"/>
                  <a:gd name="T9" fmla="*/ 317 h 2003"/>
                  <a:gd name="T10" fmla="*/ 1116 w 13667"/>
                  <a:gd name="T11" fmla="*/ 294 h 2003"/>
                  <a:gd name="T12" fmla="*/ 0 w 13667"/>
                  <a:gd name="T13" fmla="*/ 852 h 2003"/>
                  <a:gd name="T14" fmla="*/ 0 w 13667"/>
                  <a:gd name="T15" fmla="*/ 1715 h 2003"/>
                  <a:gd name="T16" fmla="*/ 1215 w 13667"/>
                  <a:gd name="T17" fmla="*/ 1334 h 2003"/>
                  <a:gd name="T18" fmla="*/ 2537 w 13667"/>
                  <a:gd name="T19" fmla="*/ 1140 h 2003"/>
                  <a:gd name="T20" fmla="*/ 6296 w 13667"/>
                  <a:gd name="T21" fmla="*/ 2003 h 2003"/>
                  <a:gd name="T22" fmla="*/ 9890 w 13667"/>
                  <a:gd name="T23" fmla="*/ 770 h 2003"/>
                  <a:gd name="T24" fmla="*/ 13667 w 13667"/>
                  <a:gd name="T25" fmla="*/ 1704 h 20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667" h="2003">
                    <a:moveTo>
                      <a:pt x="13667" y="1704"/>
                    </a:moveTo>
                    <a:lnTo>
                      <a:pt x="13631" y="828"/>
                    </a:lnTo>
                    <a:lnTo>
                      <a:pt x="9884" y="0"/>
                    </a:lnTo>
                    <a:lnTo>
                      <a:pt x="6219" y="1122"/>
                    </a:lnTo>
                    <a:lnTo>
                      <a:pt x="2631" y="317"/>
                    </a:lnTo>
                    <a:lnTo>
                      <a:pt x="1116" y="294"/>
                    </a:lnTo>
                    <a:lnTo>
                      <a:pt x="0" y="852"/>
                    </a:lnTo>
                    <a:lnTo>
                      <a:pt x="0" y="1715"/>
                    </a:lnTo>
                    <a:lnTo>
                      <a:pt x="1215" y="1334"/>
                    </a:lnTo>
                    <a:lnTo>
                      <a:pt x="2537" y="1140"/>
                    </a:lnTo>
                    <a:lnTo>
                      <a:pt x="6296" y="2003"/>
                    </a:lnTo>
                    <a:lnTo>
                      <a:pt x="9890" y="770"/>
                    </a:lnTo>
                    <a:lnTo>
                      <a:pt x="13667" y="1704"/>
                    </a:lnTo>
                    <a:close/>
                  </a:path>
                </a:pathLst>
              </a:custGeom>
              <a:solidFill>
                <a:srgbClr val="FFCBA7">
                  <a:alpha val="5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33" name="Freeform 31">
                <a:extLst>
                  <a:ext uri="{FF2B5EF4-FFF2-40B4-BE49-F238E27FC236}">
                    <a16:creationId xmlns:a16="http://schemas.microsoft.com/office/drawing/2014/main" id="{3C068542-B888-71E7-C816-2032196A16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7700" y="3041651"/>
                <a:ext cx="5419725" cy="463550"/>
              </a:xfrm>
              <a:custGeom>
                <a:avLst/>
                <a:gdLst>
                  <a:gd name="T0" fmla="*/ 13654 w 13654"/>
                  <a:gd name="T1" fmla="*/ 910 h 1169"/>
                  <a:gd name="T2" fmla="*/ 9896 w 13654"/>
                  <a:gd name="T3" fmla="*/ 0 h 1169"/>
                  <a:gd name="T4" fmla="*/ 6283 w 13654"/>
                  <a:gd name="T5" fmla="*/ 1169 h 1169"/>
                  <a:gd name="T6" fmla="*/ 2572 w 13654"/>
                  <a:gd name="T7" fmla="*/ 282 h 1169"/>
                  <a:gd name="T8" fmla="*/ 1151 w 13654"/>
                  <a:gd name="T9" fmla="*/ 481 h 1169"/>
                  <a:gd name="T10" fmla="*/ 0 w 13654"/>
                  <a:gd name="T11" fmla="*/ 916 h 1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654" h="1169">
                    <a:moveTo>
                      <a:pt x="13654" y="910"/>
                    </a:moveTo>
                    <a:lnTo>
                      <a:pt x="9896" y="0"/>
                    </a:lnTo>
                    <a:lnTo>
                      <a:pt x="6283" y="1169"/>
                    </a:lnTo>
                    <a:lnTo>
                      <a:pt x="2572" y="282"/>
                    </a:lnTo>
                    <a:lnTo>
                      <a:pt x="1151" y="481"/>
                    </a:lnTo>
                    <a:lnTo>
                      <a:pt x="0" y="916"/>
                    </a:lnTo>
                  </a:path>
                </a:pathLst>
              </a:custGeom>
              <a:noFill/>
              <a:ln w="28575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34" name="Freeform 34">
                <a:extLst>
                  <a:ext uri="{FF2B5EF4-FFF2-40B4-BE49-F238E27FC236}">
                    <a16:creationId xmlns:a16="http://schemas.microsoft.com/office/drawing/2014/main" id="{07F65446-5719-DDE6-A220-AD79EE7A03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7163" y="4384676"/>
                <a:ext cx="63500" cy="63500"/>
              </a:xfrm>
              <a:custGeom>
                <a:avLst/>
                <a:gdLst>
                  <a:gd name="T0" fmla="*/ 159 w 159"/>
                  <a:gd name="T1" fmla="*/ 80 h 160"/>
                  <a:gd name="T2" fmla="*/ 157 w 159"/>
                  <a:gd name="T3" fmla="*/ 63 h 160"/>
                  <a:gd name="T4" fmla="*/ 154 w 159"/>
                  <a:gd name="T5" fmla="*/ 49 h 160"/>
                  <a:gd name="T6" fmla="*/ 145 w 159"/>
                  <a:gd name="T7" fmla="*/ 35 h 160"/>
                  <a:gd name="T8" fmla="*/ 136 w 159"/>
                  <a:gd name="T9" fmla="*/ 23 h 160"/>
                  <a:gd name="T10" fmla="*/ 123 w 159"/>
                  <a:gd name="T11" fmla="*/ 13 h 160"/>
                  <a:gd name="T12" fmla="*/ 116 w 159"/>
                  <a:gd name="T13" fmla="*/ 8 h 160"/>
                  <a:gd name="T14" fmla="*/ 110 w 159"/>
                  <a:gd name="T15" fmla="*/ 6 h 160"/>
                  <a:gd name="T16" fmla="*/ 102 w 159"/>
                  <a:gd name="T17" fmla="*/ 2 h 160"/>
                  <a:gd name="T18" fmla="*/ 95 w 159"/>
                  <a:gd name="T19" fmla="*/ 1 h 160"/>
                  <a:gd name="T20" fmla="*/ 80 w 159"/>
                  <a:gd name="T21" fmla="*/ 0 h 160"/>
                  <a:gd name="T22" fmla="*/ 63 w 159"/>
                  <a:gd name="T23" fmla="*/ 1 h 160"/>
                  <a:gd name="T24" fmla="*/ 49 w 159"/>
                  <a:gd name="T25" fmla="*/ 6 h 160"/>
                  <a:gd name="T26" fmla="*/ 35 w 159"/>
                  <a:gd name="T27" fmla="*/ 13 h 160"/>
                  <a:gd name="T28" fmla="*/ 23 w 159"/>
                  <a:gd name="T29" fmla="*/ 23 h 160"/>
                  <a:gd name="T30" fmla="*/ 13 w 159"/>
                  <a:gd name="T31" fmla="*/ 35 h 160"/>
                  <a:gd name="T32" fmla="*/ 6 w 159"/>
                  <a:gd name="T33" fmla="*/ 49 h 160"/>
                  <a:gd name="T34" fmla="*/ 1 w 159"/>
                  <a:gd name="T35" fmla="*/ 63 h 160"/>
                  <a:gd name="T36" fmla="*/ 0 w 159"/>
                  <a:gd name="T37" fmla="*/ 80 h 160"/>
                  <a:gd name="T38" fmla="*/ 1 w 159"/>
                  <a:gd name="T39" fmla="*/ 95 h 160"/>
                  <a:gd name="T40" fmla="*/ 2 w 159"/>
                  <a:gd name="T41" fmla="*/ 102 h 160"/>
                  <a:gd name="T42" fmla="*/ 6 w 159"/>
                  <a:gd name="T43" fmla="*/ 110 h 160"/>
                  <a:gd name="T44" fmla="*/ 8 w 159"/>
                  <a:gd name="T45" fmla="*/ 116 h 160"/>
                  <a:gd name="T46" fmla="*/ 13 w 159"/>
                  <a:gd name="T47" fmla="*/ 123 h 160"/>
                  <a:gd name="T48" fmla="*/ 23 w 159"/>
                  <a:gd name="T49" fmla="*/ 136 h 160"/>
                  <a:gd name="T50" fmla="*/ 35 w 159"/>
                  <a:gd name="T51" fmla="*/ 145 h 160"/>
                  <a:gd name="T52" fmla="*/ 49 w 159"/>
                  <a:gd name="T53" fmla="*/ 154 h 160"/>
                  <a:gd name="T54" fmla="*/ 63 w 159"/>
                  <a:gd name="T55" fmla="*/ 157 h 160"/>
                  <a:gd name="T56" fmla="*/ 80 w 159"/>
                  <a:gd name="T57" fmla="*/ 160 h 160"/>
                  <a:gd name="T58" fmla="*/ 87 w 159"/>
                  <a:gd name="T59" fmla="*/ 158 h 160"/>
                  <a:gd name="T60" fmla="*/ 87 w 159"/>
                  <a:gd name="T61" fmla="*/ 157 h 160"/>
                  <a:gd name="T62" fmla="*/ 88 w 159"/>
                  <a:gd name="T63" fmla="*/ 157 h 160"/>
                  <a:gd name="T64" fmla="*/ 90 w 159"/>
                  <a:gd name="T65" fmla="*/ 157 h 160"/>
                  <a:gd name="T66" fmla="*/ 95 w 159"/>
                  <a:gd name="T67" fmla="*/ 157 h 160"/>
                  <a:gd name="T68" fmla="*/ 102 w 159"/>
                  <a:gd name="T69" fmla="*/ 155 h 160"/>
                  <a:gd name="T70" fmla="*/ 102 w 159"/>
                  <a:gd name="T71" fmla="*/ 154 h 160"/>
                  <a:gd name="T72" fmla="*/ 103 w 159"/>
                  <a:gd name="T73" fmla="*/ 154 h 160"/>
                  <a:gd name="T74" fmla="*/ 105 w 159"/>
                  <a:gd name="T75" fmla="*/ 154 h 160"/>
                  <a:gd name="T76" fmla="*/ 110 w 159"/>
                  <a:gd name="T77" fmla="*/ 154 h 160"/>
                  <a:gd name="T78" fmla="*/ 116 w 159"/>
                  <a:gd name="T79" fmla="*/ 149 h 160"/>
                  <a:gd name="T80" fmla="*/ 123 w 159"/>
                  <a:gd name="T81" fmla="*/ 145 h 160"/>
                  <a:gd name="T82" fmla="*/ 129 w 159"/>
                  <a:gd name="T83" fmla="*/ 141 h 160"/>
                  <a:gd name="T84" fmla="*/ 136 w 159"/>
                  <a:gd name="T85" fmla="*/ 136 h 160"/>
                  <a:gd name="T86" fmla="*/ 141 w 159"/>
                  <a:gd name="T87" fmla="*/ 129 h 160"/>
                  <a:gd name="T88" fmla="*/ 145 w 159"/>
                  <a:gd name="T89" fmla="*/ 123 h 160"/>
                  <a:gd name="T90" fmla="*/ 149 w 159"/>
                  <a:gd name="T91" fmla="*/ 116 h 160"/>
                  <a:gd name="T92" fmla="*/ 154 w 159"/>
                  <a:gd name="T93" fmla="*/ 110 h 160"/>
                  <a:gd name="T94" fmla="*/ 154 w 159"/>
                  <a:gd name="T95" fmla="*/ 106 h 160"/>
                  <a:gd name="T96" fmla="*/ 154 w 159"/>
                  <a:gd name="T97" fmla="*/ 103 h 160"/>
                  <a:gd name="T98" fmla="*/ 154 w 159"/>
                  <a:gd name="T99" fmla="*/ 102 h 160"/>
                  <a:gd name="T100" fmla="*/ 155 w 159"/>
                  <a:gd name="T101" fmla="*/ 102 h 160"/>
                  <a:gd name="T102" fmla="*/ 157 w 159"/>
                  <a:gd name="T103" fmla="*/ 95 h 160"/>
                  <a:gd name="T104" fmla="*/ 157 w 159"/>
                  <a:gd name="T105" fmla="*/ 90 h 160"/>
                  <a:gd name="T106" fmla="*/ 157 w 159"/>
                  <a:gd name="T107" fmla="*/ 88 h 160"/>
                  <a:gd name="T108" fmla="*/ 157 w 159"/>
                  <a:gd name="T109" fmla="*/ 87 h 160"/>
                  <a:gd name="T110" fmla="*/ 158 w 159"/>
                  <a:gd name="T111" fmla="*/ 87 h 160"/>
                  <a:gd name="T112" fmla="*/ 159 w 159"/>
                  <a:gd name="T113" fmla="*/ 8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59" h="160">
                    <a:moveTo>
                      <a:pt x="159" y="80"/>
                    </a:moveTo>
                    <a:lnTo>
                      <a:pt x="157" y="63"/>
                    </a:lnTo>
                    <a:lnTo>
                      <a:pt x="154" y="49"/>
                    </a:lnTo>
                    <a:lnTo>
                      <a:pt x="145" y="35"/>
                    </a:lnTo>
                    <a:lnTo>
                      <a:pt x="136" y="23"/>
                    </a:lnTo>
                    <a:lnTo>
                      <a:pt x="123" y="13"/>
                    </a:lnTo>
                    <a:lnTo>
                      <a:pt x="116" y="8"/>
                    </a:lnTo>
                    <a:lnTo>
                      <a:pt x="110" y="6"/>
                    </a:lnTo>
                    <a:lnTo>
                      <a:pt x="102" y="2"/>
                    </a:lnTo>
                    <a:lnTo>
                      <a:pt x="95" y="1"/>
                    </a:lnTo>
                    <a:lnTo>
                      <a:pt x="80" y="0"/>
                    </a:lnTo>
                    <a:lnTo>
                      <a:pt x="63" y="1"/>
                    </a:lnTo>
                    <a:lnTo>
                      <a:pt x="49" y="6"/>
                    </a:lnTo>
                    <a:lnTo>
                      <a:pt x="35" y="13"/>
                    </a:lnTo>
                    <a:lnTo>
                      <a:pt x="23" y="23"/>
                    </a:lnTo>
                    <a:lnTo>
                      <a:pt x="13" y="35"/>
                    </a:lnTo>
                    <a:lnTo>
                      <a:pt x="6" y="49"/>
                    </a:lnTo>
                    <a:lnTo>
                      <a:pt x="1" y="63"/>
                    </a:lnTo>
                    <a:lnTo>
                      <a:pt x="0" y="80"/>
                    </a:lnTo>
                    <a:lnTo>
                      <a:pt x="1" y="95"/>
                    </a:lnTo>
                    <a:lnTo>
                      <a:pt x="2" y="102"/>
                    </a:lnTo>
                    <a:lnTo>
                      <a:pt x="6" y="110"/>
                    </a:lnTo>
                    <a:lnTo>
                      <a:pt x="8" y="116"/>
                    </a:lnTo>
                    <a:lnTo>
                      <a:pt x="13" y="123"/>
                    </a:lnTo>
                    <a:lnTo>
                      <a:pt x="23" y="136"/>
                    </a:lnTo>
                    <a:lnTo>
                      <a:pt x="35" y="145"/>
                    </a:lnTo>
                    <a:lnTo>
                      <a:pt x="49" y="154"/>
                    </a:lnTo>
                    <a:lnTo>
                      <a:pt x="63" y="157"/>
                    </a:lnTo>
                    <a:lnTo>
                      <a:pt x="80" y="160"/>
                    </a:lnTo>
                    <a:lnTo>
                      <a:pt x="87" y="158"/>
                    </a:lnTo>
                    <a:lnTo>
                      <a:pt x="87" y="157"/>
                    </a:lnTo>
                    <a:lnTo>
                      <a:pt x="88" y="157"/>
                    </a:lnTo>
                    <a:lnTo>
                      <a:pt x="90" y="157"/>
                    </a:lnTo>
                    <a:lnTo>
                      <a:pt x="95" y="157"/>
                    </a:lnTo>
                    <a:lnTo>
                      <a:pt x="102" y="155"/>
                    </a:lnTo>
                    <a:lnTo>
                      <a:pt x="102" y="154"/>
                    </a:lnTo>
                    <a:lnTo>
                      <a:pt x="103" y="154"/>
                    </a:lnTo>
                    <a:lnTo>
                      <a:pt x="105" y="154"/>
                    </a:lnTo>
                    <a:lnTo>
                      <a:pt x="110" y="154"/>
                    </a:lnTo>
                    <a:lnTo>
                      <a:pt x="116" y="149"/>
                    </a:lnTo>
                    <a:lnTo>
                      <a:pt x="123" y="145"/>
                    </a:lnTo>
                    <a:lnTo>
                      <a:pt x="129" y="141"/>
                    </a:lnTo>
                    <a:lnTo>
                      <a:pt x="136" y="136"/>
                    </a:lnTo>
                    <a:lnTo>
                      <a:pt x="141" y="129"/>
                    </a:lnTo>
                    <a:lnTo>
                      <a:pt x="145" y="123"/>
                    </a:lnTo>
                    <a:lnTo>
                      <a:pt x="149" y="116"/>
                    </a:lnTo>
                    <a:lnTo>
                      <a:pt x="154" y="110"/>
                    </a:lnTo>
                    <a:lnTo>
                      <a:pt x="154" y="106"/>
                    </a:lnTo>
                    <a:lnTo>
                      <a:pt x="154" y="103"/>
                    </a:lnTo>
                    <a:lnTo>
                      <a:pt x="154" y="102"/>
                    </a:lnTo>
                    <a:lnTo>
                      <a:pt x="155" y="102"/>
                    </a:lnTo>
                    <a:lnTo>
                      <a:pt x="157" y="95"/>
                    </a:lnTo>
                    <a:lnTo>
                      <a:pt x="157" y="90"/>
                    </a:lnTo>
                    <a:lnTo>
                      <a:pt x="157" y="88"/>
                    </a:lnTo>
                    <a:lnTo>
                      <a:pt x="157" y="87"/>
                    </a:lnTo>
                    <a:lnTo>
                      <a:pt x="158" y="87"/>
                    </a:lnTo>
                    <a:lnTo>
                      <a:pt x="159" y="8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35" name="Freeform 35">
                <a:extLst>
                  <a:ext uri="{FF2B5EF4-FFF2-40B4-BE49-F238E27FC236}">
                    <a16:creationId xmlns:a16="http://schemas.microsoft.com/office/drawing/2014/main" id="{B2C95B8C-CF71-7629-562E-44BFAA3FF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7163" y="4259263"/>
                <a:ext cx="63500" cy="63500"/>
              </a:xfrm>
              <a:custGeom>
                <a:avLst/>
                <a:gdLst>
                  <a:gd name="T0" fmla="*/ 159 w 159"/>
                  <a:gd name="T1" fmla="*/ 79 h 159"/>
                  <a:gd name="T2" fmla="*/ 157 w 159"/>
                  <a:gd name="T3" fmla="*/ 63 h 159"/>
                  <a:gd name="T4" fmla="*/ 154 w 159"/>
                  <a:gd name="T5" fmla="*/ 49 h 159"/>
                  <a:gd name="T6" fmla="*/ 145 w 159"/>
                  <a:gd name="T7" fmla="*/ 35 h 159"/>
                  <a:gd name="T8" fmla="*/ 136 w 159"/>
                  <a:gd name="T9" fmla="*/ 23 h 159"/>
                  <a:gd name="T10" fmla="*/ 123 w 159"/>
                  <a:gd name="T11" fmla="*/ 12 h 159"/>
                  <a:gd name="T12" fmla="*/ 116 w 159"/>
                  <a:gd name="T13" fmla="*/ 8 h 159"/>
                  <a:gd name="T14" fmla="*/ 110 w 159"/>
                  <a:gd name="T15" fmla="*/ 5 h 159"/>
                  <a:gd name="T16" fmla="*/ 102 w 159"/>
                  <a:gd name="T17" fmla="*/ 2 h 159"/>
                  <a:gd name="T18" fmla="*/ 95 w 159"/>
                  <a:gd name="T19" fmla="*/ 1 h 159"/>
                  <a:gd name="T20" fmla="*/ 80 w 159"/>
                  <a:gd name="T21" fmla="*/ 0 h 159"/>
                  <a:gd name="T22" fmla="*/ 63 w 159"/>
                  <a:gd name="T23" fmla="*/ 1 h 159"/>
                  <a:gd name="T24" fmla="*/ 49 w 159"/>
                  <a:gd name="T25" fmla="*/ 5 h 159"/>
                  <a:gd name="T26" fmla="*/ 35 w 159"/>
                  <a:gd name="T27" fmla="*/ 12 h 159"/>
                  <a:gd name="T28" fmla="*/ 23 w 159"/>
                  <a:gd name="T29" fmla="*/ 23 h 159"/>
                  <a:gd name="T30" fmla="*/ 13 w 159"/>
                  <a:gd name="T31" fmla="*/ 35 h 159"/>
                  <a:gd name="T32" fmla="*/ 6 w 159"/>
                  <a:gd name="T33" fmla="*/ 49 h 159"/>
                  <a:gd name="T34" fmla="*/ 1 w 159"/>
                  <a:gd name="T35" fmla="*/ 63 h 159"/>
                  <a:gd name="T36" fmla="*/ 0 w 159"/>
                  <a:gd name="T37" fmla="*/ 79 h 159"/>
                  <a:gd name="T38" fmla="*/ 1 w 159"/>
                  <a:gd name="T39" fmla="*/ 95 h 159"/>
                  <a:gd name="T40" fmla="*/ 2 w 159"/>
                  <a:gd name="T41" fmla="*/ 102 h 159"/>
                  <a:gd name="T42" fmla="*/ 6 w 159"/>
                  <a:gd name="T43" fmla="*/ 110 h 159"/>
                  <a:gd name="T44" fmla="*/ 8 w 159"/>
                  <a:gd name="T45" fmla="*/ 116 h 159"/>
                  <a:gd name="T46" fmla="*/ 13 w 159"/>
                  <a:gd name="T47" fmla="*/ 123 h 159"/>
                  <a:gd name="T48" fmla="*/ 23 w 159"/>
                  <a:gd name="T49" fmla="*/ 136 h 159"/>
                  <a:gd name="T50" fmla="*/ 35 w 159"/>
                  <a:gd name="T51" fmla="*/ 145 h 159"/>
                  <a:gd name="T52" fmla="*/ 49 w 159"/>
                  <a:gd name="T53" fmla="*/ 153 h 159"/>
                  <a:gd name="T54" fmla="*/ 63 w 159"/>
                  <a:gd name="T55" fmla="*/ 157 h 159"/>
                  <a:gd name="T56" fmla="*/ 80 w 159"/>
                  <a:gd name="T57" fmla="*/ 159 h 159"/>
                  <a:gd name="T58" fmla="*/ 87 w 159"/>
                  <a:gd name="T59" fmla="*/ 158 h 159"/>
                  <a:gd name="T60" fmla="*/ 87 w 159"/>
                  <a:gd name="T61" fmla="*/ 157 h 159"/>
                  <a:gd name="T62" fmla="*/ 88 w 159"/>
                  <a:gd name="T63" fmla="*/ 157 h 159"/>
                  <a:gd name="T64" fmla="*/ 90 w 159"/>
                  <a:gd name="T65" fmla="*/ 157 h 159"/>
                  <a:gd name="T66" fmla="*/ 95 w 159"/>
                  <a:gd name="T67" fmla="*/ 157 h 159"/>
                  <a:gd name="T68" fmla="*/ 102 w 159"/>
                  <a:gd name="T69" fmla="*/ 155 h 159"/>
                  <a:gd name="T70" fmla="*/ 102 w 159"/>
                  <a:gd name="T71" fmla="*/ 153 h 159"/>
                  <a:gd name="T72" fmla="*/ 103 w 159"/>
                  <a:gd name="T73" fmla="*/ 153 h 159"/>
                  <a:gd name="T74" fmla="*/ 105 w 159"/>
                  <a:gd name="T75" fmla="*/ 153 h 159"/>
                  <a:gd name="T76" fmla="*/ 110 w 159"/>
                  <a:gd name="T77" fmla="*/ 153 h 159"/>
                  <a:gd name="T78" fmla="*/ 116 w 159"/>
                  <a:gd name="T79" fmla="*/ 149 h 159"/>
                  <a:gd name="T80" fmla="*/ 123 w 159"/>
                  <a:gd name="T81" fmla="*/ 145 h 159"/>
                  <a:gd name="T82" fmla="*/ 129 w 159"/>
                  <a:gd name="T83" fmla="*/ 141 h 159"/>
                  <a:gd name="T84" fmla="*/ 136 w 159"/>
                  <a:gd name="T85" fmla="*/ 136 h 159"/>
                  <a:gd name="T86" fmla="*/ 141 w 159"/>
                  <a:gd name="T87" fmla="*/ 129 h 159"/>
                  <a:gd name="T88" fmla="*/ 145 w 159"/>
                  <a:gd name="T89" fmla="*/ 123 h 159"/>
                  <a:gd name="T90" fmla="*/ 149 w 159"/>
                  <a:gd name="T91" fmla="*/ 116 h 159"/>
                  <a:gd name="T92" fmla="*/ 154 w 159"/>
                  <a:gd name="T93" fmla="*/ 110 h 159"/>
                  <a:gd name="T94" fmla="*/ 154 w 159"/>
                  <a:gd name="T95" fmla="*/ 105 h 159"/>
                  <a:gd name="T96" fmla="*/ 154 w 159"/>
                  <a:gd name="T97" fmla="*/ 103 h 159"/>
                  <a:gd name="T98" fmla="*/ 154 w 159"/>
                  <a:gd name="T99" fmla="*/ 102 h 159"/>
                  <a:gd name="T100" fmla="*/ 155 w 159"/>
                  <a:gd name="T101" fmla="*/ 102 h 159"/>
                  <a:gd name="T102" fmla="*/ 157 w 159"/>
                  <a:gd name="T103" fmla="*/ 95 h 159"/>
                  <a:gd name="T104" fmla="*/ 157 w 159"/>
                  <a:gd name="T105" fmla="*/ 90 h 159"/>
                  <a:gd name="T106" fmla="*/ 157 w 159"/>
                  <a:gd name="T107" fmla="*/ 88 h 159"/>
                  <a:gd name="T108" fmla="*/ 157 w 159"/>
                  <a:gd name="T109" fmla="*/ 86 h 159"/>
                  <a:gd name="T110" fmla="*/ 158 w 159"/>
                  <a:gd name="T111" fmla="*/ 86 h 159"/>
                  <a:gd name="T112" fmla="*/ 159 w 159"/>
                  <a:gd name="T113" fmla="*/ 79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59" h="159">
                    <a:moveTo>
                      <a:pt x="159" y="79"/>
                    </a:moveTo>
                    <a:lnTo>
                      <a:pt x="157" y="63"/>
                    </a:lnTo>
                    <a:lnTo>
                      <a:pt x="154" y="49"/>
                    </a:lnTo>
                    <a:lnTo>
                      <a:pt x="145" y="35"/>
                    </a:lnTo>
                    <a:lnTo>
                      <a:pt x="136" y="23"/>
                    </a:lnTo>
                    <a:lnTo>
                      <a:pt x="123" y="12"/>
                    </a:lnTo>
                    <a:lnTo>
                      <a:pt x="116" y="8"/>
                    </a:lnTo>
                    <a:lnTo>
                      <a:pt x="110" y="5"/>
                    </a:lnTo>
                    <a:lnTo>
                      <a:pt x="102" y="2"/>
                    </a:lnTo>
                    <a:lnTo>
                      <a:pt x="95" y="1"/>
                    </a:lnTo>
                    <a:lnTo>
                      <a:pt x="80" y="0"/>
                    </a:lnTo>
                    <a:lnTo>
                      <a:pt x="63" y="1"/>
                    </a:lnTo>
                    <a:lnTo>
                      <a:pt x="49" y="5"/>
                    </a:lnTo>
                    <a:lnTo>
                      <a:pt x="35" y="12"/>
                    </a:lnTo>
                    <a:lnTo>
                      <a:pt x="23" y="23"/>
                    </a:lnTo>
                    <a:lnTo>
                      <a:pt x="13" y="35"/>
                    </a:lnTo>
                    <a:lnTo>
                      <a:pt x="6" y="49"/>
                    </a:lnTo>
                    <a:lnTo>
                      <a:pt x="1" y="63"/>
                    </a:lnTo>
                    <a:lnTo>
                      <a:pt x="0" y="79"/>
                    </a:lnTo>
                    <a:lnTo>
                      <a:pt x="1" y="95"/>
                    </a:lnTo>
                    <a:lnTo>
                      <a:pt x="2" y="102"/>
                    </a:lnTo>
                    <a:lnTo>
                      <a:pt x="6" y="110"/>
                    </a:lnTo>
                    <a:lnTo>
                      <a:pt x="8" y="116"/>
                    </a:lnTo>
                    <a:lnTo>
                      <a:pt x="13" y="123"/>
                    </a:lnTo>
                    <a:lnTo>
                      <a:pt x="23" y="136"/>
                    </a:lnTo>
                    <a:lnTo>
                      <a:pt x="35" y="145"/>
                    </a:lnTo>
                    <a:lnTo>
                      <a:pt x="49" y="153"/>
                    </a:lnTo>
                    <a:lnTo>
                      <a:pt x="63" y="157"/>
                    </a:lnTo>
                    <a:lnTo>
                      <a:pt x="80" y="159"/>
                    </a:lnTo>
                    <a:lnTo>
                      <a:pt x="87" y="158"/>
                    </a:lnTo>
                    <a:lnTo>
                      <a:pt x="87" y="157"/>
                    </a:lnTo>
                    <a:lnTo>
                      <a:pt x="88" y="157"/>
                    </a:lnTo>
                    <a:lnTo>
                      <a:pt x="90" y="157"/>
                    </a:lnTo>
                    <a:lnTo>
                      <a:pt x="95" y="157"/>
                    </a:lnTo>
                    <a:lnTo>
                      <a:pt x="102" y="155"/>
                    </a:lnTo>
                    <a:lnTo>
                      <a:pt x="102" y="153"/>
                    </a:lnTo>
                    <a:lnTo>
                      <a:pt x="103" y="153"/>
                    </a:lnTo>
                    <a:lnTo>
                      <a:pt x="105" y="153"/>
                    </a:lnTo>
                    <a:lnTo>
                      <a:pt x="110" y="153"/>
                    </a:lnTo>
                    <a:lnTo>
                      <a:pt x="116" y="149"/>
                    </a:lnTo>
                    <a:lnTo>
                      <a:pt x="123" y="145"/>
                    </a:lnTo>
                    <a:lnTo>
                      <a:pt x="129" y="141"/>
                    </a:lnTo>
                    <a:lnTo>
                      <a:pt x="136" y="136"/>
                    </a:lnTo>
                    <a:lnTo>
                      <a:pt x="141" y="129"/>
                    </a:lnTo>
                    <a:lnTo>
                      <a:pt x="145" y="123"/>
                    </a:lnTo>
                    <a:lnTo>
                      <a:pt x="149" y="116"/>
                    </a:lnTo>
                    <a:lnTo>
                      <a:pt x="154" y="110"/>
                    </a:lnTo>
                    <a:lnTo>
                      <a:pt x="154" y="105"/>
                    </a:lnTo>
                    <a:lnTo>
                      <a:pt x="154" y="103"/>
                    </a:lnTo>
                    <a:lnTo>
                      <a:pt x="154" y="102"/>
                    </a:lnTo>
                    <a:lnTo>
                      <a:pt x="155" y="102"/>
                    </a:lnTo>
                    <a:lnTo>
                      <a:pt x="157" y="95"/>
                    </a:lnTo>
                    <a:lnTo>
                      <a:pt x="157" y="90"/>
                    </a:lnTo>
                    <a:lnTo>
                      <a:pt x="157" y="88"/>
                    </a:lnTo>
                    <a:lnTo>
                      <a:pt x="157" y="86"/>
                    </a:lnTo>
                    <a:lnTo>
                      <a:pt x="158" y="86"/>
                    </a:lnTo>
                    <a:lnTo>
                      <a:pt x="159" y="79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36" name="Freeform 36">
                <a:extLst>
                  <a:ext uri="{FF2B5EF4-FFF2-40B4-BE49-F238E27FC236}">
                    <a16:creationId xmlns:a16="http://schemas.microsoft.com/office/drawing/2014/main" id="{F36A517C-DA92-E1B3-8AFF-721B86A557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7163" y="4105276"/>
                <a:ext cx="63500" cy="63500"/>
              </a:xfrm>
              <a:custGeom>
                <a:avLst/>
                <a:gdLst>
                  <a:gd name="T0" fmla="*/ 159 w 159"/>
                  <a:gd name="T1" fmla="*/ 80 h 160"/>
                  <a:gd name="T2" fmla="*/ 157 w 159"/>
                  <a:gd name="T3" fmla="*/ 63 h 160"/>
                  <a:gd name="T4" fmla="*/ 154 w 159"/>
                  <a:gd name="T5" fmla="*/ 49 h 160"/>
                  <a:gd name="T6" fmla="*/ 145 w 159"/>
                  <a:gd name="T7" fmla="*/ 35 h 160"/>
                  <a:gd name="T8" fmla="*/ 136 w 159"/>
                  <a:gd name="T9" fmla="*/ 23 h 160"/>
                  <a:gd name="T10" fmla="*/ 123 w 159"/>
                  <a:gd name="T11" fmla="*/ 13 h 160"/>
                  <a:gd name="T12" fmla="*/ 116 w 159"/>
                  <a:gd name="T13" fmla="*/ 8 h 160"/>
                  <a:gd name="T14" fmla="*/ 110 w 159"/>
                  <a:gd name="T15" fmla="*/ 6 h 160"/>
                  <a:gd name="T16" fmla="*/ 102 w 159"/>
                  <a:gd name="T17" fmla="*/ 2 h 160"/>
                  <a:gd name="T18" fmla="*/ 95 w 159"/>
                  <a:gd name="T19" fmla="*/ 1 h 160"/>
                  <a:gd name="T20" fmla="*/ 80 w 159"/>
                  <a:gd name="T21" fmla="*/ 0 h 160"/>
                  <a:gd name="T22" fmla="*/ 63 w 159"/>
                  <a:gd name="T23" fmla="*/ 1 h 160"/>
                  <a:gd name="T24" fmla="*/ 49 w 159"/>
                  <a:gd name="T25" fmla="*/ 6 h 160"/>
                  <a:gd name="T26" fmla="*/ 35 w 159"/>
                  <a:gd name="T27" fmla="*/ 13 h 160"/>
                  <a:gd name="T28" fmla="*/ 23 w 159"/>
                  <a:gd name="T29" fmla="*/ 23 h 160"/>
                  <a:gd name="T30" fmla="*/ 13 w 159"/>
                  <a:gd name="T31" fmla="*/ 35 h 160"/>
                  <a:gd name="T32" fmla="*/ 6 w 159"/>
                  <a:gd name="T33" fmla="*/ 49 h 160"/>
                  <a:gd name="T34" fmla="*/ 1 w 159"/>
                  <a:gd name="T35" fmla="*/ 63 h 160"/>
                  <a:gd name="T36" fmla="*/ 0 w 159"/>
                  <a:gd name="T37" fmla="*/ 80 h 160"/>
                  <a:gd name="T38" fmla="*/ 1 w 159"/>
                  <a:gd name="T39" fmla="*/ 95 h 160"/>
                  <a:gd name="T40" fmla="*/ 2 w 159"/>
                  <a:gd name="T41" fmla="*/ 102 h 160"/>
                  <a:gd name="T42" fmla="*/ 6 w 159"/>
                  <a:gd name="T43" fmla="*/ 110 h 160"/>
                  <a:gd name="T44" fmla="*/ 8 w 159"/>
                  <a:gd name="T45" fmla="*/ 116 h 160"/>
                  <a:gd name="T46" fmla="*/ 13 w 159"/>
                  <a:gd name="T47" fmla="*/ 123 h 160"/>
                  <a:gd name="T48" fmla="*/ 23 w 159"/>
                  <a:gd name="T49" fmla="*/ 136 h 160"/>
                  <a:gd name="T50" fmla="*/ 35 w 159"/>
                  <a:gd name="T51" fmla="*/ 145 h 160"/>
                  <a:gd name="T52" fmla="*/ 49 w 159"/>
                  <a:gd name="T53" fmla="*/ 154 h 160"/>
                  <a:gd name="T54" fmla="*/ 63 w 159"/>
                  <a:gd name="T55" fmla="*/ 157 h 160"/>
                  <a:gd name="T56" fmla="*/ 80 w 159"/>
                  <a:gd name="T57" fmla="*/ 160 h 160"/>
                  <a:gd name="T58" fmla="*/ 87 w 159"/>
                  <a:gd name="T59" fmla="*/ 158 h 160"/>
                  <a:gd name="T60" fmla="*/ 87 w 159"/>
                  <a:gd name="T61" fmla="*/ 157 h 160"/>
                  <a:gd name="T62" fmla="*/ 88 w 159"/>
                  <a:gd name="T63" fmla="*/ 157 h 160"/>
                  <a:gd name="T64" fmla="*/ 90 w 159"/>
                  <a:gd name="T65" fmla="*/ 157 h 160"/>
                  <a:gd name="T66" fmla="*/ 95 w 159"/>
                  <a:gd name="T67" fmla="*/ 157 h 160"/>
                  <a:gd name="T68" fmla="*/ 102 w 159"/>
                  <a:gd name="T69" fmla="*/ 155 h 160"/>
                  <a:gd name="T70" fmla="*/ 102 w 159"/>
                  <a:gd name="T71" fmla="*/ 154 h 160"/>
                  <a:gd name="T72" fmla="*/ 103 w 159"/>
                  <a:gd name="T73" fmla="*/ 154 h 160"/>
                  <a:gd name="T74" fmla="*/ 105 w 159"/>
                  <a:gd name="T75" fmla="*/ 154 h 160"/>
                  <a:gd name="T76" fmla="*/ 110 w 159"/>
                  <a:gd name="T77" fmla="*/ 154 h 160"/>
                  <a:gd name="T78" fmla="*/ 116 w 159"/>
                  <a:gd name="T79" fmla="*/ 149 h 160"/>
                  <a:gd name="T80" fmla="*/ 123 w 159"/>
                  <a:gd name="T81" fmla="*/ 145 h 160"/>
                  <a:gd name="T82" fmla="*/ 129 w 159"/>
                  <a:gd name="T83" fmla="*/ 141 h 160"/>
                  <a:gd name="T84" fmla="*/ 136 w 159"/>
                  <a:gd name="T85" fmla="*/ 136 h 160"/>
                  <a:gd name="T86" fmla="*/ 141 w 159"/>
                  <a:gd name="T87" fmla="*/ 129 h 160"/>
                  <a:gd name="T88" fmla="*/ 145 w 159"/>
                  <a:gd name="T89" fmla="*/ 123 h 160"/>
                  <a:gd name="T90" fmla="*/ 149 w 159"/>
                  <a:gd name="T91" fmla="*/ 116 h 160"/>
                  <a:gd name="T92" fmla="*/ 154 w 159"/>
                  <a:gd name="T93" fmla="*/ 110 h 160"/>
                  <a:gd name="T94" fmla="*/ 154 w 159"/>
                  <a:gd name="T95" fmla="*/ 106 h 160"/>
                  <a:gd name="T96" fmla="*/ 154 w 159"/>
                  <a:gd name="T97" fmla="*/ 103 h 160"/>
                  <a:gd name="T98" fmla="*/ 154 w 159"/>
                  <a:gd name="T99" fmla="*/ 102 h 160"/>
                  <a:gd name="T100" fmla="*/ 155 w 159"/>
                  <a:gd name="T101" fmla="*/ 102 h 160"/>
                  <a:gd name="T102" fmla="*/ 157 w 159"/>
                  <a:gd name="T103" fmla="*/ 95 h 160"/>
                  <a:gd name="T104" fmla="*/ 157 w 159"/>
                  <a:gd name="T105" fmla="*/ 90 h 160"/>
                  <a:gd name="T106" fmla="*/ 157 w 159"/>
                  <a:gd name="T107" fmla="*/ 88 h 160"/>
                  <a:gd name="T108" fmla="*/ 157 w 159"/>
                  <a:gd name="T109" fmla="*/ 87 h 160"/>
                  <a:gd name="T110" fmla="*/ 158 w 159"/>
                  <a:gd name="T111" fmla="*/ 87 h 160"/>
                  <a:gd name="T112" fmla="*/ 159 w 159"/>
                  <a:gd name="T113" fmla="*/ 8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59" h="160">
                    <a:moveTo>
                      <a:pt x="159" y="80"/>
                    </a:moveTo>
                    <a:lnTo>
                      <a:pt x="157" y="63"/>
                    </a:lnTo>
                    <a:lnTo>
                      <a:pt x="154" y="49"/>
                    </a:lnTo>
                    <a:lnTo>
                      <a:pt x="145" y="35"/>
                    </a:lnTo>
                    <a:lnTo>
                      <a:pt x="136" y="23"/>
                    </a:lnTo>
                    <a:lnTo>
                      <a:pt x="123" y="13"/>
                    </a:lnTo>
                    <a:lnTo>
                      <a:pt x="116" y="8"/>
                    </a:lnTo>
                    <a:lnTo>
                      <a:pt x="110" y="6"/>
                    </a:lnTo>
                    <a:lnTo>
                      <a:pt x="102" y="2"/>
                    </a:lnTo>
                    <a:lnTo>
                      <a:pt x="95" y="1"/>
                    </a:lnTo>
                    <a:lnTo>
                      <a:pt x="80" y="0"/>
                    </a:lnTo>
                    <a:lnTo>
                      <a:pt x="63" y="1"/>
                    </a:lnTo>
                    <a:lnTo>
                      <a:pt x="49" y="6"/>
                    </a:lnTo>
                    <a:lnTo>
                      <a:pt x="35" y="13"/>
                    </a:lnTo>
                    <a:lnTo>
                      <a:pt x="23" y="23"/>
                    </a:lnTo>
                    <a:lnTo>
                      <a:pt x="13" y="35"/>
                    </a:lnTo>
                    <a:lnTo>
                      <a:pt x="6" y="49"/>
                    </a:lnTo>
                    <a:lnTo>
                      <a:pt x="1" y="63"/>
                    </a:lnTo>
                    <a:lnTo>
                      <a:pt x="0" y="80"/>
                    </a:lnTo>
                    <a:lnTo>
                      <a:pt x="1" y="95"/>
                    </a:lnTo>
                    <a:lnTo>
                      <a:pt x="2" y="102"/>
                    </a:lnTo>
                    <a:lnTo>
                      <a:pt x="6" y="110"/>
                    </a:lnTo>
                    <a:lnTo>
                      <a:pt x="8" y="116"/>
                    </a:lnTo>
                    <a:lnTo>
                      <a:pt x="13" y="123"/>
                    </a:lnTo>
                    <a:lnTo>
                      <a:pt x="23" y="136"/>
                    </a:lnTo>
                    <a:lnTo>
                      <a:pt x="35" y="145"/>
                    </a:lnTo>
                    <a:lnTo>
                      <a:pt x="49" y="154"/>
                    </a:lnTo>
                    <a:lnTo>
                      <a:pt x="63" y="157"/>
                    </a:lnTo>
                    <a:lnTo>
                      <a:pt x="80" y="160"/>
                    </a:lnTo>
                    <a:lnTo>
                      <a:pt x="87" y="158"/>
                    </a:lnTo>
                    <a:lnTo>
                      <a:pt x="87" y="157"/>
                    </a:lnTo>
                    <a:lnTo>
                      <a:pt x="88" y="157"/>
                    </a:lnTo>
                    <a:lnTo>
                      <a:pt x="90" y="157"/>
                    </a:lnTo>
                    <a:lnTo>
                      <a:pt x="95" y="157"/>
                    </a:lnTo>
                    <a:lnTo>
                      <a:pt x="102" y="155"/>
                    </a:lnTo>
                    <a:lnTo>
                      <a:pt x="102" y="154"/>
                    </a:lnTo>
                    <a:lnTo>
                      <a:pt x="103" y="154"/>
                    </a:lnTo>
                    <a:lnTo>
                      <a:pt x="105" y="154"/>
                    </a:lnTo>
                    <a:lnTo>
                      <a:pt x="110" y="154"/>
                    </a:lnTo>
                    <a:lnTo>
                      <a:pt x="116" y="149"/>
                    </a:lnTo>
                    <a:lnTo>
                      <a:pt x="123" y="145"/>
                    </a:lnTo>
                    <a:lnTo>
                      <a:pt x="129" y="141"/>
                    </a:lnTo>
                    <a:lnTo>
                      <a:pt x="136" y="136"/>
                    </a:lnTo>
                    <a:lnTo>
                      <a:pt x="141" y="129"/>
                    </a:lnTo>
                    <a:lnTo>
                      <a:pt x="145" y="123"/>
                    </a:lnTo>
                    <a:lnTo>
                      <a:pt x="149" y="116"/>
                    </a:lnTo>
                    <a:lnTo>
                      <a:pt x="154" y="110"/>
                    </a:lnTo>
                    <a:lnTo>
                      <a:pt x="154" y="106"/>
                    </a:lnTo>
                    <a:lnTo>
                      <a:pt x="154" y="103"/>
                    </a:lnTo>
                    <a:lnTo>
                      <a:pt x="154" y="102"/>
                    </a:lnTo>
                    <a:lnTo>
                      <a:pt x="155" y="102"/>
                    </a:lnTo>
                    <a:lnTo>
                      <a:pt x="157" y="95"/>
                    </a:lnTo>
                    <a:lnTo>
                      <a:pt x="157" y="90"/>
                    </a:lnTo>
                    <a:lnTo>
                      <a:pt x="157" y="88"/>
                    </a:lnTo>
                    <a:lnTo>
                      <a:pt x="157" y="87"/>
                    </a:lnTo>
                    <a:lnTo>
                      <a:pt x="158" y="87"/>
                    </a:lnTo>
                    <a:lnTo>
                      <a:pt x="159" y="8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37" name="Freeform 37">
                <a:extLst>
                  <a:ext uri="{FF2B5EF4-FFF2-40B4-BE49-F238E27FC236}">
                    <a16:creationId xmlns:a16="http://schemas.microsoft.com/office/drawing/2014/main" id="{6FED98D8-5E51-FC93-773C-57DA420809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7163" y="3751263"/>
                <a:ext cx="63500" cy="63500"/>
              </a:xfrm>
              <a:custGeom>
                <a:avLst/>
                <a:gdLst>
                  <a:gd name="T0" fmla="*/ 159 w 159"/>
                  <a:gd name="T1" fmla="*/ 80 h 160"/>
                  <a:gd name="T2" fmla="*/ 157 w 159"/>
                  <a:gd name="T3" fmla="*/ 64 h 160"/>
                  <a:gd name="T4" fmla="*/ 154 w 159"/>
                  <a:gd name="T5" fmla="*/ 49 h 160"/>
                  <a:gd name="T6" fmla="*/ 145 w 159"/>
                  <a:gd name="T7" fmla="*/ 35 h 160"/>
                  <a:gd name="T8" fmla="*/ 136 w 159"/>
                  <a:gd name="T9" fmla="*/ 24 h 160"/>
                  <a:gd name="T10" fmla="*/ 123 w 159"/>
                  <a:gd name="T11" fmla="*/ 13 h 160"/>
                  <a:gd name="T12" fmla="*/ 116 w 159"/>
                  <a:gd name="T13" fmla="*/ 8 h 160"/>
                  <a:gd name="T14" fmla="*/ 110 w 159"/>
                  <a:gd name="T15" fmla="*/ 6 h 160"/>
                  <a:gd name="T16" fmla="*/ 102 w 159"/>
                  <a:gd name="T17" fmla="*/ 2 h 160"/>
                  <a:gd name="T18" fmla="*/ 95 w 159"/>
                  <a:gd name="T19" fmla="*/ 1 h 160"/>
                  <a:gd name="T20" fmla="*/ 80 w 159"/>
                  <a:gd name="T21" fmla="*/ 0 h 160"/>
                  <a:gd name="T22" fmla="*/ 63 w 159"/>
                  <a:gd name="T23" fmla="*/ 1 h 160"/>
                  <a:gd name="T24" fmla="*/ 49 w 159"/>
                  <a:gd name="T25" fmla="*/ 6 h 160"/>
                  <a:gd name="T26" fmla="*/ 35 w 159"/>
                  <a:gd name="T27" fmla="*/ 13 h 160"/>
                  <a:gd name="T28" fmla="*/ 23 w 159"/>
                  <a:gd name="T29" fmla="*/ 24 h 160"/>
                  <a:gd name="T30" fmla="*/ 13 w 159"/>
                  <a:gd name="T31" fmla="*/ 35 h 160"/>
                  <a:gd name="T32" fmla="*/ 6 w 159"/>
                  <a:gd name="T33" fmla="*/ 49 h 160"/>
                  <a:gd name="T34" fmla="*/ 1 w 159"/>
                  <a:gd name="T35" fmla="*/ 64 h 160"/>
                  <a:gd name="T36" fmla="*/ 0 w 159"/>
                  <a:gd name="T37" fmla="*/ 80 h 160"/>
                  <a:gd name="T38" fmla="*/ 1 w 159"/>
                  <a:gd name="T39" fmla="*/ 95 h 160"/>
                  <a:gd name="T40" fmla="*/ 2 w 159"/>
                  <a:gd name="T41" fmla="*/ 102 h 160"/>
                  <a:gd name="T42" fmla="*/ 6 w 159"/>
                  <a:gd name="T43" fmla="*/ 111 h 160"/>
                  <a:gd name="T44" fmla="*/ 8 w 159"/>
                  <a:gd name="T45" fmla="*/ 116 h 160"/>
                  <a:gd name="T46" fmla="*/ 13 w 159"/>
                  <a:gd name="T47" fmla="*/ 124 h 160"/>
                  <a:gd name="T48" fmla="*/ 23 w 159"/>
                  <a:gd name="T49" fmla="*/ 136 h 160"/>
                  <a:gd name="T50" fmla="*/ 35 w 159"/>
                  <a:gd name="T51" fmla="*/ 146 h 160"/>
                  <a:gd name="T52" fmla="*/ 49 w 159"/>
                  <a:gd name="T53" fmla="*/ 154 h 160"/>
                  <a:gd name="T54" fmla="*/ 63 w 159"/>
                  <a:gd name="T55" fmla="*/ 158 h 160"/>
                  <a:gd name="T56" fmla="*/ 80 w 159"/>
                  <a:gd name="T57" fmla="*/ 160 h 160"/>
                  <a:gd name="T58" fmla="*/ 87 w 159"/>
                  <a:gd name="T59" fmla="*/ 159 h 160"/>
                  <a:gd name="T60" fmla="*/ 87 w 159"/>
                  <a:gd name="T61" fmla="*/ 158 h 160"/>
                  <a:gd name="T62" fmla="*/ 88 w 159"/>
                  <a:gd name="T63" fmla="*/ 158 h 160"/>
                  <a:gd name="T64" fmla="*/ 90 w 159"/>
                  <a:gd name="T65" fmla="*/ 158 h 160"/>
                  <a:gd name="T66" fmla="*/ 95 w 159"/>
                  <a:gd name="T67" fmla="*/ 158 h 160"/>
                  <a:gd name="T68" fmla="*/ 102 w 159"/>
                  <a:gd name="T69" fmla="*/ 155 h 160"/>
                  <a:gd name="T70" fmla="*/ 102 w 159"/>
                  <a:gd name="T71" fmla="*/ 154 h 160"/>
                  <a:gd name="T72" fmla="*/ 103 w 159"/>
                  <a:gd name="T73" fmla="*/ 154 h 160"/>
                  <a:gd name="T74" fmla="*/ 105 w 159"/>
                  <a:gd name="T75" fmla="*/ 154 h 160"/>
                  <a:gd name="T76" fmla="*/ 110 w 159"/>
                  <a:gd name="T77" fmla="*/ 154 h 160"/>
                  <a:gd name="T78" fmla="*/ 116 w 159"/>
                  <a:gd name="T79" fmla="*/ 149 h 160"/>
                  <a:gd name="T80" fmla="*/ 123 w 159"/>
                  <a:gd name="T81" fmla="*/ 146 h 160"/>
                  <a:gd name="T82" fmla="*/ 129 w 159"/>
                  <a:gd name="T83" fmla="*/ 141 h 160"/>
                  <a:gd name="T84" fmla="*/ 136 w 159"/>
                  <a:gd name="T85" fmla="*/ 136 h 160"/>
                  <a:gd name="T86" fmla="*/ 141 w 159"/>
                  <a:gd name="T87" fmla="*/ 129 h 160"/>
                  <a:gd name="T88" fmla="*/ 145 w 159"/>
                  <a:gd name="T89" fmla="*/ 124 h 160"/>
                  <a:gd name="T90" fmla="*/ 149 w 159"/>
                  <a:gd name="T91" fmla="*/ 116 h 160"/>
                  <a:gd name="T92" fmla="*/ 154 w 159"/>
                  <a:gd name="T93" fmla="*/ 111 h 160"/>
                  <a:gd name="T94" fmla="*/ 154 w 159"/>
                  <a:gd name="T95" fmla="*/ 106 h 160"/>
                  <a:gd name="T96" fmla="*/ 154 w 159"/>
                  <a:gd name="T97" fmla="*/ 104 h 160"/>
                  <a:gd name="T98" fmla="*/ 154 w 159"/>
                  <a:gd name="T99" fmla="*/ 102 h 160"/>
                  <a:gd name="T100" fmla="*/ 155 w 159"/>
                  <a:gd name="T101" fmla="*/ 102 h 160"/>
                  <a:gd name="T102" fmla="*/ 157 w 159"/>
                  <a:gd name="T103" fmla="*/ 95 h 160"/>
                  <a:gd name="T104" fmla="*/ 157 w 159"/>
                  <a:gd name="T105" fmla="*/ 91 h 160"/>
                  <a:gd name="T106" fmla="*/ 157 w 159"/>
                  <a:gd name="T107" fmla="*/ 88 h 160"/>
                  <a:gd name="T108" fmla="*/ 157 w 159"/>
                  <a:gd name="T109" fmla="*/ 87 h 160"/>
                  <a:gd name="T110" fmla="*/ 158 w 159"/>
                  <a:gd name="T111" fmla="*/ 87 h 160"/>
                  <a:gd name="T112" fmla="*/ 159 w 159"/>
                  <a:gd name="T113" fmla="*/ 8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59" h="160">
                    <a:moveTo>
                      <a:pt x="159" y="80"/>
                    </a:moveTo>
                    <a:lnTo>
                      <a:pt x="157" y="64"/>
                    </a:lnTo>
                    <a:lnTo>
                      <a:pt x="154" y="49"/>
                    </a:lnTo>
                    <a:lnTo>
                      <a:pt x="145" y="35"/>
                    </a:lnTo>
                    <a:lnTo>
                      <a:pt x="136" y="24"/>
                    </a:lnTo>
                    <a:lnTo>
                      <a:pt x="123" y="13"/>
                    </a:lnTo>
                    <a:lnTo>
                      <a:pt x="116" y="8"/>
                    </a:lnTo>
                    <a:lnTo>
                      <a:pt x="110" y="6"/>
                    </a:lnTo>
                    <a:lnTo>
                      <a:pt x="102" y="2"/>
                    </a:lnTo>
                    <a:lnTo>
                      <a:pt x="95" y="1"/>
                    </a:lnTo>
                    <a:lnTo>
                      <a:pt x="80" y="0"/>
                    </a:lnTo>
                    <a:lnTo>
                      <a:pt x="63" y="1"/>
                    </a:lnTo>
                    <a:lnTo>
                      <a:pt x="49" y="6"/>
                    </a:lnTo>
                    <a:lnTo>
                      <a:pt x="35" y="13"/>
                    </a:lnTo>
                    <a:lnTo>
                      <a:pt x="23" y="24"/>
                    </a:lnTo>
                    <a:lnTo>
                      <a:pt x="13" y="35"/>
                    </a:lnTo>
                    <a:lnTo>
                      <a:pt x="6" y="49"/>
                    </a:lnTo>
                    <a:lnTo>
                      <a:pt x="1" y="64"/>
                    </a:lnTo>
                    <a:lnTo>
                      <a:pt x="0" y="80"/>
                    </a:lnTo>
                    <a:lnTo>
                      <a:pt x="1" y="95"/>
                    </a:lnTo>
                    <a:lnTo>
                      <a:pt x="2" y="102"/>
                    </a:lnTo>
                    <a:lnTo>
                      <a:pt x="6" y="111"/>
                    </a:lnTo>
                    <a:lnTo>
                      <a:pt x="8" y="116"/>
                    </a:lnTo>
                    <a:lnTo>
                      <a:pt x="13" y="124"/>
                    </a:lnTo>
                    <a:lnTo>
                      <a:pt x="23" y="136"/>
                    </a:lnTo>
                    <a:lnTo>
                      <a:pt x="35" y="146"/>
                    </a:lnTo>
                    <a:lnTo>
                      <a:pt x="49" y="154"/>
                    </a:lnTo>
                    <a:lnTo>
                      <a:pt x="63" y="158"/>
                    </a:lnTo>
                    <a:lnTo>
                      <a:pt x="80" y="160"/>
                    </a:lnTo>
                    <a:lnTo>
                      <a:pt x="87" y="159"/>
                    </a:lnTo>
                    <a:lnTo>
                      <a:pt x="87" y="158"/>
                    </a:lnTo>
                    <a:lnTo>
                      <a:pt x="88" y="158"/>
                    </a:lnTo>
                    <a:lnTo>
                      <a:pt x="90" y="158"/>
                    </a:lnTo>
                    <a:lnTo>
                      <a:pt x="95" y="158"/>
                    </a:lnTo>
                    <a:lnTo>
                      <a:pt x="102" y="155"/>
                    </a:lnTo>
                    <a:lnTo>
                      <a:pt x="102" y="154"/>
                    </a:lnTo>
                    <a:lnTo>
                      <a:pt x="103" y="154"/>
                    </a:lnTo>
                    <a:lnTo>
                      <a:pt x="105" y="154"/>
                    </a:lnTo>
                    <a:lnTo>
                      <a:pt x="110" y="154"/>
                    </a:lnTo>
                    <a:lnTo>
                      <a:pt x="116" y="149"/>
                    </a:lnTo>
                    <a:lnTo>
                      <a:pt x="123" y="146"/>
                    </a:lnTo>
                    <a:lnTo>
                      <a:pt x="129" y="141"/>
                    </a:lnTo>
                    <a:lnTo>
                      <a:pt x="136" y="136"/>
                    </a:lnTo>
                    <a:lnTo>
                      <a:pt x="141" y="129"/>
                    </a:lnTo>
                    <a:lnTo>
                      <a:pt x="145" y="124"/>
                    </a:lnTo>
                    <a:lnTo>
                      <a:pt x="149" y="116"/>
                    </a:lnTo>
                    <a:lnTo>
                      <a:pt x="154" y="111"/>
                    </a:lnTo>
                    <a:lnTo>
                      <a:pt x="154" y="106"/>
                    </a:lnTo>
                    <a:lnTo>
                      <a:pt x="154" y="104"/>
                    </a:lnTo>
                    <a:lnTo>
                      <a:pt x="154" y="102"/>
                    </a:lnTo>
                    <a:lnTo>
                      <a:pt x="155" y="102"/>
                    </a:lnTo>
                    <a:lnTo>
                      <a:pt x="157" y="95"/>
                    </a:lnTo>
                    <a:lnTo>
                      <a:pt x="157" y="91"/>
                    </a:lnTo>
                    <a:lnTo>
                      <a:pt x="157" y="88"/>
                    </a:lnTo>
                    <a:lnTo>
                      <a:pt x="157" y="87"/>
                    </a:lnTo>
                    <a:lnTo>
                      <a:pt x="158" y="87"/>
                    </a:lnTo>
                    <a:lnTo>
                      <a:pt x="159" y="8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38" name="Freeform 38">
                <a:extLst>
                  <a:ext uri="{FF2B5EF4-FFF2-40B4-BE49-F238E27FC236}">
                    <a16:creationId xmlns:a16="http://schemas.microsoft.com/office/drawing/2014/main" id="{510115A2-088E-9FA5-3F3C-B0392FA51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9388" y="3594101"/>
                <a:ext cx="63500" cy="63500"/>
              </a:xfrm>
              <a:custGeom>
                <a:avLst/>
                <a:gdLst>
                  <a:gd name="T0" fmla="*/ 160 w 160"/>
                  <a:gd name="T1" fmla="*/ 80 h 160"/>
                  <a:gd name="T2" fmla="*/ 157 w 160"/>
                  <a:gd name="T3" fmla="*/ 64 h 160"/>
                  <a:gd name="T4" fmla="*/ 154 w 160"/>
                  <a:gd name="T5" fmla="*/ 50 h 160"/>
                  <a:gd name="T6" fmla="*/ 146 w 160"/>
                  <a:gd name="T7" fmla="*/ 36 h 160"/>
                  <a:gd name="T8" fmla="*/ 136 w 160"/>
                  <a:gd name="T9" fmla="*/ 24 h 160"/>
                  <a:gd name="T10" fmla="*/ 123 w 160"/>
                  <a:gd name="T11" fmla="*/ 13 h 160"/>
                  <a:gd name="T12" fmla="*/ 116 w 160"/>
                  <a:gd name="T13" fmla="*/ 9 h 160"/>
                  <a:gd name="T14" fmla="*/ 110 w 160"/>
                  <a:gd name="T15" fmla="*/ 6 h 160"/>
                  <a:gd name="T16" fmla="*/ 102 w 160"/>
                  <a:gd name="T17" fmla="*/ 3 h 160"/>
                  <a:gd name="T18" fmla="*/ 95 w 160"/>
                  <a:gd name="T19" fmla="*/ 2 h 160"/>
                  <a:gd name="T20" fmla="*/ 80 w 160"/>
                  <a:gd name="T21" fmla="*/ 0 h 160"/>
                  <a:gd name="T22" fmla="*/ 63 w 160"/>
                  <a:gd name="T23" fmla="*/ 2 h 160"/>
                  <a:gd name="T24" fmla="*/ 49 w 160"/>
                  <a:gd name="T25" fmla="*/ 6 h 160"/>
                  <a:gd name="T26" fmla="*/ 35 w 160"/>
                  <a:gd name="T27" fmla="*/ 13 h 160"/>
                  <a:gd name="T28" fmla="*/ 23 w 160"/>
                  <a:gd name="T29" fmla="*/ 24 h 160"/>
                  <a:gd name="T30" fmla="*/ 13 w 160"/>
                  <a:gd name="T31" fmla="*/ 36 h 160"/>
                  <a:gd name="T32" fmla="*/ 6 w 160"/>
                  <a:gd name="T33" fmla="*/ 50 h 160"/>
                  <a:gd name="T34" fmla="*/ 1 w 160"/>
                  <a:gd name="T35" fmla="*/ 64 h 160"/>
                  <a:gd name="T36" fmla="*/ 0 w 160"/>
                  <a:gd name="T37" fmla="*/ 80 h 160"/>
                  <a:gd name="T38" fmla="*/ 1 w 160"/>
                  <a:gd name="T39" fmla="*/ 96 h 160"/>
                  <a:gd name="T40" fmla="*/ 2 w 160"/>
                  <a:gd name="T41" fmla="*/ 103 h 160"/>
                  <a:gd name="T42" fmla="*/ 6 w 160"/>
                  <a:gd name="T43" fmla="*/ 111 h 160"/>
                  <a:gd name="T44" fmla="*/ 8 w 160"/>
                  <a:gd name="T45" fmla="*/ 117 h 160"/>
                  <a:gd name="T46" fmla="*/ 13 w 160"/>
                  <a:gd name="T47" fmla="*/ 124 h 160"/>
                  <a:gd name="T48" fmla="*/ 23 w 160"/>
                  <a:gd name="T49" fmla="*/ 137 h 160"/>
                  <a:gd name="T50" fmla="*/ 35 w 160"/>
                  <a:gd name="T51" fmla="*/ 146 h 160"/>
                  <a:gd name="T52" fmla="*/ 49 w 160"/>
                  <a:gd name="T53" fmla="*/ 154 h 160"/>
                  <a:gd name="T54" fmla="*/ 63 w 160"/>
                  <a:gd name="T55" fmla="*/ 158 h 160"/>
                  <a:gd name="T56" fmla="*/ 80 w 160"/>
                  <a:gd name="T57" fmla="*/ 160 h 160"/>
                  <a:gd name="T58" fmla="*/ 87 w 160"/>
                  <a:gd name="T59" fmla="*/ 159 h 160"/>
                  <a:gd name="T60" fmla="*/ 87 w 160"/>
                  <a:gd name="T61" fmla="*/ 158 h 160"/>
                  <a:gd name="T62" fmla="*/ 88 w 160"/>
                  <a:gd name="T63" fmla="*/ 158 h 160"/>
                  <a:gd name="T64" fmla="*/ 90 w 160"/>
                  <a:gd name="T65" fmla="*/ 158 h 160"/>
                  <a:gd name="T66" fmla="*/ 95 w 160"/>
                  <a:gd name="T67" fmla="*/ 158 h 160"/>
                  <a:gd name="T68" fmla="*/ 102 w 160"/>
                  <a:gd name="T69" fmla="*/ 155 h 160"/>
                  <a:gd name="T70" fmla="*/ 102 w 160"/>
                  <a:gd name="T71" fmla="*/ 154 h 160"/>
                  <a:gd name="T72" fmla="*/ 103 w 160"/>
                  <a:gd name="T73" fmla="*/ 154 h 160"/>
                  <a:gd name="T74" fmla="*/ 106 w 160"/>
                  <a:gd name="T75" fmla="*/ 154 h 160"/>
                  <a:gd name="T76" fmla="*/ 110 w 160"/>
                  <a:gd name="T77" fmla="*/ 154 h 160"/>
                  <a:gd name="T78" fmla="*/ 116 w 160"/>
                  <a:gd name="T79" fmla="*/ 150 h 160"/>
                  <a:gd name="T80" fmla="*/ 123 w 160"/>
                  <a:gd name="T81" fmla="*/ 146 h 160"/>
                  <a:gd name="T82" fmla="*/ 129 w 160"/>
                  <a:gd name="T83" fmla="*/ 141 h 160"/>
                  <a:gd name="T84" fmla="*/ 136 w 160"/>
                  <a:gd name="T85" fmla="*/ 137 h 160"/>
                  <a:gd name="T86" fmla="*/ 141 w 160"/>
                  <a:gd name="T87" fmla="*/ 130 h 160"/>
                  <a:gd name="T88" fmla="*/ 146 w 160"/>
                  <a:gd name="T89" fmla="*/ 124 h 160"/>
                  <a:gd name="T90" fmla="*/ 149 w 160"/>
                  <a:gd name="T91" fmla="*/ 117 h 160"/>
                  <a:gd name="T92" fmla="*/ 154 w 160"/>
                  <a:gd name="T93" fmla="*/ 111 h 160"/>
                  <a:gd name="T94" fmla="*/ 154 w 160"/>
                  <a:gd name="T95" fmla="*/ 106 h 160"/>
                  <a:gd name="T96" fmla="*/ 154 w 160"/>
                  <a:gd name="T97" fmla="*/ 104 h 160"/>
                  <a:gd name="T98" fmla="*/ 154 w 160"/>
                  <a:gd name="T99" fmla="*/ 103 h 160"/>
                  <a:gd name="T100" fmla="*/ 155 w 160"/>
                  <a:gd name="T101" fmla="*/ 103 h 160"/>
                  <a:gd name="T102" fmla="*/ 157 w 160"/>
                  <a:gd name="T103" fmla="*/ 96 h 160"/>
                  <a:gd name="T104" fmla="*/ 157 w 160"/>
                  <a:gd name="T105" fmla="*/ 91 h 160"/>
                  <a:gd name="T106" fmla="*/ 157 w 160"/>
                  <a:gd name="T107" fmla="*/ 88 h 160"/>
                  <a:gd name="T108" fmla="*/ 157 w 160"/>
                  <a:gd name="T109" fmla="*/ 87 h 160"/>
                  <a:gd name="T110" fmla="*/ 159 w 160"/>
                  <a:gd name="T111" fmla="*/ 87 h 160"/>
                  <a:gd name="T112" fmla="*/ 160 w 160"/>
                  <a:gd name="T113" fmla="*/ 8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0" h="160">
                    <a:moveTo>
                      <a:pt x="160" y="80"/>
                    </a:moveTo>
                    <a:lnTo>
                      <a:pt x="157" y="64"/>
                    </a:lnTo>
                    <a:lnTo>
                      <a:pt x="154" y="50"/>
                    </a:lnTo>
                    <a:lnTo>
                      <a:pt x="146" y="36"/>
                    </a:lnTo>
                    <a:lnTo>
                      <a:pt x="136" y="24"/>
                    </a:lnTo>
                    <a:lnTo>
                      <a:pt x="123" y="13"/>
                    </a:lnTo>
                    <a:lnTo>
                      <a:pt x="116" y="9"/>
                    </a:lnTo>
                    <a:lnTo>
                      <a:pt x="110" y="6"/>
                    </a:lnTo>
                    <a:lnTo>
                      <a:pt x="102" y="3"/>
                    </a:lnTo>
                    <a:lnTo>
                      <a:pt x="95" y="2"/>
                    </a:lnTo>
                    <a:lnTo>
                      <a:pt x="80" y="0"/>
                    </a:lnTo>
                    <a:lnTo>
                      <a:pt x="63" y="2"/>
                    </a:lnTo>
                    <a:lnTo>
                      <a:pt x="49" y="6"/>
                    </a:lnTo>
                    <a:lnTo>
                      <a:pt x="35" y="13"/>
                    </a:lnTo>
                    <a:lnTo>
                      <a:pt x="23" y="24"/>
                    </a:lnTo>
                    <a:lnTo>
                      <a:pt x="13" y="36"/>
                    </a:lnTo>
                    <a:lnTo>
                      <a:pt x="6" y="50"/>
                    </a:lnTo>
                    <a:lnTo>
                      <a:pt x="1" y="64"/>
                    </a:lnTo>
                    <a:lnTo>
                      <a:pt x="0" y="80"/>
                    </a:lnTo>
                    <a:lnTo>
                      <a:pt x="1" y="96"/>
                    </a:lnTo>
                    <a:lnTo>
                      <a:pt x="2" y="103"/>
                    </a:lnTo>
                    <a:lnTo>
                      <a:pt x="6" y="111"/>
                    </a:lnTo>
                    <a:lnTo>
                      <a:pt x="8" y="117"/>
                    </a:lnTo>
                    <a:lnTo>
                      <a:pt x="13" y="124"/>
                    </a:lnTo>
                    <a:lnTo>
                      <a:pt x="23" y="137"/>
                    </a:lnTo>
                    <a:lnTo>
                      <a:pt x="35" y="146"/>
                    </a:lnTo>
                    <a:lnTo>
                      <a:pt x="49" y="154"/>
                    </a:lnTo>
                    <a:lnTo>
                      <a:pt x="63" y="158"/>
                    </a:lnTo>
                    <a:lnTo>
                      <a:pt x="80" y="160"/>
                    </a:lnTo>
                    <a:lnTo>
                      <a:pt x="87" y="159"/>
                    </a:lnTo>
                    <a:lnTo>
                      <a:pt x="87" y="158"/>
                    </a:lnTo>
                    <a:lnTo>
                      <a:pt x="88" y="158"/>
                    </a:lnTo>
                    <a:lnTo>
                      <a:pt x="90" y="158"/>
                    </a:lnTo>
                    <a:lnTo>
                      <a:pt x="95" y="158"/>
                    </a:lnTo>
                    <a:lnTo>
                      <a:pt x="102" y="155"/>
                    </a:lnTo>
                    <a:lnTo>
                      <a:pt x="102" y="154"/>
                    </a:lnTo>
                    <a:lnTo>
                      <a:pt x="103" y="154"/>
                    </a:lnTo>
                    <a:lnTo>
                      <a:pt x="106" y="154"/>
                    </a:lnTo>
                    <a:lnTo>
                      <a:pt x="110" y="154"/>
                    </a:lnTo>
                    <a:lnTo>
                      <a:pt x="116" y="150"/>
                    </a:lnTo>
                    <a:lnTo>
                      <a:pt x="123" y="146"/>
                    </a:lnTo>
                    <a:lnTo>
                      <a:pt x="129" y="141"/>
                    </a:lnTo>
                    <a:lnTo>
                      <a:pt x="136" y="137"/>
                    </a:lnTo>
                    <a:lnTo>
                      <a:pt x="141" y="130"/>
                    </a:lnTo>
                    <a:lnTo>
                      <a:pt x="146" y="124"/>
                    </a:lnTo>
                    <a:lnTo>
                      <a:pt x="149" y="117"/>
                    </a:lnTo>
                    <a:lnTo>
                      <a:pt x="154" y="111"/>
                    </a:lnTo>
                    <a:lnTo>
                      <a:pt x="154" y="106"/>
                    </a:lnTo>
                    <a:lnTo>
                      <a:pt x="154" y="104"/>
                    </a:lnTo>
                    <a:lnTo>
                      <a:pt x="154" y="103"/>
                    </a:lnTo>
                    <a:lnTo>
                      <a:pt x="155" y="103"/>
                    </a:lnTo>
                    <a:lnTo>
                      <a:pt x="157" y="96"/>
                    </a:lnTo>
                    <a:lnTo>
                      <a:pt x="157" y="91"/>
                    </a:lnTo>
                    <a:lnTo>
                      <a:pt x="157" y="88"/>
                    </a:lnTo>
                    <a:lnTo>
                      <a:pt x="157" y="87"/>
                    </a:lnTo>
                    <a:lnTo>
                      <a:pt x="159" y="87"/>
                    </a:lnTo>
                    <a:lnTo>
                      <a:pt x="160" y="8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39" name="Freeform 39">
                <a:extLst>
                  <a:ext uri="{FF2B5EF4-FFF2-40B4-BE49-F238E27FC236}">
                    <a16:creationId xmlns:a16="http://schemas.microsoft.com/office/drawing/2014/main" id="{1BBD60F0-898B-0FF8-68E4-E49044AF0E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0500" y="3565526"/>
                <a:ext cx="63500" cy="63500"/>
              </a:xfrm>
              <a:custGeom>
                <a:avLst/>
                <a:gdLst>
                  <a:gd name="T0" fmla="*/ 160 w 160"/>
                  <a:gd name="T1" fmla="*/ 80 h 160"/>
                  <a:gd name="T2" fmla="*/ 158 w 160"/>
                  <a:gd name="T3" fmla="*/ 64 h 160"/>
                  <a:gd name="T4" fmla="*/ 154 w 160"/>
                  <a:gd name="T5" fmla="*/ 50 h 160"/>
                  <a:gd name="T6" fmla="*/ 146 w 160"/>
                  <a:gd name="T7" fmla="*/ 36 h 160"/>
                  <a:gd name="T8" fmla="*/ 136 w 160"/>
                  <a:gd name="T9" fmla="*/ 24 h 160"/>
                  <a:gd name="T10" fmla="*/ 123 w 160"/>
                  <a:gd name="T11" fmla="*/ 13 h 160"/>
                  <a:gd name="T12" fmla="*/ 116 w 160"/>
                  <a:gd name="T13" fmla="*/ 9 h 160"/>
                  <a:gd name="T14" fmla="*/ 111 w 160"/>
                  <a:gd name="T15" fmla="*/ 6 h 160"/>
                  <a:gd name="T16" fmla="*/ 102 w 160"/>
                  <a:gd name="T17" fmla="*/ 3 h 160"/>
                  <a:gd name="T18" fmla="*/ 95 w 160"/>
                  <a:gd name="T19" fmla="*/ 2 h 160"/>
                  <a:gd name="T20" fmla="*/ 80 w 160"/>
                  <a:gd name="T21" fmla="*/ 0 h 160"/>
                  <a:gd name="T22" fmla="*/ 64 w 160"/>
                  <a:gd name="T23" fmla="*/ 2 h 160"/>
                  <a:gd name="T24" fmla="*/ 49 w 160"/>
                  <a:gd name="T25" fmla="*/ 6 h 160"/>
                  <a:gd name="T26" fmla="*/ 35 w 160"/>
                  <a:gd name="T27" fmla="*/ 13 h 160"/>
                  <a:gd name="T28" fmla="*/ 24 w 160"/>
                  <a:gd name="T29" fmla="*/ 24 h 160"/>
                  <a:gd name="T30" fmla="*/ 13 w 160"/>
                  <a:gd name="T31" fmla="*/ 36 h 160"/>
                  <a:gd name="T32" fmla="*/ 6 w 160"/>
                  <a:gd name="T33" fmla="*/ 50 h 160"/>
                  <a:gd name="T34" fmla="*/ 1 w 160"/>
                  <a:gd name="T35" fmla="*/ 64 h 160"/>
                  <a:gd name="T36" fmla="*/ 0 w 160"/>
                  <a:gd name="T37" fmla="*/ 80 h 160"/>
                  <a:gd name="T38" fmla="*/ 1 w 160"/>
                  <a:gd name="T39" fmla="*/ 96 h 160"/>
                  <a:gd name="T40" fmla="*/ 2 w 160"/>
                  <a:gd name="T41" fmla="*/ 103 h 160"/>
                  <a:gd name="T42" fmla="*/ 6 w 160"/>
                  <a:gd name="T43" fmla="*/ 111 h 160"/>
                  <a:gd name="T44" fmla="*/ 8 w 160"/>
                  <a:gd name="T45" fmla="*/ 117 h 160"/>
                  <a:gd name="T46" fmla="*/ 13 w 160"/>
                  <a:gd name="T47" fmla="*/ 124 h 160"/>
                  <a:gd name="T48" fmla="*/ 24 w 160"/>
                  <a:gd name="T49" fmla="*/ 137 h 160"/>
                  <a:gd name="T50" fmla="*/ 35 w 160"/>
                  <a:gd name="T51" fmla="*/ 146 h 160"/>
                  <a:gd name="T52" fmla="*/ 49 w 160"/>
                  <a:gd name="T53" fmla="*/ 154 h 160"/>
                  <a:gd name="T54" fmla="*/ 64 w 160"/>
                  <a:gd name="T55" fmla="*/ 158 h 160"/>
                  <a:gd name="T56" fmla="*/ 80 w 160"/>
                  <a:gd name="T57" fmla="*/ 160 h 160"/>
                  <a:gd name="T58" fmla="*/ 87 w 160"/>
                  <a:gd name="T59" fmla="*/ 159 h 160"/>
                  <a:gd name="T60" fmla="*/ 87 w 160"/>
                  <a:gd name="T61" fmla="*/ 158 h 160"/>
                  <a:gd name="T62" fmla="*/ 88 w 160"/>
                  <a:gd name="T63" fmla="*/ 158 h 160"/>
                  <a:gd name="T64" fmla="*/ 91 w 160"/>
                  <a:gd name="T65" fmla="*/ 158 h 160"/>
                  <a:gd name="T66" fmla="*/ 95 w 160"/>
                  <a:gd name="T67" fmla="*/ 158 h 160"/>
                  <a:gd name="T68" fmla="*/ 102 w 160"/>
                  <a:gd name="T69" fmla="*/ 155 h 160"/>
                  <a:gd name="T70" fmla="*/ 102 w 160"/>
                  <a:gd name="T71" fmla="*/ 154 h 160"/>
                  <a:gd name="T72" fmla="*/ 104 w 160"/>
                  <a:gd name="T73" fmla="*/ 154 h 160"/>
                  <a:gd name="T74" fmla="*/ 106 w 160"/>
                  <a:gd name="T75" fmla="*/ 154 h 160"/>
                  <a:gd name="T76" fmla="*/ 111 w 160"/>
                  <a:gd name="T77" fmla="*/ 154 h 160"/>
                  <a:gd name="T78" fmla="*/ 116 w 160"/>
                  <a:gd name="T79" fmla="*/ 150 h 160"/>
                  <a:gd name="T80" fmla="*/ 123 w 160"/>
                  <a:gd name="T81" fmla="*/ 146 h 160"/>
                  <a:gd name="T82" fmla="*/ 129 w 160"/>
                  <a:gd name="T83" fmla="*/ 141 h 160"/>
                  <a:gd name="T84" fmla="*/ 136 w 160"/>
                  <a:gd name="T85" fmla="*/ 137 h 160"/>
                  <a:gd name="T86" fmla="*/ 141 w 160"/>
                  <a:gd name="T87" fmla="*/ 130 h 160"/>
                  <a:gd name="T88" fmla="*/ 146 w 160"/>
                  <a:gd name="T89" fmla="*/ 124 h 160"/>
                  <a:gd name="T90" fmla="*/ 149 w 160"/>
                  <a:gd name="T91" fmla="*/ 117 h 160"/>
                  <a:gd name="T92" fmla="*/ 154 w 160"/>
                  <a:gd name="T93" fmla="*/ 111 h 160"/>
                  <a:gd name="T94" fmla="*/ 154 w 160"/>
                  <a:gd name="T95" fmla="*/ 106 h 160"/>
                  <a:gd name="T96" fmla="*/ 154 w 160"/>
                  <a:gd name="T97" fmla="*/ 104 h 160"/>
                  <a:gd name="T98" fmla="*/ 154 w 160"/>
                  <a:gd name="T99" fmla="*/ 103 h 160"/>
                  <a:gd name="T100" fmla="*/ 155 w 160"/>
                  <a:gd name="T101" fmla="*/ 103 h 160"/>
                  <a:gd name="T102" fmla="*/ 158 w 160"/>
                  <a:gd name="T103" fmla="*/ 96 h 160"/>
                  <a:gd name="T104" fmla="*/ 158 w 160"/>
                  <a:gd name="T105" fmla="*/ 91 h 160"/>
                  <a:gd name="T106" fmla="*/ 158 w 160"/>
                  <a:gd name="T107" fmla="*/ 88 h 160"/>
                  <a:gd name="T108" fmla="*/ 158 w 160"/>
                  <a:gd name="T109" fmla="*/ 87 h 160"/>
                  <a:gd name="T110" fmla="*/ 159 w 160"/>
                  <a:gd name="T111" fmla="*/ 87 h 160"/>
                  <a:gd name="T112" fmla="*/ 160 w 160"/>
                  <a:gd name="T113" fmla="*/ 8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0" h="160">
                    <a:moveTo>
                      <a:pt x="160" y="80"/>
                    </a:moveTo>
                    <a:lnTo>
                      <a:pt x="158" y="64"/>
                    </a:lnTo>
                    <a:lnTo>
                      <a:pt x="154" y="50"/>
                    </a:lnTo>
                    <a:lnTo>
                      <a:pt x="146" y="36"/>
                    </a:lnTo>
                    <a:lnTo>
                      <a:pt x="136" y="24"/>
                    </a:lnTo>
                    <a:lnTo>
                      <a:pt x="123" y="13"/>
                    </a:lnTo>
                    <a:lnTo>
                      <a:pt x="116" y="9"/>
                    </a:lnTo>
                    <a:lnTo>
                      <a:pt x="111" y="6"/>
                    </a:lnTo>
                    <a:lnTo>
                      <a:pt x="102" y="3"/>
                    </a:lnTo>
                    <a:lnTo>
                      <a:pt x="95" y="2"/>
                    </a:lnTo>
                    <a:lnTo>
                      <a:pt x="80" y="0"/>
                    </a:lnTo>
                    <a:lnTo>
                      <a:pt x="64" y="2"/>
                    </a:lnTo>
                    <a:lnTo>
                      <a:pt x="49" y="6"/>
                    </a:lnTo>
                    <a:lnTo>
                      <a:pt x="35" y="13"/>
                    </a:lnTo>
                    <a:lnTo>
                      <a:pt x="24" y="24"/>
                    </a:lnTo>
                    <a:lnTo>
                      <a:pt x="13" y="36"/>
                    </a:lnTo>
                    <a:lnTo>
                      <a:pt x="6" y="50"/>
                    </a:lnTo>
                    <a:lnTo>
                      <a:pt x="1" y="64"/>
                    </a:lnTo>
                    <a:lnTo>
                      <a:pt x="0" y="80"/>
                    </a:lnTo>
                    <a:lnTo>
                      <a:pt x="1" y="96"/>
                    </a:lnTo>
                    <a:lnTo>
                      <a:pt x="2" y="103"/>
                    </a:lnTo>
                    <a:lnTo>
                      <a:pt x="6" y="111"/>
                    </a:lnTo>
                    <a:lnTo>
                      <a:pt x="8" y="117"/>
                    </a:lnTo>
                    <a:lnTo>
                      <a:pt x="13" y="124"/>
                    </a:lnTo>
                    <a:lnTo>
                      <a:pt x="24" y="137"/>
                    </a:lnTo>
                    <a:lnTo>
                      <a:pt x="35" y="146"/>
                    </a:lnTo>
                    <a:lnTo>
                      <a:pt x="49" y="154"/>
                    </a:lnTo>
                    <a:lnTo>
                      <a:pt x="64" y="158"/>
                    </a:lnTo>
                    <a:lnTo>
                      <a:pt x="80" y="160"/>
                    </a:lnTo>
                    <a:lnTo>
                      <a:pt x="87" y="159"/>
                    </a:lnTo>
                    <a:lnTo>
                      <a:pt x="87" y="158"/>
                    </a:lnTo>
                    <a:lnTo>
                      <a:pt x="88" y="158"/>
                    </a:lnTo>
                    <a:lnTo>
                      <a:pt x="91" y="158"/>
                    </a:lnTo>
                    <a:lnTo>
                      <a:pt x="95" y="158"/>
                    </a:lnTo>
                    <a:lnTo>
                      <a:pt x="102" y="155"/>
                    </a:lnTo>
                    <a:lnTo>
                      <a:pt x="102" y="154"/>
                    </a:lnTo>
                    <a:lnTo>
                      <a:pt x="104" y="154"/>
                    </a:lnTo>
                    <a:lnTo>
                      <a:pt x="106" y="154"/>
                    </a:lnTo>
                    <a:lnTo>
                      <a:pt x="111" y="154"/>
                    </a:lnTo>
                    <a:lnTo>
                      <a:pt x="116" y="150"/>
                    </a:lnTo>
                    <a:lnTo>
                      <a:pt x="123" y="146"/>
                    </a:lnTo>
                    <a:lnTo>
                      <a:pt x="129" y="141"/>
                    </a:lnTo>
                    <a:lnTo>
                      <a:pt x="136" y="137"/>
                    </a:lnTo>
                    <a:lnTo>
                      <a:pt x="141" y="130"/>
                    </a:lnTo>
                    <a:lnTo>
                      <a:pt x="146" y="124"/>
                    </a:lnTo>
                    <a:lnTo>
                      <a:pt x="149" y="117"/>
                    </a:lnTo>
                    <a:lnTo>
                      <a:pt x="154" y="111"/>
                    </a:lnTo>
                    <a:lnTo>
                      <a:pt x="154" y="106"/>
                    </a:lnTo>
                    <a:lnTo>
                      <a:pt x="154" y="104"/>
                    </a:lnTo>
                    <a:lnTo>
                      <a:pt x="154" y="103"/>
                    </a:lnTo>
                    <a:lnTo>
                      <a:pt x="155" y="103"/>
                    </a:lnTo>
                    <a:lnTo>
                      <a:pt x="158" y="96"/>
                    </a:lnTo>
                    <a:lnTo>
                      <a:pt x="158" y="91"/>
                    </a:lnTo>
                    <a:lnTo>
                      <a:pt x="158" y="88"/>
                    </a:lnTo>
                    <a:lnTo>
                      <a:pt x="158" y="87"/>
                    </a:lnTo>
                    <a:lnTo>
                      <a:pt x="159" y="87"/>
                    </a:lnTo>
                    <a:lnTo>
                      <a:pt x="160" y="8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40" name="Freeform 40">
                <a:extLst>
                  <a:ext uri="{FF2B5EF4-FFF2-40B4-BE49-F238E27FC236}">
                    <a16:creationId xmlns:a16="http://schemas.microsoft.com/office/drawing/2014/main" id="{C0A569C5-FC7B-C931-4BA0-71B188127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3675" y="3489326"/>
                <a:ext cx="63500" cy="63500"/>
              </a:xfrm>
              <a:custGeom>
                <a:avLst/>
                <a:gdLst>
                  <a:gd name="T0" fmla="*/ 160 w 160"/>
                  <a:gd name="T1" fmla="*/ 80 h 160"/>
                  <a:gd name="T2" fmla="*/ 158 w 160"/>
                  <a:gd name="T3" fmla="*/ 63 h 160"/>
                  <a:gd name="T4" fmla="*/ 154 w 160"/>
                  <a:gd name="T5" fmla="*/ 49 h 160"/>
                  <a:gd name="T6" fmla="*/ 146 w 160"/>
                  <a:gd name="T7" fmla="*/ 35 h 160"/>
                  <a:gd name="T8" fmla="*/ 137 w 160"/>
                  <a:gd name="T9" fmla="*/ 23 h 160"/>
                  <a:gd name="T10" fmla="*/ 124 w 160"/>
                  <a:gd name="T11" fmla="*/ 13 h 160"/>
                  <a:gd name="T12" fmla="*/ 117 w 160"/>
                  <a:gd name="T13" fmla="*/ 8 h 160"/>
                  <a:gd name="T14" fmla="*/ 111 w 160"/>
                  <a:gd name="T15" fmla="*/ 6 h 160"/>
                  <a:gd name="T16" fmla="*/ 103 w 160"/>
                  <a:gd name="T17" fmla="*/ 2 h 160"/>
                  <a:gd name="T18" fmla="*/ 96 w 160"/>
                  <a:gd name="T19" fmla="*/ 1 h 160"/>
                  <a:gd name="T20" fmla="*/ 80 w 160"/>
                  <a:gd name="T21" fmla="*/ 0 h 160"/>
                  <a:gd name="T22" fmla="*/ 64 w 160"/>
                  <a:gd name="T23" fmla="*/ 1 h 160"/>
                  <a:gd name="T24" fmla="*/ 50 w 160"/>
                  <a:gd name="T25" fmla="*/ 6 h 160"/>
                  <a:gd name="T26" fmla="*/ 36 w 160"/>
                  <a:gd name="T27" fmla="*/ 13 h 160"/>
                  <a:gd name="T28" fmla="*/ 24 w 160"/>
                  <a:gd name="T29" fmla="*/ 23 h 160"/>
                  <a:gd name="T30" fmla="*/ 13 w 160"/>
                  <a:gd name="T31" fmla="*/ 35 h 160"/>
                  <a:gd name="T32" fmla="*/ 6 w 160"/>
                  <a:gd name="T33" fmla="*/ 49 h 160"/>
                  <a:gd name="T34" fmla="*/ 2 w 160"/>
                  <a:gd name="T35" fmla="*/ 63 h 160"/>
                  <a:gd name="T36" fmla="*/ 0 w 160"/>
                  <a:gd name="T37" fmla="*/ 80 h 160"/>
                  <a:gd name="T38" fmla="*/ 2 w 160"/>
                  <a:gd name="T39" fmla="*/ 95 h 160"/>
                  <a:gd name="T40" fmla="*/ 3 w 160"/>
                  <a:gd name="T41" fmla="*/ 102 h 160"/>
                  <a:gd name="T42" fmla="*/ 6 w 160"/>
                  <a:gd name="T43" fmla="*/ 110 h 160"/>
                  <a:gd name="T44" fmla="*/ 9 w 160"/>
                  <a:gd name="T45" fmla="*/ 116 h 160"/>
                  <a:gd name="T46" fmla="*/ 13 w 160"/>
                  <a:gd name="T47" fmla="*/ 123 h 160"/>
                  <a:gd name="T48" fmla="*/ 24 w 160"/>
                  <a:gd name="T49" fmla="*/ 136 h 160"/>
                  <a:gd name="T50" fmla="*/ 36 w 160"/>
                  <a:gd name="T51" fmla="*/ 146 h 160"/>
                  <a:gd name="T52" fmla="*/ 50 w 160"/>
                  <a:gd name="T53" fmla="*/ 154 h 160"/>
                  <a:gd name="T54" fmla="*/ 64 w 160"/>
                  <a:gd name="T55" fmla="*/ 157 h 160"/>
                  <a:gd name="T56" fmla="*/ 80 w 160"/>
                  <a:gd name="T57" fmla="*/ 160 h 160"/>
                  <a:gd name="T58" fmla="*/ 87 w 160"/>
                  <a:gd name="T59" fmla="*/ 158 h 160"/>
                  <a:gd name="T60" fmla="*/ 87 w 160"/>
                  <a:gd name="T61" fmla="*/ 157 h 160"/>
                  <a:gd name="T62" fmla="*/ 88 w 160"/>
                  <a:gd name="T63" fmla="*/ 157 h 160"/>
                  <a:gd name="T64" fmla="*/ 91 w 160"/>
                  <a:gd name="T65" fmla="*/ 157 h 160"/>
                  <a:gd name="T66" fmla="*/ 96 w 160"/>
                  <a:gd name="T67" fmla="*/ 157 h 160"/>
                  <a:gd name="T68" fmla="*/ 103 w 160"/>
                  <a:gd name="T69" fmla="*/ 155 h 160"/>
                  <a:gd name="T70" fmla="*/ 103 w 160"/>
                  <a:gd name="T71" fmla="*/ 154 h 160"/>
                  <a:gd name="T72" fmla="*/ 104 w 160"/>
                  <a:gd name="T73" fmla="*/ 154 h 160"/>
                  <a:gd name="T74" fmla="*/ 106 w 160"/>
                  <a:gd name="T75" fmla="*/ 154 h 160"/>
                  <a:gd name="T76" fmla="*/ 111 w 160"/>
                  <a:gd name="T77" fmla="*/ 154 h 160"/>
                  <a:gd name="T78" fmla="*/ 117 w 160"/>
                  <a:gd name="T79" fmla="*/ 149 h 160"/>
                  <a:gd name="T80" fmla="*/ 124 w 160"/>
                  <a:gd name="T81" fmla="*/ 146 h 160"/>
                  <a:gd name="T82" fmla="*/ 130 w 160"/>
                  <a:gd name="T83" fmla="*/ 141 h 160"/>
                  <a:gd name="T84" fmla="*/ 137 w 160"/>
                  <a:gd name="T85" fmla="*/ 136 h 160"/>
                  <a:gd name="T86" fmla="*/ 141 w 160"/>
                  <a:gd name="T87" fmla="*/ 129 h 160"/>
                  <a:gd name="T88" fmla="*/ 146 w 160"/>
                  <a:gd name="T89" fmla="*/ 123 h 160"/>
                  <a:gd name="T90" fmla="*/ 150 w 160"/>
                  <a:gd name="T91" fmla="*/ 116 h 160"/>
                  <a:gd name="T92" fmla="*/ 154 w 160"/>
                  <a:gd name="T93" fmla="*/ 110 h 160"/>
                  <a:gd name="T94" fmla="*/ 154 w 160"/>
                  <a:gd name="T95" fmla="*/ 106 h 160"/>
                  <a:gd name="T96" fmla="*/ 154 w 160"/>
                  <a:gd name="T97" fmla="*/ 103 h 160"/>
                  <a:gd name="T98" fmla="*/ 154 w 160"/>
                  <a:gd name="T99" fmla="*/ 102 h 160"/>
                  <a:gd name="T100" fmla="*/ 155 w 160"/>
                  <a:gd name="T101" fmla="*/ 102 h 160"/>
                  <a:gd name="T102" fmla="*/ 158 w 160"/>
                  <a:gd name="T103" fmla="*/ 95 h 160"/>
                  <a:gd name="T104" fmla="*/ 158 w 160"/>
                  <a:gd name="T105" fmla="*/ 90 h 160"/>
                  <a:gd name="T106" fmla="*/ 158 w 160"/>
                  <a:gd name="T107" fmla="*/ 88 h 160"/>
                  <a:gd name="T108" fmla="*/ 158 w 160"/>
                  <a:gd name="T109" fmla="*/ 87 h 160"/>
                  <a:gd name="T110" fmla="*/ 159 w 160"/>
                  <a:gd name="T111" fmla="*/ 87 h 160"/>
                  <a:gd name="T112" fmla="*/ 160 w 160"/>
                  <a:gd name="T113" fmla="*/ 8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0" h="160">
                    <a:moveTo>
                      <a:pt x="160" y="80"/>
                    </a:moveTo>
                    <a:lnTo>
                      <a:pt x="158" y="63"/>
                    </a:lnTo>
                    <a:lnTo>
                      <a:pt x="154" y="49"/>
                    </a:lnTo>
                    <a:lnTo>
                      <a:pt x="146" y="35"/>
                    </a:lnTo>
                    <a:lnTo>
                      <a:pt x="137" y="23"/>
                    </a:lnTo>
                    <a:lnTo>
                      <a:pt x="124" y="13"/>
                    </a:lnTo>
                    <a:lnTo>
                      <a:pt x="117" y="8"/>
                    </a:lnTo>
                    <a:lnTo>
                      <a:pt x="111" y="6"/>
                    </a:lnTo>
                    <a:lnTo>
                      <a:pt x="103" y="2"/>
                    </a:lnTo>
                    <a:lnTo>
                      <a:pt x="96" y="1"/>
                    </a:lnTo>
                    <a:lnTo>
                      <a:pt x="80" y="0"/>
                    </a:lnTo>
                    <a:lnTo>
                      <a:pt x="64" y="1"/>
                    </a:lnTo>
                    <a:lnTo>
                      <a:pt x="50" y="6"/>
                    </a:lnTo>
                    <a:lnTo>
                      <a:pt x="36" y="13"/>
                    </a:lnTo>
                    <a:lnTo>
                      <a:pt x="24" y="23"/>
                    </a:lnTo>
                    <a:lnTo>
                      <a:pt x="13" y="35"/>
                    </a:lnTo>
                    <a:lnTo>
                      <a:pt x="6" y="49"/>
                    </a:lnTo>
                    <a:lnTo>
                      <a:pt x="2" y="63"/>
                    </a:lnTo>
                    <a:lnTo>
                      <a:pt x="0" y="80"/>
                    </a:lnTo>
                    <a:lnTo>
                      <a:pt x="2" y="95"/>
                    </a:lnTo>
                    <a:lnTo>
                      <a:pt x="3" y="102"/>
                    </a:lnTo>
                    <a:lnTo>
                      <a:pt x="6" y="110"/>
                    </a:lnTo>
                    <a:lnTo>
                      <a:pt x="9" y="116"/>
                    </a:lnTo>
                    <a:lnTo>
                      <a:pt x="13" y="123"/>
                    </a:lnTo>
                    <a:lnTo>
                      <a:pt x="24" y="136"/>
                    </a:lnTo>
                    <a:lnTo>
                      <a:pt x="36" y="146"/>
                    </a:lnTo>
                    <a:lnTo>
                      <a:pt x="50" y="154"/>
                    </a:lnTo>
                    <a:lnTo>
                      <a:pt x="64" y="157"/>
                    </a:lnTo>
                    <a:lnTo>
                      <a:pt x="80" y="160"/>
                    </a:lnTo>
                    <a:lnTo>
                      <a:pt x="87" y="158"/>
                    </a:lnTo>
                    <a:lnTo>
                      <a:pt x="87" y="157"/>
                    </a:lnTo>
                    <a:lnTo>
                      <a:pt x="88" y="157"/>
                    </a:lnTo>
                    <a:lnTo>
                      <a:pt x="91" y="157"/>
                    </a:lnTo>
                    <a:lnTo>
                      <a:pt x="96" y="157"/>
                    </a:lnTo>
                    <a:lnTo>
                      <a:pt x="103" y="155"/>
                    </a:lnTo>
                    <a:lnTo>
                      <a:pt x="103" y="154"/>
                    </a:lnTo>
                    <a:lnTo>
                      <a:pt x="104" y="154"/>
                    </a:lnTo>
                    <a:lnTo>
                      <a:pt x="106" y="154"/>
                    </a:lnTo>
                    <a:lnTo>
                      <a:pt x="111" y="154"/>
                    </a:lnTo>
                    <a:lnTo>
                      <a:pt x="117" y="149"/>
                    </a:lnTo>
                    <a:lnTo>
                      <a:pt x="124" y="146"/>
                    </a:lnTo>
                    <a:lnTo>
                      <a:pt x="130" y="141"/>
                    </a:lnTo>
                    <a:lnTo>
                      <a:pt x="137" y="136"/>
                    </a:lnTo>
                    <a:lnTo>
                      <a:pt x="141" y="129"/>
                    </a:lnTo>
                    <a:lnTo>
                      <a:pt x="146" y="123"/>
                    </a:lnTo>
                    <a:lnTo>
                      <a:pt x="150" y="116"/>
                    </a:lnTo>
                    <a:lnTo>
                      <a:pt x="154" y="110"/>
                    </a:lnTo>
                    <a:lnTo>
                      <a:pt x="154" y="106"/>
                    </a:lnTo>
                    <a:lnTo>
                      <a:pt x="154" y="103"/>
                    </a:lnTo>
                    <a:lnTo>
                      <a:pt x="154" y="102"/>
                    </a:lnTo>
                    <a:lnTo>
                      <a:pt x="155" y="102"/>
                    </a:lnTo>
                    <a:lnTo>
                      <a:pt x="158" y="95"/>
                    </a:lnTo>
                    <a:lnTo>
                      <a:pt x="158" y="90"/>
                    </a:lnTo>
                    <a:lnTo>
                      <a:pt x="158" y="88"/>
                    </a:lnTo>
                    <a:lnTo>
                      <a:pt x="158" y="87"/>
                    </a:lnTo>
                    <a:lnTo>
                      <a:pt x="159" y="87"/>
                    </a:lnTo>
                    <a:lnTo>
                      <a:pt x="160" y="8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41" name="Freeform 41">
                <a:extLst>
                  <a:ext uri="{FF2B5EF4-FFF2-40B4-BE49-F238E27FC236}">
                    <a16:creationId xmlns:a16="http://schemas.microsoft.com/office/drawing/2014/main" id="{5FBF0F19-0FE1-7437-BFDC-3B08E2256B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6538" y="3308351"/>
                <a:ext cx="63500" cy="63500"/>
              </a:xfrm>
              <a:custGeom>
                <a:avLst/>
                <a:gdLst>
                  <a:gd name="T0" fmla="*/ 159 w 159"/>
                  <a:gd name="T1" fmla="*/ 80 h 160"/>
                  <a:gd name="T2" fmla="*/ 157 w 159"/>
                  <a:gd name="T3" fmla="*/ 63 h 160"/>
                  <a:gd name="T4" fmla="*/ 153 w 159"/>
                  <a:gd name="T5" fmla="*/ 49 h 160"/>
                  <a:gd name="T6" fmla="*/ 145 w 159"/>
                  <a:gd name="T7" fmla="*/ 35 h 160"/>
                  <a:gd name="T8" fmla="*/ 136 w 159"/>
                  <a:gd name="T9" fmla="*/ 23 h 160"/>
                  <a:gd name="T10" fmla="*/ 123 w 159"/>
                  <a:gd name="T11" fmla="*/ 13 h 160"/>
                  <a:gd name="T12" fmla="*/ 116 w 159"/>
                  <a:gd name="T13" fmla="*/ 8 h 160"/>
                  <a:gd name="T14" fmla="*/ 110 w 159"/>
                  <a:gd name="T15" fmla="*/ 6 h 160"/>
                  <a:gd name="T16" fmla="*/ 102 w 159"/>
                  <a:gd name="T17" fmla="*/ 2 h 160"/>
                  <a:gd name="T18" fmla="*/ 95 w 159"/>
                  <a:gd name="T19" fmla="*/ 1 h 160"/>
                  <a:gd name="T20" fmla="*/ 79 w 159"/>
                  <a:gd name="T21" fmla="*/ 0 h 160"/>
                  <a:gd name="T22" fmla="*/ 63 w 159"/>
                  <a:gd name="T23" fmla="*/ 1 h 160"/>
                  <a:gd name="T24" fmla="*/ 49 w 159"/>
                  <a:gd name="T25" fmla="*/ 6 h 160"/>
                  <a:gd name="T26" fmla="*/ 35 w 159"/>
                  <a:gd name="T27" fmla="*/ 13 h 160"/>
                  <a:gd name="T28" fmla="*/ 23 w 159"/>
                  <a:gd name="T29" fmla="*/ 23 h 160"/>
                  <a:gd name="T30" fmla="*/ 13 w 159"/>
                  <a:gd name="T31" fmla="*/ 35 h 160"/>
                  <a:gd name="T32" fmla="*/ 5 w 159"/>
                  <a:gd name="T33" fmla="*/ 49 h 160"/>
                  <a:gd name="T34" fmla="*/ 1 w 159"/>
                  <a:gd name="T35" fmla="*/ 63 h 160"/>
                  <a:gd name="T36" fmla="*/ 0 w 159"/>
                  <a:gd name="T37" fmla="*/ 80 h 160"/>
                  <a:gd name="T38" fmla="*/ 1 w 159"/>
                  <a:gd name="T39" fmla="*/ 95 h 160"/>
                  <a:gd name="T40" fmla="*/ 2 w 159"/>
                  <a:gd name="T41" fmla="*/ 102 h 160"/>
                  <a:gd name="T42" fmla="*/ 5 w 159"/>
                  <a:gd name="T43" fmla="*/ 110 h 160"/>
                  <a:gd name="T44" fmla="*/ 8 w 159"/>
                  <a:gd name="T45" fmla="*/ 116 h 160"/>
                  <a:gd name="T46" fmla="*/ 13 w 159"/>
                  <a:gd name="T47" fmla="*/ 123 h 160"/>
                  <a:gd name="T48" fmla="*/ 23 w 159"/>
                  <a:gd name="T49" fmla="*/ 136 h 160"/>
                  <a:gd name="T50" fmla="*/ 35 w 159"/>
                  <a:gd name="T51" fmla="*/ 146 h 160"/>
                  <a:gd name="T52" fmla="*/ 49 w 159"/>
                  <a:gd name="T53" fmla="*/ 154 h 160"/>
                  <a:gd name="T54" fmla="*/ 63 w 159"/>
                  <a:gd name="T55" fmla="*/ 157 h 160"/>
                  <a:gd name="T56" fmla="*/ 79 w 159"/>
                  <a:gd name="T57" fmla="*/ 160 h 160"/>
                  <a:gd name="T58" fmla="*/ 87 w 159"/>
                  <a:gd name="T59" fmla="*/ 159 h 160"/>
                  <a:gd name="T60" fmla="*/ 87 w 159"/>
                  <a:gd name="T61" fmla="*/ 157 h 160"/>
                  <a:gd name="T62" fmla="*/ 88 w 159"/>
                  <a:gd name="T63" fmla="*/ 157 h 160"/>
                  <a:gd name="T64" fmla="*/ 90 w 159"/>
                  <a:gd name="T65" fmla="*/ 157 h 160"/>
                  <a:gd name="T66" fmla="*/ 95 w 159"/>
                  <a:gd name="T67" fmla="*/ 157 h 160"/>
                  <a:gd name="T68" fmla="*/ 102 w 159"/>
                  <a:gd name="T69" fmla="*/ 155 h 160"/>
                  <a:gd name="T70" fmla="*/ 102 w 159"/>
                  <a:gd name="T71" fmla="*/ 154 h 160"/>
                  <a:gd name="T72" fmla="*/ 103 w 159"/>
                  <a:gd name="T73" fmla="*/ 154 h 160"/>
                  <a:gd name="T74" fmla="*/ 105 w 159"/>
                  <a:gd name="T75" fmla="*/ 154 h 160"/>
                  <a:gd name="T76" fmla="*/ 110 w 159"/>
                  <a:gd name="T77" fmla="*/ 154 h 160"/>
                  <a:gd name="T78" fmla="*/ 116 w 159"/>
                  <a:gd name="T79" fmla="*/ 149 h 160"/>
                  <a:gd name="T80" fmla="*/ 123 w 159"/>
                  <a:gd name="T81" fmla="*/ 146 h 160"/>
                  <a:gd name="T82" fmla="*/ 129 w 159"/>
                  <a:gd name="T83" fmla="*/ 141 h 160"/>
                  <a:gd name="T84" fmla="*/ 136 w 159"/>
                  <a:gd name="T85" fmla="*/ 136 h 160"/>
                  <a:gd name="T86" fmla="*/ 141 w 159"/>
                  <a:gd name="T87" fmla="*/ 129 h 160"/>
                  <a:gd name="T88" fmla="*/ 145 w 159"/>
                  <a:gd name="T89" fmla="*/ 123 h 160"/>
                  <a:gd name="T90" fmla="*/ 149 w 159"/>
                  <a:gd name="T91" fmla="*/ 116 h 160"/>
                  <a:gd name="T92" fmla="*/ 153 w 159"/>
                  <a:gd name="T93" fmla="*/ 110 h 160"/>
                  <a:gd name="T94" fmla="*/ 153 w 159"/>
                  <a:gd name="T95" fmla="*/ 106 h 160"/>
                  <a:gd name="T96" fmla="*/ 153 w 159"/>
                  <a:gd name="T97" fmla="*/ 103 h 160"/>
                  <a:gd name="T98" fmla="*/ 153 w 159"/>
                  <a:gd name="T99" fmla="*/ 102 h 160"/>
                  <a:gd name="T100" fmla="*/ 155 w 159"/>
                  <a:gd name="T101" fmla="*/ 102 h 160"/>
                  <a:gd name="T102" fmla="*/ 157 w 159"/>
                  <a:gd name="T103" fmla="*/ 95 h 160"/>
                  <a:gd name="T104" fmla="*/ 157 w 159"/>
                  <a:gd name="T105" fmla="*/ 90 h 160"/>
                  <a:gd name="T106" fmla="*/ 157 w 159"/>
                  <a:gd name="T107" fmla="*/ 88 h 160"/>
                  <a:gd name="T108" fmla="*/ 157 w 159"/>
                  <a:gd name="T109" fmla="*/ 87 h 160"/>
                  <a:gd name="T110" fmla="*/ 158 w 159"/>
                  <a:gd name="T111" fmla="*/ 87 h 160"/>
                  <a:gd name="T112" fmla="*/ 159 w 159"/>
                  <a:gd name="T113" fmla="*/ 8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59" h="160">
                    <a:moveTo>
                      <a:pt x="159" y="80"/>
                    </a:moveTo>
                    <a:lnTo>
                      <a:pt x="157" y="63"/>
                    </a:lnTo>
                    <a:lnTo>
                      <a:pt x="153" y="49"/>
                    </a:lnTo>
                    <a:lnTo>
                      <a:pt x="145" y="35"/>
                    </a:lnTo>
                    <a:lnTo>
                      <a:pt x="136" y="23"/>
                    </a:lnTo>
                    <a:lnTo>
                      <a:pt x="123" y="13"/>
                    </a:lnTo>
                    <a:lnTo>
                      <a:pt x="116" y="8"/>
                    </a:lnTo>
                    <a:lnTo>
                      <a:pt x="110" y="6"/>
                    </a:lnTo>
                    <a:lnTo>
                      <a:pt x="102" y="2"/>
                    </a:lnTo>
                    <a:lnTo>
                      <a:pt x="95" y="1"/>
                    </a:lnTo>
                    <a:lnTo>
                      <a:pt x="79" y="0"/>
                    </a:lnTo>
                    <a:lnTo>
                      <a:pt x="63" y="1"/>
                    </a:lnTo>
                    <a:lnTo>
                      <a:pt x="49" y="6"/>
                    </a:lnTo>
                    <a:lnTo>
                      <a:pt x="35" y="13"/>
                    </a:lnTo>
                    <a:lnTo>
                      <a:pt x="23" y="23"/>
                    </a:lnTo>
                    <a:lnTo>
                      <a:pt x="13" y="35"/>
                    </a:lnTo>
                    <a:lnTo>
                      <a:pt x="5" y="49"/>
                    </a:lnTo>
                    <a:lnTo>
                      <a:pt x="1" y="63"/>
                    </a:lnTo>
                    <a:lnTo>
                      <a:pt x="0" y="80"/>
                    </a:lnTo>
                    <a:lnTo>
                      <a:pt x="1" y="95"/>
                    </a:lnTo>
                    <a:lnTo>
                      <a:pt x="2" y="102"/>
                    </a:lnTo>
                    <a:lnTo>
                      <a:pt x="5" y="110"/>
                    </a:lnTo>
                    <a:lnTo>
                      <a:pt x="8" y="116"/>
                    </a:lnTo>
                    <a:lnTo>
                      <a:pt x="13" y="123"/>
                    </a:lnTo>
                    <a:lnTo>
                      <a:pt x="23" y="136"/>
                    </a:lnTo>
                    <a:lnTo>
                      <a:pt x="35" y="146"/>
                    </a:lnTo>
                    <a:lnTo>
                      <a:pt x="49" y="154"/>
                    </a:lnTo>
                    <a:lnTo>
                      <a:pt x="63" y="157"/>
                    </a:lnTo>
                    <a:lnTo>
                      <a:pt x="79" y="160"/>
                    </a:lnTo>
                    <a:lnTo>
                      <a:pt x="87" y="159"/>
                    </a:lnTo>
                    <a:lnTo>
                      <a:pt x="87" y="157"/>
                    </a:lnTo>
                    <a:lnTo>
                      <a:pt x="88" y="157"/>
                    </a:lnTo>
                    <a:lnTo>
                      <a:pt x="90" y="157"/>
                    </a:lnTo>
                    <a:lnTo>
                      <a:pt x="95" y="157"/>
                    </a:lnTo>
                    <a:lnTo>
                      <a:pt x="102" y="155"/>
                    </a:lnTo>
                    <a:lnTo>
                      <a:pt x="102" y="154"/>
                    </a:lnTo>
                    <a:lnTo>
                      <a:pt x="103" y="154"/>
                    </a:lnTo>
                    <a:lnTo>
                      <a:pt x="105" y="154"/>
                    </a:lnTo>
                    <a:lnTo>
                      <a:pt x="110" y="154"/>
                    </a:lnTo>
                    <a:lnTo>
                      <a:pt x="116" y="149"/>
                    </a:lnTo>
                    <a:lnTo>
                      <a:pt x="123" y="146"/>
                    </a:lnTo>
                    <a:lnTo>
                      <a:pt x="129" y="141"/>
                    </a:lnTo>
                    <a:lnTo>
                      <a:pt x="136" y="136"/>
                    </a:lnTo>
                    <a:lnTo>
                      <a:pt x="141" y="129"/>
                    </a:lnTo>
                    <a:lnTo>
                      <a:pt x="145" y="123"/>
                    </a:lnTo>
                    <a:lnTo>
                      <a:pt x="149" y="116"/>
                    </a:lnTo>
                    <a:lnTo>
                      <a:pt x="153" y="110"/>
                    </a:lnTo>
                    <a:lnTo>
                      <a:pt x="153" y="106"/>
                    </a:lnTo>
                    <a:lnTo>
                      <a:pt x="153" y="103"/>
                    </a:lnTo>
                    <a:lnTo>
                      <a:pt x="153" y="102"/>
                    </a:lnTo>
                    <a:lnTo>
                      <a:pt x="155" y="102"/>
                    </a:lnTo>
                    <a:lnTo>
                      <a:pt x="157" y="95"/>
                    </a:lnTo>
                    <a:lnTo>
                      <a:pt x="157" y="90"/>
                    </a:lnTo>
                    <a:lnTo>
                      <a:pt x="157" y="88"/>
                    </a:lnTo>
                    <a:lnTo>
                      <a:pt x="157" y="87"/>
                    </a:lnTo>
                    <a:lnTo>
                      <a:pt x="158" y="87"/>
                    </a:lnTo>
                    <a:lnTo>
                      <a:pt x="159" y="8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42" name="Freeform 42">
                <a:extLst>
                  <a:ext uri="{FF2B5EF4-FFF2-40B4-BE49-F238E27FC236}">
                    <a16:creationId xmlns:a16="http://schemas.microsoft.com/office/drawing/2014/main" id="{6514C738-9255-C39E-4DAE-9D2A05D0C4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7175" y="3154363"/>
                <a:ext cx="63500" cy="63500"/>
              </a:xfrm>
              <a:custGeom>
                <a:avLst/>
                <a:gdLst>
                  <a:gd name="T0" fmla="*/ 160 w 160"/>
                  <a:gd name="T1" fmla="*/ 80 h 160"/>
                  <a:gd name="T2" fmla="*/ 158 w 160"/>
                  <a:gd name="T3" fmla="*/ 64 h 160"/>
                  <a:gd name="T4" fmla="*/ 154 w 160"/>
                  <a:gd name="T5" fmla="*/ 50 h 160"/>
                  <a:gd name="T6" fmla="*/ 146 w 160"/>
                  <a:gd name="T7" fmla="*/ 36 h 160"/>
                  <a:gd name="T8" fmla="*/ 136 w 160"/>
                  <a:gd name="T9" fmla="*/ 24 h 160"/>
                  <a:gd name="T10" fmla="*/ 123 w 160"/>
                  <a:gd name="T11" fmla="*/ 13 h 160"/>
                  <a:gd name="T12" fmla="*/ 116 w 160"/>
                  <a:gd name="T13" fmla="*/ 9 h 160"/>
                  <a:gd name="T14" fmla="*/ 111 w 160"/>
                  <a:gd name="T15" fmla="*/ 6 h 160"/>
                  <a:gd name="T16" fmla="*/ 102 w 160"/>
                  <a:gd name="T17" fmla="*/ 3 h 160"/>
                  <a:gd name="T18" fmla="*/ 95 w 160"/>
                  <a:gd name="T19" fmla="*/ 2 h 160"/>
                  <a:gd name="T20" fmla="*/ 80 w 160"/>
                  <a:gd name="T21" fmla="*/ 0 h 160"/>
                  <a:gd name="T22" fmla="*/ 64 w 160"/>
                  <a:gd name="T23" fmla="*/ 2 h 160"/>
                  <a:gd name="T24" fmla="*/ 49 w 160"/>
                  <a:gd name="T25" fmla="*/ 6 h 160"/>
                  <a:gd name="T26" fmla="*/ 35 w 160"/>
                  <a:gd name="T27" fmla="*/ 13 h 160"/>
                  <a:gd name="T28" fmla="*/ 24 w 160"/>
                  <a:gd name="T29" fmla="*/ 24 h 160"/>
                  <a:gd name="T30" fmla="*/ 13 w 160"/>
                  <a:gd name="T31" fmla="*/ 36 h 160"/>
                  <a:gd name="T32" fmla="*/ 6 w 160"/>
                  <a:gd name="T33" fmla="*/ 50 h 160"/>
                  <a:gd name="T34" fmla="*/ 1 w 160"/>
                  <a:gd name="T35" fmla="*/ 64 h 160"/>
                  <a:gd name="T36" fmla="*/ 0 w 160"/>
                  <a:gd name="T37" fmla="*/ 80 h 160"/>
                  <a:gd name="T38" fmla="*/ 1 w 160"/>
                  <a:gd name="T39" fmla="*/ 96 h 160"/>
                  <a:gd name="T40" fmla="*/ 2 w 160"/>
                  <a:gd name="T41" fmla="*/ 103 h 160"/>
                  <a:gd name="T42" fmla="*/ 6 w 160"/>
                  <a:gd name="T43" fmla="*/ 111 h 160"/>
                  <a:gd name="T44" fmla="*/ 8 w 160"/>
                  <a:gd name="T45" fmla="*/ 117 h 160"/>
                  <a:gd name="T46" fmla="*/ 13 w 160"/>
                  <a:gd name="T47" fmla="*/ 124 h 160"/>
                  <a:gd name="T48" fmla="*/ 24 w 160"/>
                  <a:gd name="T49" fmla="*/ 137 h 160"/>
                  <a:gd name="T50" fmla="*/ 35 w 160"/>
                  <a:gd name="T51" fmla="*/ 146 h 160"/>
                  <a:gd name="T52" fmla="*/ 49 w 160"/>
                  <a:gd name="T53" fmla="*/ 154 h 160"/>
                  <a:gd name="T54" fmla="*/ 64 w 160"/>
                  <a:gd name="T55" fmla="*/ 158 h 160"/>
                  <a:gd name="T56" fmla="*/ 80 w 160"/>
                  <a:gd name="T57" fmla="*/ 160 h 160"/>
                  <a:gd name="T58" fmla="*/ 87 w 160"/>
                  <a:gd name="T59" fmla="*/ 159 h 160"/>
                  <a:gd name="T60" fmla="*/ 87 w 160"/>
                  <a:gd name="T61" fmla="*/ 158 h 160"/>
                  <a:gd name="T62" fmla="*/ 88 w 160"/>
                  <a:gd name="T63" fmla="*/ 158 h 160"/>
                  <a:gd name="T64" fmla="*/ 91 w 160"/>
                  <a:gd name="T65" fmla="*/ 158 h 160"/>
                  <a:gd name="T66" fmla="*/ 95 w 160"/>
                  <a:gd name="T67" fmla="*/ 158 h 160"/>
                  <a:gd name="T68" fmla="*/ 102 w 160"/>
                  <a:gd name="T69" fmla="*/ 155 h 160"/>
                  <a:gd name="T70" fmla="*/ 102 w 160"/>
                  <a:gd name="T71" fmla="*/ 154 h 160"/>
                  <a:gd name="T72" fmla="*/ 103 w 160"/>
                  <a:gd name="T73" fmla="*/ 154 h 160"/>
                  <a:gd name="T74" fmla="*/ 106 w 160"/>
                  <a:gd name="T75" fmla="*/ 154 h 160"/>
                  <a:gd name="T76" fmla="*/ 111 w 160"/>
                  <a:gd name="T77" fmla="*/ 154 h 160"/>
                  <a:gd name="T78" fmla="*/ 116 w 160"/>
                  <a:gd name="T79" fmla="*/ 150 h 160"/>
                  <a:gd name="T80" fmla="*/ 123 w 160"/>
                  <a:gd name="T81" fmla="*/ 146 h 160"/>
                  <a:gd name="T82" fmla="*/ 129 w 160"/>
                  <a:gd name="T83" fmla="*/ 141 h 160"/>
                  <a:gd name="T84" fmla="*/ 136 w 160"/>
                  <a:gd name="T85" fmla="*/ 137 h 160"/>
                  <a:gd name="T86" fmla="*/ 141 w 160"/>
                  <a:gd name="T87" fmla="*/ 130 h 160"/>
                  <a:gd name="T88" fmla="*/ 146 w 160"/>
                  <a:gd name="T89" fmla="*/ 124 h 160"/>
                  <a:gd name="T90" fmla="*/ 149 w 160"/>
                  <a:gd name="T91" fmla="*/ 117 h 160"/>
                  <a:gd name="T92" fmla="*/ 154 w 160"/>
                  <a:gd name="T93" fmla="*/ 111 h 160"/>
                  <a:gd name="T94" fmla="*/ 154 w 160"/>
                  <a:gd name="T95" fmla="*/ 106 h 160"/>
                  <a:gd name="T96" fmla="*/ 154 w 160"/>
                  <a:gd name="T97" fmla="*/ 104 h 160"/>
                  <a:gd name="T98" fmla="*/ 154 w 160"/>
                  <a:gd name="T99" fmla="*/ 103 h 160"/>
                  <a:gd name="T100" fmla="*/ 155 w 160"/>
                  <a:gd name="T101" fmla="*/ 103 h 160"/>
                  <a:gd name="T102" fmla="*/ 158 w 160"/>
                  <a:gd name="T103" fmla="*/ 96 h 160"/>
                  <a:gd name="T104" fmla="*/ 158 w 160"/>
                  <a:gd name="T105" fmla="*/ 91 h 160"/>
                  <a:gd name="T106" fmla="*/ 158 w 160"/>
                  <a:gd name="T107" fmla="*/ 88 h 160"/>
                  <a:gd name="T108" fmla="*/ 158 w 160"/>
                  <a:gd name="T109" fmla="*/ 87 h 160"/>
                  <a:gd name="T110" fmla="*/ 159 w 160"/>
                  <a:gd name="T111" fmla="*/ 87 h 160"/>
                  <a:gd name="T112" fmla="*/ 160 w 160"/>
                  <a:gd name="T113" fmla="*/ 8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0" h="160">
                    <a:moveTo>
                      <a:pt x="160" y="80"/>
                    </a:moveTo>
                    <a:lnTo>
                      <a:pt x="158" y="64"/>
                    </a:lnTo>
                    <a:lnTo>
                      <a:pt x="154" y="50"/>
                    </a:lnTo>
                    <a:lnTo>
                      <a:pt x="146" y="36"/>
                    </a:lnTo>
                    <a:lnTo>
                      <a:pt x="136" y="24"/>
                    </a:lnTo>
                    <a:lnTo>
                      <a:pt x="123" y="13"/>
                    </a:lnTo>
                    <a:lnTo>
                      <a:pt x="116" y="9"/>
                    </a:lnTo>
                    <a:lnTo>
                      <a:pt x="111" y="6"/>
                    </a:lnTo>
                    <a:lnTo>
                      <a:pt x="102" y="3"/>
                    </a:lnTo>
                    <a:lnTo>
                      <a:pt x="95" y="2"/>
                    </a:lnTo>
                    <a:lnTo>
                      <a:pt x="80" y="0"/>
                    </a:lnTo>
                    <a:lnTo>
                      <a:pt x="64" y="2"/>
                    </a:lnTo>
                    <a:lnTo>
                      <a:pt x="49" y="6"/>
                    </a:lnTo>
                    <a:lnTo>
                      <a:pt x="35" y="13"/>
                    </a:lnTo>
                    <a:lnTo>
                      <a:pt x="24" y="24"/>
                    </a:lnTo>
                    <a:lnTo>
                      <a:pt x="13" y="36"/>
                    </a:lnTo>
                    <a:lnTo>
                      <a:pt x="6" y="50"/>
                    </a:lnTo>
                    <a:lnTo>
                      <a:pt x="1" y="64"/>
                    </a:lnTo>
                    <a:lnTo>
                      <a:pt x="0" y="80"/>
                    </a:lnTo>
                    <a:lnTo>
                      <a:pt x="1" y="96"/>
                    </a:lnTo>
                    <a:lnTo>
                      <a:pt x="2" y="103"/>
                    </a:lnTo>
                    <a:lnTo>
                      <a:pt x="6" y="111"/>
                    </a:lnTo>
                    <a:lnTo>
                      <a:pt x="8" y="117"/>
                    </a:lnTo>
                    <a:lnTo>
                      <a:pt x="13" y="124"/>
                    </a:lnTo>
                    <a:lnTo>
                      <a:pt x="24" y="137"/>
                    </a:lnTo>
                    <a:lnTo>
                      <a:pt x="35" y="146"/>
                    </a:lnTo>
                    <a:lnTo>
                      <a:pt x="49" y="154"/>
                    </a:lnTo>
                    <a:lnTo>
                      <a:pt x="64" y="158"/>
                    </a:lnTo>
                    <a:lnTo>
                      <a:pt x="80" y="160"/>
                    </a:lnTo>
                    <a:lnTo>
                      <a:pt x="87" y="159"/>
                    </a:lnTo>
                    <a:lnTo>
                      <a:pt x="87" y="158"/>
                    </a:lnTo>
                    <a:lnTo>
                      <a:pt x="88" y="158"/>
                    </a:lnTo>
                    <a:lnTo>
                      <a:pt x="91" y="158"/>
                    </a:lnTo>
                    <a:lnTo>
                      <a:pt x="95" y="158"/>
                    </a:lnTo>
                    <a:lnTo>
                      <a:pt x="102" y="155"/>
                    </a:lnTo>
                    <a:lnTo>
                      <a:pt x="102" y="154"/>
                    </a:lnTo>
                    <a:lnTo>
                      <a:pt x="103" y="154"/>
                    </a:lnTo>
                    <a:lnTo>
                      <a:pt x="106" y="154"/>
                    </a:lnTo>
                    <a:lnTo>
                      <a:pt x="111" y="154"/>
                    </a:lnTo>
                    <a:lnTo>
                      <a:pt x="116" y="150"/>
                    </a:lnTo>
                    <a:lnTo>
                      <a:pt x="123" y="146"/>
                    </a:lnTo>
                    <a:lnTo>
                      <a:pt x="129" y="141"/>
                    </a:lnTo>
                    <a:lnTo>
                      <a:pt x="136" y="137"/>
                    </a:lnTo>
                    <a:lnTo>
                      <a:pt x="141" y="130"/>
                    </a:lnTo>
                    <a:lnTo>
                      <a:pt x="146" y="124"/>
                    </a:lnTo>
                    <a:lnTo>
                      <a:pt x="149" y="117"/>
                    </a:lnTo>
                    <a:lnTo>
                      <a:pt x="154" y="111"/>
                    </a:lnTo>
                    <a:lnTo>
                      <a:pt x="154" y="106"/>
                    </a:lnTo>
                    <a:lnTo>
                      <a:pt x="154" y="104"/>
                    </a:lnTo>
                    <a:lnTo>
                      <a:pt x="154" y="103"/>
                    </a:lnTo>
                    <a:lnTo>
                      <a:pt x="155" y="103"/>
                    </a:lnTo>
                    <a:lnTo>
                      <a:pt x="158" y="96"/>
                    </a:lnTo>
                    <a:lnTo>
                      <a:pt x="158" y="91"/>
                    </a:lnTo>
                    <a:lnTo>
                      <a:pt x="158" y="88"/>
                    </a:lnTo>
                    <a:lnTo>
                      <a:pt x="158" y="87"/>
                    </a:lnTo>
                    <a:lnTo>
                      <a:pt x="159" y="87"/>
                    </a:lnTo>
                    <a:lnTo>
                      <a:pt x="160" y="8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43" name="Freeform 43">
                <a:extLst>
                  <a:ext uri="{FF2B5EF4-FFF2-40B4-BE49-F238E27FC236}">
                    <a16:creationId xmlns:a16="http://schemas.microsoft.com/office/drawing/2014/main" id="{F3BF5CB8-05B6-7247-38CA-DFBB71BE85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1625" y="3168651"/>
                <a:ext cx="63500" cy="63500"/>
              </a:xfrm>
              <a:custGeom>
                <a:avLst/>
                <a:gdLst>
                  <a:gd name="T0" fmla="*/ 159 w 159"/>
                  <a:gd name="T1" fmla="*/ 80 h 160"/>
                  <a:gd name="T2" fmla="*/ 157 w 159"/>
                  <a:gd name="T3" fmla="*/ 63 h 160"/>
                  <a:gd name="T4" fmla="*/ 153 w 159"/>
                  <a:gd name="T5" fmla="*/ 49 h 160"/>
                  <a:gd name="T6" fmla="*/ 145 w 159"/>
                  <a:gd name="T7" fmla="*/ 35 h 160"/>
                  <a:gd name="T8" fmla="*/ 136 w 159"/>
                  <a:gd name="T9" fmla="*/ 23 h 160"/>
                  <a:gd name="T10" fmla="*/ 123 w 159"/>
                  <a:gd name="T11" fmla="*/ 13 h 160"/>
                  <a:gd name="T12" fmla="*/ 116 w 159"/>
                  <a:gd name="T13" fmla="*/ 8 h 160"/>
                  <a:gd name="T14" fmla="*/ 110 w 159"/>
                  <a:gd name="T15" fmla="*/ 6 h 160"/>
                  <a:gd name="T16" fmla="*/ 102 w 159"/>
                  <a:gd name="T17" fmla="*/ 2 h 160"/>
                  <a:gd name="T18" fmla="*/ 95 w 159"/>
                  <a:gd name="T19" fmla="*/ 1 h 160"/>
                  <a:gd name="T20" fmla="*/ 79 w 159"/>
                  <a:gd name="T21" fmla="*/ 0 h 160"/>
                  <a:gd name="T22" fmla="*/ 63 w 159"/>
                  <a:gd name="T23" fmla="*/ 1 h 160"/>
                  <a:gd name="T24" fmla="*/ 49 w 159"/>
                  <a:gd name="T25" fmla="*/ 6 h 160"/>
                  <a:gd name="T26" fmla="*/ 35 w 159"/>
                  <a:gd name="T27" fmla="*/ 13 h 160"/>
                  <a:gd name="T28" fmla="*/ 23 w 159"/>
                  <a:gd name="T29" fmla="*/ 23 h 160"/>
                  <a:gd name="T30" fmla="*/ 12 w 159"/>
                  <a:gd name="T31" fmla="*/ 35 h 160"/>
                  <a:gd name="T32" fmla="*/ 5 w 159"/>
                  <a:gd name="T33" fmla="*/ 49 h 160"/>
                  <a:gd name="T34" fmla="*/ 1 w 159"/>
                  <a:gd name="T35" fmla="*/ 63 h 160"/>
                  <a:gd name="T36" fmla="*/ 0 w 159"/>
                  <a:gd name="T37" fmla="*/ 80 h 160"/>
                  <a:gd name="T38" fmla="*/ 1 w 159"/>
                  <a:gd name="T39" fmla="*/ 95 h 160"/>
                  <a:gd name="T40" fmla="*/ 2 w 159"/>
                  <a:gd name="T41" fmla="*/ 102 h 160"/>
                  <a:gd name="T42" fmla="*/ 5 w 159"/>
                  <a:gd name="T43" fmla="*/ 110 h 160"/>
                  <a:gd name="T44" fmla="*/ 8 w 159"/>
                  <a:gd name="T45" fmla="*/ 116 h 160"/>
                  <a:gd name="T46" fmla="*/ 12 w 159"/>
                  <a:gd name="T47" fmla="*/ 123 h 160"/>
                  <a:gd name="T48" fmla="*/ 23 w 159"/>
                  <a:gd name="T49" fmla="*/ 136 h 160"/>
                  <a:gd name="T50" fmla="*/ 35 w 159"/>
                  <a:gd name="T51" fmla="*/ 145 h 160"/>
                  <a:gd name="T52" fmla="*/ 49 w 159"/>
                  <a:gd name="T53" fmla="*/ 154 h 160"/>
                  <a:gd name="T54" fmla="*/ 63 w 159"/>
                  <a:gd name="T55" fmla="*/ 157 h 160"/>
                  <a:gd name="T56" fmla="*/ 79 w 159"/>
                  <a:gd name="T57" fmla="*/ 160 h 160"/>
                  <a:gd name="T58" fmla="*/ 86 w 159"/>
                  <a:gd name="T59" fmla="*/ 158 h 160"/>
                  <a:gd name="T60" fmla="*/ 86 w 159"/>
                  <a:gd name="T61" fmla="*/ 157 h 160"/>
                  <a:gd name="T62" fmla="*/ 88 w 159"/>
                  <a:gd name="T63" fmla="*/ 157 h 160"/>
                  <a:gd name="T64" fmla="*/ 90 w 159"/>
                  <a:gd name="T65" fmla="*/ 157 h 160"/>
                  <a:gd name="T66" fmla="*/ 95 w 159"/>
                  <a:gd name="T67" fmla="*/ 157 h 160"/>
                  <a:gd name="T68" fmla="*/ 102 w 159"/>
                  <a:gd name="T69" fmla="*/ 155 h 160"/>
                  <a:gd name="T70" fmla="*/ 102 w 159"/>
                  <a:gd name="T71" fmla="*/ 154 h 160"/>
                  <a:gd name="T72" fmla="*/ 103 w 159"/>
                  <a:gd name="T73" fmla="*/ 154 h 160"/>
                  <a:gd name="T74" fmla="*/ 105 w 159"/>
                  <a:gd name="T75" fmla="*/ 154 h 160"/>
                  <a:gd name="T76" fmla="*/ 110 w 159"/>
                  <a:gd name="T77" fmla="*/ 154 h 160"/>
                  <a:gd name="T78" fmla="*/ 116 w 159"/>
                  <a:gd name="T79" fmla="*/ 149 h 160"/>
                  <a:gd name="T80" fmla="*/ 123 w 159"/>
                  <a:gd name="T81" fmla="*/ 145 h 160"/>
                  <a:gd name="T82" fmla="*/ 129 w 159"/>
                  <a:gd name="T83" fmla="*/ 141 h 160"/>
                  <a:gd name="T84" fmla="*/ 136 w 159"/>
                  <a:gd name="T85" fmla="*/ 136 h 160"/>
                  <a:gd name="T86" fmla="*/ 140 w 159"/>
                  <a:gd name="T87" fmla="*/ 129 h 160"/>
                  <a:gd name="T88" fmla="*/ 145 w 159"/>
                  <a:gd name="T89" fmla="*/ 123 h 160"/>
                  <a:gd name="T90" fmla="*/ 149 w 159"/>
                  <a:gd name="T91" fmla="*/ 116 h 160"/>
                  <a:gd name="T92" fmla="*/ 153 w 159"/>
                  <a:gd name="T93" fmla="*/ 110 h 160"/>
                  <a:gd name="T94" fmla="*/ 153 w 159"/>
                  <a:gd name="T95" fmla="*/ 106 h 160"/>
                  <a:gd name="T96" fmla="*/ 153 w 159"/>
                  <a:gd name="T97" fmla="*/ 103 h 160"/>
                  <a:gd name="T98" fmla="*/ 153 w 159"/>
                  <a:gd name="T99" fmla="*/ 102 h 160"/>
                  <a:gd name="T100" fmla="*/ 155 w 159"/>
                  <a:gd name="T101" fmla="*/ 102 h 160"/>
                  <a:gd name="T102" fmla="*/ 157 w 159"/>
                  <a:gd name="T103" fmla="*/ 95 h 160"/>
                  <a:gd name="T104" fmla="*/ 157 w 159"/>
                  <a:gd name="T105" fmla="*/ 90 h 160"/>
                  <a:gd name="T106" fmla="*/ 157 w 159"/>
                  <a:gd name="T107" fmla="*/ 88 h 160"/>
                  <a:gd name="T108" fmla="*/ 157 w 159"/>
                  <a:gd name="T109" fmla="*/ 87 h 160"/>
                  <a:gd name="T110" fmla="*/ 158 w 159"/>
                  <a:gd name="T111" fmla="*/ 87 h 160"/>
                  <a:gd name="T112" fmla="*/ 159 w 159"/>
                  <a:gd name="T113" fmla="*/ 8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59" h="160">
                    <a:moveTo>
                      <a:pt x="159" y="80"/>
                    </a:moveTo>
                    <a:lnTo>
                      <a:pt x="157" y="63"/>
                    </a:lnTo>
                    <a:lnTo>
                      <a:pt x="153" y="49"/>
                    </a:lnTo>
                    <a:lnTo>
                      <a:pt x="145" y="35"/>
                    </a:lnTo>
                    <a:lnTo>
                      <a:pt x="136" y="23"/>
                    </a:lnTo>
                    <a:lnTo>
                      <a:pt x="123" y="13"/>
                    </a:lnTo>
                    <a:lnTo>
                      <a:pt x="116" y="8"/>
                    </a:lnTo>
                    <a:lnTo>
                      <a:pt x="110" y="6"/>
                    </a:lnTo>
                    <a:lnTo>
                      <a:pt x="102" y="2"/>
                    </a:lnTo>
                    <a:lnTo>
                      <a:pt x="95" y="1"/>
                    </a:lnTo>
                    <a:lnTo>
                      <a:pt x="79" y="0"/>
                    </a:lnTo>
                    <a:lnTo>
                      <a:pt x="63" y="1"/>
                    </a:lnTo>
                    <a:lnTo>
                      <a:pt x="49" y="6"/>
                    </a:lnTo>
                    <a:lnTo>
                      <a:pt x="35" y="13"/>
                    </a:lnTo>
                    <a:lnTo>
                      <a:pt x="23" y="23"/>
                    </a:lnTo>
                    <a:lnTo>
                      <a:pt x="12" y="35"/>
                    </a:lnTo>
                    <a:lnTo>
                      <a:pt x="5" y="49"/>
                    </a:lnTo>
                    <a:lnTo>
                      <a:pt x="1" y="63"/>
                    </a:lnTo>
                    <a:lnTo>
                      <a:pt x="0" y="80"/>
                    </a:lnTo>
                    <a:lnTo>
                      <a:pt x="1" y="95"/>
                    </a:lnTo>
                    <a:lnTo>
                      <a:pt x="2" y="102"/>
                    </a:lnTo>
                    <a:lnTo>
                      <a:pt x="5" y="110"/>
                    </a:lnTo>
                    <a:lnTo>
                      <a:pt x="8" y="116"/>
                    </a:lnTo>
                    <a:lnTo>
                      <a:pt x="12" y="123"/>
                    </a:lnTo>
                    <a:lnTo>
                      <a:pt x="23" y="136"/>
                    </a:lnTo>
                    <a:lnTo>
                      <a:pt x="35" y="145"/>
                    </a:lnTo>
                    <a:lnTo>
                      <a:pt x="49" y="154"/>
                    </a:lnTo>
                    <a:lnTo>
                      <a:pt x="63" y="157"/>
                    </a:lnTo>
                    <a:lnTo>
                      <a:pt x="79" y="160"/>
                    </a:lnTo>
                    <a:lnTo>
                      <a:pt x="86" y="158"/>
                    </a:lnTo>
                    <a:lnTo>
                      <a:pt x="86" y="157"/>
                    </a:lnTo>
                    <a:lnTo>
                      <a:pt x="88" y="157"/>
                    </a:lnTo>
                    <a:lnTo>
                      <a:pt x="90" y="157"/>
                    </a:lnTo>
                    <a:lnTo>
                      <a:pt x="95" y="157"/>
                    </a:lnTo>
                    <a:lnTo>
                      <a:pt x="102" y="155"/>
                    </a:lnTo>
                    <a:lnTo>
                      <a:pt x="102" y="154"/>
                    </a:lnTo>
                    <a:lnTo>
                      <a:pt x="103" y="154"/>
                    </a:lnTo>
                    <a:lnTo>
                      <a:pt x="105" y="154"/>
                    </a:lnTo>
                    <a:lnTo>
                      <a:pt x="110" y="154"/>
                    </a:lnTo>
                    <a:lnTo>
                      <a:pt x="116" y="149"/>
                    </a:lnTo>
                    <a:lnTo>
                      <a:pt x="123" y="145"/>
                    </a:lnTo>
                    <a:lnTo>
                      <a:pt x="129" y="141"/>
                    </a:lnTo>
                    <a:lnTo>
                      <a:pt x="136" y="136"/>
                    </a:lnTo>
                    <a:lnTo>
                      <a:pt x="140" y="129"/>
                    </a:lnTo>
                    <a:lnTo>
                      <a:pt x="145" y="123"/>
                    </a:lnTo>
                    <a:lnTo>
                      <a:pt x="149" y="116"/>
                    </a:lnTo>
                    <a:lnTo>
                      <a:pt x="153" y="110"/>
                    </a:lnTo>
                    <a:lnTo>
                      <a:pt x="153" y="106"/>
                    </a:lnTo>
                    <a:lnTo>
                      <a:pt x="153" y="103"/>
                    </a:lnTo>
                    <a:lnTo>
                      <a:pt x="153" y="102"/>
                    </a:lnTo>
                    <a:lnTo>
                      <a:pt x="155" y="102"/>
                    </a:lnTo>
                    <a:lnTo>
                      <a:pt x="157" y="95"/>
                    </a:lnTo>
                    <a:lnTo>
                      <a:pt x="157" y="90"/>
                    </a:lnTo>
                    <a:lnTo>
                      <a:pt x="157" y="88"/>
                    </a:lnTo>
                    <a:lnTo>
                      <a:pt x="157" y="87"/>
                    </a:lnTo>
                    <a:lnTo>
                      <a:pt x="158" y="87"/>
                    </a:lnTo>
                    <a:lnTo>
                      <a:pt x="159" y="8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44" name="Freeform 44">
                <a:extLst>
                  <a:ext uri="{FF2B5EF4-FFF2-40B4-BE49-F238E27FC236}">
                    <a16:creationId xmlns:a16="http://schemas.microsoft.com/office/drawing/2014/main" id="{4634C80D-4289-9134-5602-8E28D46948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6238" y="3003551"/>
                <a:ext cx="63500" cy="63500"/>
              </a:xfrm>
              <a:custGeom>
                <a:avLst/>
                <a:gdLst>
                  <a:gd name="T0" fmla="*/ 160 w 160"/>
                  <a:gd name="T1" fmla="*/ 80 h 160"/>
                  <a:gd name="T2" fmla="*/ 157 w 160"/>
                  <a:gd name="T3" fmla="*/ 64 h 160"/>
                  <a:gd name="T4" fmla="*/ 154 w 160"/>
                  <a:gd name="T5" fmla="*/ 50 h 160"/>
                  <a:gd name="T6" fmla="*/ 145 w 160"/>
                  <a:gd name="T7" fmla="*/ 36 h 160"/>
                  <a:gd name="T8" fmla="*/ 136 w 160"/>
                  <a:gd name="T9" fmla="*/ 24 h 160"/>
                  <a:gd name="T10" fmla="*/ 123 w 160"/>
                  <a:gd name="T11" fmla="*/ 13 h 160"/>
                  <a:gd name="T12" fmla="*/ 116 w 160"/>
                  <a:gd name="T13" fmla="*/ 9 h 160"/>
                  <a:gd name="T14" fmla="*/ 110 w 160"/>
                  <a:gd name="T15" fmla="*/ 6 h 160"/>
                  <a:gd name="T16" fmla="*/ 102 w 160"/>
                  <a:gd name="T17" fmla="*/ 3 h 160"/>
                  <a:gd name="T18" fmla="*/ 95 w 160"/>
                  <a:gd name="T19" fmla="*/ 1 h 160"/>
                  <a:gd name="T20" fmla="*/ 80 w 160"/>
                  <a:gd name="T21" fmla="*/ 0 h 160"/>
                  <a:gd name="T22" fmla="*/ 63 w 160"/>
                  <a:gd name="T23" fmla="*/ 1 h 160"/>
                  <a:gd name="T24" fmla="*/ 49 w 160"/>
                  <a:gd name="T25" fmla="*/ 6 h 160"/>
                  <a:gd name="T26" fmla="*/ 35 w 160"/>
                  <a:gd name="T27" fmla="*/ 13 h 160"/>
                  <a:gd name="T28" fmla="*/ 23 w 160"/>
                  <a:gd name="T29" fmla="*/ 24 h 160"/>
                  <a:gd name="T30" fmla="*/ 13 w 160"/>
                  <a:gd name="T31" fmla="*/ 36 h 160"/>
                  <a:gd name="T32" fmla="*/ 6 w 160"/>
                  <a:gd name="T33" fmla="*/ 50 h 160"/>
                  <a:gd name="T34" fmla="*/ 1 w 160"/>
                  <a:gd name="T35" fmla="*/ 64 h 160"/>
                  <a:gd name="T36" fmla="*/ 0 w 160"/>
                  <a:gd name="T37" fmla="*/ 80 h 160"/>
                  <a:gd name="T38" fmla="*/ 1 w 160"/>
                  <a:gd name="T39" fmla="*/ 95 h 160"/>
                  <a:gd name="T40" fmla="*/ 2 w 160"/>
                  <a:gd name="T41" fmla="*/ 103 h 160"/>
                  <a:gd name="T42" fmla="*/ 6 w 160"/>
                  <a:gd name="T43" fmla="*/ 111 h 160"/>
                  <a:gd name="T44" fmla="*/ 8 w 160"/>
                  <a:gd name="T45" fmla="*/ 117 h 160"/>
                  <a:gd name="T46" fmla="*/ 13 w 160"/>
                  <a:gd name="T47" fmla="*/ 124 h 160"/>
                  <a:gd name="T48" fmla="*/ 23 w 160"/>
                  <a:gd name="T49" fmla="*/ 137 h 160"/>
                  <a:gd name="T50" fmla="*/ 35 w 160"/>
                  <a:gd name="T51" fmla="*/ 146 h 160"/>
                  <a:gd name="T52" fmla="*/ 49 w 160"/>
                  <a:gd name="T53" fmla="*/ 154 h 160"/>
                  <a:gd name="T54" fmla="*/ 63 w 160"/>
                  <a:gd name="T55" fmla="*/ 158 h 160"/>
                  <a:gd name="T56" fmla="*/ 80 w 160"/>
                  <a:gd name="T57" fmla="*/ 160 h 160"/>
                  <a:gd name="T58" fmla="*/ 87 w 160"/>
                  <a:gd name="T59" fmla="*/ 159 h 160"/>
                  <a:gd name="T60" fmla="*/ 87 w 160"/>
                  <a:gd name="T61" fmla="*/ 158 h 160"/>
                  <a:gd name="T62" fmla="*/ 88 w 160"/>
                  <a:gd name="T63" fmla="*/ 158 h 160"/>
                  <a:gd name="T64" fmla="*/ 90 w 160"/>
                  <a:gd name="T65" fmla="*/ 158 h 160"/>
                  <a:gd name="T66" fmla="*/ 95 w 160"/>
                  <a:gd name="T67" fmla="*/ 158 h 160"/>
                  <a:gd name="T68" fmla="*/ 102 w 160"/>
                  <a:gd name="T69" fmla="*/ 155 h 160"/>
                  <a:gd name="T70" fmla="*/ 102 w 160"/>
                  <a:gd name="T71" fmla="*/ 154 h 160"/>
                  <a:gd name="T72" fmla="*/ 103 w 160"/>
                  <a:gd name="T73" fmla="*/ 154 h 160"/>
                  <a:gd name="T74" fmla="*/ 106 w 160"/>
                  <a:gd name="T75" fmla="*/ 154 h 160"/>
                  <a:gd name="T76" fmla="*/ 110 w 160"/>
                  <a:gd name="T77" fmla="*/ 154 h 160"/>
                  <a:gd name="T78" fmla="*/ 116 w 160"/>
                  <a:gd name="T79" fmla="*/ 150 h 160"/>
                  <a:gd name="T80" fmla="*/ 123 w 160"/>
                  <a:gd name="T81" fmla="*/ 146 h 160"/>
                  <a:gd name="T82" fmla="*/ 129 w 160"/>
                  <a:gd name="T83" fmla="*/ 141 h 160"/>
                  <a:gd name="T84" fmla="*/ 136 w 160"/>
                  <a:gd name="T85" fmla="*/ 137 h 160"/>
                  <a:gd name="T86" fmla="*/ 141 w 160"/>
                  <a:gd name="T87" fmla="*/ 130 h 160"/>
                  <a:gd name="T88" fmla="*/ 145 w 160"/>
                  <a:gd name="T89" fmla="*/ 124 h 160"/>
                  <a:gd name="T90" fmla="*/ 149 w 160"/>
                  <a:gd name="T91" fmla="*/ 117 h 160"/>
                  <a:gd name="T92" fmla="*/ 154 w 160"/>
                  <a:gd name="T93" fmla="*/ 111 h 160"/>
                  <a:gd name="T94" fmla="*/ 154 w 160"/>
                  <a:gd name="T95" fmla="*/ 106 h 160"/>
                  <a:gd name="T96" fmla="*/ 154 w 160"/>
                  <a:gd name="T97" fmla="*/ 104 h 160"/>
                  <a:gd name="T98" fmla="*/ 154 w 160"/>
                  <a:gd name="T99" fmla="*/ 103 h 160"/>
                  <a:gd name="T100" fmla="*/ 155 w 160"/>
                  <a:gd name="T101" fmla="*/ 103 h 160"/>
                  <a:gd name="T102" fmla="*/ 157 w 160"/>
                  <a:gd name="T103" fmla="*/ 95 h 160"/>
                  <a:gd name="T104" fmla="*/ 157 w 160"/>
                  <a:gd name="T105" fmla="*/ 91 h 160"/>
                  <a:gd name="T106" fmla="*/ 157 w 160"/>
                  <a:gd name="T107" fmla="*/ 88 h 160"/>
                  <a:gd name="T108" fmla="*/ 157 w 160"/>
                  <a:gd name="T109" fmla="*/ 87 h 160"/>
                  <a:gd name="T110" fmla="*/ 158 w 160"/>
                  <a:gd name="T111" fmla="*/ 87 h 160"/>
                  <a:gd name="T112" fmla="*/ 160 w 160"/>
                  <a:gd name="T113" fmla="*/ 8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0" h="160">
                    <a:moveTo>
                      <a:pt x="160" y="80"/>
                    </a:moveTo>
                    <a:lnTo>
                      <a:pt x="157" y="64"/>
                    </a:lnTo>
                    <a:lnTo>
                      <a:pt x="154" y="50"/>
                    </a:lnTo>
                    <a:lnTo>
                      <a:pt x="145" y="36"/>
                    </a:lnTo>
                    <a:lnTo>
                      <a:pt x="136" y="24"/>
                    </a:lnTo>
                    <a:lnTo>
                      <a:pt x="123" y="13"/>
                    </a:lnTo>
                    <a:lnTo>
                      <a:pt x="116" y="9"/>
                    </a:lnTo>
                    <a:lnTo>
                      <a:pt x="110" y="6"/>
                    </a:lnTo>
                    <a:lnTo>
                      <a:pt x="102" y="3"/>
                    </a:lnTo>
                    <a:lnTo>
                      <a:pt x="95" y="1"/>
                    </a:lnTo>
                    <a:lnTo>
                      <a:pt x="80" y="0"/>
                    </a:lnTo>
                    <a:lnTo>
                      <a:pt x="63" y="1"/>
                    </a:lnTo>
                    <a:lnTo>
                      <a:pt x="49" y="6"/>
                    </a:lnTo>
                    <a:lnTo>
                      <a:pt x="35" y="13"/>
                    </a:lnTo>
                    <a:lnTo>
                      <a:pt x="23" y="24"/>
                    </a:lnTo>
                    <a:lnTo>
                      <a:pt x="13" y="36"/>
                    </a:lnTo>
                    <a:lnTo>
                      <a:pt x="6" y="50"/>
                    </a:lnTo>
                    <a:lnTo>
                      <a:pt x="1" y="64"/>
                    </a:lnTo>
                    <a:lnTo>
                      <a:pt x="0" y="80"/>
                    </a:lnTo>
                    <a:lnTo>
                      <a:pt x="1" y="95"/>
                    </a:lnTo>
                    <a:lnTo>
                      <a:pt x="2" y="103"/>
                    </a:lnTo>
                    <a:lnTo>
                      <a:pt x="6" y="111"/>
                    </a:lnTo>
                    <a:lnTo>
                      <a:pt x="8" y="117"/>
                    </a:lnTo>
                    <a:lnTo>
                      <a:pt x="13" y="124"/>
                    </a:lnTo>
                    <a:lnTo>
                      <a:pt x="23" y="137"/>
                    </a:lnTo>
                    <a:lnTo>
                      <a:pt x="35" y="146"/>
                    </a:lnTo>
                    <a:lnTo>
                      <a:pt x="49" y="154"/>
                    </a:lnTo>
                    <a:lnTo>
                      <a:pt x="63" y="158"/>
                    </a:lnTo>
                    <a:lnTo>
                      <a:pt x="80" y="160"/>
                    </a:lnTo>
                    <a:lnTo>
                      <a:pt x="87" y="159"/>
                    </a:lnTo>
                    <a:lnTo>
                      <a:pt x="87" y="158"/>
                    </a:lnTo>
                    <a:lnTo>
                      <a:pt x="88" y="158"/>
                    </a:lnTo>
                    <a:lnTo>
                      <a:pt x="90" y="158"/>
                    </a:lnTo>
                    <a:lnTo>
                      <a:pt x="95" y="158"/>
                    </a:lnTo>
                    <a:lnTo>
                      <a:pt x="102" y="155"/>
                    </a:lnTo>
                    <a:lnTo>
                      <a:pt x="102" y="154"/>
                    </a:lnTo>
                    <a:lnTo>
                      <a:pt x="103" y="154"/>
                    </a:lnTo>
                    <a:lnTo>
                      <a:pt x="106" y="154"/>
                    </a:lnTo>
                    <a:lnTo>
                      <a:pt x="110" y="154"/>
                    </a:lnTo>
                    <a:lnTo>
                      <a:pt x="116" y="150"/>
                    </a:lnTo>
                    <a:lnTo>
                      <a:pt x="123" y="146"/>
                    </a:lnTo>
                    <a:lnTo>
                      <a:pt x="129" y="141"/>
                    </a:lnTo>
                    <a:lnTo>
                      <a:pt x="136" y="137"/>
                    </a:lnTo>
                    <a:lnTo>
                      <a:pt x="141" y="130"/>
                    </a:lnTo>
                    <a:lnTo>
                      <a:pt x="145" y="124"/>
                    </a:lnTo>
                    <a:lnTo>
                      <a:pt x="149" y="117"/>
                    </a:lnTo>
                    <a:lnTo>
                      <a:pt x="154" y="111"/>
                    </a:lnTo>
                    <a:lnTo>
                      <a:pt x="154" y="106"/>
                    </a:lnTo>
                    <a:lnTo>
                      <a:pt x="154" y="104"/>
                    </a:lnTo>
                    <a:lnTo>
                      <a:pt x="154" y="103"/>
                    </a:lnTo>
                    <a:lnTo>
                      <a:pt x="155" y="103"/>
                    </a:lnTo>
                    <a:lnTo>
                      <a:pt x="157" y="95"/>
                    </a:lnTo>
                    <a:lnTo>
                      <a:pt x="157" y="91"/>
                    </a:lnTo>
                    <a:lnTo>
                      <a:pt x="157" y="88"/>
                    </a:lnTo>
                    <a:lnTo>
                      <a:pt x="157" y="87"/>
                    </a:lnTo>
                    <a:lnTo>
                      <a:pt x="158" y="87"/>
                    </a:lnTo>
                    <a:lnTo>
                      <a:pt x="160" y="8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45" name="Freeform 45">
                <a:extLst>
                  <a:ext uri="{FF2B5EF4-FFF2-40B4-BE49-F238E27FC236}">
                    <a16:creationId xmlns:a16="http://schemas.microsoft.com/office/drawing/2014/main" id="{FF1A6A56-CBCB-EAAC-FA66-8DBA6F92E9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0538" y="2814638"/>
                <a:ext cx="63500" cy="63500"/>
              </a:xfrm>
              <a:custGeom>
                <a:avLst/>
                <a:gdLst>
                  <a:gd name="T0" fmla="*/ 160 w 160"/>
                  <a:gd name="T1" fmla="*/ 80 h 159"/>
                  <a:gd name="T2" fmla="*/ 158 w 160"/>
                  <a:gd name="T3" fmla="*/ 63 h 159"/>
                  <a:gd name="T4" fmla="*/ 154 w 160"/>
                  <a:gd name="T5" fmla="*/ 49 h 159"/>
                  <a:gd name="T6" fmla="*/ 146 w 160"/>
                  <a:gd name="T7" fmla="*/ 35 h 159"/>
                  <a:gd name="T8" fmla="*/ 137 w 160"/>
                  <a:gd name="T9" fmla="*/ 23 h 159"/>
                  <a:gd name="T10" fmla="*/ 124 w 160"/>
                  <a:gd name="T11" fmla="*/ 13 h 159"/>
                  <a:gd name="T12" fmla="*/ 117 w 160"/>
                  <a:gd name="T13" fmla="*/ 8 h 159"/>
                  <a:gd name="T14" fmla="*/ 111 w 160"/>
                  <a:gd name="T15" fmla="*/ 5 h 159"/>
                  <a:gd name="T16" fmla="*/ 102 w 160"/>
                  <a:gd name="T17" fmla="*/ 2 h 159"/>
                  <a:gd name="T18" fmla="*/ 95 w 160"/>
                  <a:gd name="T19" fmla="*/ 1 h 159"/>
                  <a:gd name="T20" fmla="*/ 80 w 160"/>
                  <a:gd name="T21" fmla="*/ 0 h 159"/>
                  <a:gd name="T22" fmla="*/ 64 w 160"/>
                  <a:gd name="T23" fmla="*/ 1 h 159"/>
                  <a:gd name="T24" fmla="*/ 50 w 160"/>
                  <a:gd name="T25" fmla="*/ 5 h 159"/>
                  <a:gd name="T26" fmla="*/ 36 w 160"/>
                  <a:gd name="T27" fmla="*/ 13 h 159"/>
                  <a:gd name="T28" fmla="*/ 24 w 160"/>
                  <a:gd name="T29" fmla="*/ 23 h 159"/>
                  <a:gd name="T30" fmla="*/ 13 w 160"/>
                  <a:gd name="T31" fmla="*/ 35 h 159"/>
                  <a:gd name="T32" fmla="*/ 6 w 160"/>
                  <a:gd name="T33" fmla="*/ 49 h 159"/>
                  <a:gd name="T34" fmla="*/ 1 w 160"/>
                  <a:gd name="T35" fmla="*/ 63 h 159"/>
                  <a:gd name="T36" fmla="*/ 0 w 160"/>
                  <a:gd name="T37" fmla="*/ 80 h 159"/>
                  <a:gd name="T38" fmla="*/ 1 w 160"/>
                  <a:gd name="T39" fmla="*/ 95 h 159"/>
                  <a:gd name="T40" fmla="*/ 3 w 160"/>
                  <a:gd name="T41" fmla="*/ 102 h 159"/>
                  <a:gd name="T42" fmla="*/ 6 w 160"/>
                  <a:gd name="T43" fmla="*/ 110 h 159"/>
                  <a:gd name="T44" fmla="*/ 8 w 160"/>
                  <a:gd name="T45" fmla="*/ 116 h 159"/>
                  <a:gd name="T46" fmla="*/ 13 w 160"/>
                  <a:gd name="T47" fmla="*/ 123 h 159"/>
                  <a:gd name="T48" fmla="*/ 24 w 160"/>
                  <a:gd name="T49" fmla="*/ 136 h 159"/>
                  <a:gd name="T50" fmla="*/ 36 w 160"/>
                  <a:gd name="T51" fmla="*/ 145 h 159"/>
                  <a:gd name="T52" fmla="*/ 50 w 160"/>
                  <a:gd name="T53" fmla="*/ 154 h 159"/>
                  <a:gd name="T54" fmla="*/ 64 w 160"/>
                  <a:gd name="T55" fmla="*/ 157 h 159"/>
                  <a:gd name="T56" fmla="*/ 80 w 160"/>
                  <a:gd name="T57" fmla="*/ 159 h 159"/>
                  <a:gd name="T58" fmla="*/ 87 w 160"/>
                  <a:gd name="T59" fmla="*/ 158 h 159"/>
                  <a:gd name="T60" fmla="*/ 87 w 160"/>
                  <a:gd name="T61" fmla="*/ 157 h 159"/>
                  <a:gd name="T62" fmla="*/ 88 w 160"/>
                  <a:gd name="T63" fmla="*/ 157 h 159"/>
                  <a:gd name="T64" fmla="*/ 91 w 160"/>
                  <a:gd name="T65" fmla="*/ 157 h 159"/>
                  <a:gd name="T66" fmla="*/ 95 w 160"/>
                  <a:gd name="T67" fmla="*/ 157 h 159"/>
                  <a:gd name="T68" fmla="*/ 102 w 160"/>
                  <a:gd name="T69" fmla="*/ 155 h 159"/>
                  <a:gd name="T70" fmla="*/ 102 w 160"/>
                  <a:gd name="T71" fmla="*/ 154 h 159"/>
                  <a:gd name="T72" fmla="*/ 104 w 160"/>
                  <a:gd name="T73" fmla="*/ 154 h 159"/>
                  <a:gd name="T74" fmla="*/ 106 w 160"/>
                  <a:gd name="T75" fmla="*/ 154 h 159"/>
                  <a:gd name="T76" fmla="*/ 111 w 160"/>
                  <a:gd name="T77" fmla="*/ 154 h 159"/>
                  <a:gd name="T78" fmla="*/ 117 w 160"/>
                  <a:gd name="T79" fmla="*/ 149 h 159"/>
                  <a:gd name="T80" fmla="*/ 124 w 160"/>
                  <a:gd name="T81" fmla="*/ 145 h 159"/>
                  <a:gd name="T82" fmla="*/ 129 w 160"/>
                  <a:gd name="T83" fmla="*/ 141 h 159"/>
                  <a:gd name="T84" fmla="*/ 137 w 160"/>
                  <a:gd name="T85" fmla="*/ 136 h 159"/>
                  <a:gd name="T86" fmla="*/ 141 w 160"/>
                  <a:gd name="T87" fmla="*/ 129 h 159"/>
                  <a:gd name="T88" fmla="*/ 146 w 160"/>
                  <a:gd name="T89" fmla="*/ 123 h 159"/>
                  <a:gd name="T90" fmla="*/ 149 w 160"/>
                  <a:gd name="T91" fmla="*/ 116 h 159"/>
                  <a:gd name="T92" fmla="*/ 154 w 160"/>
                  <a:gd name="T93" fmla="*/ 110 h 159"/>
                  <a:gd name="T94" fmla="*/ 154 w 160"/>
                  <a:gd name="T95" fmla="*/ 105 h 159"/>
                  <a:gd name="T96" fmla="*/ 154 w 160"/>
                  <a:gd name="T97" fmla="*/ 103 h 159"/>
                  <a:gd name="T98" fmla="*/ 154 w 160"/>
                  <a:gd name="T99" fmla="*/ 102 h 159"/>
                  <a:gd name="T100" fmla="*/ 155 w 160"/>
                  <a:gd name="T101" fmla="*/ 102 h 159"/>
                  <a:gd name="T102" fmla="*/ 158 w 160"/>
                  <a:gd name="T103" fmla="*/ 95 h 159"/>
                  <a:gd name="T104" fmla="*/ 158 w 160"/>
                  <a:gd name="T105" fmla="*/ 90 h 159"/>
                  <a:gd name="T106" fmla="*/ 158 w 160"/>
                  <a:gd name="T107" fmla="*/ 88 h 159"/>
                  <a:gd name="T108" fmla="*/ 158 w 160"/>
                  <a:gd name="T109" fmla="*/ 87 h 159"/>
                  <a:gd name="T110" fmla="*/ 159 w 160"/>
                  <a:gd name="T111" fmla="*/ 87 h 159"/>
                  <a:gd name="T112" fmla="*/ 160 w 160"/>
                  <a:gd name="T113" fmla="*/ 8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0" h="159">
                    <a:moveTo>
                      <a:pt x="160" y="80"/>
                    </a:moveTo>
                    <a:lnTo>
                      <a:pt x="158" y="63"/>
                    </a:lnTo>
                    <a:lnTo>
                      <a:pt x="154" y="49"/>
                    </a:lnTo>
                    <a:lnTo>
                      <a:pt x="146" y="35"/>
                    </a:lnTo>
                    <a:lnTo>
                      <a:pt x="137" y="23"/>
                    </a:lnTo>
                    <a:lnTo>
                      <a:pt x="124" y="13"/>
                    </a:lnTo>
                    <a:lnTo>
                      <a:pt x="117" y="8"/>
                    </a:lnTo>
                    <a:lnTo>
                      <a:pt x="111" y="5"/>
                    </a:lnTo>
                    <a:lnTo>
                      <a:pt x="102" y="2"/>
                    </a:lnTo>
                    <a:lnTo>
                      <a:pt x="95" y="1"/>
                    </a:lnTo>
                    <a:lnTo>
                      <a:pt x="80" y="0"/>
                    </a:lnTo>
                    <a:lnTo>
                      <a:pt x="64" y="1"/>
                    </a:lnTo>
                    <a:lnTo>
                      <a:pt x="50" y="5"/>
                    </a:lnTo>
                    <a:lnTo>
                      <a:pt x="36" y="13"/>
                    </a:lnTo>
                    <a:lnTo>
                      <a:pt x="24" y="23"/>
                    </a:lnTo>
                    <a:lnTo>
                      <a:pt x="13" y="35"/>
                    </a:lnTo>
                    <a:lnTo>
                      <a:pt x="6" y="49"/>
                    </a:lnTo>
                    <a:lnTo>
                      <a:pt x="1" y="63"/>
                    </a:lnTo>
                    <a:lnTo>
                      <a:pt x="0" y="80"/>
                    </a:lnTo>
                    <a:lnTo>
                      <a:pt x="1" y="95"/>
                    </a:lnTo>
                    <a:lnTo>
                      <a:pt x="3" y="102"/>
                    </a:lnTo>
                    <a:lnTo>
                      <a:pt x="6" y="110"/>
                    </a:lnTo>
                    <a:lnTo>
                      <a:pt x="8" y="116"/>
                    </a:lnTo>
                    <a:lnTo>
                      <a:pt x="13" y="123"/>
                    </a:lnTo>
                    <a:lnTo>
                      <a:pt x="24" y="136"/>
                    </a:lnTo>
                    <a:lnTo>
                      <a:pt x="36" y="145"/>
                    </a:lnTo>
                    <a:lnTo>
                      <a:pt x="50" y="154"/>
                    </a:lnTo>
                    <a:lnTo>
                      <a:pt x="64" y="157"/>
                    </a:lnTo>
                    <a:lnTo>
                      <a:pt x="80" y="159"/>
                    </a:lnTo>
                    <a:lnTo>
                      <a:pt x="87" y="158"/>
                    </a:lnTo>
                    <a:lnTo>
                      <a:pt x="87" y="157"/>
                    </a:lnTo>
                    <a:lnTo>
                      <a:pt x="88" y="157"/>
                    </a:lnTo>
                    <a:lnTo>
                      <a:pt x="91" y="157"/>
                    </a:lnTo>
                    <a:lnTo>
                      <a:pt x="95" y="157"/>
                    </a:lnTo>
                    <a:lnTo>
                      <a:pt x="102" y="155"/>
                    </a:lnTo>
                    <a:lnTo>
                      <a:pt x="102" y="154"/>
                    </a:lnTo>
                    <a:lnTo>
                      <a:pt x="104" y="154"/>
                    </a:lnTo>
                    <a:lnTo>
                      <a:pt x="106" y="154"/>
                    </a:lnTo>
                    <a:lnTo>
                      <a:pt x="111" y="154"/>
                    </a:lnTo>
                    <a:lnTo>
                      <a:pt x="117" y="149"/>
                    </a:lnTo>
                    <a:lnTo>
                      <a:pt x="124" y="145"/>
                    </a:lnTo>
                    <a:lnTo>
                      <a:pt x="129" y="141"/>
                    </a:lnTo>
                    <a:lnTo>
                      <a:pt x="137" y="136"/>
                    </a:lnTo>
                    <a:lnTo>
                      <a:pt x="141" y="129"/>
                    </a:lnTo>
                    <a:lnTo>
                      <a:pt x="146" y="123"/>
                    </a:lnTo>
                    <a:lnTo>
                      <a:pt x="149" y="116"/>
                    </a:lnTo>
                    <a:lnTo>
                      <a:pt x="154" y="110"/>
                    </a:lnTo>
                    <a:lnTo>
                      <a:pt x="154" y="105"/>
                    </a:lnTo>
                    <a:lnTo>
                      <a:pt x="154" y="103"/>
                    </a:lnTo>
                    <a:lnTo>
                      <a:pt x="154" y="102"/>
                    </a:lnTo>
                    <a:lnTo>
                      <a:pt x="155" y="102"/>
                    </a:lnTo>
                    <a:lnTo>
                      <a:pt x="158" y="95"/>
                    </a:lnTo>
                    <a:lnTo>
                      <a:pt x="158" y="90"/>
                    </a:lnTo>
                    <a:lnTo>
                      <a:pt x="158" y="88"/>
                    </a:lnTo>
                    <a:lnTo>
                      <a:pt x="158" y="87"/>
                    </a:lnTo>
                    <a:lnTo>
                      <a:pt x="159" y="87"/>
                    </a:lnTo>
                    <a:lnTo>
                      <a:pt x="160" y="8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46" name="Freeform 46">
                <a:extLst>
                  <a:ext uri="{FF2B5EF4-FFF2-40B4-BE49-F238E27FC236}">
                    <a16:creationId xmlns:a16="http://schemas.microsoft.com/office/drawing/2014/main" id="{D1860EA3-A16C-2C68-FC10-6D80783FD7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250" y="2625726"/>
                <a:ext cx="63500" cy="63500"/>
              </a:xfrm>
              <a:custGeom>
                <a:avLst/>
                <a:gdLst>
                  <a:gd name="T0" fmla="*/ 159 w 159"/>
                  <a:gd name="T1" fmla="*/ 80 h 160"/>
                  <a:gd name="T2" fmla="*/ 157 w 159"/>
                  <a:gd name="T3" fmla="*/ 63 h 160"/>
                  <a:gd name="T4" fmla="*/ 153 w 159"/>
                  <a:gd name="T5" fmla="*/ 49 h 160"/>
                  <a:gd name="T6" fmla="*/ 145 w 159"/>
                  <a:gd name="T7" fmla="*/ 35 h 160"/>
                  <a:gd name="T8" fmla="*/ 136 w 159"/>
                  <a:gd name="T9" fmla="*/ 23 h 160"/>
                  <a:gd name="T10" fmla="*/ 123 w 159"/>
                  <a:gd name="T11" fmla="*/ 13 h 160"/>
                  <a:gd name="T12" fmla="*/ 116 w 159"/>
                  <a:gd name="T13" fmla="*/ 8 h 160"/>
                  <a:gd name="T14" fmla="*/ 110 w 159"/>
                  <a:gd name="T15" fmla="*/ 6 h 160"/>
                  <a:gd name="T16" fmla="*/ 102 w 159"/>
                  <a:gd name="T17" fmla="*/ 2 h 160"/>
                  <a:gd name="T18" fmla="*/ 95 w 159"/>
                  <a:gd name="T19" fmla="*/ 1 h 160"/>
                  <a:gd name="T20" fmla="*/ 79 w 159"/>
                  <a:gd name="T21" fmla="*/ 0 h 160"/>
                  <a:gd name="T22" fmla="*/ 63 w 159"/>
                  <a:gd name="T23" fmla="*/ 1 h 160"/>
                  <a:gd name="T24" fmla="*/ 49 w 159"/>
                  <a:gd name="T25" fmla="*/ 6 h 160"/>
                  <a:gd name="T26" fmla="*/ 35 w 159"/>
                  <a:gd name="T27" fmla="*/ 13 h 160"/>
                  <a:gd name="T28" fmla="*/ 23 w 159"/>
                  <a:gd name="T29" fmla="*/ 23 h 160"/>
                  <a:gd name="T30" fmla="*/ 12 w 159"/>
                  <a:gd name="T31" fmla="*/ 35 h 160"/>
                  <a:gd name="T32" fmla="*/ 5 w 159"/>
                  <a:gd name="T33" fmla="*/ 49 h 160"/>
                  <a:gd name="T34" fmla="*/ 1 w 159"/>
                  <a:gd name="T35" fmla="*/ 63 h 160"/>
                  <a:gd name="T36" fmla="*/ 0 w 159"/>
                  <a:gd name="T37" fmla="*/ 80 h 160"/>
                  <a:gd name="T38" fmla="*/ 1 w 159"/>
                  <a:gd name="T39" fmla="*/ 95 h 160"/>
                  <a:gd name="T40" fmla="*/ 2 w 159"/>
                  <a:gd name="T41" fmla="*/ 102 h 160"/>
                  <a:gd name="T42" fmla="*/ 5 w 159"/>
                  <a:gd name="T43" fmla="*/ 110 h 160"/>
                  <a:gd name="T44" fmla="*/ 8 w 159"/>
                  <a:gd name="T45" fmla="*/ 116 h 160"/>
                  <a:gd name="T46" fmla="*/ 12 w 159"/>
                  <a:gd name="T47" fmla="*/ 123 h 160"/>
                  <a:gd name="T48" fmla="*/ 23 w 159"/>
                  <a:gd name="T49" fmla="*/ 136 h 160"/>
                  <a:gd name="T50" fmla="*/ 35 w 159"/>
                  <a:gd name="T51" fmla="*/ 146 h 160"/>
                  <a:gd name="T52" fmla="*/ 49 w 159"/>
                  <a:gd name="T53" fmla="*/ 154 h 160"/>
                  <a:gd name="T54" fmla="*/ 63 w 159"/>
                  <a:gd name="T55" fmla="*/ 157 h 160"/>
                  <a:gd name="T56" fmla="*/ 79 w 159"/>
                  <a:gd name="T57" fmla="*/ 160 h 160"/>
                  <a:gd name="T58" fmla="*/ 86 w 159"/>
                  <a:gd name="T59" fmla="*/ 159 h 160"/>
                  <a:gd name="T60" fmla="*/ 86 w 159"/>
                  <a:gd name="T61" fmla="*/ 157 h 160"/>
                  <a:gd name="T62" fmla="*/ 88 w 159"/>
                  <a:gd name="T63" fmla="*/ 157 h 160"/>
                  <a:gd name="T64" fmla="*/ 90 w 159"/>
                  <a:gd name="T65" fmla="*/ 157 h 160"/>
                  <a:gd name="T66" fmla="*/ 95 w 159"/>
                  <a:gd name="T67" fmla="*/ 157 h 160"/>
                  <a:gd name="T68" fmla="*/ 102 w 159"/>
                  <a:gd name="T69" fmla="*/ 155 h 160"/>
                  <a:gd name="T70" fmla="*/ 102 w 159"/>
                  <a:gd name="T71" fmla="*/ 154 h 160"/>
                  <a:gd name="T72" fmla="*/ 103 w 159"/>
                  <a:gd name="T73" fmla="*/ 154 h 160"/>
                  <a:gd name="T74" fmla="*/ 105 w 159"/>
                  <a:gd name="T75" fmla="*/ 154 h 160"/>
                  <a:gd name="T76" fmla="*/ 110 w 159"/>
                  <a:gd name="T77" fmla="*/ 154 h 160"/>
                  <a:gd name="T78" fmla="*/ 116 w 159"/>
                  <a:gd name="T79" fmla="*/ 149 h 160"/>
                  <a:gd name="T80" fmla="*/ 123 w 159"/>
                  <a:gd name="T81" fmla="*/ 146 h 160"/>
                  <a:gd name="T82" fmla="*/ 129 w 159"/>
                  <a:gd name="T83" fmla="*/ 141 h 160"/>
                  <a:gd name="T84" fmla="*/ 136 w 159"/>
                  <a:gd name="T85" fmla="*/ 136 h 160"/>
                  <a:gd name="T86" fmla="*/ 140 w 159"/>
                  <a:gd name="T87" fmla="*/ 129 h 160"/>
                  <a:gd name="T88" fmla="*/ 145 w 159"/>
                  <a:gd name="T89" fmla="*/ 123 h 160"/>
                  <a:gd name="T90" fmla="*/ 149 w 159"/>
                  <a:gd name="T91" fmla="*/ 116 h 160"/>
                  <a:gd name="T92" fmla="*/ 153 w 159"/>
                  <a:gd name="T93" fmla="*/ 110 h 160"/>
                  <a:gd name="T94" fmla="*/ 153 w 159"/>
                  <a:gd name="T95" fmla="*/ 106 h 160"/>
                  <a:gd name="T96" fmla="*/ 153 w 159"/>
                  <a:gd name="T97" fmla="*/ 103 h 160"/>
                  <a:gd name="T98" fmla="*/ 153 w 159"/>
                  <a:gd name="T99" fmla="*/ 102 h 160"/>
                  <a:gd name="T100" fmla="*/ 155 w 159"/>
                  <a:gd name="T101" fmla="*/ 102 h 160"/>
                  <a:gd name="T102" fmla="*/ 157 w 159"/>
                  <a:gd name="T103" fmla="*/ 95 h 160"/>
                  <a:gd name="T104" fmla="*/ 157 w 159"/>
                  <a:gd name="T105" fmla="*/ 90 h 160"/>
                  <a:gd name="T106" fmla="*/ 157 w 159"/>
                  <a:gd name="T107" fmla="*/ 88 h 160"/>
                  <a:gd name="T108" fmla="*/ 157 w 159"/>
                  <a:gd name="T109" fmla="*/ 87 h 160"/>
                  <a:gd name="T110" fmla="*/ 158 w 159"/>
                  <a:gd name="T111" fmla="*/ 87 h 160"/>
                  <a:gd name="T112" fmla="*/ 159 w 159"/>
                  <a:gd name="T113" fmla="*/ 8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59" h="160">
                    <a:moveTo>
                      <a:pt x="159" y="80"/>
                    </a:moveTo>
                    <a:lnTo>
                      <a:pt x="157" y="63"/>
                    </a:lnTo>
                    <a:lnTo>
                      <a:pt x="153" y="49"/>
                    </a:lnTo>
                    <a:lnTo>
                      <a:pt x="145" y="35"/>
                    </a:lnTo>
                    <a:lnTo>
                      <a:pt x="136" y="23"/>
                    </a:lnTo>
                    <a:lnTo>
                      <a:pt x="123" y="13"/>
                    </a:lnTo>
                    <a:lnTo>
                      <a:pt x="116" y="8"/>
                    </a:lnTo>
                    <a:lnTo>
                      <a:pt x="110" y="6"/>
                    </a:lnTo>
                    <a:lnTo>
                      <a:pt x="102" y="2"/>
                    </a:lnTo>
                    <a:lnTo>
                      <a:pt x="95" y="1"/>
                    </a:lnTo>
                    <a:lnTo>
                      <a:pt x="79" y="0"/>
                    </a:lnTo>
                    <a:lnTo>
                      <a:pt x="63" y="1"/>
                    </a:lnTo>
                    <a:lnTo>
                      <a:pt x="49" y="6"/>
                    </a:lnTo>
                    <a:lnTo>
                      <a:pt x="35" y="13"/>
                    </a:lnTo>
                    <a:lnTo>
                      <a:pt x="23" y="23"/>
                    </a:lnTo>
                    <a:lnTo>
                      <a:pt x="12" y="35"/>
                    </a:lnTo>
                    <a:lnTo>
                      <a:pt x="5" y="49"/>
                    </a:lnTo>
                    <a:lnTo>
                      <a:pt x="1" y="63"/>
                    </a:lnTo>
                    <a:lnTo>
                      <a:pt x="0" y="80"/>
                    </a:lnTo>
                    <a:lnTo>
                      <a:pt x="1" y="95"/>
                    </a:lnTo>
                    <a:lnTo>
                      <a:pt x="2" y="102"/>
                    </a:lnTo>
                    <a:lnTo>
                      <a:pt x="5" y="110"/>
                    </a:lnTo>
                    <a:lnTo>
                      <a:pt x="8" y="116"/>
                    </a:lnTo>
                    <a:lnTo>
                      <a:pt x="12" y="123"/>
                    </a:lnTo>
                    <a:lnTo>
                      <a:pt x="23" y="136"/>
                    </a:lnTo>
                    <a:lnTo>
                      <a:pt x="35" y="146"/>
                    </a:lnTo>
                    <a:lnTo>
                      <a:pt x="49" y="154"/>
                    </a:lnTo>
                    <a:lnTo>
                      <a:pt x="63" y="157"/>
                    </a:lnTo>
                    <a:lnTo>
                      <a:pt x="79" y="160"/>
                    </a:lnTo>
                    <a:lnTo>
                      <a:pt x="86" y="159"/>
                    </a:lnTo>
                    <a:lnTo>
                      <a:pt x="86" y="157"/>
                    </a:lnTo>
                    <a:lnTo>
                      <a:pt x="88" y="157"/>
                    </a:lnTo>
                    <a:lnTo>
                      <a:pt x="90" y="157"/>
                    </a:lnTo>
                    <a:lnTo>
                      <a:pt x="95" y="157"/>
                    </a:lnTo>
                    <a:lnTo>
                      <a:pt x="102" y="155"/>
                    </a:lnTo>
                    <a:lnTo>
                      <a:pt x="102" y="154"/>
                    </a:lnTo>
                    <a:lnTo>
                      <a:pt x="103" y="154"/>
                    </a:lnTo>
                    <a:lnTo>
                      <a:pt x="105" y="154"/>
                    </a:lnTo>
                    <a:lnTo>
                      <a:pt x="110" y="154"/>
                    </a:lnTo>
                    <a:lnTo>
                      <a:pt x="116" y="149"/>
                    </a:lnTo>
                    <a:lnTo>
                      <a:pt x="123" y="146"/>
                    </a:lnTo>
                    <a:lnTo>
                      <a:pt x="129" y="141"/>
                    </a:lnTo>
                    <a:lnTo>
                      <a:pt x="136" y="136"/>
                    </a:lnTo>
                    <a:lnTo>
                      <a:pt x="140" y="129"/>
                    </a:lnTo>
                    <a:lnTo>
                      <a:pt x="145" y="123"/>
                    </a:lnTo>
                    <a:lnTo>
                      <a:pt x="149" y="116"/>
                    </a:lnTo>
                    <a:lnTo>
                      <a:pt x="153" y="110"/>
                    </a:lnTo>
                    <a:lnTo>
                      <a:pt x="153" y="106"/>
                    </a:lnTo>
                    <a:lnTo>
                      <a:pt x="153" y="103"/>
                    </a:lnTo>
                    <a:lnTo>
                      <a:pt x="153" y="102"/>
                    </a:lnTo>
                    <a:lnTo>
                      <a:pt x="155" y="102"/>
                    </a:lnTo>
                    <a:lnTo>
                      <a:pt x="157" y="95"/>
                    </a:lnTo>
                    <a:lnTo>
                      <a:pt x="157" y="90"/>
                    </a:lnTo>
                    <a:lnTo>
                      <a:pt x="157" y="88"/>
                    </a:lnTo>
                    <a:lnTo>
                      <a:pt x="157" y="87"/>
                    </a:lnTo>
                    <a:lnTo>
                      <a:pt x="158" y="87"/>
                    </a:lnTo>
                    <a:lnTo>
                      <a:pt x="159" y="8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47" name="Freeform 47">
                <a:extLst>
                  <a:ext uri="{FF2B5EF4-FFF2-40B4-BE49-F238E27FC236}">
                    <a16:creationId xmlns:a16="http://schemas.microsoft.com/office/drawing/2014/main" id="{7E72AEC7-8712-DA11-A856-380BD623CF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0725" y="2487613"/>
                <a:ext cx="63500" cy="63500"/>
              </a:xfrm>
              <a:custGeom>
                <a:avLst/>
                <a:gdLst>
                  <a:gd name="T0" fmla="*/ 159 w 159"/>
                  <a:gd name="T1" fmla="*/ 80 h 160"/>
                  <a:gd name="T2" fmla="*/ 157 w 159"/>
                  <a:gd name="T3" fmla="*/ 63 h 160"/>
                  <a:gd name="T4" fmla="*/ 153 w 159"/>
                  <a:gd name="T5" fmla="*/ 49 h 160"/>
                  <a:gd name="T6" fmla="*/ 145 w 159"/>
                  <a:gd name="T7" fmla="*/ 35 h 160"/>
                  <a:gd name="T8" fmla="*/ 136 w 159"/>
                  <a:gd name="T9" fmla="*/ 23 h 160"/>
                  <a:gd name="T10" fmla="*/ 123 w 159"/>
                  <a:gd name="T11" fmla="*/ 13 h 160"/>
                  <a:gd name="T12" fmla="*/ 116 w 159"/>
                  <a:gd name="T13" fmla="*/ 8 h 160"/>
                  <a:gd name="T14" fmla="*/ 110 w 159"/>
                  <a:gd name="T15" fmla="*/ 6 h 160"/>
                  <a:gd name="T16" fmla="*/ 102 w 159"/>
                  <a:gd name="T17" fmla="*/ 2 h 160"/>
                  <a:gd name="T18" fmla="*/ 95 w 159"/>
                  <a:gd name="T19" fmla="*/ 1 h 160"/>
                  <a:gd name="T20" fmla="*/ 79 w 159"/>
                  <a:gd name="T21" fmla="*/ 0 h 160"/>
                  <a:gd name="T22" fmla="*/ 63 w 159"/>
                  <a:gd name="T23" fmla="*/ 1 h 160"/>
                  <a:gd name="T24" fmla="*/ 49 w 159"/>
                  <a:gd name="T25" fmla="*/ 6 h 160"/>
                  <a:gd name="T26" fmla="*/ 35 w 159"/>
                  <a:gd name="T27" fmla="*/ 13 h 160"/>
                  <a:gd name="T28" fmla="*/ 23 w 159"/>
                  <a:gd name="T29" fmla="*/ 23 h 160"/>
                  <a:gd name="T30" fmla="*/ 12 w 159"/>
                  <a:gd name="T31" fmla="*/ 35 h 160"/>
                  <a:gd name="T32" fmla="*/ 5 w 159"/>
                  <a:gd name="T33" fmla="*/ 49 h 160"/>
                  <a:gd name="T34" fmla="*/ 1 w 159"/>
                  <a:gd name="T35" fmla="*/ 63 h 160"/>
                  <a:gd name="T36" fmla="*/ 0 w 159"/>
                  <a:gd name="T37" fmla="*/ 80 h 160"/>
                  <a:gd name="T38" fmla="*/ 1 w 159"/>
                  <a:gd name="T39" fmla="*/ 95 h 160"/>
                  <a:gd name="T40" fmla="*/ 2 w 159"/>
                  <a:gd name="T41" fmla="*/ 102 h 160"/>
                  <a:gd name="T42" fmla="*/ 5 w 159"/>
                  <a:gd name="T43" fmla="*/ 110 h 160"/>
                  <a:gd name="T44" fmla="*/ 8 w 159"/>
                  <a:gd name="T45" fmla="*/ 116 h 160"/>
                  <a:gd name="T46" fmla="*/ 12 w 159"/>
                  <a:gd name="T47" fmla="*/ 123 h 160"/>
                  <a:gd name="T48" fmla="*/ 23 w 159"/>
                  <a:gd name="T49" fmla="*/ 136 h 160"/>
                  <a:gd name="T50" fmla="*/ 35 w 159"/>
                  <a:gd name="T51" fmla="*/ 145 h 160"/>
                  <a:gd name="T52" fmla="*/ 49 w 159"/>
                  <a:gd name="T53" fmla="*/ 154 h 160"/>
                  <a:gd name="T54" fmla="*/ 63 w 159"/>
                  <a:gd name="T55" fmla="*/ 157 h 160"/>
                  <a:gd name="T56" fmla="*/ 79 w 159"/>
                  <a:gd name="T57" fmla="*/ 160 h 160"/>
                  <a:gd name="T58" fmla="*/ 86 w 159"/>
                  <a:gd name="T59" fmla="*/ 158 h 160"/>
                  <a:gd name="T60" fmla="*/ 86 w 159"/>
                  <a:gd name="T61" fmla="*/ 157 h 160"/>
                  <a:gd name="T62" fmla="*/ 88 w 159"/>
                  <a:gd name="T63" fmla="*/ 157 h 160"/>
                  <a:gd name="T64" fmla="*/ 90 w 159"/>
                  <a:gd name="T65" fmla="*/ 157 h 160"/>
                  <a:gd name="T66" fmla="*/ 95 w 159"/>
                  <a:gd name="T67" fmla="*/ 157 h 160"/>
                  <a:gd name="T68" fmla="*/ 102 w 159"/>
                  <a:gd name="T69" fmla="*/ 155 h 160"/>
                  <a:gd name="T70" fmla="*/ 102 w 159"/>
                  <a:gd name="T71" fmla="*/ 154 h 160"/>
                  <a:gd name="T72" fmla="*/ 103 w 159"/>
                  <a:gd name="T73" fmla="*/ 154 h 160"/>
                  <a:gd name="T74" fmla="*/ 105 w 159"/>
                  <a:gd name="T75" fmla="*/ 154 h 160"/>
                  <a:gd name="T76" fmla="*/ 110 w 159"/>
                  <a:gd name="T77" fmla="*/ 154 h 160"/>
                  <a:gd name="T78" fmla="*/ 116 w 159"/>
                  <a:gd name="T79" fmla="*/ 149 h 160"/>
                  <a:gd name="T80" fmla="*/ 123 w 159"/>
                  <a:gd name="T81" fmla="*/ 145 h 160"/>
                  <a:gd name="T82" fmla="*/ 129 w 159"/>
                  <a:gd name="T83" fmla="*/ 141 h 160"/>
                  <a:gd name="T84" fmla="*/ 136 w 159"/>
                  <a:gd name="T85" fmla="*/ 136 h 160"/>
                  <a:gd name="T86" fmla="*/ 140 w 159"/>
                  <a:gd name="T87" fmla="*/ 129 h 160"/>
                  <a:gd name="T88" fmla="*/ 145 w 159"/>
                  <a:gd name="T89" fmla="*/ 123 h 160"/>
                  <a:gd name="T90" fmla="*/ 149 w 159"/>
                  <a:gd name="T91" fmla="*/ 116 h 160"/>
                  <a:gd name="T92" fmla="*/ 153 w 159"/>
                  <a:gd name="T93" fmla="*/ 110 h 160"/>
                  <a:gd name="T94" fmla="*/ 153 w 159"/>
                  <a:gd name="T95" fmla="*/ 106 h 160"/>
                  <a:gd name="T96" fmla="*/ 153 w 159"/>
                  <a:gd name="T97" fmla="*/ 103 h 160"/>
                  <a:gd name="T98" fmla="*/ 153 w 159"/>
                  <a:gd name="T99" fmla="*/ 102 h 160"/>
                  <a:gd name="T100" fmla="*/ 155 w 159"/>
                  <a:gd name="T101" fmla="*/ 102 h 160"/>
                  <a:gd name="T102" fmla="*/ 157 w 159"/>
                  <a:gd name="T103" fmla="*/ 95 h 160"/>
                  <a:gd name="T104" fmla="*/ 157 w 159"/>
                  <a:gd name="T105" fmla="*/ 90 h 160"/>
                  <a:gd name="T106" fmla="*/ 157 w 159"/>
                  <a:gd name="T107" fmla="*/ 88 h 160"/>
                  <a:gd name="T108" fmla="*/ 157 w 159"/>
                  <a:gd name="T109" fmla="*/ 87 h 160"/>
                  <a:gd name="T110" fmla="*/ 158 w 159"/>
                  <a:gd name="T111" fmla="*/ 87 h 160"/>
                  <a:gd name="T112" fmla="*/ 159 w 159"/>
                  <a:gd name="T113" fmla="*/ 8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59" h="160">
                    <a:moveTo>
                      <a:pt x="159" y="80"/>
                    </a:moveTo>
                    <a:lnTo>
                      <a:pt x="157" y="63"/>
                    </a:lnTo>
                    <a:lnTo>
                      <a:pt x="153" y="49"/>
                    </a:lnTo>
                    <a:lnTo>
                      <a:pt x="145" y="35"/>
                    </a:lnTo>
                    <a:lnTo>
                      <a:pt x="136" y="23"/>
                    </a:lnTo>
                    <a:lnTo>
                      <a:pt x="123" y="13"/>
                    </a:lnTo>
                    <a:lnTo>
                      <a:pt x="116" y="8"/>
                    </a:lnTo>
                    <a:lnTo>
                      <a:pt x="110" y="6"/>
                    </a:lnTo>
                    <a:lnTo>
                      <a:pt x="102" y="2"/>
                    </a:lnTo>
                    <a:lnTo>
                      <a:pt x="95" y="1"/>
                    </a:lnTo>
                    <a:lnTo>
                      <a:pt x="79" y="0"/>
                    </a:lnTo>
                    <a:lnTo>
                      <a:pt x="63" y="1"/>
                    </a:lnTo>
                    <a:lnTo>
                      <a:pt x="49" y="6"/>
                    </a:lnTo>
                    <a:lnTo>
                      <a:pt x="35" y="13"/>
                    </a:lnTo>
                    <a:lnTo>
                      <a:pt x="23" y="23"/>
                    </a:lnTo>
                    <a:lnTo>
                      <a:pt x="12" y="35"/>
                    </a:lnTo>
                    <a:lnTo>
                      <a:pt x="5" y="49"/>
                    </a:lnTo>
                    <a:lnTo>
                      <a:pt x="1" y="63"/>
                    </a:lnTo>
                    <a:lnTo>
                      <a:pt x="0" y="80"/>
                    </a:lnTo>
                    <a:lnTo>
                      <a:pt x="1" y="95"/>
                    </a:lnTo>
                    <a:lnTo>
                      <a:pt x="2" y="102"/>
                    </a:lnTo>
                    <a:lnTo>
                      <a:pt x="5" y="110"/>
                    </a:lnTo>
                    <a:lnTo>
                      <a:pt x="8" y="116"/>
                    </a:lnTo>
                    <a:lnTo>
                      <a:pt x="12" y="123"/>
                    </a:lnTo>
                    <a:lnTo>
                      <a:pt x="23" y="136"/>
                    </a:lnTo>
                    <a:lnTo>
                      <a:pt x="35" y="145"/>
                    </a:lnTo>
                    <a:lnTo>
                      <a:pt x="49" y="154"/>
                    </a:lnTo>
                    <a:lnTo>
                      <a:pt x="63" y="157"/>
                    </a:lnTo>
                    <a:lnTo>
                      <a:pt x="79" y="160"/>
                    </a:lnTo>
                    <a:lnTo>
                      <a:pt x="86" y="158"/>
                    </a:lnTo>
                    <a:lnTo>
                      <a:pt x="86" y="157"/>
                    </a:lnTo>
                    <a:lnTo>
                      <a:pt x="88" y="157"/>
                    </a:lnTo>
                    <a:lnTo>
                      <a:pt x="90" y="157"/>
                    </a:lnTo>
                    <a:lnTo>
                      <a:pt x="95" y="157"/>
                    </a:lnTo>
                    <a:lnTo>
                      <a:pt x="102" y="155"/>
                    </a:lnTo>
                    <a:lnTo>
                      <a:pt x="102" y="154"/>
                    </a:lnTo>
                    <a:lnTo>
                      <a:pt x="103" y="154"/>
                    </a:lnTo>
                    <a:lnTo>
                      <a:pt x="105" y="154"/>
                    </a:lnTo>
                    <a:lnTo>
                      <a:pt x="110" y="154"/>
                    </a:lnTo>
                    <a:lnTo>
                      <a:pt x="116" y="149"/>
                    </a:lnTo>
                    <a:lnTo>
                      <a:pt x="123" y="145"/>
                    </a:lnTo>
                    <a:lnTo>
                      <a:pt x="129" y="141"/>
                    </a:lnTo>
                    <a:lnTo>
                      <a:pt x="136" y="136"/>
                    </a:lnTo>
                    <a:lnTo>
                      <a:pt x="140" y="129"/>
                    </a:lnTo>
                    <a:lnTo>
                      <a:pt x="145" y="123"/>
                    </a:lnTo>
                    <a:lnTo>
                      <a:pt x="149" y="116"/>
                    </a:lnTo>
                    <a:lnTo>
                      <a:pt x="153" y="110"/>
                    </a:lnTo>
                    <a:lnTo>
                      <a:pt x="153" y="106"/>
                    </a:lnTo>
                    <a:lnTo>
                      <a:pt x="153" y="103"/>
                    </a:lnTo>
                    <a:lnTo>
                      <a:pt x="153" y="102"/>
                    </a:lnTo>
                    <a:lnTo>
                      <a:pt x="155" y="102"/>
                    </a:lnTo>
                    <a:lnTo>
                      <a:pt x="157" y="95"/>
                    </a:lnTo>
                    <a:lnTo>
                      <a:pt x="157" y="90"/>
                    </a:lnTo>
                    <a:lnTo>
                      <a:pt x="157" y="88"/>
                    </a:lnTo>
                    <a:lnTo>
                      <a:pt x="157" y="87"/>
                    </a:lnTo>
                    <a:lnTo>
                      <a:pt x="158" y="87"/>
                    </a:lnTo>
                    <a:lnTo>
                      <a:pt x="159" y="8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48" name="Freeform 48">
                <a:extLst>
                  <a:ext uri="{FF2B5EF4-FFF2-40B4-BE49-F238E27FC236}">
                    <a16:creationId xmlns:a16="http://schemas.microsoft.com/office/drawing/2014/main" id="{BA15B071-DE14-D0A3-6360-03186B3CCB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1850" y="2417763"/>
                <a:ext cx="63500" cy="63500"/>
              </a:xfrm>
              <a:custGeom>
                <a:avLst/>
                <a:gdLst>
                  <a:gd name="T0" fmla="*/ 160 w 160"/>
                  <a:gd name="T1" fmla="*/ 80 h 160"/>
                  <a:gd name="T2" fmla="*/ 158 w 160"/>
                  <a:gd name="T3" fmla="*/ 63 h 160"/>
                  <a:gd name="T4" fmla="*/ 154 w 160"/>
                  <a:gd name="T5" fmla="*/ 49 h 160"/>
                  <a:gd name="T6" fmla="*/ 146 w 160"/>
                  <a:gd name="T7" fmla="*/ 35 h 160"/>
                  <a:gd name="T8" fmla="*/ 137 w 160"/>
                  <a:gd name="T9" fmla="*/ 23 h 160"/>
                  <a:gd name="T10" fmla="*/ 124 w 160"/>
                  <a:gd name="T11" fmla="*/ 13 h 160"/>
                  <a:gd name="T12" fmla="*/ 117 w 160"/>
                  <a:gd name="T13" fmla="*/ 8 h 160"/>
                  <a:gd name="T14" fmla="*/ 111 w 160"/>
                  <a:gd name="T15" fmla="*/ 6 h 160"/>
                  <a:gd name="T16" fmla="*/ 103 w 160"/>
                  <a:gd name="T17" fmla="*/ 2 h 160"/>
                  <a:gd name="T18" fmla="*/ 96 w 160"/>
                  <a:gd name="T19" fmla="*/ 1 h 160"/>
                  <a:gd name="T20" fmla="*/ 80 w 160"/>
                  <a:gd name="T21" fmla="*/ 0 h 160"/>
                  <a:gd name="T22" fmla="*/ 64 w 160"/>
                  <a:gd name="T23" fmla="*/ 1 h 160"/>
                  <a:gd name="T24" fmla="*/ 50 w 160"/>
                  <a:gd name="T25" fmla="*/ 6 h 160"/>
                  <a:gd name="T26" fmla="*/ 36 w 160"/>
                  <a:gd name="T27" fmla="*/ 13 h 160"/>
                  <a:gd name="T28" fmla="*/ 24 w 160"/>
                  <a:gd name="T29" fmla="*/ 23 h 160"/>
                  <a:gd name="T30" fmla="*/ 13 w 160"/>
                  <a:gd name="T31" fmla="*/ 35 h 160"/>
                  <a:gd name="T32" fmla="*/ 6 w 160"/>
                  <a:gd name="T33" fmla="*/ 49 h 160"/>
                  <a:gd name="T34" fmla="*/ 2 w 160"/>
                  <a:gd name="T35" fmla="*/ 63 h 160"/>
                  <a:gd name="T36" fmla="*/ 0 w 160"/>
                  <a:gd name="T37" fmla="*/ 80 h 160"/>
                  <a:gd name="T38" fmla="*/ 2 w 160"/>
                  <a:gd name="T39" fmla="*/ 95 h 160"/>
                  <a:gd name="T40" fmla="*/ 3 w 160"/>
                  <a:gd name="T41" fmla="*/ 102 h 160"/>
                  <a:gd name="T42" fmla="*/ 6 w 160"/>
                  <a:gd name="T43" fmla="*/ 110 h 160"/>
                  <a:gd name="T44" fmla="*/ 9 w 160"/>
                  <a:gd name="T45" fmla="*/ 116 h 160"/>
                  <a:gd name="T46" fmla="*/ 13 w 160"/>
                  <a:gd name="T47" fmla="*/ 123 h 160"/>
                  <a:gd name="T48" fmla="*/ 24 w 160"/>
                  <a:gd name="T49" fmla="*/ 136 h 160"/>
                  <a:gd name="T50" fmla="*/ 36 w 160"/>
                  <a:gd name="T51" fmla="*/ 146 h 160"/>
                  <a:gd name="T52" fmla="*/ 50 w 160"/>
                  <a:gd name="T53" fmla="*/ 154 h 160"/>
                  <a:gd name="T54" fmla="*/ 64 w 160"/>
                  <a:gd name="T55" fmla="*/ 157 h 160"/>
                  <a:gd name="T56" fmla="*/ 80 w 160"/>
                  <a:gd name="T57" fmla="*/ 160 h 160"/>
                  <a:gd name="T58" fmla="*/ 87 w 160"/>
                  <a:gd name="T59" fmla="*/ 159 h 160"/>
                  <a:gd name="T60" fmla="*/ 87 w 160"/>
                  <a:gd name="T61" fmla="*/ 157 h 160"/>
                  <a:gd name="T62" fmla="*/ 89 w 160"/>
                  <a:gd name="T63" fmla="*/ 157 h 160"/>
                  <a:gd name="T64" fmla="*/ 91 w 160"/>
                  <a:gd name="T65" fmla="*/ 157 h 160"/>
                  <a:gd name="T66" fmla="*/ 96 w 160"/>
                  <a:gd name="T67" fmla="*/ 157 h 160"/>
                  <a:gd name="T68" fmla="*/ 103 w 160"/>
                  <a:gd name="T69" fmla="*/ 155 h 160"/>
                  <a:gd name="T70" fmla="*/ 103 w 160"/>
                  <a:gd name="T71" fmla="*/ 154 h 160"/>
                  <a:gd name="T72" fmla="*/ 104 w 160"/>
                  <a:gd name="T73" fmla="*/ 154 h 160"/>
                  <a:gd name="T74" fmla="*/ 106 w 160"/>
                  <a:gd name="T75" fmla="*/ 154 h 160"/>
                  <a:gd name="T76" fmla="*/ 111 w 160"/>
                  <a:gd name="T77" fmla="*/ 154 h 160"/>
                  <a:gd name="T78" fmla="*/ 117 w 160"/>
                  <a:gd name="T79" fmla="*/ 149 h 160"/>
                  <a:gd name="T80" fmla="*/ 124 w 160"/>
                  <a:gd name="T81" fmla="*/ 146 h 160"/>
                  <a:gd name="T82" fmla="*/ 130 w 160"/>
                  <a:gd name="T83" fmla="*/ 141 h 160"/>
                  <a:gd name="T84" fmla="*/ 137 w 160"/>
                  <a:gd name="T85" fmla="*/ 136 h 160"/>
                  <a:gd name="T86" fmla="*/ 141 w 160"/>
                  <a:gd name="T87" fmla="*/ 129 h 160"/>
                  <a:gd name="T88" fmla="*/ 146 w 160"/>
                  <a:gd name="T89" fmla="*/ 123 h 160"/>
                  <a:gd name="T90" fmla="*/ 150 w 160"/>
                  <a:gd name="T91" fmla="*/ 116 h 160"/>
                  <a:gd name="T92" fmla="*/ 154 w 160"/>
                  <a:gd name="T93" fmla="*/ 110 h 160"/>
                  <a:gd name="T94" fmla="*/ 154 w 160"/>
                  <a:gd name="T95" fmla="*/ 106 h 160"/>
                  <a:gd name="T96" fmla="*/ 154 w 160"/>
                  <a:gd name="T97" fmla="*/ 103 h 160"/>
                  <a:gd name="T98" fmla="*/ 154 w 160"/>
                  <a:gd name="T99" fmla="*/ 102 h 160"/>
                  <a:gd name="T100" fmla="*/ 156 w 160"/>
                  <a:gd name="T101" fmla="*/ 102 h 160"/>
                  <a:gd name="T102" fmla="*/ 158 w 160"/>
                  <a:gd name="T103" fmla="*/ 95 h 160"/>
                  <a:gd name="T104" fmla="*/ 158 w 160"/>
                  <a:gd name="T105" fmla="*/ 90 h 160"/>
                  <a:gd name="T106" fmla="*/ 158 w 160"/>
                  <a:gd name="T107" fmla="*/ 88 h 160"/>
                  <a:gd name="T108" fmla="*/ 158 w 160"/>
                  <a:gd name="T109" fmla="*/ 87 h 160"/>
                  <a:gd name="T110" fmla="*/ 159 w 160"/>
                  <a:gd name="T111" fmla="*/ 87 h 160"/>
                  <a:gd name="T112" fmla="*/ 160 w 160"/>
                  <a:gd name="T113" fmla="*/ 8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0" h="160">
                    <a:moveTo>
                      <a:pt x="160" y="80"/>
                    </a:moveTo>
                    <a:lnTo>
                      <a:pt x="158" y="63"/>
                    </a:lnTo>
                    <a:lnTo>
                      <a:pt x="154" y="49"/>
                    </a:lnTo>
                    <a:lnTo>
                      <a:pt x="146" y="35"/>
                    </a:lnTo>
                    <a:lnTo>
                      <a:pt x="137" y="23"/>
                    </a:lnTo>
                    <a:lnTo>
                      <a:pt x="124" y="13"/>
                    </a:lnTo>
                    <a:lnTo>
                      <a:pt x="117" y="8"/>
                    </a:lnTo>
                    <a:lnTo>
                      <a:pt x="111" y="6"/>
                    </a:lnTo>
                    <a:lnTo>
                      <a:pt x="103" y="2"/>
                    </a:lnTo>
                    <a:lnTo>
                      <a:pt x="96" y="1"/>
                    </a:lnTo>
                    <a:lnTo>
                      <a:pt x="80" y="0"/>
                    </a:lnTo>
                    <a:lnTo>
                      <a:pt x="64" y="1"/>
                    </a:lnTo>
                    <a:lnTo>
                      <a:pt x="50" y="6"/>
                    </a:lnTo>
                    <a:lnTo>
                      <a:pt x="36" y="13"/>
                    </a:lnTo>
                    <a:lnTo>
                      <a:pt x="24" y="23"/>
                    </a:lnTo>
                    <a:lnTo>
                      <a:pt x="13" y="35"/>
                    </a:lnTo>
                    <a:lnTo>
                      <a:pt x="6" y="49"/>
                    </a:lnTo>
                    <a:lnTo>
                      <a:pt x="2" y="63"/>
                    </a:lnTo>
                    <a:lnTo>
                      <a:pt x="0" y="80"/>
                    </a:lnTo>
                    <a:lnTo>
                      <a:pt x="2" y="95"/>
                    </a:lnTo>
                    <a:lnTo>
                      <a:pt x="3" y="102"/>
                    </a:lnTo>
                    <a:lnTo>
                      <a:pt x="6" y="110"/>
                    </a:lnTo>
                    <a:lnTo>
                      <a:pt x="9" y="116"/>
                    </a:lnTo>
                    <a:lnTo>
                      <a:pt x="13" y="123"/>
                    </a:lnTo>
                    <a:lnTo>
                      <a:pt x="24" y="136"/>
                    </a:lnTo>
                    <a:lnTo>
                      <a:pt x="36" y="146"/>
                    </a:lnTo>
                    <a:lnTo>
                      <a:pt x="50" y="154"/>
                    </a:lnTo>
                    <a:lnTo>
                      <a:pt x="64" y="157"/>
                    </a:lnTo>
                    <a:lnTo>
                      <a:pt x="80" y="160"/>
                    </a:lnTo>
                    <a:lnTo>
                      <a:pt x="87" y="159"/>
                    </a:lnTo>
                    <a:lnTo>
                      <a:pt x="87" y="157"/>
                    </a:lnTo>
                    <a:lnTo>
                      <a:pt x="89" y="157"/>
                    </a:lnTo>
                    <a:lnTo>
                      <a:pt x="91" y="157"/>
                    </a:lnTo>
                    <a:lnTo>
                      <a:pt x="96" y="157"/>
                    </a:lnTo>
                    <a:lnTo>
                      <a:pt x="103" y="155"/>
                    </a:lnTo>
                    <a:lnTo>
                      <a:pt x="103" y="154"/>
                    </a:lnTo>
                    <a:lnTo>
                      <a:pt x="104" y="154"/>
                    </a:lnTo>
                    <a:lnTo>
                      <a:pt x="106" y="154"/>
                    </a:lnTo>
                    <a:lnTo>
                      <a:pt x="111" y="154"/>
                    </a:lnTo>
                    <a:lnTo>
                      <a:pt x="117" y="149"/>
                    </a:lnTo>
                    <a:lnTo>
                      <a:pt x="124" y="146"/>
                    </a:lnTo>
                    <a:lnTo>
                      <a:pt x="130" y="141"/>
                    </a:lnTo>
                    <a:lnTo>
                      <a:pt x="137" y="136"/>
                    </a:lnTo>
                    <a:lnTo>
                      <a:pt x="141" y="129"/>
                    </a:lnTo>
                    <a:lnTo>
                      <a:pt x="146" y="123"/>
                    </a:lnTo>
                    <a:lnTo>
                      <a:pt x="150" y="116"/>
                    </a:lnTo>
                    <a:lnTo>
                      <a:pt x="154" y="110"/>
                    </a:lnTo>
                    <a:lnTo>
                      <a:pt x="154" y="106"/>
                    </a:lnTo>
                    <a:lnTo>
                      <a:pt x="154" y="103"/>
                    </a:lnTo>
                    <a:lnTo>
                      <a:pt x="154" y="102"/>
                    </a:lnTo>
                    <a:lnTo>
                      <a:pt x="156" y="102"/>
                    </a:lnTo>
                    <a:lnTo>
                      <a:pt x="158" y="95"/>
                    </a:lnTo>
                    <a:lnTo>
                      <a:pt x="158" y="90"/>
                    </a:lnTo>
                    <a:lnTo>
                      <a:pt x="158" y="88"/>
                    </a:lnTo>
                    <a:lnTo>
                      <a:pt x="158" y="87"/>
                    </a:lnTo>
                    <a:lnTo>
                      <a:pt x="159" y="87"/>
                    </a:lnTo>
                    <a:lnTo>
                      <a:pt x="160" y="8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49" name="Freeform 49">
                <a:extLst>
                  <a:ext uri="{FF2B5EF4-FFF2-40B4-BE49-F238E27FC236}">
                    <a16:creationId xmlns:a16="http://schemas.microsoft.com/office/drawing/2014/main" id="{2AA1FB24-69D5-E61E-751F-A60F58842A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5688" y="2363788"/>
                <a:ext cx="63500" cy="63500"/>
              </a:xfrm>
              <a:custGeom>
                <a:avLst/>
                <a:gdLst>
                  <a:gd name="T0" fmla="*/ 160 w 160"/>
                  <a:gd name="T1" fmla="*/ 79 h 159"/>
                  <a:gd name="T2" fmla="*/ 158 w 160"/>
                  <a:gd name="T3" fmla="*/ 63 h 159"/>
                  <a:gd name="T4" fmla="*/ 154 w 160"/>
                  <a:gd name="T5" fmla="*/ 49 h 159"/>
                  <a:gd name="T6" fmla="*/ 146 w 160"/>
                  <a:gd name="T7" fmla="*/ 35 h 159"/>
                  <a:gd name="T8" fmla="*/ 137 w 160"/>
                  <a:gd name="T9" fmla="*/ 23 h 159"/>
                  <a:gd name="T10" fmla="*/ 124 w 160"/>
                  <a:gd name="T11" fmla="*/ 13 h 159"/>
                  <a:gd name="T12" fmla="*/ 117 w 160"/>
                  <a:gd name="T13" fmla="*/ 8 h 159"/>
                  <a:gd name="T14" fmla="*/ 111 w 160"/>
                  <a:gd name="T15" fmla="*/ 5 h 159"/>
                  <a:gd name="T16" fmla="*/ 103 w 160"/>
                  <a:gd name="T17" fmla="*/ 2 h 159"/>
                  <a:gd name="T18" fmla="*/ 96 w 160"/>
                  <a:gd name="T19" fmla="*/ 1 h 159"/>
                  <a:gd name="T20" fmla="*/ 80 w 160"/>
                  <a:gd name="T21" fmla="*/ 0 h 159"/>
                  <a:gd name="T22" fmla="*/ 64 w 160"/>
                  <a:gd name="T23" fmla="*/ 1 h 159"/>
                  <a:gd name="T24" fmla="*/ 50 w 160"/>
                  <a:gd name="T25" fmla="*/ 5 h 159"/>
                  <a:gd name="T26" fmla="*/ 36 w 160"/>
                  <a:gd name="T27" fmla="*/ 13 h 159"/>
                  <a:gd name="T28" fmla="*/ 24 w 160"/>
                  <a:gd name="T29" fmla="*/ 23 h 159"/>
                  <a:gd name="T30" fmla="*/ 13 w 160"/>
                  <a:gd name="T31" fmla="*/ 35 h 159"/>
                  <a:gd name="T32" fmla="*/ 6 w 160"/>
                  <a:gd name="T33" fmla="*/ 49 h 159"/>
                  <a:gd name="T34" fmla="*/ 2 w 160"/>
                  <a:gd name="T35" fmla="*/ 63 h 159"/>
                  <a:gd name="T36" fmla="*/ 0 w 160"/>
                  <a:gd name="T37" fmla="*/ 79 h 159"/>
                  <a:gd name="T38" fmla="*/ 2 w 160"/>
                  <a:gd name="T39" fmla="*/ 95 h 159"/>
                  <a:gd name="T40" fmla="*/ 3 w 160"/>
                  <a:gd name="T41" fmla="*/ 102 h 159"/>
                  <a:gd name="T42" fmla="*/ 6 w 160"/>
                  <a:gd name="T43" fmla="*/ 110 h 159"/>
                  <a:gd name="T44" fmla="*/ 9 w 160"/>
                  <a:gd name="T45" fmla="*/ 116 h 159"/>
                  <a:gd name="T46" fmla="*/ 13 w 160"/>
                  <a:gd name="T47" fmla="*/ 123 h 159"/>
                  <a:gd name="T48" fmla="*/ 24 w 160"/>
                  <a:gd name="T49" fmla="*/ 136 h 159"/>
                  <a:gd name="T50" fmla="*/ 36 w 160"/>
                  <a:gd name="T51" fmla="*/ 145 h 159"/>
                  <a:gd name="T52" fmla="*/ 50 w 160"/>
                  <a:gd name="T53" fmla="*/ 154 h 159"/>
                  <a:gd name="T54" fmla="*/ 64 w 160"/>
                  <a:gd name="T55" fmla="*/ 157 h 159"/>
                  <a:gd name="T56" fmla="*/ 80 w 160"/>
                  <a:gd name="T57" fmla="*/ 159 h 159"/>
                  <a:gd name="T58" fmla="*/ 87 w 160"/>
                  <a:gd name="T59" fmla="*/ 158 h 159"/>
                  <a:gd name="T60" fmla="*/ 87 w 160"/>
                  <a:gd name="T61" fmla="*/ 157 h 159"/>
                  <a:gd name="T62" fmla="*/ 89 w 160"/>
                  <a:gd name="T63" fmla="*/ 157 h 159"/>
                  <a:gd name="T64" fmla="*/ 91 w 160"/>
                  <a:gd name="T65" fmla="*/ 157 h 159"/>
                  <a:gd name="T66" fmla="*/ 96 w 160"/>
                  <a:gd name="T67" fmla="*/ 157 h 159"/>
                  <a:gd name="T68" fmla="*/ 103 w 160"/>
                  <a:gd name="T69" fmla="*/ 155 h 159"/>
                  <a:gd name="T70" fmla="*/ 103 w 160"/>
                  <a:gd name="T71" fmla="*/ 154 h 159"/>
                  <a:gd name="T72" fmla="*/ 104 w 160"/>
                  <a:gd name="T73" fmla="*/ 154 h 159"/>
                  <a:gd name="T74" fmla="*/ 106 w 160"/>
                  <a:gd name="T75" fmla="*/ 154 h 159"/>
                  <a:gd name="T76" fmla="*/ 111 w 160"/>
                  <a:gd name="T77" fmla="*/ 154 h 159"/>
                  <a:gd name="T78" fmla="*/ 117 w 160"/>
                  <a:gd name="T79" fmla="*/ 149 h 159"/>
                  <a:gd name="T80" fmla="*/ 124 w 160"/>
                  <a:gd name="T81" fmla="*/ 145 h 159"/>
                  <a:gd name="T82" fmla="*/ 130 w 160"/>
                  <a:gd name="T83" fmla="*/ 141 h 159"/>
                  <a:gd name="T84" fmla="*/ 137 w 160"/>
                  <a:gd name="T85" fmla="*/ 136 h 159"/>
                  <a:gd name="T86" fmla="*/ 141 w 160"/>
                  <a:gd name="T87" fmla="*/ 129 h 159"/>
                  <a:gd name="T88" fmla="*/ 146 w 160"/>
                  <a:gd name="T89" fmla="*/ 123 h 159"/>
                  <a:gd name="T90" fmla="*/ 150 w 160"/>
                  <a:gd name="T91" fmla="*/ 116 h 159"/>
                  <a:gd name="T92" fmla="*/ 154 w 160"/>
                  <a:gd name="T93" fmla="*/ 110 h 159"/>
                  <a:gd name="T94" fmla="*/ 154 w 160"/>
                  <a:gd name="T95" fmla="*/ 105 h 159"/>
                  <a:gd name="T96" fmla="*/ 154 w 160"/>
                  <a:gd name="T97" fmla="*/ 103 h 159"/>
                  <a:gd name="T98" fmla="*/ 154 w 160"/>
                  <a:gd name="T99" fmla="*/ 102 h 159"/>
                  <a:gd name="T100" fmla="*/ 156 w 160"/>
                  <a:gd name="T101" fmla="*/ 102 h 159"/>
                  <a:gd name="T102" fmla="*/ 158 w 160"/>
                  <a:gd name="T103" fmla="*/ 95 h 159"/>
                  <a:gd name="T104" fmla="*/ 158 w 160"/>
                  <a:gd name="T105" fmla="*/ 90 h 159"/>
                  <a:gd name="T106" fmla="*/ 158 w 160"/>
                  <a:gd name="T107" fmla="*/ 88 h 159"/>
                  <a:gd name="T108" fmla="*/ 158 w 160"/>
                  <a:gd name="T109" fmla="*/ 87 h 159"/>
                  <a:gd name="T110" fmla="*/ 159 w 160"/>
                  <a:gd name="T111" fmla="*/ 87 h 159"/>
                  <a:gd name="T112" fmla="*/ 160 w 160"/>
                  <a:gd name="T113" fmla="*/ 79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0" h="159">
                    <a:moveTo>
                      <a:pt x="160" y="79"/>
                    </a:moveTo>
                    <a:lnTo>
                      <a:pt x="158" y="63"/>
                    </a:lnTo>
                    <a:lnTo>
                      <a:pt x="154" y="49"/>
                    </a:lnTo>
                    <a:lnTo>
                      <a:pt x="146" y="35"/>
                    </a:lnTo>
                    <a:lnTo>
                      <a:pt x="137" y="23"/>
                    </a:lnTo>
                    <a:lnTo>
                      <a:pt x="124" y="13"/>
                    </a:lnTo>
                    <a:lnTo>
                      <a:pt x="117" y="8"/>
                    </a:lnTo>
                    <a:lnTo>
                      <a:pt x="111" y="5"/>
                    </a:lnTo>
                    <a:lnTo>
                      <a:pt x="103" y="2"/>
                    </a:lnTo>
                    <a:lnTo>
                      <a:pt x="96" y="1"/>
                    </a:lnTo>
                    <a:lnTo>
                      <a:pt x="80" y="0"/>
                    </a:lnTo>
                    <a:lnTo>
                      <a:pt x="64" y="1"/>
                    </a:lnTo>
                    <a:lnTo>
                      <a:pt x="50" y="5"/>
                    </a:lnTo>
                    <a:lnTo>
                      <a:pt x="36" y="13"/>
                    </a:lnTo>
                    <a:lnTo>
                      <a:pt x="24" y="23"/>
                    </a:lnTo>
                    <a:lnTo>
                      <a:pt x="13" y="35"/>
                    </a:lnTo>
                    <a:lnTo>
                      <a:pt x="6" y="49"/>
                    </a:lnTo>
                    <a:lnTo>
                      <a:pt x="2" y="63"/>
                    </a:lnTo>
                    <a:lnTo>
                      <a:pt x="0" y="79"/>
                    </a:lnTo>
                    <a:lnTo>
                      <a:pt x="2" y="95"/>
                    </a:lnTo>
                    <a:lnTo>
                      <a:pt x="3" y="102"/>
                    </a:lnTo>
                    <a:lnTo>
                      <a:pt x="6" y="110"/>
                    </a:lnTo>
                    <a:lnTo>
                      <a:pt x="9" y="116"/>
                    </a:lnTo>
                    <a:lnTo>
                      <a:pt x="13" y="123"/>
                    </a:lnTo>
                    <a:lnTo>
                      <a:pt x="24" y="136"/>
                    </a:lnTo>
                    <a:lnTo>
                      <a:pt x="36" y="145"/>
                    </a:lnTo>
                    <a:lnTo>
                      <a:pt x="50" y="154"/>
                    </a:lnTo>
                    <a:lnTo>
                      <a:pt x="64" y="157"/>
                    </a:lnTo>
                    <a:lnTo>
                      <a:pt x="80" y="159"/>
                    </a:lnTo>
                    <a:lnTo>
                      <a:pt x="87" y="158"/>
                    </a:lnTo>
                    <a:lnTo>
                      <a:pt x="87" y="157"/>
                    </a:lnTo>
                    <a:lnTo>
                      <a:pt x="89" y="157"/>
                    </a:lnTo>
                    <a:lnTo>
                      <a:pt x="91" y="157"/>
                    </a:lnTo>
                    <a:lnTo>
                      <a:pt x="96" y="157"/>
                    </a:lnTo>
                    <a:lnTo>
                      <a:pt x="103" y="155"/>
                    </a:lnTo>
                    <a:lnTo>
                      <a:pt x="103" y="154"/>
                    </a:lnTo>
                    <a:lnTo>
                      <a:pt x="104" y="154"/>
                    </a:lnTo>
                    <a:lnTo>
                      <a:pt x="106" y="154"/>
                    </a:lnTo>
                    <a:lnTo>
                      <a:pt x="111" y="154"/>
                    </a:lnTo>
                    <a:lnTo>
                      <a:pt x="117" y="149"/>
                    </a:lnTo>
                    <a:lnTo>
                      <a:pt x="124" y="145"/>
                    </a:lnTo>
                    <a:lnTo>
                      <a:pt x="130" y="141"/>
                    </a:lnTo>
                    <a:lnTo>
                      <a:pt x="137" y="136"/>
                    </a:lnTo>
                    <a:lnTo>
                      <a:pt x="141" y="129"/>
                    </a:lnTo>
                    <a:lnTo>
                      <a:pt x="146" y="123"/>
                    </a:lnTo>
                    <a:lnTo>
                      <a:pt x="150" y="116"/>
                    </a:lnTo>
                    <a:lnTo>
                      <a:pt x="154" y="110"/>
                    </a:lnTo>
                    <a:lnTo>
                      <a:pt x="154" y="105"/>
                    </a:lnTo>
                    <a:lnTo>
                      <a:pt x="154" y="103"/>
                    </a:lnTo>
                    <a:lnTo>
                      <a:pt x="154" y="102"/>
                    </a:lnTo>
                    <a:lnTo>
                      <a:pt x="156" y="102"/>
                    </a:lnTo>
                    <a:lnTo>
                      <a:pt x="158" y="95"/>
                    </a:lnTo>
                    <a:lnTo>
                      <a:pt x="158" y="90"/>
                    </a:lnTo>
                    <a:lnTo>
                      <a:pt x="158" y="88"/>
                    </a:lnTo>
                    <a:lnTo>
                      <a:pt x="158" y="87"/>
                    </a:lnTo>
                    <a:lnTo>
                      <a:pt x="159" y="87"/>
                    </a:lnTo>
                    <a:lnTo>
                      <a:pt x="160" y="79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50" name="Freeform 50">
                <a:extLst>
                  <a:ext uri="{FF2B5EF4-FFF2-40B4-BE49-F238E27FC236}">
                    <a16:creationId xmlns:a16="http://schemas.microsoft.com/office/drawing/2014/main" id="{AC7DD2D3-151D-1AE0-6F5C-A00F73E74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6350" y="2373313"/>
                <a:ext cx="63500" cy="63500"/>
              </a:xfrm>
              <a:custGeom>
                <a:avLst/>
                <a:gdLst>
                  <a:gd name="T0" fmla="*/ 160 w 160"/>
                  <a:gd name="T1" fmla="*/ 80 h 160"/>
                  <a:gd name="T2" fmla="*/ 157 w 160"/>
                  <a:gd name="T3" fmla="*/ 64 h 160"/>
                  <a:gd name="T4" fmla="*/ 154 w 160"/>
                  <a:gd name="T5" fmla="*/ 50 h 160"/>
                  <a:gd name="T6" fmla="*/ 146 w 160"/>
                  <a:gd name="T7" fmla="*/ 36 h 160"/>
                  <a:gd name="T8" fmla="*/ 136 w 160"/>
                  <a:gd name="T9" fmla="*/ 24 h 160"/>
                  <a:gd name="T10" fmla="*/ 123 w 160"/>
                  <a:gd name="T11" fmla="*/ 13 h 160"/>
                  <a:gd name="T12" fmla="*/ 116 w 160"/>
                  <a:gd name="T13" fmla="*/ 8 h 160"/>
                  <a:gd name="T14" fmla="*/ 110 w 160"/>
                  <a:gd name="T15" fmla="*/ 6 h 160"/>
                  <a:gd name="T16" fmla="*/ 102 w 160"/>
                  <a:gd name="T17" fmla="*/ 3 h 160"/>
                  <a:gd name="T18" fmla="*/ 95 w 160"/>
                  <a:gd name="T19" fmla="*/ 1 h 160"/>
                  <a:gd name="T20" fmla="*/ 80 w 160"/>
                  <a:gd name="T21" fmla="*/ 0 h 160"/>
                  <a:gd name="T22" fmla="*/ 63 w 160"/>
                  <a:gd name="T23" fmla="*/ 1 h 160"/>
                  <a:gd name="T24" fmla="*/ 49 w 160"/>
                  <a:gd name="T25" fmla="*/ 6 h 160"/>
                  <a:gd name="T26" fmla="*/ 35 w 160"/>
                  <a:gd name="T27" fmla="*/ 13 h 160"/>
                  <a:gd name="T28" fmla="*/ 24 w 160"/>
                  <a:gd name="T29" fmla="*/ 24 h 160"/>
                  <a:gd name="T30" fmla="*/ 13 w 160"/>
                  <a:gd name="T31" fmla="*/ 36 h 160"/>
                  <a:gd name="T32" fmla="*/ 6 w 160"/>
                  <a:gd name="T33" fmla="*/ 50 h 160"/>
                  <a:gd name="T34" fmla="*/ 1 w 160"/>
                  <a:gd name="T35" fmla="*/ 64 h 160"/>
                  <a:gd name="T36" fmla="*/ 0 w 160"/>
                  <a:gd name="T37" fmla="*/ 80 h 160"/>
                  <a:gd name="T38" fmla="*/ 1 w 160"/>
                  <a:gd name="T39" fmla="*/ 95 h 160"/>
                  <a:gd name="T40" fmla="*/ 2 w 160"/>
                  <a:gd name="T41" fmla="*/ 102 h 160"/>
                  <a:gd name="T42" fmla="*/ 6 w 160"/>
                  <a:gd name="T43" fmla="*/ 111 h 160"/>
                  <a:gd name="T44" fmla="*/ 8 w 160"/>
                  <a:gd name="T45" fmla="*/ 117 h 160"/>
                  <a:gd name="T46" fmla="*/ 13 w 160"/>
                  <a:gd name="T47" fmla="*/ 124 h 160"/>
                  <a:gd name="T48" fmla="*/ 24 w 160"/>
                  <a:gd name="T49" fmla="*/ 137 h 160"/>
                  <a:gd name="T50" fmla="*/ 35 w 160"/>
                  <a:gd name="T51" fmla="*/ 146 h 160"/>
                  <a:gd name="T52" fmla="*/ 49 w 160"/>
                  <a:gd name="T53" fmla="*/ 154 h 160"/>
                  <a:gd name="T54" fmla="*/ 63 w 160"/>
                  <a:gd name="T55" fmla="*/ 158 h 160"/>
                  <a:gd name="T56" fmla="*/ 80 w 160"/>
                  <a:gd name="T57" fmla="*/ 160 h 160"/>
                  <a:gd name="T58" fmla="*/ 87 w 160"/>
                  <a:gd name="T59" fmla="*/ 159 h 160"/>
                  <a:gd name="T60" fmla="*/ 87 w 160"/>
                  <a:gd name="T61" fmla="*/ 158 h 160"/>
                  <a:gd name="T62" fmla="*/ 88 w 160"/>
                  <a:gd name="T63" fmla="*/ 158 h 160"/>
                  <a:gd name="T64" fmla="*/ 91 w 160"/>
                  <a:gd name="T65" fmla="*/ 158 h 160"/>
                  <a:gd name="T66" fmla="*/ 95 w 160"/>
                  <a:gd name="T67" fmla="*/ 158 h 160"/>
                  <a:gd name="T68" fmla="*/ 102 w 160"/>
                  <a:gd name="T69" fmla="*/ 155 h 160"/>
                  <a:gd name="T70" fmla="*/ 102 w 160"/>
                  <a:gd name="T71" fmla="*/ 154 h 160"/>
                  <a:gd name="T72" fmla="*/ 103 w 160"/>
                  <a:gd name="T73" fmla="*/ 154 h 160"/>
                  <a:gd name="T74" fmla="*/ 106 w 160"/>
                  <a:gd name="T75" fmla="*/ 154 h 160"/>
                  <a:gd name="T76" fmla="*/ 110 w 160"/>
                  <a:gd name="T77" fmla="*/ 154 h 160"/>
                  <a:gd name="T78" fmla="*/ 116 w 160"/>
                  <a:gd name="T79" fmla="*/ 149 h 160"/>
                  <a:gd name="T80" fmla="*/ 123 w 160"/>
                  <a:gd name="T81" fmla="*/ 146 h 160"/>
                  <a:gd name="T82" fmla="*/ 129 w 160"/>
                  <a:gd name="T83" fmla="*/ 141 h 160"/>
                  <a:gd name="T84" fmla="*/ 136 w 160"/>
                  <a:gd name="T85" fmla="*/ 137 h 160"/>
                  <a:gd name="T86" fmla="*/ 141 w 160"/>
                  <a:gd name="T87" fmla="*/ 130 h 160"/>
                  <a:gd name="T88" fmla="*/ 146 w 160"/>
                  <a:gd name="T89" fmla="*/ 124 h 160"/>
                  <a:gd name="T90" fmla="*/ 149 w 160"/>
                  <a:gd name="T91" fmla="*/ 117 h 160"/>
                  <a:gd name="T92" fmla="*/ 154 w 160"/>
                  <a:gd name="T93" fmla="*/ 111 h 160"/>
                  <a:gd name="T94" fmla="*/ 154 w 160"/>
                  <a:gd name="T95" fmla="*/ 106 h 160"/>
                  <a:gd name="T96" fmla="*/ 154 w 160"/>
                  <a:gd name="T97" fmla="*/ 104 h 160"/>
                  <a:gd name="T98" fmla="*/ 154 w 160"/>
                  <a:gd name="T99" fmla="*/ 102 h 160"/>
                  <a:gd name="T100" fmla="*/ 155 w 160"/>
                  <a:gd name="T101" fmla="*/ 102 h 160"/>
                  <a:gd name="T102" fmla="*/ 157 w 160"/>
                  <a:gd name="T103" fmla="*/ 95 h 160"/>
                  <a:gd name="T104" fmla="*/ 157 w 160"/>
                  <a:gd name="T105" fmla="*/ 91 h 160"/>
                  <a:gd name="T106" fmla="*/ 157 w 160"/>
                  <a:gd name="T107" fmla="*/ 88 h 160"/>
                  <a:gd name="T108" fmla="*/ 157 w 160"/>
                  <a:gd name="T109" fmla="*/ 87 h 160"/>
                  <a:gd name="T110" fmla="*/ 159 w 160"/>
                  <a:gd name="T111" fmla="*/ 87 h 160"/>
                  <a:gd name="T112" fmla="*/ 160 w 160"/>
                  <a:gd name="T113" fmla="*/ 8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0" h="160">
                    <a:moveTo>
                      <a:pt x="160" y="80"/>
                    </a:moveTo>
                    <a:lnTo>
                      <a:pt x="157" y="64"/>
                    </a:lnTo>
                    <a:lnTo>
                      <a:pt x="154" y="50"/>
                    </a:lnTo>
                    <a:lnTo>
                      <a:pt x="146" y="36"/>
                    </a:lnTo>
                    <a:lnTo>
                      <a:pt x="136" y="24"/>
                    </a:lnTo>
                    <a:lnTo>
                      <a:pt x="123" y="13"/>
                    </a:lnTo>
                    <a:lnTo>
                      <a:pt x="116" y="8"/>
                    </a:lnTo>
                    <a:lnTo>
                      <a:pt x="110" y="6"/>
                    </a:lnTo>
                    <a:lnTo>
                      <a:pt x="102" y="3"/>
                    </a:lnTo>
                    <a:lnTo>
                      <a:pt x="95" y="1"/>
                    </a:lnTo>
                    <a:lnTo>
                      <a:pt x="80" y="0"/>
                    </a:lnTo>
                    <a:lnTo>
                      <a:pt x="63" y="1"/>
                    </a:lnTo>
                    <a:lnTo>
                      <a:pt x="49" y="6"/>
                    </a:lnTo>
                    <a:lnTo>
                      <a:pt x="35" y="13"/>
                    </a:lnTo>
                    <a:lnTo>
                      <a:pt x="24" y="24"/>
                    </a:lnTo>
                    <a:lnTo>
                      <a:pt x="13" y="36"/>
                    </a:lnTo>
                    <a:lnTo>
                      <a:pt x="6" y="50"/>
                    </a:lnTo>
                    <a:lnTo>
                      <a:pt x="1" y="64"/>
                    </a:lnTo>
                    <a:lnTo>
                      <a:pt x="0" y="80"/>
                    </a:lnTo>
                    <a:lnTo>
                      <a:pt x="1" y="95"/>
                    </a:lnTo>
                    <a:lnTo>
                      <a:pt x="2" y="102"/>
                    </a:lnTo>
                    <a:lnTo>
                      <a:pt x="6" y="111"/>
                    </a:lnTo>
                    <a:lnTo>
                      <a:pt x="8" y="117"/>
                    </a:lnTo>
                    <a:lnTo>
                      <a:pt x="13" y="124"/>
                    </a:lnTo>
                    <a:lnTo>
                      <a:pt x="24" y="137"/>
                    </a:lnTo>
                    <a:lnTo>
                      <a:pt x="35" y="146"/>
                    </a:lnTo>
                    <a:lnTo>
                      <a:pt x="49" y="154"/>
                    </a:lnTo>
                    <a:lnTo>
                      <a:pt x="63" y="158"/>
                    </a:lnTo>
                    <a:lnTo>
                      <a:pt x="80" y="160"/>
                    </a:lnTo>
                    <a:lnTo>
                      <a:pt x="87" y="159"/>
                    </a:lnTo>
                    <a:lnTo>
                      <a:pt x="87" y="158"/>
                    </a:lnTo>
                    <a:lnTo>
                      <a:pt x="88" y="158"/>
                    </a:lnTo>
                    <a:lnTo>
                      <a:pt x="91" y="158"/>
                    </a:lnTo>
                    <a:lnTo>
                      <a:pt x="95" y="158"/>
                    </a:lnTo>
                    <a:lnTo>
                      <a:pt x="102" y="155"/>
                    </a:lnTo>
                    <a:lnTo>
                      <a:pt x="102" y="154"/>
                    </a:lnTo>
                    <a:lnTo>
                      <a:pt x="103" y="154"/>
                    </a:lnTo>
                    <a:lnTo>
                      <a:pt x="106" y="154"/>
                    </a:lnTo>
                    <a:lnTo>
                      <a:pt x="110" y="154"/>
                    </a:lnTo>
                    <a:lnTo>
                      <a:pt x="116" y="149"/>
                    </a:lnTo>
                    <a:lnTo>
                      <a:pt x="123" y="146"/>
                    </a:lnTo>
                    <a:lnTo>
                      <a:pt x="129" y="141"/>
                    </a:lnTo>
                    <a:lnTo>
                      <a:pt x="136" y="137"/>
                    </a:lnTo>
                    <a:lnTo>
                      <a:pt x="141" y="130"/>
                    </a:lnTo>
                    <a:lnTo>
                      <a:pt x="146" y="124"/>
                    </a:lnTo>
                    <a:lnTo>
                      <a:pt x="149" y="117"/>
                    </a:lnTo>
                    <a:lnTo>
                      <a:pt x="154" y="111"/>
                    </a:lnTo>
                    <a:lnTo>
                      <a:pt x="154" y="106"/>
                    </a:lnTo>
                    <a:lnTo>
                      <a:pt x="154" y="104"/>
                    </a:lnTo>
                    <a:lnTo>
                      <a:pt x="154" y="102"/>
                    </a:lnTo>
                    <a:lnTo>
                      <a:pt x="155" y="102"/>
                    </a:lnTo>
                    <a:lnTo>
                      <a:pt x="157" y="95"/>
                    </a:lnTo>
                    <a:lnTo>
                      <a:pt x="157" y="91"/>
                    </a:lnTo>
                    <a:lnTo>
                      <a:pt x="157" y="88"/>
                    </a:lnTo>
                    <a:lnTo>
                      <a:pt x="157" y="87"/>
                    </a:lnTo>
                    <a:lnTo>
                      <a:pt x="159" y="87"/>
                    </a:lnTo>
                    <a:lnTo>
                      <a:pt x="160" y="8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51" name="Freeform 51">
                <a:extLst>
                  <a:ext uri="{FF2B5EF4-FFF2-40B4-BE49-F238E27FC236}">
                    <a16:creationId xmlns:a16="http://schemas.microsoft.com/office/drawing/2014/main" id="{9601BD87-9761-3136-3923-89F45FE759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7013" y="2384426"/>
                <a:ext cx="63500" cy="63500"/>
              </a:xfrm>
              <a:custGeom>
                <a:avLst/>
                <a:gdLst>
                  <a:gd name="T0" fmla="*/ 160 w 160"/>
                  <a:gd name="T1" fmla="*/ 80 h 160"/>
                  <a:gd name="T2" fmla="*/ 157 w 160"/>
                  <a:gd name="T3" fmla="*/ 64 h 160"/>
                  <a:gd name="T4" fmla="*/ 154 w 160"/>
                  <a:gd name="T5" fmla="*/ 49 h 160"/>
                  <a:gd name="T6" fmla="*/ 145 w 160"/>
                  <a:gd name="T7" fmla="*/ 35 h 160"/>
                  <a:gd name="T8" fmla="*/ 136 w 160"/>
                  <a:gd name="T9" fmla="*/ 24 h 160"/>
                  <a:gd name="T10" fmla="*/ 123 w 160"/>
                  <a:gd name="T11" fmla="*/ 13 h 160"/>
                  <a:gd name="T12" fmla="*/ 116 w 160"/>
                  <a:gd name="T13" fmla="*/ 8 h 160"/>
                  <a:gd name="T14" fmla="*/ 110 w 160"/>
                  <a:gd name="T15" fmla="*/ 6 h 160"/>
                  <a:gd name="T16" fmla="*/ 102 w 160"/>
                  <a:gd name="T17" fmla="*/ 2 h 160"/>
                  <a:gd name="T18" fmla="*/ 95 w 160"/>
                  <a:gd name="T19" fmla="*/ 1 h 160"/>
                  <a:gd name="T20" fmla="*/ 80 w 160"/>
                  <a:gd name="T21" fmla="*/ 0 h 160"/>
                  <a:gd name="T22" fmla="*/ 63 w 160"/>
                  <a:gd name="T23" fmla="*/ 1 h 160"/>
                  <a:gd name="T24" fmla="*/ 49 w 160"/>
                  <a:gd name="T25" fmla="*/ 6 h 160"/>
                  <a:gd name="T26" fmla="*/ 35 w 160"/>
                  <a:gd name="T27" fmla="*/ 13 h 160"/>
                  <a:gd name="T28" fmla="*/ 23 w 160"/>
                  <a:gd name="T29" fmla="*/ 24 h 160"/>
                  <a:gd name="T30" fmla="*/ 13 w 160"/>
                  <a:gd name="T31" fmla="*/ 35 h 160"/>
                  <a:gd name="T32" fmla="*/ 6 w 160"/>
                  <a:gd name="T33" fmla="*/ 49 h 160"/>
                  <a:gd name="T34" fmla="*/ 1 w 160"/>
                  <a:gd name="T35" fmla="*/ 64 h 160"/>
                  <a:gd name="T36" fmla="*/ 0 w 160"/>
                  <a:gd name="T37" fmla="*/ 80 h 160"/>
                  <a:gd name="T38" fmla="*/ 1 w 160"/>
                  <a:gd name="T39" fmla="*/ 95 h 160"/>
                  <a:gd name="T40" fmla="*/ 2 w 160"/>
                  <a:gd name="T41" fmla="*/ 102 h 160"/>
                  <a:gd name="T42" fmla="*/ 6 w 160"/>
                  <a:gd name="T43" fmla="*/ 111 h 160"/>
                  <a:gd name="T44" fmla="*/ 8 w 160"/>
                  <a:gd name="T45" fmla="*/ 116 h 160"/>
                  <a:gd name="T46" fmla="*/ 13 w 160"/>
                  <a:gd name="T47" fmla="*/ 123 h 160"/>
                  <a:gd name="T48" fmla="*/ 23 w 160"/>
                  <a:gd name="T49" fmla="*/ 136 h 160"/>
                  <a:gd name="T50" fmla="*/ 35 w 160"/>
                  <a:gd name="T51" fmla="*/ 146 h 160"/>
                  <a:gd name="T52" fmla="*/ 49 w 160"/>
                  <a:gd name="T53" fmla="*/ 154 h 160"/>
                  <a:gd name="T54" fmla="*/ 63 w 160"/>
                  <a:gd name="T55" fmla="*/ 158 h 160"/>
                  <a:gd name="T56" fmla="*/ 80 w 160"/>
                  <a:gd name="T57" fmla="*/ 160 h 160"/>
                  <a:gd name="T58" fmla="*/ 87 w 160"/>
                  <a:gd name="T59" fmla="*/ 159 h 160"/>
                  <a:gd name="T60" fmla="*/ 87 w 160"/>
                  <a:gd name="T61" fmla="*/ 158 h 160"/>
                  <a:gd name="T62" fmla="*/ 88 w 160"/>
                  <a:gd name="T63" fmla="*/ 158 h 160"/>
                  <a:gd name="T64" fmla="*/ 90 w 160"/>
                  <a:gd name="T65" fmla="*/ 158 h 160"/>
                  <a:gd name="T66" fmla="*/ 95 w 160"/>
                  <a:gd name="T67" fmla="*/ 158 h 160"/>
                  <a:gd name="T68" fmla="*/ 102 w 160"/>
                  <a:gd name="T69" fmla="*/ 155 h 160"/>
                  <a:gd name="T70" fmla="*/ 102 w 160"/>
                  <a:gd name="T71" fmla="*/ 154 h 160"/>
                  <a:gd name="T72" fmla="*/ 103 w 160"/>
                  <a:gd name="T73" fmla="*/ 154 h 160"/>
                  <a:gd name="T74" fmla="*/ 106 w 160"/>
                  <a:gd name="T75" fmla="*/ 154 h 160"/>
                  <a:gd name="T76" fmla="*/ 110 w 160"/>
                  <a:gd name="T77" fmla="*/ 154 h 160"/>
                  <a:gd name="T78" fmla="*/ 116 w 160"/>
                  <a:gd name="T79" fmla="*/ 149 h 160"/>
                  <a:gd name="T80" fmla="*/ 123 w 160"/>
                  <a:gd name="T81" fmla="*/ 146 h 160"/>
                  <a:gd name="T82" fmla="*/ 129 w 160"/>
                  <a:gd name="T83" fmla="*/ 141 h 160"/>
                  <a:gd name="T84" fmla="*/ 136 w 160"/>
                  <a:gd name="T85" fmla="*/ 136 h 160"/>
                  <a:gd name="T86" fmla="*/ 141 w 160"/>
                  <a:gd name="T87" fmla="*/ 129 h 160"/>
                  <a:gd name="T88" fmla="*/ 145 w 160"/>
                  <a:gd name="T89" fmla="*/ 123 h 160"/>
                  <a:gd name="T90" fmla="*/ 149 w 160"/>
                  <a:gd name="T91" fmla="*/ 116 h 160"/>
                  <a:gd name="T92" fmla="*/ 154 w 160"/>
                  <a:gd name="T93" fmla="*/ 111 h 160"/>
                  <a:gd name="T94" fmla="*/ 154 w 160"/>
                  <a:gd name="T95" fmla="*/ 106 h 160"/>
                  <a:gd name="T96" fmla="*/ 154 w 160"/>
                  <a:gd name="T97" fmla="*/ 104 h 160"/>
                  <a:gd name="T98" fmla="*/ 154 w 160"/>
                  <a:gd name="T99" fmla="*/ 102 h 160"/>
                  <a:gd name="T100" fmla="*/ 155 w 160"/>
                  <a:gd name="T101" fmla="*/ 102 h 160"/>
                  <a:gd name="T102" fmla="*/ 157 w 160"/>
                  <a:gd name="T103" fmla="*/ 95 h 160"/>
                  <a:gd name="T104" fmla="*/ 157 w 160"/>
                  <a:gd name="T105" fmla="*/ 91 h 160"/>
                  <a:gd name="T106" fmla="*/ 157 w 160"/>
                  <a:gd name="T107" fmla="*/ 88 h 160"/>
                  <a:gd name="T108" fmla="*/ 157 w 160"/>
                  <a:gd name="T109" fmla="*/ 87 h 160"/>
                  <a:gd name="T110" fmla="*/ 158 w 160"/>
                  <a:gd name="T111" fmla="*/ 87 h 160"/>
                  <a:gd name="T112" fmla="*/ 160 w 160"/>
                  <a:gd name="T113" fmla="*/ 8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0" h="160">
                    <a:moveTo>
                      <a:pt x="160" y="80"/>
                    </a:moveTo>
                    <a:lnTo>
                      <a:pt x="157" y="64"/>
                    </a:lnTo>
                    <a:lnTo>
                      <a:pt x="154" y="49"/>
                    </a:lnTo>
                    <a:lnTo>
                      <a:pt x="145" y="35"/>
                    </a:lnTo>
                    <a:lnTo>
                      <a:pt x="136" y="24"/>
                    </a:lnTo>
                    <a:lnTo>
                      <a:pt x="123" y="13"/>
                    </a:lnTo>
                    <a:lnTo>
                      <a:pt x="116" y="8"/>
                    </a:lnTo>
                    <a:lnTo>
                      <a:pt x="110" y="6"/>
                    </a:lnTo>
                    <a:lnTo>
                      <a:pt x="102" y="2"/>
                    </a:lnTo>
                    <a:lnTo>
                      <a:pt x="95" y="1"/>
                    </a:lnTo>
                    <a:lnTo>
                      <a:pt x="80" y="0"/>
                    </a:lnTo>
                    <a:lnTo>
                      <a:pt x="63" y="1"/>
                    </a:lnTo>
                    <a:lnTo>
                      <a:pt x="49" y="6"/>
                    </a:lnTo>
                    <a:lnTo>
                      <a:pt x="35" y="13"/>
                    </a:lnTo>
                    <a:lnTo>
                      <a:pt x="23" y="24"/>
                    </a:lnTo>
                    <a:lnTo>
                      <a:pt x="13" y="35"/>
                    </a:lnTo>
                    <a:lnTo>
                      <a:pt x="6" y="49"/>
                    </a:lnTo>
                    <a:lnTo>
                      <a:pt x="1" y="64"/>
                    </a:lnTo>
                    <a:lnTo>
                      <a:pt x="0" y="80"/>
                    </a:lnTo>
                    <a:lnTo>
                      <a:pt x="1" y="95"/>
                    </a:lnTo>
                    <a:lnTo>
                      <a:pt x="2" y="102"/>
                    </a:lnTo>
                    <a:lnTo>
                      <a:pt x="6" y="111"/>
                    </a:lnTo>
                    <a:lnTo>
                      <a:pt x="8" y="116"/>
                    </a:lnTo>
                    <a:lnTo>
                      <a:pt x="13" y="123"/>
                    </a:lnTo>
                    <a:lnTo>
                      <a:pt x="23" y="136"/>
                    </a:lnTo>
                    <a:lnTo>
                      <a:pt x="35" y="146"/>
                    </a:lnTo>
                    <a:lnTo>
                      <a:pt x="49" y="154"/>
                    </a:lnTo>
                    <a:lnTo>
                      <a:pt x="63" y="158"/>
                    </a:lnTo>
                    <a:lnTo>
                      <a:pt x="80" y="160"/>
                    </a:lnTo>
                    <a:lnTo>
                      <a:pt x="87" y="159"/>
                    </a:lnTo>
                    <a:lnTo>
                      <a:pt x="87" y="158"/>
                    </a:lnTo>
                    <a:lnTo>
                      <a:pt x="88" y="158"/>
                    </a:lnTo>
                    <a:lnTo>
                      <a:pt x="90" y="158"/>
                    </a:lnTo>
                    <a:lnTo>
                      <a:pt x="95" y="158"/>
                    </a:lnTo>
                    <a:lnTo>
                      <a:pt x="102" y="155"/>
                    </a:lnTo>
                    <a:lnTo>
                      <a:pt x="102" y="154"/>
                    </a:lnTo>
                    <a:lnTo>
                      <a:pt x="103" y="154"/>
                    </a:lnTo>
                    <a:lnTo>
                      <a:pt x="106" y="154"/>
                    </a:lnTo>
                    <a:lnTo>
                      <a:pt x="110" y="154"/>
                    </a:lnTo>
                    <a:lnTo>
                      <a:pt x="116" y="149"/>
                    </a:lnTo>
                    <a:lnTo>
                      <a:pt x="123" y="146"/>
                    </a:lnTo>
                    <a:lnTo>
                      <a:pt x="129" y="141"/>
                    </a:lnTo>
                    <a:lnTo>
                      <a:pt x="136" y="136"/>
                    </a:lnTo>
                    <a:lnTo>
                      <a:pt x="141" y="129"/>
                    </a:lnTo>
                    <a:lnTo>
                      <a:pt x="145" y="123"/>
                    </a:lnTo>
                    <a:lnTo>
                      <a:pt x="149" y="116"/>
                    </a:lnTo>
                    <a:lnTo>
                      <a:pt x="154" y="111"/>
                    </a:lnTo>
                    <a:lnTo>
                      <a:pt x="154" y="106"/>
                    </a:lnTo>
                    <a:lnTo>
                      <a:pt x="154" y="104"/>
                    </a:lnTo>
                    <a:lnTo>
                      <a:pt x="154" y="102"/>
                    </a:lnTo>
                    <a:lnTo>
                      <a:pt x="155" y="102"/>
                    </a:lnTo>
                    <a:lnTo>
                      <a:pt x="157" y="95"/>
                    </a:lnTo>
                    <a:lnTo>
                      <a:pt x="157" y="91"/>
                    </a:lnTo>
                    <a:lnTo>
                      <a:pt x="157" y="88"/>
                    </a:lnTo>
                    <a:lnTo>
                      <a:pt x="157" y="87"/>
                    </a:lnTo>
                    <a:lnTo>
                      <a:pt x="158" y="87"/>
                    </a:lnTo>
                    <a:lnTo>
                      <a:pt x="160" y="8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52" name="Freeform 52">
                <a:extLst>
                  <a:ext uri="{FF2B5EF4-FFF2-40B4-BE49-F238E27FC236}">
                    <a16:creationId xmlns:a16="http://schemas.microsoft.com/office/drawing/2014/main" id="{2D656E32-1DEE-8217-9F8F-E07991B49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7863" y="2487613"/>
                <a:ext cx="63500" cy="63500"/>
              </a:xfrm>
              <a:custGeom>
                <a:avLst/>
                <a:gdLst>
                  <a:gd name="T0" fmla="*/ 159 w 159"/>
                  <a:gd name="T1" fmla="*/ 80 h 160"/>
                  <a:gd name="T2" fmla="*/ 157 w 159"/>
                  <a:gd name="T3" fmla="*/ 64 h 160"/>
                  <a:gd name="T4" fmla="*/ 154 w 159"/>
                  <a:gd name="T5" fmla="*/ 49 h 160"/>
                  <a:gd name="T6" fmla="*/ 145 w 159"/>
                  <a:gd name="T7" fmla="*/ 35 h 160"/>
                  <a:gd name="T8" fmla="*/ 136 w 159"/>
                  <a:gd name="T9" fmla="*/ 24 h 160"/>
                  <a:gd name="T10" fmla="*/ 123 w 159"/>
                  <a:gd name="T11" fmla="*/ 13 h 160"/>
                  <a:gd name="T12" fmla="*/ 116 w 159"/>
                  <a:gd name="T13" fmla="*/ 8 h 160"/>
                  <a:gd name="T14" fmla="*/ 110 w 159"/>
                  <a:gd name="T15" fmla="*/ 6 h 160"/>
                  <a:gd name="T16" fmla="*/ 102 w 159"/>
                  <a:gd name="T17" fmla="*/ 2 h 160"/>
                  <a:gd name="T18" fmla="*/ 95 w 159"/>
                  <a:gd name="T19" fmla="*/ 1 h 160"/>
                  <a:gd name="T20" fmla="*/ 80 w 159"/>
                  <a:gd name="T21" fmla="*/ 0 h 160"/>
                  <a:gd name="T22" fmla="*/ 63 w 159"/>
                  <a:gd name="T23" fmla="*/ 1 h 160"/>
                  <a:gd name="T24" fmla="*/ 49 w 159"/>
                  <a:gd name="T25" fmla="*/ 6 h 160"/>
                  <a:gd name="T26" fmla="*/ 35 w 159"/>
                  <a:gd name="T27" fmla="*/ 13 h 160"/>
                  <a:gd name="T28" fmla="*/ 23 w 159"/>
                  <a:gd name="T29" fmla="*/ 24 h 160"/>
                  <a:gd name="T30" fmla="*/ 13 w 159"/>
                  <a:gd name="T31" fmla="*/ 35 h 160"/>
                  <a:gd name="T32" fmla="*/ 6 w 159"/>
                  <a:gd name="T33" fmla="*/ 49 h 160"/>
                  <a:gd name="T34" fmla="*/ 1 w 159"/>
                  <a:gd name="T35" fmla="*/ 64 h 160"/>
                  <a:gd name="T36" fmla="*/ 0 w 159"/>
                  <a:gd name="T37" fmla="*/ 80 h 160"/>
                  <a:gd name="T38" fmla="*/ 1 w 159"/>
                  <a:gd name="T39" fmla="*/ 95 h 160"/>
                  <a:gd name="T40" fmla="*/ 2 w 159"/>
                  <a:gd name="T41" fmla="*/ 102 h 160"/>
                  <a:gd name="T42" fmla="*/ 6 w 159"/>
                  <a:gd name="T43" fmla="*/ 111 h 160"/>
                  <a:gd name="T44" fmla="*/ 8 w 159"/>
                  <a:gd name="T45" fmla="*/ 116 h 160"/>
                  <a:gd name="T46" fmla="*/ 13 w 159"/>
                  <a:gd name="T47" fmla="*/ 124 h 160"/>
                  <a:gd name="T48" fmla="*/ 23 w 159"/>
                  <a:gd name="T49" fmla="*/ 136 h 160"/>
                  <a:gd name="T50" fmla="*/ 35 w 159"/>
                  <a:gd name="T51" fmla="*/ 146 h 160"/>
                  <a:gd name="T52" fmla="*/ 49 w 159"/>
                  <a:gd name="T53" fmla="*/ 154 h 160"/>
                  <a:gd name="T54" fmla="*/ 63 w 159"/>
                  <a:gd name="T55" fmla="*/ 158 h 160"/>
                  <a:gd name="T56" fmla="*/ 80 w 159"/>
                  <a:gd name="T57" fmla="*/ 160 h 160"/>
                  <a:gd name="T58" fmla="*/ 87 w 159"/>
                  <a:gd name="T59" fmla="*/ 159 h 160"/>
                  <a:gd name="T60" fmla="*/ 87 w 159"/>
                  <a:gd name="T61" fmla="*/ 158 h 160"/>
                  <a:gd name="T62" fmla="*/ 88 w 159"/>
                  <a:gd name="T63" fmla="*/ 158 h 160"/>
                  <a:gd name="T64" fmla="*/ 90 w 159"/>
                  <a:gd name="T65" fmla="*/ 158 h 160"/>
                  <a:gd name="T66" fmla="*/ 95 w 159"/>
                  <a:gd name="T67" fmla="*/ 158 h 160"/>
                  <a:gd name="T68" fmla="*/ 102 w 159"/>
                  <a:gd name="T69" fmla="*/ 155 h 160"/>
                  <a:gd name="T70" fmla="*/ 102 w 159"/>
                  <a:gd name="T71" fmla="*/ 154 h 160"/>
                  <a:gd name="T72" fmla="*/ 103 w 159"/>
                  <a:gd name="T73" fmla="*/ 154 h 160"/>
                  <a:gd name="T74" fmla="*/ 105 w 159"/>
                  <a:gd name="T75" fmla="*/ 154 h 160"/>
                  <a:gd name="T76" fmla="*/ 110 w 159"/>
                  <a:gd name="T77" fmla="*/ 154 h 160"/>
                  <a:gd name="T78" fmla="*/ 116 w 159"/>
                  <a:gd name="T79" fmla="*/ 149 h 160"/>
                  <a:gd name="T80" fmla="*/ 123 w 159"/>
                  <a:gd name="T81" fmla="*/ 146 h 160"/>
                  <a:gd name="T82" fmla="*/ 129 w 159"/>
                  <a:gd name="T83" fmla="*/ 141 h 160"/>
                  <a:gd name="T84" fmla="*/ 136 w 159"/>
                  <a:gd name="T85" fmla="*/ 136 h 160"/>
                  <a:gd name="T86" fmla="*/ 141 w 159"/>
                  <a:gd name="T87" fmla="*/ 129 h 160"/>
                  <a:gd name="T88" fmla="*/ 145 w 159"/>
                  <a:gd name="T89" fmla="*/ 124 h 160"/>
                  <a:gd name="T90" fmla="*/ 149 w 159"/>
                  <a:gd name="T91" fmla="*/ 116 h 160"/>
                  <a:gd name="T92" fmla="*/ 154 w 159"/>
                  <a:gd name="T93" fmla="*/ 111 h 160"/>
                  <a:gd name="T94" fmla="*/ 154 w 159"/>
                  <a:gd name="T95" fmla="*/ 106 h 160"/>
                  <a:gd name="T96" fmla="*/ 154 w 159"/>
                  <a:gd name="T97" fmla="*/ 104 h 160"/>
                  <a:gd name="T98" fmla="*/ 154 w 159"/>
                  <a:gd name="T99" fmla="*/ 102 h 160"/>
                  <a:gd name="T100" fmla="*/ 155 w 159"/>
                  <a:gd name="T101" fmla="*/ 102 h 160"/>
                  <a:gd name="T102" fmla="*/ 157 w 159"/>
                  <a:gd name="T103" fmla="*/ 95 h 160"/>
                  <a:gd name="T104" fmla="*/ 157 w 159"/>
                  <a:gd name="T105" fmla="*/ 91 h 160"/>
                  <a:gd name="T106" fmla="*/ 157 w 159"/>
                  <a:gd name="T107" fmla="*/ 88 h 160"/>
                  <a:gd name="T108" fmla="*/ 157 w 159"/>
                  <a:gd name="T109" fmla="*/ 87 h 160"/>
                  <a:gd name="T110" fmla="*/ 158 w 159"/>
                  <a:gd name="T111" fmla="*/ 87 h 160"/>
                  <a:gd name="T112" fmla="*/ 159 w 159"/>
                  <a:gd name="T113" fmla="*/ 8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59" h="160">
                    <a:moveTo>
                      <a:pt x="159" y="80"/>
                    </a:moveTo>
                    <a:lnTo>
                      <a:pt x="157" y="64"/>
                    </a:lnTo>
                    <a:lnTo>
                      <a:pt x="154" y="49"/>
                    </a:lnTo>
                    <a:lnTo>
                      <a:pt x="145" y="35"/>
                    </a:lnTo>
                    <a:lnTo>
                      <a:pt x="136" y="24"/>
                    </a:lnTo>
                    <a:lnTo>
                      <a:pt x="123" y="13"/>
                    </a:lnTo>
                    <a:lnTo>
                      <a:pt x="116" y="8"/>
                    </a:lnTo>
                    <a:lnTo>
                      <a:pt x="110" y="6"/>
                    </a:lnTo>
                    <a:lnTo>
                      <a:pt x="102" y="2"/>
                    </a:lnTo>
                    <a:lnTo>
                      <a:pt x="95" y="1"/>
                    </a:lnTo>
                    <a:lnTo>
                      <a:pt x="80" y="0"/>
                    </a:lnTo>
                    <a:lnTo>
                      <a:pt x="63" y="1"/>
                    </a:lnTo>
                    <a:lnTo>
                      <a:pt x="49" y="6"/>
                    </a:lnTo>
                    <a:lnTo>
                      <a:pt x="35" y="13"/>
                    </a:lnTo>
                    <a:lnTo>
                      <a:pt x="23" y="24"/>
                    </a:lnTo>
                    <a:lnTo>
                      <a:pt x="13" y="35"/>
                    </a:lnTo>
                    <a:lnTo>
                      <a:pt x="6" y="49"/>
                    </a:lnTo>
                    <a:lnTo>
                      <a:pt x="1" y="64"/>
                    </a:lnTo>
                    <a:lnTo>
                      <a:pt x="0" y="80"/>
                    </a:lnTo>
                    <a:lnTo>
                      <a:pt x="1" y="95"/>
                    </a:lnTo>
                    <a:lnTo>
                      <a:pt x="2" y="102"/>
                    </a:lnTo>
                    <a:lnTo>
                      <a:pt x="6" y="111"/>
                    </a:lnTo>
                    <a:lnTo>
                      <a:pt x="8" y="116"/>
                    </a:lnTo>
                    <a:lnTo>
                      <a:pt x="13" y="124"/>
                    </a:lnTo>
                    <a:lnTo>
                      <a:pt x="23" y="136"/>
                    </a:lnTo>
                    <a:lnTo>
                      <a:pt x="35" y="146"/>
                    </a:lnTo>
                    <a:lnTo>
                      <a:pt x="49" y="154"/>
                    </a:lnTo>
                    <a:lnTo>
                      <a:pt x="63" y="158"/>
                    </a:lnTo>
                    <a:lnTo>
                      <a:pt x="80" y="160"/>
                    </a:lnTo>
                    <a:lnTo>
                      <a:pt x="87" y="159"/>
                    </a:lnTo>
                    <a:lnTo>
                      <a:pt x="87" y="158"/>
                    </a:lnTo>
                    <a:lnTo>
                      <a:pt x="88" y="158"/>
                    </a:lnTo>
                    <a:lnTo>
                      <a:pt x="90" y="158"/>
                    </a:lnTo>
                    <a:lnTo>
                      <a:pt x="95" y="158"/>
                    </a:lnTo>
                    <a:lnTo>
                      <a:pt x="102" y="155"/>
                    </a:lnTo>
                    <a:lnTo>
                      <a:pt x="102" y="154"/>
                    </a:lnTo>
                    <a:lnTo>
                      <a:pt x="103" y="154"/>
                    </a:lnTo>
                    <a:lnTo>
                      <a:pt x="105" y="154"/>
                    </a:lnTo>
                    <a:lnTo>
                      <a:pt x="110" y="154"/>
                    </a:lnTo>
                    <a:lnTo>
                      <a:pt x="116" y="149"/>
                    </a:lnTo>
                    <a:lnTo>
                      <a:pt x="123" y="146"/>
                    </a:lnTo>
                    <a:lnTo>
                      <a:pt x="129" y="141"/>
                    </a:lnTo>
                    <a:lnTo>
                      <a:pt x="136" y="136"/>
                    </a:lnTo>
                    <a:lnTo>
                      <a:pt x="141" y="129"/>
                    </a:lnTo>
                    <a:lnTo>
                      <a:pt x="145" y="124"/>
                    </a:lnTo>
                    <a:lnTo>
                      <a:pt x="149" y="116"/>
                    </a:lnTo>
                    <a:lnTo>
                      <a:pt x="154" y="111"/>
                    </a:lnTo>
                    <a:lnTo>
                      <a:pt x="154" y="106"/>
                    </a:lnTo>
                    <a:lnTo>
                      <a:pt x="154" y="104"/>
                    </a:lnTo>
                    <a:lnTo>
                      <a:pt x="154" y="102"/>
                    </a:lnTo>
                    <a:lnTo>
                      <a:pt x="155" y="102"/>
                    </a:lnTo>
                    <a:lnTo>
                      <a:pt x="157" y="95"/>
                    </a:lnTo>
                    <a:lnTo>
                      <a:pt x="157" y="91"/>
                    </a:lnTo>
                    <a:lnTo>
                      <a:pt x="157" y="88"/>
                    </a:lnTo>
                    <a:lnTo>
                      <a:pt x="157" y="87"/>
                    </a:lnTo>
                    <a:lnTo>
                      <a:pt x="158" y="87"/>
                    </a:lnTo>
                    <a:lnTo>
                      <a:pt x="159" y="8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53" name="Freeform 53">
                <a:extLst>
                  <a:ext uri="{FF2B5EF4-FFF2-40B4-BE49-F238E27FC236}">
                    <a16:creationId xmlns:a16="http://schemas.microsoft.com/office/drawing/2014/main" id="{8ACD5560-2721-E3A6-3C5E-0AB8D8F771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0300" y="2592388"/>
                <a:ext cx="63500" cy="63500"/>
              </a:xfrm>
              <a:custGeom>
                <a:avLst/>
                <a:gdLst>
                  <a:gd name="T0" fmla="*/ 160 w 160"/>
                  <a:gd name="T1" fmla="*/ 80 h 160"/>
                  <a:gd name="T2" fmla="*/ 157 w 160"/>
                  <a:gd name="T3" fmla="*/ 64 h 160"/>
                  <a:gd name="T4" fmla="*/ 154 w 160"/>
                  <a:gd name="T5" fmla="*/ 50 h 160"/>
                  <a:gd name="T6" fmla="*/ 145 w 160"/>
                  <a:gd name="T7" fmla="*/ 35 h 160"/>
                  <a:gd name="T8" fmla="*/ 136 w 160"/>
                  <a:gd name="T9" fmla="*/ 24 h 160"/>
                  <a:gd name="T10" fmla="*/ 123 w 160"/>
                  <a:gd name="T11" fmla="*/ 13 h 160"/>
                  <a:gd name="T12" fmla="*/ 116 w 160"/>
                  <a:gd name="T13" fmla="*/ 8 h 160"/>
                  <a:gd name="T14" fmla="*/ 110 w 160"/>
                  <a:gd name="T15" fmla="*/ 6 h 160"/>
                  <a:gd name="T16" fmla="*/ 102 w 160"/>
                  <a:gd name="T17" fmla="*/ 3 h 160"/>
                  <a:gd name="T18" fmla="*/ 95 w 160"/>
                  <a:gd name="T19" fmla="*/ 1 h 160"/>
                  <a:gd name="T20" fmla="*/ 80 w 160"/>
                  <a:gd name="T21" fmla="*/ 0 h 160"/>
                  <a:gd name="T22" fmla="*/ 63 w 160"/>
                  <a:gd name="T23" fmla="*/ 1 h 160"/>
                  <a:gd name="T24" fmla="*/ 49 w 160"/>
                  <a:gd name="T25" fmla="*/ 6 h 160"/>
                  <a:gd name="T26" fmla="*/ 35 w 160"/>
                  <a:gd name="T27" fmla="*/ 13 h 160"/>
                  <a:gd name="T28" fmla="*/ 23 w 160"/>
                  <a:gd name="T29" fmla="*/ 24 h 160"/>
                  <a:gd name="T30" fmla="*/ 13 w 160"/>
                  <a:gd name="T31" fmla="*/ 35 h 160"/>
                  <a:gd name="T32" fmla="*/ 6 w 160"/>
                  <a:gd name="T33" fmla="*/ 50 h 160"/>
                  <a:gd name="T34" fmla="*/ 1 w 160"/>
                  <a:gd name="T35" fmla="*/ 64 h 160"/>
                  <a:gd name="T36" fmla="*/ 0 w 160"/>
                  <a:gd name="T37" fmla="*/ 80 h 160"/>
                  <a:gd name="T38" fmla="*/ 1 w 160"/>
                  <a:gd name="T39" fmla="*/ 95 h 160"/>
                  <a:gd name="T40" fmla="*/ 2 w 160"/>
                  <a:gd name="T41" fmla="*/ 102 h 160"/>
                  <a:gd name="T42" fmla="*/ 6 w 160"/>
                  <a:gd name="T43" fmla="*/ 111 h 160"/>
                  <a:gd name="T44" fmla="*/ 8 w 160"/>
                  <a:gd name="T45" fmla="*/ 116 h 160"/>
                  <a:gd name="T46" fmla="*/ 13 w 160"/>
                  <a:gd name="T47" fmla="*/ 124 h 160"/>
                  <a:gd name="T48" fmla="*/ 23 w 160"/>
                  <a:gd name="T49" fmla="*/ 136 h 160"/>
                  <a:gd name="T50" fmla="*/ 35 w 160"/>
                  <a:gd name="T51" fmla="*/ 146 h 160"/>
                  <a:gd name="T52" fmla="*/ 49 w 160"/>
                  <a:gd name="T53" fmla="*/ 154 h 160"/>
                  <a:gd name="T54" fmla="*/ 63 w 160"/>
                  <a:gd name="T55" fmla="*/ 158 h 160"/>
                  <a:gd name="T56" fmla="*/ 80 w 160"/>
                  <a:gd name="T57" fmla="*/ 160 h 160"/>
                  <a:gd name="T58" fmla="*/ 87 w 160"/>
                  <a:gd name="T59" fmla="*/ 159 h 160"/>
                  <a:gd name="T60" fmla="*/ 87 w 160"/>
                  <a:gd name="T61" fmla="*/ 158 h 160"/>
                  <a:gd name="T62" fmla="*/ 88 w 160"/>
                  <a:gd name="T63" fmla="*/ 158 h 160"/>
                  <a:gd name="T64" fmla="*/ 90 w 160"/>
                  <a:gd name="T65" fmla="*/ 158 h 160"/>
                  <a:gd name="T66" fmla="*/ 95 w 160"/>
                  <a:gd name="T67" fmla="*/ 158 h 160"/>
                  <a:gd name="T68" fmla="*/ 102 w 160"/>
                  <a:gd name="T69" fmla="*/ 155 h 160"/>
                  <a:gd name="T70" fmla="*/ 102 w 160"/>
                  <a:gd name="T71" fmla="*/ 154 h 160"/>
                  <a:gd name="T72" fmla="*/ 103 w 160"/>
                  <a:gd name="T73" fmla="*/ 154 h 160"/>
                  <a:gd name="T74" fmla="*/ 105 w 160"/>
                  <a:gd name="T75" fmla="*/ 154 h 160"/>
                  <a:gd name="T76" fmla="*/ 110 w 160"/>
                  <a:gd name="T77" fmla="*/ 154 h 160"/>
                  <a:gd name="T78" fmla="*/ 116 w 160"/>
                  <a:gd name="T79" fmla="*/ 149 h 160"/>
                  <a:gd name="T80" fmla="*/ 123 w 160"/>
                  <a:gd name="T81" fmla="*/ 146 h 160"/>
                  <a:gd name="T82" fmla="*/ 129 w 160"/>
                  <a:gd name="T83" fmla="*/ 141 h 160"/>
                  <a:gd name="T84" fmla="*/ 136 w 160"/>
                  <a:gd name="T85" fmla="*/ 136 h 160"/>
                  <a:gd name="T86" fmla="*/ 141 w 160"/>
                  <a:gd name="T87" fmla="*/ 129 h 160"/>
                  <a:gd name="T88" fmla="*/ 145 w 160"/>
                  <a:gd name="T89" fmla="*/ 124 h 160"/>
                  <a:gd name="T90" fmla="*/ 149 w 160"/>
                  <a:gd name="T91" fmla="*/ 116 h 160"/>
                  <a:gd name="T92" fmla="*/ 154 w 160"/>
                  <a:gd name="T93" fmla="*/ 111 h 160"/>
                  <a:gd name="T94" fmla="*/ 154 w 160"/>
                  <a:gd name="T95" fmla="*/ 106 h 160"/>
                  <a:gd name="T96" fmla="*/ 154 w 160"/>
                  <a:gd name="T97" fmla="*/ 104 h 160"/>
                  <a:gd name="T98" fmla="*/ 154 w 160"/>
                  <a:gd name="T99" fmla="*/ 102 h 160"/>
                  <a:gd name="T100" fmla="*/ 155 w 160"/>
                  <a:gd name="T101" fmla="*/ 102 h 160"/>
                  <a:gd name="T102" fmla="*/ 157 w 160"/>
                  <a:gd name="T103" fmla="*/ 95 h 160"/>
                  <a:gd name="T104" fmla="*/ 157 w 160"/>
                  <a:gd name="T105" fmla="*/ 91 h 160"/>
                  <a:gd name="T106" fmla="*/ 157 w 160"/>
                  <a:gd name="T107" fmla="*/ 88 h 160"/>
                  <a:gd name="T108" fmla="*/ 157 w 160"/>
                  <a:gd name="T109" fmla="*/ 87 h 160"/>
                  <a:gd name="T110" fmla="*/ 158 w 160"/>
                  <a:gd name="T111" fmla="*/ 87 h 160"/>
                  <a:gd name="T112" fmla="*/ 160 w 160"/>
                  <a:gd name="T113" fmla="*/ 8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0" h="160">
                    <a:moveTo>
                      <a:pt x="160" y="80"/>
                    </a:moveTo>
                    <a:lnTo>
                      <a:pt x="157" y="64"/>
                    </a:lnTo>
                    <a:lnTo>
                      <a:pt x="154" y="50"/>
                    </a:lnTo>
                    <a:lnTo>
                      <a:pt x="145" y="35"/>
                    </a:lnTo>
                    <a:lnTo>
                      <a:pt x="136" y="24"/>
                    </a:lnTo>
                    <a:lnTo>
                      <a:pt x="123" y="13"/>
                    </a:lnTo>
                    <a:lnTo>
                      <a:pt x="116" y="8"/>
                    </a:lnTo>
                    <a:lnTo>
                      <a:pt x="110" y="6"/>
                    </a:lnTo>
                    <a:lnTo>
                      <a:pt x="102" y="3"/>
                    </a:lnTo>
                    <a:lnTo>
                      <a:pt x="95" y="1"/>
                    </a:lnTo>
                    <a:lnTo>
                      <a:pt x="80" y="0"/>
                    </a:lnTo>
                    <a:lnTo>
                      <a:pt x="63" y="1"/>
                    </a:lnTo>
                    <a:lnTo>
                      <a:pt x="49" y="6"/>
                    </a:lnTo>
                    <a:lnTo>
                      <a:pt x="35" y="13"/>
                    </a:lnTo>
                    <a:lnTo>
                      <a:pt x="23" y="24"/>
                    </a:lnTo>
                    <a:lnTo>
                      <a:pt x="13" y="35"/>
                    </a:lnTo>
                    <a:lnTo>
                      <a:pt x="6" y="50"/>
                    </a:lnTo>
                    <a:lnTo>
                      <a:pt x="1" y="64"/>
                    </a:lnTo>
                    <a:lnTo>
                      <a:pt x="0" y="80"/>
                    </a:lnTo>
                    <a:lnTo>
                      <a:pt x="1" y="95"/>
                    </a:lnTo>
                    <a:lnTo>
                      <a:pt x="2" y="102"/>
                    </a:lnTo>
                    <a:lnTo>
                      <a:pt x="6" y="111"/>
                    </a:lnTo>
                    <a:lnTo>
                      <a:pt x="8" y="116"/>
                    </a:lnTo>
                    <a:lnTo>
                      <a:pt x="13" y="124"/>
                    </a:lnTo>
                    <a:lnTo>
                      <a:pt x="23" y="136"/>
                    </a:lnTo>
                    <a:lnTo>
                      <a:pt x="35" y="146"/>
                    </a:lnTo>
                    <a:lnTo>
                      <a:pt x="49" y="154"/>
                    </a:lnTo>
                    <a:lnTo>
                      <a:pt x="63" y="158"/>
                    </a:lnTo>
                    <a:lnTo>
                      <a:pt x="80" y="160"/>
                    </a:lnTo>
                    <a:lnTo>
                      <a:pt x="87" y="159"/>
                    </a:lnTo>
                    <a:lnTo>
                      <a:pt x="87" y="158"/>
                    </a:lnTo>
                    <a:lnTo>
                      <a:pt x="88" y="158"/>
                    </a:lnTo>
                    <a:lnTo>
                      <a:pt x="90" y="158"/>
                    </a:lnTo>
                    <a:lnTo>
                      <a:pt x="95" y="158"/>
                    </a:lnTo>
                    <a:lnTo>
                      <a:pt x="102" y="155"/>
                    </a:lnTo>
                    <a:lnTo>
                      <a:pt x="102" y="154"/>
                    </a:lnTo>
                    <a:lnTo>
                      <a:pt x="103" y="154"/>
                    </a:lnTo>
                    <a:lnTo>
                      <a:pt x="105" y="154"/>
                    </a:lnTo>
                    <a:lnTo>
                      <a:pt x="110" y="154"/>
                    </a:lnTo>
                    <a:lnTo>
                      <a:pt x="116" y="149"/>
                    </a:lnTo>
                    <a:lnTo>
                      <a:pt x="123" y="146"/>
                    </a:lnTo>
                    <a:lnTo>
                      <a:pt x="129" y="141"/>
                    </a:lnTo>
                    <a:lnTo>
                      <a:pt x="136" y="136"/>
                    </a:lnTo>
                    <a:lnTo>
                      <a:pt x="141" y="129"/>
                    </a:lnTo>
                    <a:lnTo>
                      <a:pt x="145" y="124"/>
                    </a:lnTo>
                    <a:lnTo>
                      <a:pt x="149" y="116"/>
                    </a:lnTo>
                    <a:lnTo>
                      <a:pt x="154" y="111"/>
                    </a:lnTo>
                    <a:lnTo>
                      <a:pt x="154" y="106"/>
                    </a:lnTo>
                    <a:lnTo>
                      <a:pt x="154" y="104"/>
                    </a:lnTo>
                    <a:lnTo>
                      <a:pt x="154" y="102"/>
                    </a:lnTo>
                    <a:lnTo>
                      <a:pt x="155" y="102"/>
                    </a:lnTo>
                    <a:lnTo>
                      <a:pt x="157" y="95"/>
                    </a:lnTo>
                    <a:lnTo>
                      <a:pt x="157" y="91"/>
                    </a:lnTo>
                    <a:lnTo>
                      <a:pt x="157" y="88"/>
                    </a:lnTo>
                    <a:lnTo>
                      <a:pt x="157" y="87"/>
                    </a:lnTo>
                    <a:lnTo>
                      <a:pt x="158" y="87"/>
                    </a:lnTo>
                    <a:lnTo>
                      <a:pt x="160" y="8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54" name="Freeform 54">
                <a:extLst>
                  <a:ext uri="{FF2B5EF4-FFF2-40B4-BE49-F238E27FC236}">
                    <a16:creationId xmlns:a16="http://schemas.microsoft.com/office/drawing/2014/main" id="{512BB152-5F6C-15AF-A1A7-D3D66FF251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89563" y="2676526"/>
                <a:ext cx="63500" cy="63500"/>
              </a:xfrm>
              <a:custGeom>
                <a:avLst/>
                <a:gdLst>
                  <a:gd name="T0" fmla="*/ 160 w 160"/>
                  <a:gd name="T1" fmla="*/ 80 h 159"/>
                  <a:gd name="T2" fmla="*/ 158 w 160"/>
                  <a:gd name="T3" fmla="*/ 63 h 159"/>
                  <a:gd name="T4" fmla="*/ 154 w 160"/>
                  <a:gd name="T5" fmla="*/ 49 h 159"/>
                  <a:gd name="T6" fmla="*/ 146 w 160"/>
                  <a:gd name="T7" fmla="*/ 35 h 159"/>
                  <a:gd name="T8" fmla="*/ 136 w 160"/>
                  <a:gd name="T9" fmla="*/ 23 h 159"/>
                  <a:gd name="T10" fmla="*/ 123 w 160"/>
                  <a:gd name="T11" fmla="*/ 13 h 159"/>
                  <a:gd name="T12" fmla="*/ 116 w 160"/>
                  <a:gd name="T13" fmla="*/ 8 h 159"/>
                  <a:gd name="T14" fmla="*/ 111 w 160"/>
                  <a:gd name="T15" fmla="*/ 6 h 159"/>
                  <a:gd name="T16" fmla="*/ 102 w 160"/>
                  <a:gd name="T17" fmla="*/ 2 h 159"/>
                  <a:gd name="T18" fmla="*/ 95 w 160"/>
                  <a:gd name="T19" fmla="*/ 1 h 159"/>
                  <a:gd name="T20" fmla="*/ 80 w 160"/>
                  <a:gd name="T21" fmla="*/ 0 h 159"/>
                  <a:gd name="T22" fmla="*/ 64 w 160"/>
                  <a:gd name="T23" fmla="*/ 1 h 159"/>
                  <a:gd name="T24" fmla="*/ 49 w 160"/>
                  <a:gd name="T25" fmla="*/ 6 h 159"/>
                  <a:gd name="T26" fmla="*/ 35 w 160"/>
                  <a:gd name="T27" fmla="*/ 13 h 159"/>
                  <a:gd name="T28" fmla="*/ 24 w 160"/>
                  <a:gd name="T29" fmla="*/ 23 h 159"/>
                  <a:gd name="T30" fmla="*/ 13 w 160"/>
                  <a:gd name="T31" fmla="*/ 35 h 159"/>
                  <a:gd name="T32" fmla="*/ 6 w 160"/>
                  <a:gd name="T33" fmla="*/ 49 h 159"/>
                  <a:gd name="T34" fmla="*/ 1 w 160"/>
                  <a:gd name="T35" fmla="*/ 63 h 159"/>
                  <a:gd name="T36" fmla="*/ 0 w 160"/>
                  <a:gd name="T37" fmla="*/ 80 h 159"/>
                  <a:gd name="T38" fmla="*/ 1 w 160"/>
                  <a:gd name="T39" fmla="*/ 95 h 159"/>
                  <a:gd name="T40" fmla="*/ 2 w 160"/>
                  <a:gd name="T41" fmla="*/ 102 h 159"/>
                  <a:gd name="T42" fmla="*/ 6 w 160"/>
                  <a:gd name="T43" fmla="*/ 110 h 159"/>
                  <a:gd name="T44" fmla="*/ 8 w 160"/>
                  <a:gd name="T45" fmla="*/ 116 h 159"/>
                  <a:gd name="T46" fmla="*/ 13 w 160"/>
                  <a:gd name="T47" fmla="*/ 123 h 159"/>
                  <a:gd name="T48" fmla="*/ 24 w 160"/>
                  <a:gd name="T49" fmla="*/ 136 h 159"/>
                  <a:gd name="T50" fmla="*/ 35 w 160"/>
                  <a:gd name="T51" fmla="*/ 145 h 159"/>
                  <a:gd name="T52" fmla="*/ 49 w 160"/>
                  <a:gd name="T53" fmla="*/ 154 h 159"/>
                  <a:gd name="T54" fmla="*/ 64 w 160"/>
                  <a:gd name="T55" fmla="*/ 157 h 159"/>
                  <a:gd name="T56" fmla="*/ 80 w 160"/>
                  <a:gd name="T57" fmla="*/ 159 h 159"/>
                  <a:gd name="T58" fmla="*/ 87 w 160"/>
                  <a:gd name="T59" fmla="*/ 158 h 159"/>
                  <a:gd name="T60" fmla="*/ 87 w 160"/>
                  <a:gd name="T61" fmla="*/ 157 h 159"/>
                  <a:gd name="T62" fmla="*/ 88 w 160"/>
                  <a:gd name="T63" fmla="*/ 157 h 159"/>
                  <a:gd name="T64" fmla="*/ 91 w 160"/>
                  <a:gd name="T65" fmla="*/ 157 h 159"/>
                  <a:gd name="T66" fmla="*/ 95 w 160"/>
                  <a:gd name="T67" fmla="*/ 157 h 159"/>
                  <a:gd name="T68" fmla="*/ 102 w 160"/>
                  <a:gd name="T69" fmla="*/ 155 h 159"/>
                  <a:gd name="T70" fmla="*/ 102 w 160"/>
                  <a:gd name="T71" fmla="*/ 154 h 159"/>
                  <a:gd name="T72" fmla="*/ 103 w 160"/>
                  <a:gd name="T73" fmla="*/ 154 h 159"/>
                  <a:gd name="T74" fmla="*/ 106 w 160"/>
                  <a:gd name="T75" fmla="*/ 154 h 159"/>
                  <a:gd name="T76" fmla="*/ 111 w 160"/>
                  <a:gd name="T77" fmla="*/ 154 h 159"/>
                  <a:gd name="T78" fmla="*/ 116 w 160"/>
                  <a:gd name="T79" fmla="*/ 149 h 159"/>
                  <a:gd name="T80" fmla="*/ 123 w 160"/>
                  <a:gd name="T81" fmla="*/ 145 h 159"/>
                  <a:gd name="T82" fmla="*/ 129 w 160"/>
                  <a:gd name="T83" fmla="*/ 141 h 159"/>
                  <a:gd name="T84" fmla="*/ 136 w 160"/>
                  <a:gd name="T85" fmla="*/ 136 h 159"/>
                  <a:gd name="T86" fmla="*/ 141 w 160"/>
                  <a:gd name="T87" fmla="*/ 129 h 159"/>
                  <a:gd name="T88" fmla="*/ 146 w 160"/>
                  <a:gd name="T89" fmla="*/ 123 h 159"/>
                  <a:gd name="T90" fmla="*/ 149 w 160"/>
                  <a:gd name="T91" fmla="*/ 116 h 159"/>
                  <a:gd name="T92" fmla="*/ 154 w 160"/>
                  <a:gd name="T93" fmla="*/ 110 h 159"/>
                  <a:gd name="T94" fmla="*/ 154 w 160"/>
                  <a:gd name="T95" fmla="*/ 105 h 159"/>
                  <a:gd name="T96" fmla="*/ 154 w 160"/>
                  <a:gd name="T97" fmla="*/ 103 h 159"/>
                  <a:gd name="T98" fmla="*/ 154 w 160"/>
                  <a:gd name="T99" fmla="*/ 102 h 159"/>
                  <a:gd name="T100" fmla="*/ 155 w 160"/>
                  <a:gd name="T101" fmla="*/ 102 h 159"/>
                  <a:gd name="T102" fmla="*/ 158 w 160"/>
                  <a:gd name="T103" fmla="*/ 95 h 159"/>
                  <a:gd name="T104" fmla="*/ 158 w 160"/>
                  <a:gd name="T105" fmla="*/ 90 h 159"/>
                  <a:gd name="T106" fmla="*/ 158 w 160"/>
                  <a:gd name="T107" fmla="*/ 88 h 159"/>
                  <a:gd name="T108" fmla="*/ 158 w 160"/>
                  <a:gd name="T109" fmla="*/ 87 h 159"/>
                  <a:gd name="T110" fmla="*/ 159 w 160"/>
                  <a:gd name="T111" fmla="*/ 87 h 159"/>
                  <a:gd name="T112" fmla="*/ 160 w 160"/>
                  <a:gd name="T113" fmla="*/ 8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0" h="159">
                    <a:moveTo>
                      <a:pt x="160" y="80"/>
                    </a:moveTo>
                    <a:lnTo>
                      <a:pt x="158" y="63"/>
                    </a:lnTo>
                    <a:lnTo>
                      <a:pt x="154" y="49"/>
                    </a:lnTo>
                    <a:lnTo>
                      <a:pt x="146" y="35"/>
                    </a:lnTo>
                    <a:lnTo>
                      <a:pt x="136" y="23"/>
                    </a:lnTo>
                    <a:lnTo>
                      <a:pt x="123" y="13"/>
                    </a:lnTo>
                    <a:lnTo>
                      <a:pt x="116" y="8"/>
                    </a:lnTo>
                    <a:lnTo>
                      <a:pt x="111" y="6"/>
                    </a:lnTo>
                    <a:lnTo>
                      <a:pt x="102" y="2"/>
                    </a:lnTo>
                    <a:lnTo>
                      <a:pt x="95" y="1"/>
                    </a:lnTo>
                    <a:lnTo>
                      <a:pt x="80" y="0"/>
                    </a:lnTo>
                    <a:lnTo>
                      <a:pt x="64" y="1"/>
                    </a:lnTo>
                    <a:lnTo>
                      <a:pt x="49" y="6"/>
                    </a:lnTo>
                    <a:lnTo>
                      <a:pt x="35" y="13"/>
                    </a:lnTo>
                    <a:lnTo>
                      <a:pt x="24" y="23"/>
                    </a:lnTo>
                    <a:lnTo>
                      <a:pt x="13" y="35"/>
                    </a:lnTo>
                    <a:lnTo>
                      <a:pt x="6" y="49"/>
                    </a:lnTo>
                    <a:lnTo>
                      <a:pt x="1" y="63"/>
                    </a:lnTo>
                    <a:lnTo>
                      <a:pt x="0" y="80"/>
                    </a:lnTo>
                    <a:lnTo>
                      <a:pt x="1" y="95"/>
                    </a:lnTo>
                    <a:lnTo>
                      <a:pt x="2" y="102"/>
                    </a:lnTo>
                    <a:lnTo>
                      <a:pt x="6" y="110"/>
                    </a:lnTo>
                    <a:lnTo>
                      <a:pt x="8" y="116"/>
                    </a:lnTo>
                    <a:lnTo>
                      <a:pt x="13" y="123"/>
                    </a:lnTo>
                    <a:lnTo>
                      <a:pt x="24" y="136"/>
                    </a:lnTo>
                    <a:lnTo>
                      <a:pt x="35" y="145"/>
                    </a:lnTo>
                    <a:lnTo>
                      <a:pt x="49" y="154"/>
                    </a:lnTo>
                    <a:lnTo>
                      <a:pt x="64" y="157"/>
                    </a:lnTo>
                    <a:lnTo>
                      <a:pt x="80" y="159"/>
                    </a:lnTo>
                    <a:lnTo>
                      <a:pt x="87" y="158"/>
                    </a:lnTo>
                    <a:lnTo>
                      <a:pt x="87" y="157"/>
                    </a:lnTo>
                    <a:lnTo>
                      <a:pt x="88" y="157"/>
                    </a:lnTo>
                    <a:lnTo>
                      <a:pt x="91" y="157"/>
                    </a:lnTo>
                    <a:lnTo>
                      <a:pt x="95" y="157"/>
                    </a:lnTo>
                    <a:lnTo>
                      <a:pt x="102" y="155"/>
                    </a:lnTo>
                    <a:lnTo>
                      <a:pt x="102" y="154"/>
                    </a:lnTo>
                    <a:lnTo>
                      <a:pt x="103" y="154"/>
                    </a:lnTo>
                    <a:lnTo>
                      <a:pt x="106" y="154"/>
                    </a:lnTo>
                    <a:lnTo>
                      <a:pt x="111" y="154"/>
                    </a:lnTo>
                    <a:lnTo>
                      <a:pt x="116" y="149"/>
                    </a:lnTo>
                    <a:lnTo>
                      <a:pt x="123" y="145"/>
                    </a:lnTo>
                    <a:lnTo>
                      <a:pt x="129" y="141"/>
                    </a:lnTo>
                    <a:lnTo>
                      <a:pt x="136" y="136"/>
                    </a:lnTo>
                    <a:lnTo>
                      <a:pt x="141" y="129"/>
                    </a:lnTo>
                    <a:lnTo>
                      <a:pt x="146" y="123"/>
                    </a:lnTo>
                    <a:lnTo>
                      <a:pt x="149" y="116"/>
                    </a:lnTo>
                    <a:lnTo>
                      <a:pt x="154" y="110"/>
                    </a:lnTo>
                    <a:lnTo>
                      <a:pt x="154" y="105"/>
                    </a:lnTo>
                    <a:lnTo>
                      <a:pt x="154" y="103"/>
                    </a:lnTo>
                    <a:lnTo>
                      <a:pt x="154" y="102"/>
                    </a:lnTo>
                    <a:lnTo>
                      <a:pt x="155" y="102"/>
                    </a:lnTo>
                    <a:lnTo>
                      <a:pt x="158" y="95"/>
                    </a:lnTo>
                    <a:lnTo>
                      <a:pt x="158" y="90"/>
                    </a:lnTo>
                    <a:lnTo>
                      <a:pt x="158" y="88"/>
                    </a:lnTo>
                    <a:lnTo>
                      <a:pt x="158" y="87"/>
                    </a:lnTo>
                    <a:lnTo>
                      <a:pt x="159" y="87"/>
                    </a:lnTo>
                    <a:lnTo>
                      <a:pt x="160" y="8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55" name="Freeform 55">
                <a:extLst>
                  <a:ext uri="{FF2B5EF4-FFF2-40B4-BE49-F238E27FC236}">
                    <a16:creationId xmlns:a16="http://schemas.microsoft.com/office/drawing/2014/main" id="{2857EB29-424F-97CA-0FBF-B70A351406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38825" y="2760663"/>
                <a:ext cx="63500" cy="61913"/>
              </a:xfrm>
              <a:custGeom>
                <a:avLst/>
                <a:gdLst>
                  <a:gd name="T0" fmla="*/ 160 w 160"/>
                  <a:gd name="T1" fmla="*/ 80 h 160"/>
                  <a:gd name="T2" fmla="*/ 158 w 160"/>
                  <a:gd name="T3" fmla="*/ 64 h 160"/>
                  <a:gd name="T4" fmla="*/ 154 w 160"/>
                  <a:gd name="T5" fmla="*/ 49 h 160"/>
                  <a:gd name="T6" fmla="*/ 146 w 160"/>
                  <a:gd name="T7" fmla="*/ 35 h 160"/>
                  <a:gd name="T8" fmla="*/ 137 w 160"/>
                  <a:gd name="T9" fmla="*/ 24 h 160"/>
                  <a:gd name="T10" fmla="*/ 124 w 160"/>
                  <a:gd name="T11" fmla="*/ 13 h 160"/>
                  <a:gd name="T12" fmla="*/ 117 w 160"/>
                  <a:gd name="T13" fmla="*/ 8 h 160"/>
                  <a:gd name="T14" fmla="*/ 111 w 160"/>
                  <a:gd name="T15" fmla="*/ 6 h 160"/>
                  <a:gd name="T16" fmla="*/ 103 w 160"/>
                  <a:gd name="T17" fmla="*/ 2 h 160"/>
                  <a:gd name="T18" fmla="*/ 96 w 160"/>
                  <a:gd name="T19" fmla="*/ 1 h 160"/>
                  <a:gd name="T20" fmla="*/ 80 w 160"/>
                  <a:gd name="T21" fmla="*/ 0 h 160"/>
                  <a:gd name="T22" fmla="*/ 64 w 160"/>
                  <a:gd name="T23" fmla="*/ 1 h 160"/>
                  <a:gd name="T24" fmla="*/ 50 w 160"/>
                  <a:gd name="T25" fmla="*/ 6 h 160"/>
                  <a:gd name="T26" fmla="*/ 36 w 160"/>
                  <a:gd name="T27" fmla="*/ 13 h 160"/>
                  <a:gd name="T28" fmla="*/ 24 w 160"/>
                  <a:gd name="T29" fmla="*/ 24 h 160"/>
                  <a:gd name="T30" fmla="*/ 13 w 160"/>
                  <a:gd name="T31" fmla="*/ 35 h 160"/>
                  <a:gd name="T32" fmla="*/ 6 w 160"/>
                  <a:gd name="T33" fmla="*/ 49 h 160"/>
                  <a:gd name="T34" fmla="*/ 2 w 160"/>
                  <a:gd name="T35" fmla="*/ 64 h 160"/>
                  <a:gd name="T36" fmla="*/ 0 w 160"/>
                  <a:gd name="T37" fmla="*/ 80 h 160"/>
                  <a:gd name="T38" fmla="*/ 2 w 160"/>
                  <a:gd name="T39" fmla="*/ 95 h 160"/>
                  <a:gd name="T40" fmla="*/ 3 w 160"/>
                  <a:gd name="T41" fmla="*/ 102 h 160"/>
                  <a:gd name="T42" fmla="*/ 6 w 160"/>
                  <a:gd name="T43" fmla="*/ 111 h 160"/>
                  <a:gd name="T44" fmla="*/ 9 w 160"/>
                  <a:gd name="T45" fmla="*/ 116 h 160"/>
                  <a:gd name="T46" fmla="*/ 13 w 160"/>
                  <a:gd name="T47" fmla="*/ 124 h 160"/>
                  <a:gd name="T48" fmla="*/ 24 w 160"/>
                  <a:gd name="T49" fmla="*/ 136 h 160"/>
                  <a:gd name="T50" fmla="*/ 36 w 160"/>
                  <a:gd name="T51" fmla="*/ 146 h 160"/>
                  <a:gd name="T52" fmla="*/ 50 w 160"/>
                  <a:gd name="T53" fmla="*/ 154 h 160"/>
                  <a:gd name="T54" fmla="*/ 64 w 160"/>
                  <a:gd name="T55" fmla="*/ 158 h 160"/>
                  <a:gd name="T56" fmla="*/ 80 w 160"/>
                  <a:gd name="T57" fmla="*/ 160 h 160"/>
                  <a:gd name="T58" fmla="*/ 87 w 160"/>
                  <a:gd name="T59" fmla="*/ 159 h 160"/>
                  <a:gd name="T60" fmla="*/ 87 w 160"/>
                  <a:gd name="T61" fmla="*/ 158 h 160"/>
                  <a:gd name="T62" fmla="*/ 89 w 160"/>
                  <a:gd name="T63" fmla="*/ 158 h 160"/>
                  <a:gd name="T64" fmla="*/ 91 w 160"/>
                  <a:gd name="T65" fmla="*/ 158 h 160"/>
                  <a:gd name="T66" fmla="*/ 96 w 160"/>
                  <a:gd name="T67" fmla="*/ 158 h 160"/>
                  <a:gd name="T68" fmla="*/ 103 w 160"/>
                  <a:gd name="T69" fmla="*/ 155 h 160"/>
                  <a:gd name="T70" fmla="*/ 103 w 160"/>
                  <a:gd name="T71" fmla="*/ 154 h 160"/>
                  <a:gd name="T72" fmla="*/ 104 w 160"/>
                  <a:gd name="T73" fmla="*/ 154 h 160"/>
                  <a:gd name="T74" fmla="*/ 106 w 160"/>
                  <a:gd name="T75" fmla="*/ 154 h 160"/>
                  <a:gd name="T76" fmla="*/ 111 w 160"/>
                  <a:gd name="T77" fmla="*/ 154 h 160"/>
                  <a:gd name="T78" fmla="*/ 117 w 160"/>
                  <a:gd name="T79" fmla="*/ 149 h 160"/>
                  <a:gd name="T80" fmla="*/ 124 w 160"/>
                  <a:gd name="T81" fmla="*/ 146 h 160"/>
                  <a:gd name="T82" fmla="*/ 130 w 160"/>
                  <a:gd name="T83" fmla="*/ 141 h 160"/>
                  <a:gd name="T84" fmla="*/ 137 w 160"/>
                  <a:gd name="T85" fmla="*/ 136 h 160"/>
                  <a:gd name="T86" fmla="*/ 141 w 160"/>
                  <a:gd name="T87" fmla="*/ 129 h 160"/>
                  <a:gd name="T88" fmla="*/ 146 w 160"/>
                  <a:gd name="T89" fmla="*/ 124 h 160"/>
                  <a:gd name="T90" fmla="*/ 150 w 160"/>
                  <a:gd name="T91" fmla="*/ 116 h 160"/>
                  <a:gd name="T92" fmla="*/ 154 w 160"/>
                  <a:gd name="T93" fmla="*/ 111 h 160"/>
                  <a:gd name="T94" fmla="*/ 154 w 160"/>
                  <a:gd name="T95" fmla="*/ 106 h 160"/>
                  <a:gd name="T96" fmla="*/ 154 w 160"/>
                  <a:gd name="T97" fmla="*/ 104 h 160"/>
                  <a:gd name="T98" fmla="*/ 154 w 160"/>
                  <a:gd name="T99" fmla="*/ 102 h 160"/>
                  <a:gd name="T100" fmla="*/ 156 w 160"/>
                  <a:gd name="T101" fmla="*/ 102 h 160"/>
                  <a:gd name="T102" fmla="*/ 158 w 160"/>
                  <a:gd name="T103" fmla="*/ 95 h 160"/>
                  <a:gd name="T104" fmla="*/ 158 w 160"/>
                  <a:gd name="T105" fmla="*/ 91 h 160"/>
                  <a:gd name="T106" fmla="*/ 158 w 160"/>
                  <a:gd name="T107" fmla="*/ 88 h 160"/>
                  <a:gd name="T108" fmla="*/ 158 w 160"/>
                  <a:gd name="T109" fmla="*/ 87 h 160"/>
                  <a:gd name="T110" fmla="*/ 159 w 160"/>
                  <a:gd name="T111" fmla="*/ 87 h 160"/>
                  <a:gd name="T112" fmla="*/ 160 w 160"/>
                  <a:gd name="T113" fmla="*/ 8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0" h="160">
                    <a:moveTo>
                      <a:pt x="160" y="80"/>
                    </a:moveTo>
                    <a:lnTo>
                      <a:pt x="158" y="64"/>
                    </a:lnTo>
                    <a:lnTo>
                      <a:pt x="154" y="49"/>
                    </a:lnTo>
                    <a:lnTo>
                      <a:pt x="146" y="35"/>
                    </a:lnTo>
                    <a:lnTo>
                      <a:pt x="137" y="24"/>
                    </a:lnTo>
                    <a:lnTo>
                      <a:pt x="124" y="13"/>
                    </a:lnTo>
                    <a:lnTo>
                      <a:pt x="117" y="8"/>
                    </a:lnTo>
                    <a:lnTo>
                      <a:pt x="111" y="6"/>
                    </a:lnTo>
                    <a:lnTo>
                      <a:pt x="103" y="2"/>
                    </a:lnTo>
                    <a:lnTo>
                      <a:pt x="96" y="1"/>
                    </a:lnTo>
                    <a:lnTo>
                      <a:pt x="80" y="0"/>
                    </a:lnTo>
                    <a:lnTo>
                      <a:pt x="64" y="1"/>
                    </a:lnTo>
                    <a:lnTo>
                      <a:pt x="50" y="6"/>
                    </a:lnTo>
                    <a:lnTo>
                      <a:pt x="36" y="13"/>
                    </a:lnTo>
                    <a:lnTo>
                      <a:pt x="24" y="24"/>
                    </a:lnTo>
                    <a:lnTo>
                      <a:pt x="13" y="35"/>
                    </a:lnTo>
                    <a:lnTo>
                      <a:pt x="6" y="49"/>
                    </a:lnTo>
                    <a:lnTo>
                      <a:pt x="2" y="64"/>
                    </a:lnTo>
                    <a:lnTo>
                      <a:pt x="0" y="80"/>
                    </a:lnTo>
                    <a:lnTo>
                      <a:pt x="2" y="95"/>
                    </a:lnTo>
                    <a:lnTo>
                      <a:pt x="3" y="102"/>
                    </a:lnTo>
                    <a:lnTo>
                      <a:pt x="6" y="111"/>
                    </a:lnTo>
                    <a:lnTo>
                      <a:pt x="9" y="116"/>
                    </a:lnTo>
                    <a:lnTo>
                      <a:pt x="13" y="124"/>
                    </a:lnTo>
                    <a:lnTo>
                      <a:pt x="24" y="136"/>
                    </a:lnTo>
                    <a:lnTo>
                      <a:pt x="36" y="146"/>
                    </a:lnTo>
                    <a:lnTo>
                      <a:pt x="50" y="154"/>
                    </a:lnTo>
                    <a:lnTo>
                      <a:pt x="64" y="158"/>
                    </a:lnTo>
                    <a:lnTo>
                      <a:pt x="80" y="160"/>
                    </a:lnTo>
                    <a:lnTo>
                      <a:pt x="87" y="159"/>
                    </a:lnTo>
                    <a:lnTo>
                      <a:pt x="87" y="158"/>
                    </a:lnTo>
                    <a:lnTo>
                      <a:pt x="89" y="158"/>
                    </a:lnTo>
                    <a:lnTo>
                      <a:pt x="91" y="158"/>
                    </a:lnTo>
                    <a:lnTo>
                      <a:pt x="96" y="158"/>
                    </a:lnTo>
                    <a:lnTo>
                      <a:pt x="103" y="155"/>
                    </a:lnTo>
                    <a:lnTo>
                      <a:pt x="103" y="154"/>
                    </a:lnTo>
                    <a:lnTo>
                      <a:pt x="104" y="154"/>
                    </a:lnTo>
                    <a:lnTo>
                      <a:pt x="106" y="154"/>
                    </a:lnTo>
                    <a:lnTo>
                      <a:pt x="111" y="154"/>
                    </a:lnTo>
                    <a:lnTo>
                      <a:pt x="117" y="149"/>
                    </a:lnTo>
                    <a:lnTo>
                      <a:pt x="124" y="146"/>
                    </a:lnTo>
                    <a:lnTo>
                      <a:pt x="130" y="141"/>
                    </a:lnTo>
                    <a:lnTo>
                      <a:pt x="137" y="136"/>
                    </a:lnTo>
                    <a:lnTo>
                      <a:pt x="141" y="129"/>
                    </a:lnTo>
                    <a:lnTo>
                      <a:pt x="146" y="124"/>
                    </a:lnTo>
                    <a:lnTo>
                      <a:pt x="150" y="116"/>
                    </a:lnTo>
                    <a:lnTo>
                      <a:pt x="154" y="111"/>
                    </a:lnTo>
                    <a:lnTo>
                      <a:pt x="154" y="106"/>
                    </a:lnTo>
                    <a:lnTo>
                      <a:pt x="154" y="104"/>
                    </a:lnTo>
                    <a:lnTo>
                      <a:pt x="154" y="102"/>
                    </a:lnTo>
                    <a:lnTo>
                      <a:pt x="156" y="102"/>
                    </a:lnTo>
                    <a:lnTo>
                      <a:pt x="158" y="95"/>
                    </a:lnTo>
                    <a:lnTo>
                      <a:pt x="158" y="91"/>
                    </a:lnTo>
                    <a:lnTo>
                      <a:pt x="158" y="88"/>
                    </a:lnTo>
                    <a:lnTo>
                      <a:pt x="158" y="87"/>
                    </a:lnTo>
                    <a:lnTo>
                      <a:pt x="159" y="87"/>
                    </a:lnTo>
                    <a:lnTo>
                      <a:pt x="160" y="8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56" name="Freeform 56">
                <a:extLst>
                  <a:ext uri="{FF2B5EF4-FFF2-40B4-BE49-F238E27FC236}">
                    <a16:creationId xmlns:a16="http://schemas.microsoft.com/office/drawing/2014/main" id="{534CFB09-E8DC-2DF8-2D94-F6BE7B60CA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80150" y="2762251"/>
                <a:ext cx="63500" cy="63500"/>
              </a:xfrm>
              <a:custGeom>
                <a:avLst/>
                <a:gdLst>
                  <a:gd name="T0" fmla="*/ 159 w 159"/>
                  <a:gd name="T1" fmla="*/ 80 h 160"/>
                  <a:gd name="T2" fmla="*/ 157 w 159"/>
                  <a:gd name="T3" fmla="*/ 63 h 160"/>
                  <a:gd name="T4" fmla="*/ 154 w 159"/>
                  <a:gd name="T5" fmla="*/ 49 h 160"/>
                  <a:gd name="T6" fmla="*/ 145 w 159"/>
                  <a:gd name="T7" fmla="*/ 35 h 160"/>
                  <a:gd name="T8" fmla="*/ 136 w 159"/>
                  <a:gd name="T9" fmla="*/ 23 h 160"/>
                  <a:gd name="T10" fmla="*/ 123 w 159"/>
                  <a:gd name="T11" fmla="*/ 13 h 160"/>
                  <a:gd name="T12" fmla="*/ 116 w 159"/>
                  <a:gd name="T13" fmla="*/ 8 h 160"/>
                  <a:gd name="T14" fmla="*/ 110 w 159"/>
                  <a:gd name="T15" fmla="*/ 6 h 160"/>
                  <a:gd name="T16" fmla="*/ 102 w 159"/>
                  <a:gd name="T17" fmla="*/ 2 h 160"/>
                  <a:gd name="T18" fmla="*/ 95 w 159"/>
                  <a:gd name="T19" fmla="*/ 1 h 160"/>
                  <a:gd name="T20" fmla="*/ 80 w 159"/>
                  <a:gd name="T21" fmla="*/ 0 h 160"/>
                  <a:gd name="T22" fmla="*/ 63 w 159"/>
                  <a:gd name="T23" fmla="*/ 1 h 160"/>
                  <a:gd name="T24" fmla="*/ 49 w 159"/>
                  <a:gd name="T25" fmla="*/ 6 h 160"/>
                  <a:gd name="T26" fmla="*/ 35 w 159"/>
                  <a:gd name="T27" fmla="*/ 13 h 160"/>
                  <a:gd name="T28" fmla="*/ 23 w 159"/>
                  <a:gd name="T29" fmla="*/ 23 h 160"/>
                  <a:gd name="T30" fmla="*/ 13 w 159"/>
                  <a:gd name="T31" fmla="*/ 35 h 160"/>
                  <a:gd name="T32" fmla="*/ 6 w 159"/>
                  <a:gd name="T33" fmla="*/ 49 h 160"/>
                  <a:gd name="T34" fmla="*/ 1 w 159"/>
                  <a:gd name="T35" fmla="*/ 63 h 160"/>
                  <a:gd name="T36" fmla="*/ 0 w 159"/>
                  <a:gd name="T37" fmla="*/ 80 h 160"/>
                  <a:gd name="T38" fmla="*/ 1 w 159"/>
                  <a:gd name="T39" fmla="*/ 95 h 160"/>
                  <a:gd name="T40" fmla="*/ 2 w 159"/>
                  <a:gd name="T41" fmla="*/ 102 h 160"/>
                  <a:gd name="T42" fmla="*/ 6 w 159"/>
                  <a:gd name="T43" fmla="*/ 110 h 160"/>
                  <a:gd name="T44" fmla="*/ 8 w 159"/>
                  <a:gd name="T45" fmla="*/ 116 h 160"/>
                  <a:gd name="T46" fmla="*/ 13 w 159"/>
                  <a:gd name="T47" fmla="*/ 123 h 160"/>
                  <a:gd name="T48" fmla="*/ 23 w 159"/>
                  <a:gd name="T49" fmla="*/ 136 h 160"/>
                  <a:gd name="T50" fmla="*/ 35 w 159"/>
                  <a:gd name="T51" fmla="*/ 146 h 160"/>
                  <a:gd name="T52" fmla="*/ 49 w 159"/>
                  <a:gd name="T53" fmla="*/ 154 h 160"/>
                  <a:gd name="T54" fmla="*/ 63 w 159"/>
                  <a:gd name="T55" fmla="*/ 157 h 160"/>
                  <a:gd name="T56" fmla="*/ 80 w 159"/>
                  <a:gd name="T57" fmla="*/ 160 h 160"/>
                  <a:gd name="T58" fmla="*/ 87 w 159"/>
                  <a:gd name="T59" fmla="*/ 158 h 160"/>
                  <a:gd name="T60" fmla="*/ 87 w 159"/>
                  <a:gd name="T61" fmla="*/ 157 h 160"/>
                  <a:gd name="T62" fmla="*/ 88 w 159"/>
                  <a:gd name="T63" fmla="*/ 157 h 160"/>
                  <a:gd name="T64" fmla="*/ 90 w 159"/>
                  <a:gd name="T65" fmla="*/ 157 h 160"/>
                  <a:gd name="T66" fmla="*/ 95 w 159"/>
                  <a:gd name="T67" fmla="*/ 157 h 160"/>
                  <a:gd name="T68" fmla="*/ 102 w 159"/>
                  <a:gd name="T69" fmla="*/ 155 h 160"/>
                  <a:gd name="T70" fmla="*/ 102 w 159"/>
                  <a:gd name="T71" fmla="*/ 154 h 160"/>
                  <a:gd name="T72" fmla="*/ 103 w 159"/>
                  <a:gd name="T73" fmla="*/ 154 h 160"/>
                  <a:gd name="T74" fmla="*/ 105 w 159"/>
                  <a:gd name="T75" fmla="*/ 154 h 160"/>
                  <a:gd name="T76" fmla="*/ 110 w 159"/>
                  <a:gd name="T77" fmla="*/ 154 h 160"/>
                  <a:gd name="T78" fmla="*/ 116 w 159"/>
                  <a:gd name="T79" fmla="*/ 149 h 160"/>
                  <a:gd name="T80" fmla="*/ 123 w 159"/>
                  <a:gd name="T81" fmla="*/ 146 h 160"/>
                  <a:gd name="T82" fmla="*/ 129 w 159"/>
                  <a:gd name="T83" fmla="*/ 141 h 160"/>
                  <a:gd name="T84" fmla="*/ 136 w 159"/>
                  <a:gd name="T85" fmla="*/ 136 h 160"/>
                  <a:gd name="T86" fmla="*/ 141 w 159"/>
                  <a:gd name="T87" fmla="*/ 129 h 160"/>
                  <a:gd name="T88" fmla="*/ 145 w 159"/>
                  <a:gd name="T89" fmla="*/ 123 h 160"/>
                  <a:gd name="T90" fmla="*/ 149 w 159"/>
                  <a:gd name="T91" fmla="*/ 116 h 160"/>
                  <a:gd name="T92" fmla="*/ 154 w 159"/>
                  <a:gd name="T93" fmla="*/ 110 h 160"/>
                  <a:gd name="T94" fmla="*/ 154 w 159"/>
                  <a:gd name="T95" fmla="*/ 106 h 160"/>
                  <a:gd name="T96" fmla="*/ 154 w 159"/>
                  <a:gd name="T97" fmla="*/ 103 h 160"/>
                  <a:gd name="T98" fmla="*/ 154 w 159"/>
                  <a:gd name="T99" fmla="*/ 102 h 160"/>
                  <a:gd name="T100" fmla="*/ 155 w 159"/>
                  <a:gd name="T101" fmla="*/ 102 h 160"/>
                  <a:gd name="T102" fmla="*/ 157 w 159"/>
                  <a:gd name="T103" fmla="*/ 95 h 160"/>
                  <a:gd name="T104" fmla="*/ 157 w 159"/>
                  <a:gd name="T105" fmla="*/ 90 h 160"/>
                  <a:gd name="T106" fmla="*/ 157 w 159"/>
                  <a:gd name="T107" fmla="*/ 88 h 160"/>
                  <a:gd name="T108" fmla="*/ 157 w 159"/>
                  <a:gd name="T109" fmla="*/ 87 h 160"/>
                  <a:gd name="T110" fmla="*/ 158 w 159"/>
                  <a:gd name="T111" fmla="*/ 87 h 160"/>
                  <a:gd name="T112" fmla="*/ 159 w 159"/>
                  <a:gd name="T113" fmla="*/ 8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59" h="160">
                    <a:moveTo>
                      <a:pt x="159" y="80"/>
                    </a:moveTo>
                    <a:lnTo>
                      <a:pt x="157" y="63"/>
                    </a:lnTo>
                    <a:lnTo>
                      <a:pt x="154" y="49"/>
                    </a:lnTo>
                    <a:lnTo>
                      <a:pt x="145" y="35"/>
                    </a:lnTo>
                    <a:lnTo>
                      <a:pt x="136" y="23"/>
                    </a:lnTo>
                    <a:lnTo>
                      <a:pt x="123" y="13"/>
                    </a:lnTo>
                    <a:lnTo>
                      <a:pt x="116" y="8"/>
                    </a:lnTo>
                    <a:lnTo>
                      <a:pt x="110" y="6"/>
                    </a:lnTo>
                    <a:lnTo>
                      <a:pt x="102" y="2"/>
                    </a:lnTo>
                    <a:lnTo>
                      <a:pt x="95" y="1"/>
                    </a:lnTo>
                    <a:lnTo>
                      <a:pt x="80" y="0"/>
                    </a:lnTo>
                    <a:lnTo>
                      <a:pt x="63" y="1"/>
                    </a:lnTo>
                    <a:lnTo>
                      <a:pt x="49" y="6"/>
                    </a:lnTo>
                    <a:lnTo>
                      <a:pt x="35" y="13"/>
                    </a:lnTo>
                    <a:lnTo>
                      <a:pt x="23" y="23"/>
                    </a:lnTo>
                    <a:lnTo>
                      <a:pt x="13" y="35"/>
                    </a:lnTo>
                    <a:lnTo>
                      <a:pt x="6" y="49"/>
                    </a:lnTo>
                    <a:lnTo>
                      <a:pt x="1" y="63"/>
                    </a:lnTo>
                    <a:lnTo>
                      <a:pt x="0" y="80"/>
                    </a:lnTo>
                    <a:lnTo>
                      <a:pt x="1" y="95"/>
                    </a:lnTo>
                    <a:lnTo>
                      <a:pt x="2" y="102"/>
                    </a:lnTo>
                    <a:lnTo>
                      <a:pt x="6" y="110"/>
                    </a:lnTo>
                    <a:lnTo>
                      <a:pt x="8" y="116"/>
                    </a:lnTo>
                    <a:lnTo>
                      <a:pt x="13" y="123"/>
                    </a:lnTo>
                    <a:lnTo>
                      <a:pt x="23" y="136"/>
                    </a:lnTo>
                    <a:lnTo>
                      <a:pt x="35" y="146"/>
                    </a:lnTo>
                    <a:lnTo>
                      <a:pt x="49" y="154"/>
                    </a:lnTo>
                    <a:lnTo>
                      <a:pt x="63" y="157"/>
                    </a:lnTo>
                    <a:lnTo>
                      <a:pt x="80" y="160"/>
                    </a:lnTo>
                    <a:lnTo>
                      <a:pt x="87" y="158"/>
                    </a:lnTo>
                    <a:lnTo>
                      <a:pt x="87" y="157"/>
                    </a:lnTo>
                    <a:lnTo>
                      <a:pt x="88" y="157"/>
                    </a:lnTo>
                    <a:lnTo>
                      <a:pt x="90" y="157"/>
                    </a:lnTo>
                    <a:lnTo>
                      <a:pt x="95" y="157"/>
                    </a:lnTo>
                    <a:lnTo>
                      <a:pt x="102" y="155"/>
                    </a:lnTo>
                    <a:lnTo>
                      <a:pt x="102" y="154"/>
                    </a:lnTo>
                    <a:lnTo>
                      <a:pt x="103" y="154"/>
                    </a:lnTo>
                    <a:lnTo>
                      <a:pt x="105" y="154"/>
                    </a:lnTo>
                    <a:lnTo>
                      <a:pt x="110" y="154"/>
                    </a:lnTo>
                    <a:lnTo>
                      <a:pt x="116" y="149"/>
                    </a:lnTo>
                    <a:lnTo>
                      <a:pt x="123" y="146"/>
                    </a:lnTo>
                    <a:lnTo>
                      <a:pt x="129" y="141"/>
                    </a:lnTo>
                    <a:lnTo>
                      <a:pt x="136" y="136"/>
                    </a:lnTo>
                    <a:lnTo>
                      <a:pt x="141" y="129"/>
                    </a:lnTo>
                    <a:lnTo>
                      <a:pt x="145" y="123"/>
                    </a:lnTo>
                    <a:lnTo>
                      <a:pt x="149" y="116"/>
                    </a:lnTo>
                    <a:lnTo>
                      <a:pt x="154" y="110"/>
                    </a:lnTo>
                    <a:lnTo>
                      <a:pt x="154" y="106"/>
                    </a:lnTo>
                    <a:lnTo>
                      <a:pt x="154" y="103"/>
                    </a:lnTo>
                    <a:lnTo>
                      <a:pt x="154" y="102"/>
                    </a:lnTo>
                    <a:lnTo>
                      <a:pt x="155" y="102"/>
                    </a:lnTo>
                    <a:lnTo>
                      <a:pt x="157" y="95"/>
                    </a:lnTo>
                    <a:lnTo>
                      <a:pt x="157" y="90"/>
                    </a:lnTo>
                    <a:lnTo>
                      <a:pt x="157" y="88"/>
                    </a:lnTo>
                    <a:lnTo>
                      <a:pt x="157" y="87"/>
                    </a:lnTo>
                    <a:lnTo>
                      <a:pt x="158" y="87"/>
                    </a:lnTo>
                    <a:lnTo>
                      <a:pt x="159" y="8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57" name="Freeform 57">
                <a:extLst>
                  <a:ext uri="{FF2B5EF4-FFF2-40B4-BE49-F238E27FC236}">
                    <a16:creationId xmlns:a16="http://schemas.microsoft.com/office/drawing/2014/main" id="{C3A906CC-CED7-92C4-F268-42B82AA82E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5763" y="2789238"/>
                <a:ext cx="63500" cy="63500"/>
              </a:xfrm>
              <a:custGeom>
                <a:avLst/>
                <a:gdLst>
                  <a:gd name="T0" fmla="*/ 160 w 160"/>
                  <a:gd name="T1" fmla="*/ 80 h 160"/>
                  <a:gd name="T2" fmla="*/ 158 w 160"/>
                  <a:gd name="T3" fmla="*/ 63 h 160"/>
                  <a:gd name="T4" fmla="*/ 154 w 160"/>
                  <a:gd name="T5" fmla="*/ 49 h 160"/>
                  <a:gd name="T6" fmla="*/ 146 w 160"/>
                  <a:gd name="T7" fmla="*/ 35 h 160"/>
                  <a:gd name="T8" fmla="*/ 137 w 160"/>
                  <a:gd name="T9" fmla="*/ 23 h 160"/>
                  <a:gd name="T10" fmla="*/ 124 w 160"/>
                  <a:gd name="T11" fmla="*/ 13 h 160"/>
                  <a:gd name="T12" fmla="*/ 117 w 160"/>
                  <a:gd name="T13" fmla="*/ 8 h 160"/>
                  <a:gd name="T14" fmla="*/ 111 w 160"/>
                  <a:gd name="T15" fmla="*/ 6 h 160"/>
                  <a:gd name="T16" fmla="*/ 103 w 160"/>
                  <a:gd name="T17" fmla="*/ 2 h 160"/>
                  <a:gd name="T18" fmla="*/ 96 w 160"/>
                  <a:gd name="T19" fmla="*/ 1 h 160"/>
                  <a:gd name="T20" fmla="*/ 80 w 160"/>
                  <a:gd name="T21" fmla="*/ 0 h 160"/>
                  <a:gd name="T22" fmla="*/ 64 w 160"/>
                  <a:gd name="T23" fmla="*/ 1 h 160"/>
                  <a:gd name="T24" fmla="*/ 50 w 160"/>
                  <a:gd name="T25" fmla="*/ 6 h 160"/>
                  <a:gd name="T26" fmla="*/ 36 w 160"/>
                  <a:gd name="T27" fmla="*/ 13 h 160"/>
                  <a:gd name="T28" fmla="*/ 24 w 160"/>
                  <a:gd name="T29" fmla="*/ 23 h 160"/>
                  <a:gd name="T30" fmla="*/ 13 w 160"/>
                  <a:gd name="T31" fmla="*/ 35 h 160"/>
                  <a:gd name="T32" fmla="*/ 6 w 160"/>
                  <a:gd name="T33" fmla="*/ 49 h 160"/>
                  <a:gd name="T34" fmla="*/ 2 w 160"/>
                  <a:gd name="T35" fmla="*/ 63 h 160"/>
                  <a:gd name="T36" fmla="*/ 0 w 160"/>
                  <a:gd name="T37" fmla="*/ 80 h 160"/>
                  <a:gd name="T38" fmla="*/ 2 w 160"/>
                  <a:gd name="T39" fmla="*/ 95 h 160"/>
                  <a:gd name="T40" fmla="*/ 3 w 160"/>
                  <a:gd name="T41" fmla="*/ 102 h 160"/>
                  <a:gd name="T42" fmla="*/ 6 w 160"/>
                  <a:gd name="T43" fmla="*/ 110 h 160"/>
                  <a:gd name="T44" fmla="*/ 9 w 160"/>
                  <a:gd name="T45" fmla="*/ 116 h 160"/>
                  <a:gd name="T46" fmla="*/ 13 w 160"/>
                  <a:gd name="T47" fmla="*/ 123 h 160"/>
                  <a:gd name="T48" fmla="*/ 24 w 160"/>
                  <a:gd name="T49" fmla="*/ 136 h 160"/>
                  <a:gd name="T50" fmla="*/ 36 w 160"/>
                  <a:gd name="T51" fmla="*/ 146 h 160"/>
                  <a:gd name="T52" fmla="*/ 50 w 160"/>
                  <a:gd name="T53" fmla="*/ 154 h 160"/>
                  <a:gd name="T54" fmla="*/ 64 w 160"/>
                  <a:gd name="T55" fmla="*/ 157 h 160"/>
                  <a:gd name="T56" fmla="*/ 80 w 160"/>
                  <a:gd name="T57" fmla="*/ 160 h 160"/>
                  <a:gd name="T58" fmla="*/ 87 w 160"/>
                  <a:gd name="T59" fmla="*/ 159 h 160"/>
                  <a:gd name="T60" fmla="*/ 87 w 160"/>
                  <a:gd name="T61" fmla="*/ 157 h 160"/>
                  <a:gd name="T62" fmla="*/ 89 w 160"/>
                  <a:gd name="T63" fmla="*/ 157 h 160"/>
                  <a:gd name="T64" fmla="*/ 91 w 160"/>
                  <a:gd name="T65" fmla="*/ 157 h 160"/>
                  <a:gd name="T66" fmla="*/ 96 w 160"/>
                  <a:gd name="T67" fmla="*/ 157 h 160"/>
                  <a:gd name="T68" fmla="*/ 103 w 160"/>
                  <a:gd name="T69" fmla="*/ 155 h 160"/>
                  <a:gd name="T70" fmla="*/ 103 w 160"/>
                  <a:gd name="T71" fmla="*/ 154 h 160"/>
                  <a:gd name="T72" fmla="*/ 104 w 160"/>
                  <a:gd name="T73" fmla="*/ 154 h 160"/>
                  <a:gd name="T74" fmla="*/ 106 w 160"/>
                  <a:gd name="T75" fmla="*/ 154 h 160"/>
                  <a:gd name="T76" fmla="*/ 111 w 160"/>
                  <a:gd name="T77" fmla="*/ 154 h 160"/>
                  <a:gd name="T78" fmla="*/ 117 w 160"/>
                  <a:gd name="T79" fmla="*/ 149 h 160"/>
                  <a:gd name="T80" fmla="*/ 124 w 160"/>
                  <a:gd name="T81" fmla="*/ 146 h 160"/>
                  <a:gd name="T82" fmla="*/ 130 w 160"/>
                  <a:gd name="T83" fmla="*/ 141 h 160"/>
                  <a:gd name="T84" fmla="*/ 137 w 160"/>
                  <a:gd name="T85" fmla="*/ 136 h 160"/>
                  <a:gd name="T86" fmla="*/ 141 w 160"/>
                  <a:gd name="T87" fmla="*/ 129 h 160"/>
                  <a:gd name="T88" fmla="*/ 146 w 160"/>
                  <a:gd name="T89" fmla="*/ 123 h 160"/>
                  <a:gd name="T90" fmla="*/ 150 w 160"/>
                  <a:gd name="T91" fmla="*/ 116 h 160"/>
                  <a:gd name="T92" fmla="*/ 154 w 160"/>
                  <a:gd name="T93" fmla="*/ 110 h 160"/>
                  <a:gd name="T94" fmla="*/ 154 w 160"/>
                  <a:gd name="T95" fmla="*/ 106 h 160"/>
                  <a:gd name="T96" fmla="*/ 154 w 160"/>
                  <a:gd name="T97" fmla="*/ 103 h 160"/>
                  <a:gd name="T98" fmla="*/ 154 w 160"/>
                  <a:gd name="T99" fmla="*/ 102 h 160"/>
                  <a:gd name="T100" fmla="*/ 156 w 160"/>
                  <a:gd name="T101" fmla="*/ 102 h 160"/>
                  <a:gd name="T102" fmla="*/ 158 w 160"/>
                  <a:gd name="T103" fmla="*/ 95 h 160"/>
                  <a:gd name="T104" fmla="*/ 158 w 160"/>
                  <a:gd name="T105" fmla="*/ 90 h 160"/>
                  <a:gd name="T106" fmla="*/ 158 w 160"/>
                  <a:gd name="T107" fmla="*/ 88 h 160"/>
                  <a:gd name="T108" fmla="*/ 158 w 160"/>
                  <a:gd name="T109" fmla="*/ 87 h 160"/>
                  <a:gd name="T110" fmla="*/ 159 w 160"/>
                  <a:gd name="T111" fmla="*/ 87 h 160"/>
                  <a:gd name="T112" fmla="*/ 160 w 160"/>
                  <a:gd name="T113" fmla="*/ 8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0" h="160">
                    <a:moveTo>
                      <a:pt x="160" y="80"/>
                    </a:moveTo>
                    <a:lnTo>
                      <a:pt x="158" y="63"/>
                    </a:lnTo>
                    <a:lnTo>
                      <a:pt x="154" y="49"/>
                    </a:lnTo>
                    <a:lnTo>
                      <a:pt x="146" y="35"/>
                    </a:lnTo>
                    <a:lnTo>
                      <a:pt x="137" y="23"/>
                    </a:lnTo>
                    <a:lnTo>
                      <a:pt x="124" y="13"/>
                    </a:lnTo>
                    <a:lnTo>
                      <a:pt x="117" y="8"/>
                    </a:lnTo>
                    <a:lnTo>
                      <a:pt x="111" y="6"/>
                    </a:lnTo>
                    <a:lnTo>
                      <a:pt x="103" y="2"/>
                    </a:lnTo>
                    <a:lnTo>
                      <a:pt x="96" y="1"/>
                    </a:lnTo>
                    <a:lnTo>
                      <a:pt x="80" y="0"/>
                    </a:lnTo>
                    <a:lnTo>
                      <a:pt x="64" y="1"/>
                    </a:lnTo>
                    <a:lnTo>
                      <a:pt x="50" y="6"/>
                    </a:lnTo>
                    <a:lnTo>
                      <a:pt x="36" y="13"/>
                    </a:lnTo>
                    <a:lnTo>
                      <a:pt x="24" y="23"/>
                    </a:lnTo>
                    <a:lnTo>
                      <a:pt x="13" y="35"/>
                    </a:lnTo>
                    <a:lnTo>
                      <a:pt x="6" y="49"/>
                    </a:lnTo>
                    <a:lnTo>
                      <a:pt x="2" y="63"/>
                    </a:lnTo>
                    <a:lnTo>
                      <a:pt x="0" y="80"/>
                    </a:lnTo>
                    <a:lnTo>
                      <a:pt x="2" y="95"/>
                    </a:lnTo>
                    <a:lnTo>
                      <a:pt x="3" y="102"/>
                    </a:lnTo>
                    <a:lnTo>
                      <a:pt x="6" y="110"/>
                    </a:lnTo>
                    <a:lnTo>
                      <a:pt x="9" y="116"/>
                    </a:lnTo>
                    <a:lnTo>
                      <a:pt x="13" y="123"/>
                    </a:lnTo>
                    <a:lnTo>
                      <a:pt x="24" y="136"/>
                    </a:lnTo>
                    <a:lnTo>
                      <a:pt x="36" y="146"/>
                    </a:lnTo>
                    <a:lnTo>
                      <a:pt x="50" y="154"/>
                    </a:lnTo>
                    <a:lnTo>
                      <a:pt x="64" y="157"/>
                    </a:lnTo>
                    <a:lnTo>
                      <a:pt x="80" y="160"/>
                    </a:lnTo>
                    <a:lnTo>
                      <a:pt x="87" y="159"/>
                    </a:lnTo>
                    <a:lnTo>
                      <a:pt x="87" y="157"/>
                    </a:lnTo>
                    <a:lnTo>
                      <a:pt x="89" y="157"/>
                    </a:lnTo>
                    <a:lnTo>
                      <a:pt x="91" y="157"/>
                    </a:lnTo>
                    <a:lnTo>
                      <a:pt x="96" y="157"/>
                    </a:lnTo>
                    <a:lnTo>
                      <a:pt x="103" y="155"/>
                    </a:lnTo>
                    <a:lnTo>
                      <a:pt x="103" y="154"/>
                    </a:lnTo>
                    <a:lnTo>
                      <a:pt x="104" y="154"/>
                    </a:lnTo>
                    <a:lnTo>
                      <a:pt x="106" y="154"/>
                    </a:lnTo>
                    <a:lnTo>
                      <a:pt x="111" y="154"/>
                    </a:lnTo>
                    <a:lnTo>
                      <a:pt x="117" y="149"/>
                    </a:lnTo>
                    <a:lnTo>
                      <a:pt x="124" y="146"/>
                    </a:lnTo>
                    <a:lnTo>
                      <a:pt x="130" y="141"/>
                    </a:lnTo>
                    <a:lnTo>
                      <a:pt x="137" y="136"/>
                    </a:lnTo>
                    <a:lnTo>
                      <a:pt x="141" y="129"/>
                    </a:lnTo>
                    <a:lnTo>
                      <a:pt x="146" y="123"/>
                    </a:lnTo>
                    <a:lnTo>
                      <a:pt x="150" y="116"/>
                    </a:lnTo>
                    <a:lnTo>
                      <a:pt x="154" y="110"/>
                    </a:lnTo>
                    <a:lnTo>
                      <a:pt x="154" y="106"/>
                    </a:lnTo>
                    <a:lnTo>
                      <a:pt x="154" y="103"/>
                    </a:lnTo>
                    <a:lnTo>
                      <a:pt x="154" y="102"/>
                    </a:lnTo>
                    <a:lnTo>
                      <a:pt x="156" y="102"/>
                    </a:lnTo>
                    <a:lnTo>
                      <a:pt x="158" y="95"/>
                    </a:lnTo>
                    <a:lnTo>
                      <a:pt x="158" y="90"/>
                    </a:lnTo>
                    <a:lnTo>
                      <a:pt x="158" y="88"/>
                    </a:lnTo>
                    <a:lnTo>
                      <a:pt x="158" y="87"/>
                    </a:lnTo>
                    <a:lnTo>
                      <a:pt x="159" y="87"/>
                    </a:lnTo>
                    <a:lnTo>
                      <a:pt x="160" y="8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58" name="Freeform 58">
                <a:extLst>
                  <a:ext uri="{FF2B5EF4-FFF2-40B4-BE49-F238E27FC236}">
                    <a16:creationId xmlns:a16="http://schemas.microsoft.com/office/drawing/2014/main" id="{F8997686-1E59-E483-5AD2-4DCD391518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0263" y="2835276"/>
                <a:ext cx="63500" cy="63500"/>
              </a:xfrm>
              <a:custGeom>
                <a:avLst/>
                <a:gdLst>
                  <a:gd name="T0" fmla="*/ 160 w 160"/>
                  <a:gd name="T1" fmla="*/ 80 h 159"/>
                  <a:gd name="T2" fmla="*/ 157 w 160"/>
                  <a:gd name="T3" fmla="*/ 63 h 159"/>
                  <a:gd name="T4" fmla="*/ 154 w 160"/>
                  <a:gd name="T5" fmla="*/ 49 h 159"/>
                  <a:gd name="T6" fmla="*/ 146 w 160"/>
                  <a:gd name="T7" fmla="*/ 35 h 159"/>
                  <a:gd name="T8" fmla="*/ 136 w 160"/>
                  <a:gd name="T9" fmla="*/ 23 h 159"/>
                  <a:gd name="T10" fmla="*/ 123 w 160"/>
                  <a:gd name="T11" fmla="*/ 13 h 159"/>
                  <a:gd name="T12" fmla="*/ 116 w 160"/>
                  <a:gd name="T13" fmla="*/ 8 h 159"/>
                  <a:gd name="T14" fmla="*/ 111 w 160"/>
                  <a:gd name="T15" fmla="*/ 6 h 159"/>
                  <a:gd name="T16" fmla="*/ 102 w 160"/>
                  <a:gd name="T17" fmla="*/ 2 h 159"/>
                  <a:gd name="T18" fmla="*/ 95 w 160"/>
                  <a:gd name="T19" fmla="*/ 1 h 159"/>
                  <a:gd name="T20" fmla="*/ 80 w 160"/>
                  <a:gd name="T21" fmla="*/ 0 h 159"/>
                  <a:gd name="T22" fmla="*/ 64 w 160"/>
                  <a:gd name="T23" fmla="*/ 1 h 159"/>
                  <a:gd name="T24" fmla="*/ 49 w 160"/>
                  <a:gd name="T25" fmla="*/ 6 h 159"/>
                  <a:gd name="T26" fmla="*/ 35 w 160"/>
                  <a:gd name="T27" fmla="*/ 13 h 159"/>
                  <a:gd name="T28" fmla="*/ 24 w 160"/>
                  <a:gd name="T29" fmla="*/ 23 h 159"/>
                  <a:gd name="T30" fmla="*/ 13 w 160"/>
                  <a:gd name="T31" fmla="*/ 35 h 159"/>
                  <a:gd name="T32" fmla="*/ 6 w 160"/>
                  <a:gd name="T33" fmla="*/ 49 h 159"/>
                  <a:gd name="T34" fmla="*/ 1 w 160"/>
                  <a:gd name="T35" fmla="*/ 63 h 159"/>
                  <a:gd name="T36" fmla="*/ 0 w 160"/>
                  <a:gd name="T37" fmla="*/ 80 h 159"/>
                  <a:gd name="T38" fmla="*/ 1 w 160"/>
                  <a:gd name="T39" fmla="*/ 95 h 159"/>
                  <a:gd name="T40" fmla="*/ 2 w 160"/>
                  <a:gd name="T41" fmla="*/ 102 h 159"/>
                  <a:gd name="T42" fmla="*/ 6 w 160"/>
                  <a:gd name="T43" fmla="*/ 110 h 159"/>
                  <a:gd name="T44" fmla="*/ 8 w 160"/>
                  <a:gd name="T45" fmla="*/ 116 h 159"/>
                  <a:gd name="T46" fmla="*/ 13 w 160"/>
                  <a:gd name="T47" fmla="*/ 123 h 159"/>
                  <a:gd name="T48" fmla="*/ 24 w 160"/>
                  <a:gd name="T49" fmla="*/ 136 h 159"/>
                  <a:gd name="T50" fmla="*/ 35 w 160"/>
                  <a:gd name="T51" fmla="*/ 145 h 159"/>
                  <a:gd name="T52" fmla="*/ 49 w 160"/>
                  <a:gd name="T53" fmla="*/ 154 h 159"/>
                  <a:gd name="T54" fmla="*/ 64 w 160"/>
                  <a:gd name="T55" fmla="*/ 157 h 159"/>
                  <a:gd name="T56" fmla="*/ 80 w 160"/>
                  <a:gd name="T57" fmla="*/ 159 h 159"/>
                  <a:gd name="T58" fmla="*/ 87 w 160"/>
                  <a:gd name="T59" fmla="*/ 158 h 159"/>
                  <a:gd name="T60" fmla="*/ 87 w 160"/>
                  <a:gd name="T61" fmla="*/ 157 h 159"/>
                  <a:gd name="T62" fmla="*/ 88 w 160"/>
                  <a:gd name="T63" fmla="*/ 157 h 159"/>
                  <a:gd name="T64" fmla="*/ 91 w 160"/>
                  <a:gd name="T65" fmla="*/ 157 h 159"/>
                  <a:gd name="T66" fmla="*/ 95 w 160"/>
                  <a:gd name="T67" fmla="*/ 157 h 159"/>
                  <a:gd name="T68" fmla="*/ 102 w 160"/>
                  <a:gd name="T69" fmla="*/ 155 h 159"/>
                  <a:gd name="T70" fmla="*/ 102 w 160"/>
                  <a:gd name="T71" fmla="*/ 154 h 159"/>
                  <a:gd name="T72" fmla="*/ 103 w 160"/>
                  <a:gd name="T73" fmla="*/ 154 h 159"/>
                  <a:gd name="T74" fmla="*/ 106 w 160"/>
                  <a:gd name="T75" fmla="*/ 154 h 159"/>
                  <a:gd name="T76" fmla="*/ 111 w 160"/>
                  <a:gd name="T77" fmla="*/ 154 h 159"/>
                  <a:gd name="T78" fmla="*/ 116 w 160"/>
                  <a:gd name="T79" fmla="*/ 149 h 159"/>
                  <a:gd name="T80" fmla="*/ 123 w 160"/>
                  <a:gd name="T81" fmla="*/ 145 h 159"/>
                  <a:gd name="T82" fmla="*/ 129 w 160"/>
                  <a:gd name="T83" fmla="*/ 141 h 159"/>
                  <a:gd name="T84" fmla="*/ 136 w 160"/>
                  <a:gd name="T85" fmla="*/ 136 h 159"/>
                  <a:gd name="T86" fmla="*/ 141 w 160"/>
                  <a:gd name="T87" fmla="*/ 129 h 159"/>
                  <a:gd name="T88" fmla="*/ 146 w 160"/>
                  <a:gd name="T89" fmla="*/ 123 h 159"/>
                  <a:gd name="T90" fmla="*/ 149 w 160"/>
                  <a:gd name="T91" fmla="*/ 116 h 159"/>
                  <a:gd name="T92" fmla="*/ 154 w 160"/>
                  <a:gd name="T93" fmla="*/ 110 h 159"/>
                  <a:gd name="T94" fmla="*/ 154 w 160"/>
                  <a:gd name="T95" fmla="*/ 105 h 159"/>
                  <a:gd name="T96" fmla="*/ 154 w 160"/>
                  <a:gd name="T97" fmla="*/ 103 h 159"/>
                  <a:gd name="T98" fmla="*/ 154 w 160"/>
                  <a:gd name="T99" fmla="*/ 102 h 159"/>
                  <a:gd name="T100" fmla="*/ 155 w 160"/>
                  <a:gd name="T101" fmla="*/ 102 h 159"/>
                  <a:gd name="T102" fmla="*/ 157 w 160"/>
                  <a:gd name="T103" fmla="*/ 95 h 159"/>
                  <a:gd name="T104" fmla="*/ 157 w 160"/>
                  <a:gd name="T105" fmla="*/ 90 h 159"/>
                  <a:gd name="T106" fmla="*/ 157 w 160"/>
                  <a:gd name="T107" fmla="*/ 88 h 159"/>
                  <a:gd name="T108" fmla="*/ 157 w 160"/>
                  <a:gd name="T109" fmla="*/ 87 h 159"/>
                  <a:gd name="T110" fmla="*/ 159 w 160"/>
                  <a:gd name="T111" fmla="*/ 87 h 159"/>
                  <a:gd name="T112" fmla="*/ 160 w 160"/>
                  <a:gd name="T113" fmla="*/ 8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0" h="159">
                    <a:moveTo>
                      <a:pt x="160" y="80"/>
                    </a:moveTo>
                    <a:lnTo>
                      <a:pt x="157" y="63"/>
                    </a:lnTo>
                    <a:lnTo>
                      <a:pt x="154" y="49"/>
                    </a:lnTo>
                    <a:lnTo>
                      <a:pt x="146" y="35"/>
                    </a:lnTo>
                    <a:lnTo>
                      <a:pt x="136" y="23"/>
                    </a:lnTo>
                    <a:lnTo>
                      <a:pt x="123" y="13"/>
                    </a:lnTo>
                    <a:lnTo>
                      <a:pt x="116" y="8"/>
                    </a:lnTo>
                    <a:lnTo>
                      <a:pt x="111" y="6"/>
                    </a:lnTo>
                    <a:lnTo>
                      <a:pt x="102" y="2"/>
                    </a:lnTo>
                    <a:lnTo>
                      <a:pt x="95" y="1"/>
                    </a:lnTo>
                    <a:lnTo>
                      <a:pt x="80" y="0"/>
                    </a:lnTo>
                    <a:lnTo>
                      <a:pt x="64" y="1"/>
                    </a:lnTo>
                    <a:lnTo>
                      <a:pt x="49" y="6"/>
                    </a:lnTo>
                    <a:lnTo>
                      <a:pt x="35" y="13"/>
                    </a:lnTo>
                    <a:lnTo>
                      <a:pt x="24" y="23"/>
                    </a:lnTo>
                    <a:lnTo>
                      <a:pt x="13" y="35"/>
                    </a:lnTo>
                    <a:lnTo>
                      <a:pt x="6" y="49"/>
                    </a:lnTo>
                    <a:lnTo>
                      <a:pt x="1" y="63"/>
                    </a:lnTo>
                    <a:lnTo>
                      <a:pt x="0" y="80"/>
                    </a:lnTo>
                    <a:lnTo>
                      <a:pt x="1" y="95"/>
                    </a:lnTo>
                    <a:lnTo>
                      <a:pt x="2" y="102"/>
                    </a:lnTo>
                    <a:lnTo>
                      <a:pt x="6" y="110"/>
                    </a:lnTo>
                    <a:lnTo>
                      <a:pt x="8" y="116"/>
                    </a:lnTo>
                    <a:lnTo>
                      <a:pt x="13" y="123"/>
                    </a:lnTo>
                    <a:lnTo>
                      <a:pt x="24" y="136"/>
                    </a:lnTo>
                    <a:lnTo>
                      <a:pt x="35" y="145"/>
                    </a:lnTo>
                    <a:lnTo>
                      <a:pt x="49" y="154"/>
                    </a:lnTo>
                    <a:lnTo>
                      <a:pt x="64" y="157"/>
                    </a:lnTo>
                    <a:lnTo>
                      <a:pt x="80" y="159"/>
                    </a:lnTo>
                    <a:lnTo>
                      <a:pt x="87" y="158"/>
                    </a:lnTo>
                    <a:lnTo>
                      <a:pt x="87" y="157"/>
                    </a:lnTo>
                    <a:lnTo>
                      <a:pt x="88" y="157"/>
                    </a:lnTo>
                    <a:lnTo>
                      <a:pt x="91" y="157"/>
                    </a:lnTo>
                    <a:lnTo>
                      <a:pt x="95" y="157"/>
                    </a:lnTo>
                    <a:lnTo>
                      <a:pt x="102" y="155"/>
                    </a:lnTo>
                    <a:lnTo>
                      <a:pt x="102" y="154"/>
                    </a:lnTo>
                    <a:lnTo>
                      <a:pt x="103" y="154"/>
                    </a:lnTo>
                    <a:lnTo>
                      <a:pt x="106" y="154"/>
                    </a:lnTo>
                    <a:lnTo>
                      <a:pt x="111" y="154"/>
                    </a:lnTo>
                    <a:lnTo>
                      <a:pt x="116" y="149"/>
                    </a:lnTo>
                    <a:lnTo>
                      <a:pt x="123" y="145"/>
                    </a:lnTo>
                    <a:lnTo>
                      <a:pt x="129" y="141"/>
                    </a:lnTo>
                    <a:lnTo>
                      <a:pt x="136" y="136"/>
                    </a:lnTo>
                    <a:lnTo>
                      <a:pt x="141" y="129"/>
                    </a:lnTo>
                    <a:lnTo>
                      <a:pt x="146" y="123"/>
                    </a:lnTo>
                    <a:lnTo>
                      <a:pt x="149" y="116"/>
                    </a:lnTo>
                    <a:lnTo>
                      <a:pt x="154" y="110"/>
                    </a:lnTo>
                    <a:lnTo>
                      <a:pt x="154" y="105"/>
                    </a:lnTo>
                    <a:lnTo>
                      <a:pt x="154" y="103"/>
                    </a:lnTo>
                    <a:lnTo>
                      <a:pt x="154" y="102"/>
                    </a:lnTo>
                    <a:lnTo>
                      <a:pt x="155" y="102"/>
                    </a:lnTo>
                    <a:lnTo>
                      <a:pt x="157" y="95"/>
                    </a:lnTo>
                    <a:lnTo>
                      <a:pt x="157" y="90"/>
                    </a:lnTo>
                    <a:lnTo>
                      <a:pt x="157" y="88"/>
                    </a:lnTo>
                    <a:lnTo>
                      <a:pt x="157" y="87"/>
                    </a:lnTo>
                    <a:lnTo>
                      <a:pt x="159" y="87"/>
                    </a:lnTo>
                    <a:lnTo>
                      <a:pt x="160" y="8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59" name="Freeform 59">
                <a:extLst>
                  <a:ext uri="{FF2B5EF4-FFF2-40B4-BE49-F238E27FC236}">
                    <a16:creationId xmlns:a16="http://schemas.microsoft.com/office/drawing/2014/main" id="{18728FF0-0DA2-D7F4-811E-AB0E3043D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39050" y="2974976"/>
                <a:ext cx="63500" cy="63500"/>
              </a:xfrm>
              <a:custGeom>
                <a:avLst/>
                <a:gdLst>
                  <a:gd name="T0" fmla="*/ 160 w 160"/>
                  <a:gd name="T1" fmla="*/ 80 h 160"/>
                  <a:gd name="T2" fmla="*/ 158 w 160"/>
                  <a:gd name="T3" fmla="*/ 63 h 160"/>
                  <a:gd name="T4" fmla="*/ 154 w 160"/>
                  <a:gd name="T5" fmla="*/ 49 h 160"/>
                  <a:gd name="T6" fmla="*/ 146 w 160"/>
                  <a:gd name="T7" fmla="*/ 35 h 160"/>
                  <a:gd name="T8" fmla="*/ 136 w 160"/>
                  <a:gd name="T9" fmla="*/ 23 h 160"/>
                  <a:gd name="T10" fmla="*/ 123 w 160"/>
                  <a:gd name="T11" fmla="*/ 13 h 160"/>
                  <a:gd name="T12" fmla="*/ 116 w 160"/>
                  <a:gd name="T13" fmla="*/ 8 h 160"/>
                  <a:gd name="T14" fmla="*/ 111 w 160"/>
                  <a:gd name="T15" fmla="*/ 6 h 160"/>
                  <a:gd name="T16" fmla="*/ 102 w 160"/>
                  <a:gd name="T17" fmla="*/ 2 h 160"/>
                  <a:gd name="T18" fmla="*/ 95 w 160"/>
                  <a:gd name="T19" fmla="*/ 1 h 160"/>
                  <a:gd name="T20" fmla="*/ 80 w 160"/>
                  <a:gd name="T21" fmla="*/ 0 h 160"/>
                  <a:gd name="T22" fmla="*/ 64 w 160"/>
                  <a:gd name="T23" fmla="*/ 1 h 160"/>
                  <a:gd name="T24" fmla="*/ 49 w 160"/>
                  <a:gd name="T25" fmla="*/ 6 h 160"/>
                  <a:gd name="T26" fmla="*/ 35 w 160"/>
                  <a:gd name="T27" fmla="*/ 13 h 160"/>
                  <a:gd name="T28" fmla="*/ 24 w 160"/>
                  <a:gd name="T29" fmla="*/ 23 h 160"/>
                  <a:gd name="T30" fmla="*/ 13 w 160"/>
                  <a:gd name="T31" fmla="*/ 35 h 160"/>
                  <a:gd name="T32" fmla="*/ 6 w 160"/>
                  <a:gd name="T33" fmla="*/ 49 h 160"/>
                  <a:gd name="T34" fmla="*/ 1 w 160"/>
                  <a:gd name="T35" fmla="*/ 63 h 160"/>
                  <a:gd name="T36" fmla="*/ 0 w 160"/>
                  <a:gd name="T37" fmla="*/ 80 h 160"/>
                  <a:gd name="T38" fmla="*/ 1 w 160"/>
                  <a:gd name="T39" fmla="*/ 95 h 160"/>
                  <a:gd name="T40" fmla="*/ 2 w 160"/>
                  <a:gd name="T41" fmla="*/ 102 h 160"/>
                  <a:gd name="T42" fmla="*/ 6 w 160"/>
                  <a:gd name="T43" fmla="*/ 110 h 160"/>
                  <a:gd name="T44" fmla="*/ 8 w 160"/>
                  <a:gd name="T45" fmla="*/ 116 h 160"/>
                  <a:gd name="T46" fmla="*/ 13 w 160"/>
                  <a:gd name="T47" fmla="*/ 123 h 160"/>
                  <a:gd name="T48" fmla="*/ 24 w 160"/>
                  <a:gd name="T49" fmla="*/ 136 h 160"/>
                  <a:gd name="T50" fmla="*/ 35 w 160"/>
                  <a:gd name="T51" fmla="*/ 146 h 160"/>
                  <a:gd name="T52" fmla="*/ 49 w 160"/>
                  <a:gd name="T53" fmla="*/ 154 h 160"/>
                  <a:gd name="T54" fmla="*/ 64 w 160"/>
                  <a:gd name="T55" fmla="*/ 157 h 160"/>
                  <a:gd name="T56" fmla="*/ 80 w 160"/>
                  <a:gd name="T57" fmla="*/ 160 h 160"/>
                  <a:gd name="T58" fmla="*/ 87 w 160"/>
                  <a:gd name="T59" fmla="*/ 159 h 160"/>
                  <a:gd name="T60" fmla="*/ 87 w 160"/>
                  <a:gd name="T61" fmla="*/ 157 h 160"/>
                  <a:gd name="T62" fmla="*/ 88 w 160"/>
                  <a:gd name="T63" fmla="*/ 157 h 160"/>
                  <a:gd name="T64" fmla="*/ 91 w 160"/>
                  <a:gd name="T65" fmla="*/ 157 h 160"/>
                  <a:gd name="T66" fmla="*/ 95 w 160"/>
                  <a:gd name="T67" fmla="*/ 157 h 160"/>
                  <a:gd name="T68" fmla="*/ 102 w 160"/>
                  <a:gd name="T69" fmla="*/ 155 h 160"/>
                  <a:gd name="T70" fmla="*/ 102 w 160"/>
                  <a:gd name="T71" fmla="*/ 154 h 160"/>
                  <a:gd name="T72" fmla="*/ 103 w 160"/>
                  <a:gd name="T73" fmla="*/ 154 h 160"/>
                  <a:gd name="T74" fmla="*/ 106 w 160"/>
                  <a:gd name="T75" fmla="*/ 154 h 160"/>
                  <a:gd name="T76" fmla="*/ 111 w 160"/>
                  <a:gd name="T77" fmla="*/ 154 h 160"/>
                  <a:gd name="T78" fmla="*/ 116 w 160"/>
                  <a:gd name="T79" fmla="*/ 149 h 160"/>
                  <a:gd name="T80" fmla="*/ 123 w 160"/>
                  <a:gd name="T81" fmla="*/ 146 h 160"/>
                  <a:gd name="T82" fmla="*/ 129 w 160"/>
                  <a:gd name="T83" fmla="*/ 141 h 160"/>
                  <a:gd name="T84" fmla="*/ 136 w 160"/>
                  <a:gd name="T85" fmla="*/ 136 h 160"/>
                  <a:gd name="T86" fmla="*/ 141 w 160"/>
                  <a:gd name="T87" fmla="*/ 129 h 160"/>
                  <a:gd name="T88" fmla="*/ 146 w 160"/>
                  <a:gd name="T89" fmla="*/ 123 h 160"/>
                  <a:gd name="T90" fmla="*/ 149 w 160"/>
                  <a:gd name="T91" fmla="*/ 116 h 160"/>
                  <a:gd name="T92" fmla="*/ 154 w 160"/>
                  <a:gd name="T93" fmla="*/ 110 h 160"/>
                  <a:gd name="T94" fmla="*/ 154 w 160"/>
                  <a:gd name="T95" fmla="*/ 106 h 160"/>
                  <a:gd name="T96" fmla="*/ 154 w 160"/>
                  <a:gd name="T97" fmla="*/ 103 h 160"/>
                  <a:gd name="T98" fmla="*/ 154 w 160"/>
                  <a:gd name="T99" fmla="*/ 102 h 160"/>
                  <a:gd name="T100" fmla="*/ 155 w 160"/>
                  <a:gd name="T101" fmla="*/ 102 h 160"/>
                  <a:gd name="T102" fmla="*/ 158 w 160"/>
                  <a:gd name="T103" fmla="*/ 95 h 160"/>
                  <a:gd name="T104" fmla="*/ 158 w 160"/>
                  <a:gd name="T105" fmla="*/ 90 h 160"/>
                  <a:gd name="T106" fmla="*/ 158 w 160"/>
                  <a:gd name="T107" fmla="*/ 88 h 160"/>
                  <a:gd name="T108" fmla="*/ 158 w 160"/>
                  <a:gd name="T109" fmla="*/ 87 h 160"/>
                  <a:gd name="T110" fmla="*/ 159 w 160"/>
                  <a:gd name="T111" fmla="*/ 87 h 160"/>
                  <a:gd name="T112" fmla="*/ 160 w 160"/>
                  <a:gd name="T113" fmla="*/ 8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0" h="160">
                    <a:moveTo>
                      <a:pt x="160" y="80"/>
                    </a:moveTo>
                    <a:lnTo>
                      <a:pt x="158" y="63"/>
                    </a:lnTo>
                    <a:lnTo>
                      <a:pt x="154" y="49"/>
                    </a:lnTo>
                    <a:lnTo>
                      <a:pt x="146" y="35"/>
                    </a:lnTo>
                    <a:lnTo>
                      <a:pt x="136" y="23"/>
                    </a:lnTo>
                    <a:lnTo>
                      <a:pt x="123" y="13"/>
                    </a:lnTo>
                    <a:lnTo>
                      <a:pt x="116" y="8"/>
                    </a:lnTo>
                    <a:lnTo>
                      <a:pt x="111" y="6"/>
                    </a:lnTo>
                    <a:lnTo>
                      <a:pt x="102" y="2"/>
                    </a:lnTo>
                    <a:lnTo>
                      <a:pt x="95" y="1"/>
                    </a:lnTo>
                    <a:lnTo>
                      <a:pt x="80" y="0"/>
                    </a:lnTo>
                    <a:lnTo>
                      <a:pt x="64" y="1"/>
                    </a:lnTo>
                    <a:lnTo>
                      <a:pt x="49" y="6"/>
                    </a:lnTo>
                    <a:lnTo>
                      <a:pt x="35" y="13"/>
                    </a:lnTo>
                    <a:lnTo>
                      <a:pt x="24" y="23"/>
                    </a:lnTo>
                    <a:lnTo>
                      <a:pt x="13" y="35"/>
                    </a:lnTo>
                    <a:lnTo>
                      <a:pt x="6" y="49"/>
                    </a:lnTo>
                    <a:lnTo>
                      <a:pt x="1" y="63"/>
                    </a:lnTo>
                    <a:lnTo>
                      <a:pt x="0" y="80"/>
                    </a:lnTo>
                    <a:lnTo>
                      <a:pt x="1" y="95"/>
                    </a:lnTo>
                    <a:lnTo>
                      <a:pt x="2" y="102"/>
                    </a:lnTo>
                    <a:lnTo>
                      <a:pt x="6" y="110"/>
                    </a:lnTo>
                    <a:lnTo>
                      <a:pt x="8" y="116"/>
                    </a:lnTo>
                    <a:lnTo>
                      <a:pt x="13" y="123"/>
                    </a:lnTo>
                    <a:lnTo>
                      <a:pt x="24" y="136"/>
                    </a:lnTo>
                    <a:lnTo>
                      <a:pt x="35" y="146"/>
                    </a:lnTo>
                    <a:lnTo>
                      <a:pt x="49" y="154"/>
                    </a:lnTo>
                    <a:lnTo>
                      <a:pt x="64" y="157"/>
                    </a:lnTo>
                    <a:lnTo>
                      <a:pt x="80" y="160"/>
                    </a:lnTo>
                    <a:lnTo>
                      <a:pt x="87" y="159"/>
                    </a:lnTo>
                    <a:lnTo>
                      <a:pt x="87" y="157"/>
                    </a:lnTo>
                    <a:lnTo>
                      <a:pt x="88" y="157"/>
                    </a:lnTo>
                    <a:lnTo>
                      <a:pt x="91" y="157"/>
                    </a:lnTo>
                    <a:lnTo>
                      <a:pt x="95" y="157"/>
                    </a:lnTo>
                    <a:lnTo>
                      <a:pt x="102" y="155"/>
                    </a:lnTo>
                    <a:lnTo>
                      <a:pt x="102" y="154"/>
                    </a:lnTo>
                    <a:lnTo>
                      <a:pt x="103" y="154"/>
                    </a:lnTo>
                    <a:lnTo>
                      <a:pt x="106" y="154"/>
                    </a:lnTo>
                    <a:lnTo>
                      <a:pt x="111" y="154"/>
                    </a:lnTo>
                    <a:lnTo>
                      <a:pt x="116" y="149"/>
                    </a:lnTo>
                    <a:lnTo>
                      <a:pt x="123" y="146"/>
                    </a:lnTo>
                    <a:lnTo>
                      <a:pt x="129" y="141"/>
                    </a:lnTo>
                    <a:lnTo>
                      <a:pt x="136" y="136"/>
                    </a:lnTo>
                    <a:lnTo>
                      <a:pt x="141" y="129"/>
                    </a:lnTo>
                    <a:lnTo>
                      <a:pt x="146" y="123"/>
                    </a:lnTo>
                    <a:lnTo>
                      <a:pt x="149" y="116"/>
                    </a:lnTo>
                    <a:lnTo>
                      <a:pt x="154" y="110"/>
                    </a:lnTo>
                    <a:lnTo>
                      <a:pt x="154" y="106"/>
                    </a:lnTo>
                    <a:lnTo>
                      <a:pt x="154" y="103"/>
                    </a:lnTo>
                    <a:lnTo>
                      <a:pt x="154" y="102"/>
                    </a:lnTo>
                    <a:lnTo>
                      <a:pt x="155" y="102"/>
                    </a:lnTo>
                    <a:lnTo>
                      <a:pt x="158" y="95"/>
                    </a:lnTo>
                    <a:lnTo>
                      <a:pt x="158" y="90"/>
                    </a:lnTo>
                    <a:lnTo>
                      <a:pt x="158" y="88"/>
                    </a:lnTo>
                    <a:lnTo>
                      <a:pt x="158" y="87"/>
                    </a:lnTo>
                    <a:lnTo>
                      <a:pt x="159" y="87"/>
                    </a:lnTo>
                    <a:lnTo>
                      <a:pt x="160" y="8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60" name="Freeform 60">
                <a:extLst>
                  <a:ext uri="{FF2B5EF4-FFF2-40B4-BE49-F238E27FC236}">
                    <a16:creationId xmlns:a16="http://schemas.microsoft.com/office/drawing/2014/main" id="{8B0A1526-D156-508F-E94C-271F265513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99425" y="2955926"/>
                <a:ext cx="61912" cy="63500"/>
              </a:xfrm>
              <a:custGeom>
                <a:avLst/>
                <a:gdLst>
                  <a:gd name="T0" fmla="*/ 160 w 160"/>
                  <a:gd name="T1" fmla="*/ 80 h 160"/>
                  <a:gd name="T2" fmla="*/ 158 w 160"/>
                  <a:gd name="T3" fmla="*/ 64 h 160"/>
                  <a:gd name="T4" fmla="*/ 154 w 160"/>
                  <a:gd name="T5" fmla="*/ 50 h 160"/>
                  <a:gd name="T6" fmla="*/ 146 w 160"/>
                  <a:gd name="T7" fmla="*/ 36 h 160"/>
                  <a:gd name="T8" fmla="*/ 136 w 160"/>
                  <a:gd name="T9" fmla="*/ 24 h 160"/>
                  <a:gd name="T10" fmla="*/ 123 w 160"/>
                  <a:gd name="T11" fmla="*/ 13 h 160"/>
                  <a:gd name="T12" fmla="*/ 116 w 160"/>
                  <a:gd name="T13" fmla="*/ 9 h 160"/>
                  <a:gd name="T14" fmla="*/ 111 w 160"/>
                  <a:gd name="T15" fmla="*/ 6 h 160"/>
                  <a:gd name="T16" fmla="*/ 102 w 160"/>
                  <a:gd name="T17" fmla="*/ 3 h 160"/>
                  <a:gd name="T18" fmla="*/ 95 w 160"/>
                  <a:gd name="T19" fmla="*/ 2 h 160"/>
                  <a:gd name="T20" fmla="*/ 80 w 160"/>
                  <a:gd name="T21" fmla="*/ 0 h 160"/>
                  <a:gd name="T22" fmla="*/ 64 w 160"/>
                  <a:gd name="T23" fmla="*/ 2 h 160"/>
                  <a:gd name="T24" fmla="*/ 49 w 160"/>
                  <a:gd name="T25" fmla="*/ 6 h 160"/>
                  <a:gd name="T26" fmla="*/ 35 w 160"/>
                  <a:gd name="T27" fmla="*/ 13 h 160"/>
                  <a:gd name="T28" fmla="*/ 24 w 160"/>
                  <a:gd name="T29" fmla="*/ 24 h 160"/>
                  <a:gd name="T30" fmla="*/ 13 w 160"/>
                  <a:gd name="T31" fmla="*/ 36 h 160"/>
                  <a:gd name="T32" fmla="*/ 6 w 160"/>
                  <a:gd name="T33" fmla="*/ 50 h 160"/>
                  <a:gd name="T34" fmla="*/ 1 w 160"/>
                  <a:gd name="T35" fmla="*/ 64 h 160"/>
                  <a:gd name="T36" fmla="*/ 0 w 160"/>
                  <a:gd name="T37" fmla="*/ 80 h 160"/>
                  <a:gd name="T38" fmla="*/ 1 w 160"/>
                  <a:gd name="T39" fmla="*/ 96 h 160"/>
                  <a:gd name="T40" fmla="*/ 2 w 160"/>
                  <a:gd name="T41" fmla="*/ 103 h 160"/>
                  <a:gd name="T42" fmla="*/ 6 w 160"/>
                  <a:gd name="T43" fmla="*/ 111 h 160"/>
                  <a:gd name="T44" fmla="*/ 8 w 160"/>
                  <a:gd name="T45" fmla="*/ 117 h 160"/>
                  <a:gd name="T46" fmla="*/ 13 w 160"/>
                  <a:gd name="T47" fmla="*/ 124 h 160"/>
                  <a:gd name="T48" fmla="*/ 24 w 160"/>
                  <a:gd name="T49" fmla="*/ 137 h 160"/>
                  <a:gd name="T50" fmla="*/ 35 w 160"/>
                  <a:gd name="T51" fmla="*/ 146 h 160"/>
                  <a:gd name="T52" fmla="*/ 49 w 160"/>
                  <a:gd name="T53" fmla="*/ 154 h 160"/>
                  <a:gd name="T54" fmla="*/ 64 w 160"/>
                  <a:gd name="T55" fmla="*/ 158 h 160"/>
                  <a:gd name="T56" fmla="*/ 80 w 160"/>
                  <a:gd name="T57" fmla="*/ 160 h 160"/>
                  <a:gd name="T58" fmla="*/ 87 w 160"/>
                  <a:gd name="T59" fmla="*/ 159 h 160"/>
                  <a:gd name="T60" fmla="*/ 87 w 160"/>
                  <a:gd name="T61" fmla="*/ 158 h 160"/>
                  <a:gd name="T62" fmla="*/ 88 w 160"/>
                  <a:gd name="T63" fmla="*/ 158 h 160"/>
                  <a:gd name="T64" fmla="*/ 91 w 160"/>
                  <a:gd name="T65" fmla="*/ 158 h 160"/>
                  <a:gd name="T66" fmla="*/ 95 w 160"/>
                  <a:gd name="T67" fmla="*/ 158 h 160"/>
                  <a:gd name="T68" fmla="*/ 102 w 160"/>
                  <a:gd name="T69" fmla="*/ 156 h 160"/>
                  <a:gd name="T70" fmla="*/ 102 w 160"/>
                  <a:gd name="T71" fmla="*/ 154 h 160"/>
                  <a:gd name="T72" fmla="*/ 104 w 160"/>
                  <a:gd name="T73" fmla="*/ 154 h 160"/>
                  <a:gd name="T74" fmla="*/ 106 w 160"/>
                  <a:gd name="T75" fmla="*/ 154 h 160"/>
                  <a:gd name="T76" fmla="*/ 111 w 160"/>
                  <a:gd name="T77" fmla="*/ 154 h 160"/>
                  <a:gd name="T78" fmla="*/ 116 w 160"/>
                  <a:gd name="T79" fmla="*/ 150 h 160"/>
                  <a:gd name="T80" fmla="*/ 123 w 160"/>
                  <a:gd name="T81" fmla="*/ 146 h 160"/>
                  <a:gd name="T82" fmla="*/ 129 w 160"/>
                  <a:gd name="T83" fmla="*/ 141 h 160"/>
                  <a:gd name="T84" fmla="*/ 136 w 160"/>
                  <a:gd name="T85" fmla="*/ 137 h 160"/>
                  <a:gd name="T86" fmla="*/ 141 w 160"/>
                  <a:gd name="T87" fmla="*/ 130 h 160"/>
                  <a:gd name="T88" fmla="*/ 146 w 160"/>
                  <a:gd name="T89" fmla="*/ 124 h 160"/>
                  <a:gd name="T90" fmla="*/ 149 w 160"/>
                  <a:gd name="T91" fmla="*/ 117 h 160"/>
                  <a:gd name="T92" fmla="*/ 154 w 160"/>
                  <a:gd name="T93" fmla="*/ 111 h 160"/>
                  <a:gd name="T94" fmla="*/ 154 w 160"/>
                  <a:gd name="T95" fmla="*/ 106 h 160"/>
                  <a:gd name="T96" fmla="*/ 154 w 160"/>
                  <a:gd name="T97" fmla="*/ 104 h 160"/>
                  <a:gd name="T98" fmla="*/ 154 w 160"/>
                  <a:gd name="T99" fmla="*/ 103 h 160"/>
                  <a:gd name="T100" fmla="*/ 155 w 160"/>
                  <a:gd name="T101" fmla="*/ 103 h 160"/>
                  <a:gd name="T102" fmla="*/ 158 w 160"/>
                  <a:gd name="T103" fmla="*/ 96 h 160"/>
                  <a:gd name="T104" fmla="*/ 158 w 160"/>
                  <a:gd name="T105" fmla="*/ 91 h 160"/>
                  <a:gd name="T106" fmla="*/ 158 w 160"/>
                  <a:gd name="T107" fmla="*/ 89 h 160"/>
                  <a:gd name="T108" fmla="*/ 158 w 160"/>
                  <a:gd name="T109" fmla="*/ 87 h 160"/>
                  <a:gd name="T110" fmla="*/ 159 w 160"/>
                  <a:gd name="T111" fmla="*/ 87 h 160"/>
                  <a:gd name="T112" fmla="*/ 160 w 160"/>
                  <a:gd name="T113" fmla="*/ 8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0" h="160">
                    <a:moveTo>
                      <a:pt x="160" y="80"/>
                    </a:moveTo>
                    <a:lnTo>
                      <a:pt x="158" y="64"/>
                    </a:lnTo>
                    <a:lnTo>
                      <a:pt x="154" y="50"/>
                    </a:lnTo>
                    <a:lnTo>
                      <a:pt x="146" y="36"/>
                    </a:lnTo>
                    <a:lnTo>
                      <a:pt x="136" y="24"/>
                    </a:lnTo>
                    <a:lnTo>
                      <a:pt x="123" y="13"/>
                    </a:lnTo>
                    <a:lnTo>
                      <a:pt x="116" y="9"/>
                    </a:lnTo>
                    <a:lnTo>
                      <a:pt x="111" y="6"/>
                    </a:lnTo>
                    <a:lnTo>
                      <a:pt x="102" y="3"/>
                    </a:lnTo>
                    <a:lnTo>
                      <a:pt x="95" y="2"/>
                    </a:lnTo>
                    <a:lnTo>
                      <a:pt x="80" y="0"/>
                    </a:lnTo>
                    <a:lnTo>
                      <a:pt x="64" y="2"/>
                    </a:lnTo>
                    <a:lnTo>
                      <a:pt x="49" y="6"/>
                    </a:lnTo>
                    <a:lnTo>
                      <a:pt x="35" y="13"/>
                    </a:lnTo>
                    <a:lnTo>
                      <a:pt x="24" y="24"/>
                    </a:lnTo>
                    <a:lnTo>
                      <a:pt x="13" y="36"/>
                    </a:lnTo>
                    <a:lnTo>
                      <a:pt x="6" y="50"/>
                    </a:lnTo>
                    <a:lnTo>
                      <a:pt x="1" y="64"/>
                    </a:lnTo>
                    <a:lnTo>
                      <a:pt x="0" y="80"/>
                    </a:lnTo>
                    <a:lnTo>
                      <a:pt x="1" y="96"/>
                    </a:lnTo>
                    <a:lnTo>
                      <a:pt x="2" y="103"/>
                    </a:lnTo>
                    <a:lnTo>
                      <a:pt x="6" y="111"/>
                    </a:lnTo>
                    <a:lnTo>
                      <a:pt x="8" y="117"/>
                    </a:lnTo>
                    <a:lnTo>
                      <a:pt x="13" y="124"/>
                    </a:lnTo>
                    <a:lnTo>
                      <a:pt x="24" y="137"/>
                    </a:lnTo>
                    <a:lnTo>
                      <a:pt x="35" y="146"/>
                    </a:lnTo>
                    <a:lnTo>
                      <a:pt x="49" y="154"/>
                    </a:lnTo>
                    <a:lnTo>
                      <a:pt x="64" y="158"/>
                    </a:lnTo>
                    <a:lnTo>
                      <a:pt x="80" y="160"/>
                    </a:lnTo>
                    <a:lnTo>
                      <a:pt x="87" y="159"/>
                    </a:lnTo>
                    <a:lnTo>
                      <a:pt x="87" y="158"/>
                    </a:lnTo>
                    <a:lnTo>
                      <a:pt x="88" y="158"/>
                    </a:lnTo>
                    <a:lnTo>
                      <a:pt x="91" y="158"/>
                    </a:lnTo>
                    <a:lnTo>
                      <a:pt x="95" y="158"/>
                    </a:lnTo>
                    <a:lnTo>
                      <a:pt x="102" y="156"/>
                    </a:lnTo>
                    <a:lnTo>
                      <a:pt x="102" y="154"/>
                    </a:lnTo>
                    <a:lnTo>
                      <a:pt x="104" y="154"/>
                    </a:lnTo>
                    <a:lnTo>
                      <a:pt x="106" y="154"/>
                    </a:lnTo>
                    <a:lnTo>
                      <a:pt x="111" y="154"/>
                    </a:lnTo>
                    <a:lnTo>
                      <a:pt x="116" y="150"/>
                    </a:lnTo>
                    <a:lnTo>
                      <a:pt x="123" y="146"/>
                    </a:lnTo>
                    <a:lnTo>
                      <a:pt x="129" y="141"/>
                    </a:lnTo>
                    <a:lnTo>
                      <a:pt x="136" y="137"/>
                    </a:lnTo>
                    <a:lnTo>
                      <a:pt x="141" y="130"/>
                    </a:lnTo>
                    <a:lnTo>
                      <a:pt x="146" y="124"/>
                    </a:lnTo>
                    <a:lnTo>
                      <a:pt x="149" y="117"/>
                    </a:lnTo>
                    <a:lnTo>
                      <a:pt x="154" y="111"/>
                    </a:lnTo>
                    <a:lnTo>
                      <a:pt x="154" y="106"/>
                    </a:lnTo>
                    <a:lnTo>
                      <a:pt x="154" y="104"/>
                    </a:lnTo>
                    <a:lnTo>
                      <a:pt x="154" y="103"/>
                    </a:lnTo>
                    <a:lnTo>
                      <a:pt x="155" y="103"/>
                    </a:lnTo>
                    <a:lnTo>
                      <a:pt x="158" y="96"/>
                    </a:lnTo>
                    <a:lnTo>
                      <a:pt x="158" y="91"/>
                    </a:lnTo>
                    <a:lnTo>
                      <a:pt x="158" y="89"/>
                    </a:lnTo>
                    <a:lnTo>
                      <a:pt x="158" y="87"/>
                    </a:lnTo>
                    <a:lnTo>
                      <a:pt x="159" y="87"/>
                    </a:lnTo>
                    <a:lnTo>
                      <a:pt x="160" y="8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61" name="Freeform 61">
                <a:extLst>
                  <a:ext uri="{FF2B5EF4-FFF2-40B4-BE49-F238E27FC236}">
                    <a16:creationId xmlns:a16="http://schemas.microsoft.com/office/drawing/2014/main" id="{EEE8D2CE-8C26-B946-114A-7B4F6C34A3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20088" y="2938463"/>
                <a:ext cx="63500" cy="63500"/>
              </a:xfrm>
              <a:custGeom>
                <a:avLst/>
                <a:gdLst>
                  <a:gd name="T0" fmla="*/ 160 w 160"/>
                  <a:gd name="T1" fmla="*/ 80 h 160"/>
                  <a:gd name="T2" fmla="*/ 157 w 160"/>
                  <a:gd name="T3" fmla="*/ 64 h 160"/>
                  <a:gd name="T4" fmla="*/ 154 w 160"/>
                  <a:gd name="T5" fmla="*/ 50 h 160"/>
                  <a:gd name="T6" fmla="*/ 146 w 160"/>
                  <a:gd name="T7" fmla="*/ 36 h 160"/>
                  <a:gd name="T8" fmla="*/ 136 w 160"/>
                  <a:gd name="T9" fmla="*/ 24 h 160"/>
                  <a:gd name="T10" fmla="*/ 123 w 160"/>
                  <a:gd name="T11" fmla="*/ 13 h 160"/>
                  <a:gd name="T12" fmla="*/ 116 w 160"/>
                  <a:gd name="T13" fmla="*/ 9 h 160"/>
                  <a:gd name="T14" fmla="*/ 110 w 160"/>
                  <a:gd name="T15" fmla="*/ 6 h 160"/>
                  <a:gd name="T16" fmla="*/ 102 w 160"/>
                  <a:gd name="T17" fmla="*/ 3 h 160"/>
                  <a:gd name="T18" fmla="*/ 95 w 160"/>
                  <a:gd name="T19" fmla="*/ 2 h 160"/>
                  <a:gd name="T20" fmla="*/ 80 w 160"/>
                  <a:gd name="T21" fmla="*/ 0 h 160"/>
                  <a:gd name="T22" fmla="*/ 63 w 160"/>
                  <a:gd name="T23" fmla="*/ 2 h 160"/>
                  <a:gd name="T24" fmla="*/ 49 w 160"/>
                  <a:gd name="T25" fmla="*/ 6 h 160"/>
                  <a:gd name="T26" fmla="*/ 35 w 160"/>
                  <a:gd name="T27" fmla="*/ 13 h 160"/>
                  <a:gd name="T28" fmla="*/ 23 w 160"/>
                  <a:gd name="T29" fmla="*/ 24 h 160"/>
                  <a:gd name="T30" fmla="*/ 13 w 160"/>
                  <a:gd name="T31" fmla="*/ 36 h 160"/>
                  <a:gd name="T32" fmla="*/ 6 w 160"/>
                  <a:gd name="T33" fmla="*/ 50 h 160"/>
                  <a:gd name="T34" fmla="*/ 1 w 160"/>
                  <a:gd name="T35" fmla="*/ 64 h 160"/>
                  <a:gd name="T36" fmla="*/ 0 w 160"/>
                  <a:gd name="T37" fmla="*/ 80 h 160"/>
                  <a:gd name="T38" fmla="*/ 1 w 160"/>
                  <a:gd name="T39" fmla="*/ 96 h 160"/>
                  <a:gd name="T40" fmla="*/ 2 w 160"/>
                  <a:gd name="T41" fmla="*/ 103 h 160"/>
                  <a:gd name="T42" fmla="*/ 6 w 160"/>
                  <a:gd name="T43" fmla="*/ 111 h 160"/>
                  <a:gd name="T44" fmla="*/ 8 w 160"/>
                  <a:gd name="T45" fmla="*/ 117 h 160"/>
                  <a:gd name="T46" fmla="*/ 13 w 160"/>
                  <a:gd name="T47" fmla="*/ 124 h 160"/>
                  <a:gd name="T48" fmla="*/ 23 w 160"/>
                  <a:gd name="T49" fmla="*/ 137 h 160"/>
                  <a:gd name="T50" fmla="*/ 35 w 160"/>
                  <a:gd name="T51" fmla="*/ 146 h 160"/>
                  <a:gd name="T52" fmla="*/ 49 w 160"/>
                  <a:gd name="T53" fmla="*/ 154 h 160"/>
                  <a:gd name="T54" fmla="*/ 63 w 160"/>
                  <a:gd name="T55" fmla="*/ 158 h 160"/>
                  <a:gd name="T56" fmla="*/ 80 w 160"/>
                  <a:gd name="T57" fmla="*/ 160 h 160"/>
                  <a:gd name="T58" fmla="*/ 87 w 160"/>
                  <a:gd name="T59" fmla="*/ 159 h 160"/>
                  <a:gd name="T60" fmla="*/ 87 w 160"/>
                  <a:gd name="T61" fmla="*/ 158 h 160"/>
                  <a:gd name="T62" fmla="*/ 88 w 160"/>
                  <a:gd name="T63" fmla="*/ 158 h 160"/>
                  <a:gd name="T64" fmla="*/ 90 w 160"/>
                  <a:gd name="T65" fmla="*/ 158 h 160"/>
                  <a:gd name="T66" fmla="*/ 95 w 160"/>
                  <a:gd name="T67" fmla="*/ 158 h 160"/>
                  <a:gd name="T68" fmla="*/ 102 w 160"/>
                  <a:gd name="T69" fmla="*/ 155 h 160"/>
                  <a:gd name="T70" fmla="*/ 102 w 160"/>
                  <a:gd name="T71" fmla="*/ 154 h 160"/>
                  <a:gd name="T72" fmla="*/ 103 w 160"/>
                  <a:gd name="T73" fmla="*/ 154 h 160"/>
                  <a:gd name="T74" fmla="*/ 106 w 160"/>
                  <a:gd name="T75" fmla="*/ 154 h 160"/>
                  <a:gd name="T76" fmla="*/ 110 w 160"/>
                  <a:gd name="T77" fmla="*/ 154 h 160"/>
                  <a:gd name="T78" fmla="*/ 116 w 160"/>
                  <a:gd name="T79" fmla="*/ 150 h 160"/>
                  <a:gd name="T80" fmla="*/ 123 w 160"/>
                  <a:gd name="T81" fmla="*/ 146 h 160"/>
                  <a:gd name="T82" fmla="*/ 129 w 160"/>
                  <a:gd name="T83" fmla="*/ 141 h 160"/>
                  <a:gd name="T84" fmla="*/ 136 w 160"/>
                  <a:gd name="T85" fmla="*/ 137 h 160"/>
                  <a:gd name="T86" fmla="*/ 141 w 160"/>
                  <a:gd name="T87" fmla="*/ 130 h 160"/>
                  <a:gd name="T88" fmla="*/ 146 w 160"/>
                  <a:gd name="T89" fmla="*/ 124 h 160"/>
                  <a:gd name="T90" fmla="*/ 149 w 160"/>
                  <a:gd name="T91" fmla="*/ 117 h 160"/>
                  <a:gd name="T92" fmla="*/ 154 w 160"/>
                  <a:gd name="T93" fmla="*/ 111 h 160"/>
                  <a:gd name="T94" fmla="*/ 154 w 160"/>
                  <a:gd name="T95" fmla="*/ 106 h 160"/>
                  <a:gd name="T96" fmla="*/ 154 w 160"/>
                  <a:gd name="T97" fmla="*/ 104 h 160"/>
                  <a:gd name="T98" fmla="*/ 154 w 160"/>
                  <a:gd name="T99" fmla="*/ 103 h 160"/>
                  <a:gd name="T100" fmla="*/ 155 w 160"/>
                  <a:gd name="T101" fmla="*/ 103 h 160"/>
                  <a:gd name="T102" fmla="*/ 157 w 160"/>
                  <a:gd name="T103" fmla="*/ 96 h 160"/>
                  <a:gd name="T104" fmla="*/ 157 w 160"/>
                  <a:gd name="T105" fmla="*/ 91 h 160"/>
                  <a:gd name="T106" fmla="*/ 157 w 160"/>
                  <a:gd name="T107" fmla="*/ 88 h 160"/>
                  <a:gd name="T108" fmla="*/ 157 w 160"/>
                  <a:gd name="T109" fmla="*/ 87 h 160"/>
                  <a:gd name="T110" fmla="*/ 158 w 160"/>
                  <a:gd name="T111" fmla="*/ 87 h 160"/>
                  <a:gd name="T112" fmla="*/ 160 w 160"/>
                  <a:gd name="T113" fmla="*/ 8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0" h="160">
                    <a:moveTo>
                      <a:pt x="160" y="80"/>
                    </a:moveTo>
                    <a:lnTo>
                      <a:pt x="157" y="64"/>
                    </a:lnTo>
                    <a:lnTo>
                      <a:pt x="154" y="50"/>
                    </a:lnTo>
                    <a:lnTo>
                      <a:pt x="146" y="36"/>
                    </a:lnTo>
                    <a:lnTo>
                      <a:pt x="136" y="24"/>
                    </a:lnTo>
                    <a:lnTo>
                      <a:pt x="123" y="13"/>
                    </a:lnTo>
                    <a:lnTo>
                      <a:pt x="116" y="9"/>
                    </a:lnTo>
                    <a:lnTo>
                      <a:pt x="110" y="6"/>
                    </a:lnTo>
                    <a:lnTo>
                      <a:pt x="102" y="3"/>
                    </a:lnTo>
                    <a:lnTo>
                      <a:pt x="95" y="2"/>
                    </a:lnTo>
                    <a:lnTo>
                      <a:pt x="80" y="0"/>
                    </a:lnTo>
                    <a:lnTo>
                      <a:pt x="63" y="2"/>
                    </a:lnTo>
                    <a:lnTo>
                      <a:pt x="49" y="6"/>
                    </a:lnTo>
                    <a:lnTo>
                      <a:pt x="35" y="13"/>
                    </a:lnTo>
                    <a:lnTo>
                      <a:pt x="23" y="24"/>
                    </a:lnTo>
                    <a:lnTo>
                      <a:pt x="13" y="36"/>
                    </a:lnTo>
                    <a:lnTo>
                      <a:pt x="6" y="50"/>
                    </a:lnTo>
                    <a:lnTo>
                      <a:pt x="1" y="64"/>
                    </a:lnTo>
                    <a:lnTo>
                      <a:pt x="0" y="80"/>
                    </a:lnTo>
                    <a:lnTo>
                      <a:pt x="1" y="96"/>
                    </a:lnTo>
                    <a:lnTo>
                      <a:pt x="2" y="103"/>
                    </a:lnTo>
                    <a:lnTo>
                      <a:pt x="6" y="111"/>
                    </a:lnTo>
                    <a:lnTo>
                      <a:pt x="8" y="117"/>
                    </a:lnTo>
                    <a:lnTo>
                      <a:pt x="13" y="124"/>
                    </a:lnTo>
                    <a:lnTo>
                      <a:pt x="23" y="137"/>
                    </a:lnTo>
                    <a:lnTo>
                      <a:pt x="35" y="146"/>
                    </a:lnTo>
                    <a:lnTo>
                      <a:pt x="49" y="154"/>
                    </a:lnTo>
                    <a:lnTo>
                      <a:pt x="63" y="158"/>
                    </a:lnTo>
                    <a:lnTo>
                      <a:pt x="80" y="160"/>
                    </a:lnTo>
                    <a:lnTo>
                      <a:pt x="87" y="159"/>
                    </a:lnTo>
                    <a:lnTo>
                      <a:pt x="87" y="158"/>
                    </a:lnTo>
                    <a:lnTo>
                      <a:pt x="88" y="158"/>
                    </a:lnTo>
                    <a:lnTo>
                      <a:pt x="90" y="158"/>
                    </a:lnTo>
                    <a:lnTo>
                      <a:pt x="95" y="158"/>
                    </a:lnTo>
                    <a:lnTo>
                      <a:pt x="102" y="155"/>
                    </a:lnTo>
                    <a:lnTo>
                      <a:pt x="102" y="154"/>
                    </a:lnTo>
                    <a:lnTo>
                      <a:pt x="103" y="154"/>
                    </a:lnTo>
                    <a:lnTo>
                      <a:pt x="106" y="154"/>
                    </a:lnTo>
                    <a:lnTo>
                      <a:pt x="110" y="154"/>
                    </a:lnTo>
                    <a:lnTo>
                      <a:pt x="116" y="150"/>
                    </a:lnTo>
                    <a:lnTo>
                      <a:pt x="123" y="146"/>
                    </a:lnTo>
                    <a:lnTo>
                      <a:pt x="129" y="141"/>
                    </a:lnTo>
                    <a:lnTo>
                      <a:pt x="136" y="137"/>
                    </a:lnTo>
                    <a:lnTo>
                      <a:pt x="141" y="130"/>
                    </a:lnTo>
                    <a:lnTo>
                      <a:pt x="146" y="124"/>
                    </a:lnTo>
                    <a:lnTo>
                      <a:pt x="149" y="117"/>
                    </a:lnTo>
                    <a:lnTo>
                      <a:pt x="154" y="111"/>
                    </a:lnTo>
                    <a:lnTo>
                      <a:pt x="154" y="106"/>
                    </a:lnTo>
                    <a:lnTo>
                      <a:pt x="154" y="104"/>
                    </a:lnTo>
                    <a:lnTo>
                      <a:pt x="154" y="103"/>
                    </a:lnTo>
                    <a:lnTo>
                      <a:pt x="155" y="103"/>
                    </a:lnTo>
                    <a:lnTo>
                      <a:pt x="157" y="96"/>
                    </a:lnTo>
                    <a:lnTo>
                      <a:pt x="157" y="91"/>
                    </a:lnTo>
                    <a:lnTo>
                      <a:pt x="157" y="88"/>
                    </a:lnTo>
                    <a:lnTo>
                      <a:pt x="157" y="87"/>
                    </a:lnTo>
                    <a:lnTo>
                      <a:pt x="158" y="87"/>
                    </a:lnTo>
                    <a:lnTo>
                      <a:pt x="160" y="8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62" name="Freeform 62">
                <a:extLst>
                  <a:ext uri="{FF2B5EF4-FFF2-40B4-BE49-F238E27FC236}">
                    <a16:creationId xmlns:a16="http://schemas.microsoft.com/office/drawing/2014/main" id="{6D9DE728-1F5F-085A-80FE-B488C01291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47100" y="3009901"/>
                <a:ext cx="63500" cy="63500"/>
              </a:xfrm>
              <a:custGeom>
                <a:avLst/>
                <a:gdLst>
                  <a:gd name="T0" fmla="*/ 160 w 160"/>
                  <a:gd name="T1" fmla="*/ 80 h 160"/>
                  <a:gd name="T2" fmla="*/ 158 w 160"/>
                  <a:gd name="T3" fmla="*/ 63 h 160"/>
                  <a:gd name="T4" fmla="*/ 154 w 160"/>
                  <a:gd name="T5" fmla="*/ 49 h 160"/>
                  <a:gd name="T6" fmla="*/ 146 w 160"/>
                  <a:gd name="T7" fmla="*/ 35 h 160"/>
                  <a:gd name="T8" fmla="*/ 136 w 160"/>
                  <a:gd name="T9" fmla="*/ 23 h 160"/>
                  <a:gd name="T10" fmla="*/ 123 w 160"/>
                  <a:gd name="T11" fmla="*/ 13 h 160"/>
                  <a:gd name="T12" fmla="*/ 116 w 160"/>
                  <a:gd name="T13" fmla="*/ 8 h 160"/>
                  <a:gd name="T14" fmla="*/ 111 w 160"/>
                  <a:gd name="T15" fmla="*/ 6 h 160"/>
                  <a:gd name="T16" fmla="*/ 102 w 160"/>
                  <a:gd name="T17" fmla="*/ 2 h 160"/>
                  <a:gd name="T18" fmla="*/ 95 w 160"/>
                  <a:gd name="T19" fmla="*/ 1 h 160"/>
                  <a:gd name="T20" fmla="*/ 80 w 160"/>
                  <a:gd name="T21" fmla="*/ 0 h 160"/>
                  <a:gd name="T22" fmla="*/ 64 w 160"/>
                  <a:gd name="T23" fmla="*/ 1 h 160"/>
                  <a:gd name="T24" fmla="*/ 49 w 160"/>
                  <a:gd name="T25" fmla="*/ 6 h 160"/>
                  <a:gd name="T26" fmla="*/ 35 w 160"/>
                  <a:gd name="T27" fmla="*/ 13 h 160"/>
                  <a:gd name="T28" fmla="*/ 24 w 160"/>
                  <a:gd name="T29" fmla="*/ 23 h 160"/>
                  <a:gd name="T30" fmla="*/ 13 w 160"/>
                  <a:gd name="T31" fmla="*/ 35 h 160"/>
                  <a:gd name="T32" fmla="*/ 6 w 160"/>
                  <a:gd name="T33" fmla="*/ 49 h 160"/>
                  <a:gd name="T34" fmla="*/ 1 w 160"/>
                  <a:gd name="T35" fmla="*/ 63 h 160"/>
                  <a:gd name="T36" fmla="*/ 0 w 160"/>
                  <a:gd name="T37" fmla="*/ 80 h 160"/>
                  <a:gd name="T38" fmla="*/ 1 w 160"/>
                  <a:gd name="T39" fmla="*/ 95 h 160"/>
                  <a:gd name="T40" fmla="*/ 2 w 160"/>
                  <a:gd name="T41" fmla="*/ 102 h 160"/>
                  <a:gd name="T42" fmla="*/ 6 w 160"/>
                  <a:gd name="T43" fmla="*/ 110 h 160"/>
                  <a:gd name="T44" fmla="*/ 8 w 160"/>
                  <a:gd name="T45" fmla="*/ 116 h 160"/>
                  <a:gd name="T46" fmla="*/ 13 w 160"/>
                  <a:gd name="T47" fmla="*/ 123 h 160"/>
                  <a:gd name="T48" fmla="*/ 24 w 160"/>
                  <a:gd name="T49" fmla="*/ 136 h 160"/>
                  <a:gd name="T50" fmla="*/ 35 w 160"/>
                  <a:gd name="T51" fmla="*/ 146 h 160"/>
                  <a:gd name="T52" fmla="*/ 49 w 160"/>
                  <a:gd name="T53" fmla="*/ 154 h 160"/>
                  <a:gd name="T54" fmla="*/ 64 w 160"/>
                  <a:gd name="T55" fmla="*/ 157 h 160"/>
                  <a:gd name="T56" fmla="*/ 80 w 160"/>
                  <a:gd name="T57" fmla="*/ 160 h 160"/>
                  <a:gd name="T58" fmla="*/ 87 w 160"/>
                  <a:gd name="T59" fmla="*/ 159 h 160"/>
                  <a:gd name="T60" fmla="*/ 87 w 160"/>
                  <a:gd name="T61" fmla="*/ 157 h 160"/>
                  <a:gd name="T62" fmla="*/ 88 w 160"/>
                  <a:gd name="T63" fmla="*/ 157 h 160"/>
                  <a:gd name="T64" fmla="*/ 91 w 160"/>
                  <a:gd name="T65" fmla="*/ 157 h 160"/>
                  <a:gd name="T66" fmla="*/ 95 w 160"/>
                  <a:gd name="T67" fmla="*/ 157 h 160"/>
                  <a:gd name="T68" fmla="*/ 102 w 160"/>
                  <a:gd name="T69" fmla="*/ 155 h 160"/>
                  <a:gd name="T70" fmla="*/ 102 w 160"/>
                  <a:gd name="T71" fmla="*/ 154 h 160"/>
                  <a:gd name="T72" fmla="*/ 104 w 160"/>
                  <a:gd name="T73" fmla="*/ 154 h 160"/>
                  <a:gd name="T74" fmla="*/ 106 w 160"/>
                  <a:gd name="T75" fmla="*/ 154 h 160"/>
                  <a:gd name="T76" fmla="*/ 111 w 160"/>
                  <a:gd name="T77" fmla="*/ 154 h 160"/>
                  <a:gd name="T78" fmla="*/ 116 w 160"/>
                  <a:gd name="T79" fmla="*/ 149 h 160"/>
                  <a:gd name="T80" fmla="*/ 123 w 160"/>
                  <a:gd name="T81" fmla="*/ 146 h 160"/>
                  <a:gd name="T82" fmla="*/ 129 w 160"/>
                  <a:gd name="T83" fmla="*/ 141 h 160"/>
                  <a:gd name="T84" fmla="*/ 136 w 160"/>
                  <a:gd name="T85" fmla="*/ 136 h 160"/>
                  <a:gd name="T86" fmla="*/ 141 w 160"/>
                  <a:gd name="T87" fmla="*/ 129 h 160"/>
                  <a:gd name="T88" fmla="*/ 146 w 160"/>
                  <a:gd name="T89" fmla="*/ 123 h 160"/>
                  <a:gd name="T90" fmla="*/ 149 w 160"/>
                  <a:gd name="T91" fmla="*/ 116 h 160"/>
                  <a:gd name="T92" fmla="*/ 154 w 160"/>
                  <a:gd name="T93" fmla="*/ 110 h 160"/>
                  <a:gd name="T94" fmla="*/ 154 w 160"/>
                  <a:gd name="T95" fmla="*/ 106 h 160"/>
                  <a:gd name="T96" fmla="*/ 154 w 160"/>
                  <a:gd name="T97" fmla="*/ 103 h 160"/>
                  <a:gd name="T98" fmla="*/ 154 w 160"/>
                  <a:gd name="T99" fmla="*/ 102 h 160"/>
                  <a:gd name="T100" fmla="*/ 155 w 160"/>
                  <a:gd name="T101" fmla="*/ 102 h 160"/>
                  <a:gd name="T102" fmla="*/ 158 w 160"/>
                  <a:gd name="T103" fmla="*/ 95 h 160"/>
                  <a:gd name="T104" fmla="*/ 158 w 160"/>
                  <a:gd name="T105" fmla="*/ 90 h 160"/>
                  <a:gd name="T106" fmla="*/ 158 w 160"/>
                  <a:gd name="T107" fmla="*/ 88 h 160"/>
                  <a:gd name="T108" fmla="*/ 158 w 160"/>
                  <a:gd name="T109" fmla="*/ 87 h 160"/>
                  <a:gd name="T110" fmla="*/ 159 w 160"/>
                  <a:gd name="T111" fmla="*/ 87 h 160"/>
                  <a:gd name="T112" fmla="*/ 160 w 160"/>
                  <a:gd name="T113" fmla="*/ 8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0" h="160">
                    <a:moveTo>
                      <a:pt x="160" y="80"/>
                    </a:moveTo>
                    <a:lnTo>
                      <a:pt x="158" y="63"/>
                    </a:lnTo>
                    <a:lnTo>
                      <a:pt x="154" y="49"/>
                    </a:lnTo>
                    <a:lnTo>
                      <a:pt x="146" y="35"/>
                    </a:lnTo>
                    <a:lnTo>
                      <a:pt x="136" y="23"/>
                    </a:lnTo>
                    <a:lnTo>
                      <a:pt x="123" y="13"/>
                    </a:lnTo>
                    <a:lnTo>
                      <a:pt x="116" y="8"/>
                    </a:lnTo>
                    <a:lnTo>
                      <a:pt x="111" y="6"/>
                    </a:lnTo>
                    <a:lnTo>
                      <a:pt x="102" y="2"/>
                    </a:lnTo>
                    <a:lnTo>
                      <a:pt x="95" y="1"/>
                    </a:lnTo>
                    <a:lnTo>
                      <a:pt x="80" y="0"/>
                    </a:lnTo>
                    <a:lnTo>
                      <a:pt x="64" y="1"/>
                    </a:lnTo>
                    <a:lnTo>
                      <a:pt x="49" y="6"/>
                    </a:lnTo>
                    <a:lnTo>
                      <a:pt x="35" y="13"/>
                    </a:lnTo>
                    <a:lnTo>
                      <a:pt x="24" y="23"/>
                    </a:lnTo>
                    <a:lnTo>
                      <a:pt x="13" y="35"/>
                    </a:lnTo>
                    <a:lnTo>
                      <a:pt x="6" y="49"/>
                    </a:lnTo>
                    <a:lnTo>
                      <a:pt x="1" y="63"/>
                    </a:lnTo>
                    <a:lnTo>
                      <a:pt x="0" y="80"/>
                    </a:lnTo>
                    <a:lnTo>
                      <a:pt x="1" y="95"/>
                    </a:lnTo>
                    <a:lnTo>
                      <a:pt x="2" y="102"/>
                    </a:lnTo>
                    <a:lnTo>
                      <a:pt x="6" y="110"/>
                    </a:lnTo>
                    <a:lnTo>
                      <a:pt x="8" y="116"/>
                    </a:lnTo>
                    <a:lnTo>
                      <a:pt x="13" y="123"/>
                    </a:lnTo>
                    <a:lnTo>
                      <a:pt x="24" y="136"/>
                    </a:lnTo>
                    <a:lnTo>
                      <a:pt x="35" y="146"/>
                    </a:lnTo>
                    <a:lnTo>
                      <a:pt x="49" y="154"/>
                    </a:lnTo>
                    <a:lnTo>
                      <a:pt x="64" y="157"/>
                    </a:lnTo>
                    <a:lnTo>
                      <a:pt x="80" y="160"/>
                    </a:lnTo>
                    <a:lnTo>
                      <a:pt x="87" y="159"/>
                    </a:lnTo>
                    <a:lnTo>
                      <a:pt x="87" y="157"/>
                    </a:lnTo>
                    <a:lnTo>
                      <a:pt x="88" y="157"/>
                    </a:lnTo>
                    <a:lnTo>
                      <a:pt x="91" y="157"/>
                    </a:lnTo>
                    <a:lnTo>
                      <a:pt x="95" y="157"/>
                    </a:lnTo>
                    <a:lnTo>
                      <a:pt x="102" y="155"/>
                    </a:lnTo>
                    <a:lnTo>
                      <a:pt x="102" y="154"/>
                    </a:lnTo>
                    <a:lnTo>
                      <a:pt x="104" y="154"/>
                    </a:lnTo>
                    <a:lnTo>
                      <a:pt x="106" y="154"/>
                    </a:lnTo>
                    <a:lnTo>
                      <a:pt x="111" y="154"/>
                    </a:lnTo>
                    <a:lnTo>
                      <a:pt x="116" y="149"/>
                    </a:lnTo>
                    <a:lnTo>
                      <a:pt x="123" y="146"/>
                    </a:lnTo>
                    <a:lnTo>
                      <a:pt x="129" y="141"/>
                    </a:lnTo>
                    <a:lnTo>
                      <a:pt x="136" y="136"/>
                    </a:lnTo>
                    <a:lnTo>
                      <a:pt x="141" y="129"/>
                    </a:lnTo>
                    <a:lnTo>
                      <a:pt x="146" y="123"/>
                    </a:lnTo>
                    <a:lnTo>
                      <a:pt x="149" y="116"/>
                    </a:lnTo>
                    <a:lnTo>
                      <a:pt x="154" y="110"/>
                    </a:lnTo>
                    <a:lnTo>
                      <a:pt x="154" y="106"/>
                    </a:lnTo>
                    <a:lnTo>
                      <a:pt x="154" y="103"/>
                    </a:lnTo>
                    <a:lnTo>
                      <a:pt x="154" y="102"/>
                    </a:lnTo>
                    <a:lnTo>
                      <a:pt x="155" y="102"/>
                    </a:lnTo>
                    <a:lnTo>
                      <a:pt x="158" y="95"/>
                    </a:lnTo>
                    <a:lnTo>
                      <a:pt x="158" y="90"/>
                    </a:lnTo>
                    <a:lnTo>
                      <a:pt x="158" y="88"/>
                    </a:lnTo>
                    <a:lnTo>
                      <a:pt x="158" y="87"/>
                    </a:lnTo>
                    <a:lnTo>
                      <a:pt x="159" y="87"/>
                    </a:lnTo>
                    <a:lnTo>
                      <a:pt x="160" y="8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63" name="Freeform 63">
                <a:extLst>
                  <a:ext uri="{FF2B5EF4-FFF2-40B4-BE49-F238E27FC236}">
                    <a16:creationId xmlns:a16="http://schemas.microsoft.com/office/drawing/2014/main" id="{CCACA7D3-5C21-ABE3-DDE4-C10D5C96CD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0463" y="2986088"/>
                <a:ext cx="63500" cy="63500"/>
              </a:xfrm>
              <a:custGeom>
                <a:avLst/>
                <a:gdLst>
                  <a:gd name="T0" fmla="*/ 159 w 159"/>
                  <a:gd name="T1" fmla="*/ 80 h 160"/>
                  <a:gd name="T2" fmla="*/ 157 w 159"/>
                  <a:gd name="T3" fmla="*/ 63 h 160"/>
                  <a:gd name="T4" fmla="*/ 154 w 159"/>
                  <a:gd name="T5" fmla="*/ 49 h 160"/>
                  <a:gd name="T6" fmla="*/ 145 w 159"/>
                  <a:gd name="T7" fmla="*/ 35 h 160"/>
                  <a:gd name="T8" fmla="*/ 136 w 159"/>
                  <a:gd name="T9" fmla="*/ 24 h 160"/>
                  <a:gd name="T10" fmla="*/ 123 w 159"/>
                  <a:gd name="T11" fmla="*/ 13 h 160"/>
                  <a:gd name="T12" fmla="*/ 116 w 159"/>
                  <a:gd name="T13" fmla="*/ 8 h 160"/>
                  <a:gd name="T14" fmla="*/ 110 w 159"/>
                  <a:gd name="T15" fmla="*/ 6 h 160"/>
                  <a:gd name="T16" fmla="*/ 102 w 159"/>
                  <a:gd name="T17" fmla="*/ 2 h 160"/>
                  <a:gd name="T18" fmla="*/ 95 w 159"/>
                  <a:gd name="T19" fmla="*/ 1 h 160"/>
                  <a:gd name="T20" fmla="*/ 80 w 159"/>
                  <a:gd name="T21" fmla="*/ 0 h 160"/>
                  <a:gd name="T22" fmla="*/ 63 w 159"/>
                  <a:gd name="T23" fmla="*/ 1 h 160"/>
                  <a:gd name="T24" fmla="*/ 49 w 159"/>
                  <a:gd name="T25" fmla="*/ 6 h 160"/>
                  <a:gd name="T26" fmla="*/ 35 w 159"/>
                  <a:gd name="T27" fmla="*/ 13 h 160"/>
                  <a:gd name="T28" fmla="*/ 23 w 159"/>
                  <a:gd name="T29" fmla="*/ 24 h 160"/>
                  <a:gd name="T30" fmla="*/ 13 w 159"/>
                  <a:gd name="T31" fmla="*/ 35 h 160"/>
                  <a:gd name="T32" fmla="*/ 6 w 159"/>
                  <a:gd name="T33" fmla="*/ 49 h 160"/>
                  <a:gd name="T34" fmla="*/ 1 w 159"/>
                  <a:gd name="T35" fmla="*/ 63 h 160"/>
                  <a:gd name="T36" fmla="*/ 0 w 159"/>
                  <a:gd name="T37" fmla="*/ 80 h 160"/>
                  <a:gd name="T38" fmla="*/ 1 w 159"/>
                  <a:gd name="T39" fmla="*/ 95 h 160"/>
                  <a:gd name="T40" fmla="*/ 2 w 159"/>
                  <a:gd name="T41" fmla="*/ 102 h 160"/>
                  <a:gd name="T42" fmla="*/ 6 w 159"/>
                  <a:gd name="T43" fmla="*/ 110 h 160"/>
                  <a:gd name="T44" fmla="*/ 8 w 159"/>
                  <a:gd name="T45" fmla="*/ 116 h 160"/>
                  <a:gd name="T46" fmla="*/ 13 w 159"/>
                  <a:gd name="T47" fmla="*/ 123 h 160"/>
                  <a:gd name="T48" fmla="*/ 23 w 159"/>
                  <a:gd name="T49" fmla="*/ 136 h 160"/>
                  <a:gd name="T50" fmla="*/ 35 w 159"/>
                  <a:gd name="T51" fmla="*/ 146 h 160"/>
                  <a:gd name="T52" fmla="*/ 49 w 159"/>
                  <a:gd name="T53" fmla="*/ 154 h 160"/>
                  <a:gd name="T54" fmla="*/ 63 w 159"/>
                  <a:gd name="T55" fmla="*/ 157 h 160"/>
                  <a:gd name="T56" fmla="*/ 80 w 159"/>
                  <a:gd name="T57" fmla="*/ 160 h 160"/>
                  <a:gd name="T58" fmla="*/ 87 w 159"/>
                  <a:gd name="T59" fmla="*/ 159 h 160"/>
                  <a:gd name="T60" fmla="*/ 87 w 159"/>
                  <a:gd name="T61" fmla="*/ 157 h 160"/>
                  <a:gd name="T62" fmla="*/ 88 w 159"/>
                  <a:gd name="T63" fmla="*/ 157 h 160"/>
                  <a:gd name="T64" fmla="*/ 90 w 159"/>
                  <a:gd name="T65" fmla="*/ 157 h 160"/>
                  <a:gd name="T66" fmla="*/ 95 w 159"/>
                  <a:gd name="T67" fmla="*/ 157 h 160"/>
                  <a:gd name="T68" fmla="*/ 102 w 159"/>
                  <a:gd name="T69" fmla="*/ 155 h 160"/>
                  <a:gd name="T70" fmla="*/ 102 w 159"/>
                  <a:gd name="T71" fmla="*/ 154 h 160"/>
                  <a:gd name="T72" fmla="*/ 103 w 159"/>
                  <a:gd name="T73" fmla="*/ 154 h 160"/>
                  <a:gd name="T74" fmla="*/ 105 w 159"/>
                  <a:gd name="T75" fmla="*/ 154 h 160"/>
                  <a:gd name="T76" fmla="*/ 110 w 159"/>
                  <a:gd name="T77" fmla="*/ 154 h 160"/>
                  <a:gd name="T78" fmla="*/ 116 w 159"/>
                  <a:gd name="T79" fmla="*/ 149 h 160"/>
                  <a:gd name="T80" fmla="*/ 123 w 159"/>
                  <a:gd name="T81" fmla="*/ 146 h 160"/>
                  <a:gd name="T82" fmla="*/ 129 w 159"/>
                  <a:gd name="T83" fmla="*/ 141 h 160"/>
                  <a:gd name="T84" fmla="*/ 136 w 159"/>
                  <a:gd name="T85" fmla="*/ 136 h 160"/>
                  <a:gd name="T86" fmla="*/ 141 w 159"/>
                  <a:gd name="T87" fmla="*/ 129 h 160"/>
                  <a:gd name="T88" fmla="*/ 145 w 159"/>
                  <a:gd name="T89" fmla="*/ 123 h 160"/>
                  <a:gd name="T90" fmla="*/ 149 w 159"/>
                  <a:gd name="T91" fmla="*/ 116 h 160"/>
                  <a:gd name="T92" fmla="*/ 154 w 159"/>
                  <a:gd name="T93" fmla="*/ 110 h 160"/>
                  <a:gd name="T94" fmla="*/ 154 w 159"/>
                  <a:gd name="T95" fmla="*/ 106 h 160"/>
                  <a:gd name="T96" fmla="*/ 154 w 159"/>
                  <a:gd name="T97" fmla="*/ 103 h 160"/>
                  <a:gd name="T98" fmla="*/ 154 w 159"/>
                  <a:gd name="T99" fmla="*/ 102 h 160"/>
                  <a:gd name="T100" fmla="*/ 155 w 159"/>
                  <a:gd name="T101" fmla="*/ 102 h 160"/>
                  <a:gd name="T102" fmla="*/ 157 w 159"/>
                  <a:gd name="T103" fmla="*/ 95 h 160"/>
                  <a:gd name="T104" fmla="*/ 157 w 159"/>
                  <a:gd name="T105" fmla="*/ 90 h 160"/>
                  <a:gd name="T106" fmla="*/ 157 w 159"/>
                  <a:gd name="T107" fmla="*/ 88 h 160"/>
                  <a:gd name="T108" fmla="*/ 157 w 159"/>
                  <a:gd name="T109" fmla="*/ 87 h 160"/>
                  <a:gd name="T110" fmla="*/ 158 w 159"/>
                  <a:gd name="T111" fmla="*/ 87 h 160"/>
                  <a:gd name="T112" fmla="*/ 159 w 159"/>
                  <a:gd name="T113" fmla="*/ 8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59" h="160">
                    <a:moveTo>
                      <a:pt x="159" y="80"/>
                    </a:moveTo>
                    <a:lnTo>
                      <a:pt x="157" y="63"/>
                    </a:lnTo>
                    <a:lnTo>
                      <a:pt x="154" y="49"/>
                    </a:lnTo>
                    <a:lnTo>
                      <a:pt x="145" y="35"/>
                    </a:lnTo>
                    <a:lnTo>
                      <a:pt x="136" y="24"/>
                    </a:lnTo>
                    <a:lnTo>
                      <a:pt x="123" y="13"/>
                    </a:lnTo>
                    <a:lnTo>
                      <a:pt x="116" y="8"/>
                    </a:lnTo>
                    <a:lnTo>
                      <a:pt x="110" y="6"/>
                    </a:lnTo>
                    <a:lnTo>
                      <a:pt x="102" y="2"/>
                    </a:lnTo>
                    <a:lnTo>
                      <a:pt x="95" y="1"/>
                    </a:lnTo>
                    <a:lnTo>
                      <a:pt x="80" y="0"/>
                    </a:lnTo>
                    <a:lnTo>
                      <a:pt x="63" y="1"/>
                    </a:lnTo>
                    <a:lnTo>
                      <a:pt x="49" y="6"/>
                    </a:lnTo>
                    <a:lnTo>
                      <a:pt x="35" y="13"/>
                    </a:lnTo>
                    <a:lnTo>
                      <a:pt x="23" y="24"/>
                    </a:lnTo>
                    <a:lnTo>
                      <a:pt x="13" y="35"/>
                    </a:lnTo>
                    <a:lnTo>
                      <a:pt x="6" y="49"/>
                    </a:lnTo>
                    <a:lnTo>
                      <a:pt x="1" y="63"/>
                    </a:lnTo>
                    <a:lnTo>
                      <a:pt x="0" y="80"/>
                    </a:lnTo>
                    <a:lnTo>
                      <a:pt x="1" y="95"/>
                    </a:lnTo>
                    <a:lnTo>
                      <a:pt x="2" y="102"/>
                    </a:lnTo>
                    <a:lnTo>
                      <a:pt x="6" y="110"/>
                    </a:lnTo>
                    <a:lnTo>
                      <a:pt x="8" y="116"/>
                    </a:lnTo>
                    <a:lnTo>
                      <a:pt x="13" y="123"/>
                    </a:lnTo>
                    <a:lnTo>
                      <a:pt x="23" y="136"/>
                    </a:lnTo>
                    <a:lnTo>
                      <a:pt x="35" y="146"/>
                    </a:lnTo>
                    <a:lnTo>
                      <a:pt x="49" y="154"/>
                    </a:lnTo>
                    <a:lnTo>
                      <a:pt x="63" y="157"/>
                    </a:lnTo>
                    <a:lnTo>
                      <a:pt x="80" y="160"/>
                    </a:lnTo>
                    <a:lnTo>
                      <a:pt x="87" y="159"/>
                    </a:lnTo>
                    <a:lnTo>
                      <a:pt x="87" y="157"/>
                    </a:lnTo>
                    <a:lnTo>
                      <a:pt x="88" y="157"/>
                    </a:lnTo>
                    <a:lnTo>
                      <a:pt x="90" y="157"/>
                    </a:lnTo>
                    <a:lnTo>
                      <a:pt x="95" y="157"/>
                    </a:lnTo>
                    <a:lnTo>
                      <a:pt x="102" y="155"/>
                    </a:lnTo>
                    <a:lnTo>
                      <a:pt x="102" y="154"/>
                    </a:lnTo>
                    <a:lnTo>
                      <a:pt x="103" y="154"/>
                    </a:lnTo>
                    <a:lnTo>
                      <a:pt x="105" y="154"/>
                    </a:lnTo>
                    <a:lnTo>
                      <a:pt x="110" y="154"/>
                    </a:lnTo>
                    <a:lnTo>
                      <a:pt x="116" y="149"/>
                    </a:lnTo>
                    <a:lnTo>
                      <a:pt x="123" y="146"/>
                    </a:lnTo>
                    <a:lnTo>
                      <a:pt x="129" y="141"/>
                    </a:lnTo>
                    <a:lnTo>
                      <a:pt x="136" y="136"/>
                    </a:lnTo>
                    <a:lnTo>
                      <a:pt x="141" y="129"/>
                    </a:lnTo>
                    <a:lnTo>
                      <a:pt x="145" y="123"/>
                    </a:lnTo>
                    <a:lnTo>
                      <a:pt x="149" y="116"/>
                    </a:lnTo>
                    <a:lnTo>
                      <a:pt x="154" y="110"/>
                    </a:lnTo>
                    <a:lnTo>
                      <a:pt x="154" y="106"/>
                    </a:lnTo>
                    <a:lnTo>
                      <a:pt x="154" y="103"/>
                    </a:lnTo>
                    <a:lnTo>
                      <a:pt x="154" y="102"/>
                    </a:lnTo>
                    <a:lnTo>
                      <a:pt x="155" y="102"/>
                    </a:lnTo>
                    <a:lnTo>
                      <a:pt x="157" y="95"/>
                    </a:lnTo>
                    <a:lnTo>
                      <a:pt x="157" y="90"/>
                    </a:lnTo>
                    <a:lnTo>
                      <a:pt x="157" y="88"/>
                    </a:lnTo>
                    <a:lnTo>
                      <a:pt x="157" y="87"/>
                    </a:lnTo>
                    <a:lnTo>
                      <a:pt x="158" y="87"/>
                    </a:lnTo>
                    <a:lnTo>
                      <a:pt x="159" y="8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64" name="Freeform 64">
                <a:extLst>
                  <a:ext uri="{FF2B5EF4-FFF2-40B4-BE49-F238E27FC236}">
                    <a16:creationId xmlns:a16="http://schemas.microsoft.com/office/drawing/2014/main" id="{1D524BA6-C886-EEB7-9A73-04DF6BBDDD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13825" y="3070226"/>
                <a:ext cx="63500" cy="63500"/>
              </a:xfrm>
              <a:custGeom>
                <a:avLst/>
                <a:gdLst>
                  <a:gd name="T0" fmla="*/ 160 w 160"/>
                  <a:gd name="T1" fmla="*/ 80 h 160"/>
                  <a:gd name="T2" fmla="*/ 157 w 160"/>
                  <a:gd name="T3" fmla="*/ 64 h 160"/>
                  <a:gd name="T4" fmla="*/ 154 w 160"/>
                  <a:gd name="T5" fmla="*/ 50 h 160"/>
                  <a:gd name="T6" fmla="*/ 146 w 160"/>
                  <a:gd name="T7" fmla="*/ 36 h 160"/>
                  <a:gd name="T8" fmla="*/ 136 w 160"/>
                  <a:gd name="T9" fmla="*/ 24 h 160"/>
                  <a:gd name="T10" fmla="*/ 123 w 160"/>
                  <a:gd name="T11" fmla="*/ 13 h 160"/>
                  <a:gd name="T12" fmla="*/ 116 w 160"/>
                  <a:gd name="T13" fmla="*/ 9 h 160"/>
                  <a:gd name="T14" fmla="*/ 110 w 160"/>
                  <a:gd name="T15" fmla="*/ 6 h 160"/>
                  <a:gd name="T16" fmla="*/ 102 w 160"/>
                  <a:gd name="T17" fmla="*/ 3 h 160"/>
                  <a:gd name="T18" fmla="*/ 95 w 160"/>
                  <a:gd name="T19" fmla="*/ 2 h 160"/>
                  <a:gd name="T20" fmla="*/ 80 w 160"/>
                  <a:gd name="T21" fmla="*/ 0 h 160"/>
                  <a:gd name="T22" fmla="*/ 63 w 160"/>
                  <a:gd name="T23" fmla="*/ 2 h 160"/>
                  <a:gd name="T24" fmla="*/ 49 w 160"/>
                  <a:gd name="T25" fmla="*/ 6 h 160"/>
                  <a:gd name="T26" fmla="*/ 35 w 160"/>
                  <a:gd name="T27" fmla="*/ 13 h 160"/>
                  <a:gd name="T28" fmla="*/ 23 w 160"/>
                  <a:gd name="T29" fmla="*/ 24 h 160"/>
                  <a:gd name="T30" fmla="*/ 13 w 160"/>
                  <a:gd name="T31" fmla="*/ 36 h 160"/>
                  <a:gd name="T32" fmla="*/ 6 w 160"/>
                  <a:gd name="T33" fmla="*/ 50 h 160"/>
                  <a:gd name="T34" fmla="*/ 1 w 160"/>
                  <a:gd name="T35" fmla="*/ 64 h 160"/>
                  <a:gd name="T36" fmla="*/ 0 w 160"/>
                  <a:gd name="T37" fmla="*/ 80 h 160"/>
                  <a:gd name="T38" fmla="*/ 1 w 160"/>
                  <a:gd name="T39" fmla="*/ 96 h 160"/>
                  <a:gd name="T40" fmla="*/ 2 w 160"/>
                  <a:gd name="T41" fmla="*/ 103 h 160"/>
                  <a:gd name="T42" fmla="*/ 6 w 160"/>
                  <a:gd name="T43" fmla="*/ 111 h 160"/>
                  <a:gd name="T44" fmla="*/ 8 w 160"/>
                  <a:gd name="T45" fmla="*/ 117 h 160"/>
                  <a:gd name="T46" fmla="*/ 13 w 160"/>
                  <a:gd name="T47" fmla="*/ 124 h 160"/>
                  <a:gd name="T48" fmla="*/ 23 w 160"/>
                  <a:gd name="T49" fmla="*/ 137 h 160"/>
                  <a:gd name="T50" fmla="*/ 35 w 160"/>
                  <a:gd name="T51" fmla="*/ 146 h 160"/>
                  <a:gd name="T52" fmla="*/ 49 w 160"/>
                  <a:gd name="T53" fmla="*/ 154 h 160"/>
                  <a:gd name="T54" fmla="*/ 63 w 160"/>
                  <a:gd name="T55" fmla="*/ 158 h 160"/>
                  <a:gd name="T56" fmla="*/ 80 w 160"/>
                  <a:gd name="T57" fmla="*/ 160 h 160"/>
                  <a:gd name="T58" fmla="*/ 87 w 160"/>
                  <a:gd name="T59" fmla="*/ 159 h 160"/>
                  <a:gd name="T60" fmla="*/ 87 w 160"/>
                  <a:gd name="T61" fmla="*/ 158 h 160"/>
                  <a:gd name="T62" fmla="*/ 88 w 160"/>
                  <a:gd name="T63" fmla="*/ 158 h 160"/>
                  <a:gd name="T64" fmla="*/ 90 w 160"/>
                  <a:gd name="T65" fmla="*/ 158 h 160"/>
                  <a:gd name="T66" fmla="*/ 95 w 160"/>
                  <a:gd name="T67" fmla="*/ 158 h 160"/>
                  <a:gd name="T68" fmla="*/ 102 w 160"/>
                  <a:gd name="T69" fmla="*/ 155 h 160"/>
                  <a:gd name="T70" fmla="*/ 102 w 160"/>
                  <a:gd name="T71" fmla="*/ 154 h 160"/>
                  <a:gd name="T72" fmla="*/ 103 w 160"/>
                  <a:gd name="T73" fmla="*/ 154 h 160"/>
                  <a:gd name="T74" fmla="*/ 106 w 160"/>
                  <a:gd name="T75" fmla="*/ 154 h 160"/>
                  <a:gd name="T76" fmla="*/ 110 w 160"/>
                  <a:gd name="T77" fmla="*/ 154 h 160"/>
                  <a:gd name="T78" fmla="*/ 116 w 160"/>
                  <a:gd name="T79" fmla="*/ 150 h 160"/>
                  <a:gd name="T80" fmla="*/ 123 w 160"/>
                  <a:gd name="T81" fmla="*/ 146 h 160"/>
                  <a:gd name="T82" fmla="*/ 129 w 160"/>
                  <a:gd name="T83" fmla="*/ 141 h 160"/>
                  <a:gd name="T84" fmla="*/ 136 w 160"/>
                  <a:gd name="T85" fmla="*/ 137 h 160"/>
                  <a:gd name="T86" fmla="*/ 141 w 160"/>
                  <a:gd name="T87" fmla="*/ 130 h 160"/>
                  <a:gd name="T88" fmla="*/ 146 w 160"/>
                  <a:gd name="T89" fmla="*/ 124 h 160"/>
                  <a:gd name="T90" fmla="*/ 149 w 160"/>
                  <a:gd name="T91" fmla="*/ 117 h 160"/>
                  <a:gd name="T92" fmla="*/ 154 w 160"/>
                  <a:gd name="T93" fmla="*/ 111 h 160"/>
                  <a:gd name="T94" fmla="*/ 154 w 160"/>
                  <a:gd name="T95" fmla="*/ 106 h 160"/>
                  <a:gd name="T96" fmla="*/ 154 w 160"/>
                  <a:gd name="T97" fmla="*/ 104 h 160"/>
                  <a:gd name="T98" fmla="*/ 154 w 160"/>
                  <a:gd name="T99" fmla="*/ 103 h 160"/>
                  <a:gd name="T100" fmla="*/ 155 w 160"/>
                  <a:gd name="T101" fmla="*/ 103 h 160"/>
                  <a:gd name="T102" fmla="*/ 157 w 160"/>
                  <a:gd name="T103" fmla="*/ 96 h 160"/>
                  <a:gd name="T104" fmla="*/ 157 w 160"/>
                  <a:gd name="T105" fmla="*/ 91 h 160"/>
                  <a:gd name="T106" fmla="*/ 157 w 160"/>
                  <a:gd name="T107" fmla="*/ 88 h 160"/>
                  <a:gd name="T108" fmla="*/ 157 w 160"/>
                  <a:gd name="T109" fmla="*/ 87 h 160"/>
                  <a:gd name="T110" fmla="*/ 159 w 160"/>
                  <a:gd name="T111" fmla="*/ 87 h 160"/>
                  <a:gd name="T112" fmla="*/ 160 w 160"/>
                  <a:gd name="T113" fmla="*/ 8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0" h="160">
                    <a:moveTo>
                      <a:pt x="160" y="80"/>
                    </a:moveTo>
                    <a:lnTo>
                      <a:pt x="157" y="64"/>
                    </a:lnTo>
                    <a:lnTo>
                      <a:pt x="154" y="50"/>
                    </a:lnTo>
                    <a:lnTo>
                      <a:pt x="146" y="36"/>
                    </a:lnTo>
                    <a:lnTo>
                      <a:pt x="136" y="24"/>
                    </a:lnTo>
                    <a:lnTo>
                      <a:pt x="123" y="13"/>
                    </a:lnTo>
                    <a:lnTo>
                      <a:pt x="116" y="9"/>
                    </a:lnTo>
                    <a:lnTo>
                      <a:pt x="110" y="6"/>
                    </a:lnTo>
                    <a:lnTo>
                      <a:pt x="102" y="3"/>
                    </a:lnTo>
                    <a:lnTo>
                      <a:pt x="95" y="2"/>
                    </a:lnTo>
                    <a:lnTo>
                      <a:pt x="80" y="0"/>
                    </a:lnTo>
                    <a:lnTo>
                      <a:pt x="63" y="2"/>
                    </a:lnTo>
                    <a:lnTo>
                      <a:pt x="49" y="6"/>
                    </a:lnTo>
                    <a:lnTo>
                      <a:pt x="35" y="13"/>
                    </a:lnTo>
                    <a:lnTo>
                      <a:pt x="23" y="24"/>
                    </a:lnTo>
                    <a:lnTo>
                      <a:pt x="13" y="36"/>
                    </a:lnTo>
                    <a:lnTo>
                      <a:pt x="6" y="50"/>
                    </a:lnTo>
                    <a:lnTo>
                      <a:pt x="1" y="64"/>
                    </a:lnTo>
                    <a:lnTo>
                      <a:pt x="0" y="80"/>
                    </a:lnTo>
                    <a:lnTo>
                      <a:pt x="1" y="96"/>
                    </a:lnTo>
                    <a:lnTo>
                      <a:pt x="2" y="103"/>
                    </a:lnTo>
                    <a:lnTo>
                      <a:pt x="6" y="111"/>
                    </a:lnTo>
                    <a:lnTo>
                      <a:pt x="8" y="117"/>
                    </a:lnTo>
                    <a:lnTo>
                      <a:pt x="13" y="124"/>
                    </a:lnTo>
                    <a:lnTo>
                      <a:pt x="23" y="137"/>
                    </a:lnTo>
                    <a:lnTo>
                      <a:pt x="35" y="146"/>
                    </a:lnTo>
                    <a:lnTo>
                      <a:pt x="49" y="154"/>
                    </a:lnTo>
                    <a:lnTo>
                      <a:pt x="63" y="158"/>
                    </a:lnTo>
                    <a:lnTo>
                      <a:pt x="80" y="160"/>
                    </a:lnTo>
                    <a:lnTo>
                      <a:pt x="87" y="159"/>
                    </a:lnTo>
                    <a:lnTo>
                      <a:pt x="87" y="158"/>
                    </a:lnTo>
                    <a:lnTo>
                      <a:pt x="88" y="158"/>
                    </a:lnTo>
                    <a:lnTo>
                      <a:pt x="90" y="158"/>
                    </a:lnTo>
                    <a:lnTo>
                      <a:pt x="95" y="158"/>
                    </a:lnTo>
                    <a:lnTo>
                      <a:pt x="102" y="155"/>
                    </a:lnTo>
                    <a:lnTo>
                      <a:pt x="102" y="154"/>
                    </a:lnTo>
                    <a:lnTo>
                      <a:pt x="103" y="154"/>
                    </a:lnTo>
                    <a:lnTo>
                      <a:pt x="106" y="154"/>
                    </a:lnTo>
                    <a:lnTo>
                      <a:pt x="110" y="154"/>
                    </a:lnTo>
                    <a:lnTo>
                      <a:pt x="116" y="150"/>
                    </a:lnTo>
                    <a:lnTo>
                      <a:pt x="123" y="146"/>
                    </a:lnTo>
                    <a:lnTo>
                      <a:pt x="129" y="141"/>
                    </a:lnTo>
                    <a:lnTo>
                      <a:pt x="136" y="137"/>
                    </a:lnTo>
                    <a:lnTo>
                      <a:pt x="141" y="130"/>
                    </a:lnTo>
                    <a:lnTo>
                      <a:pt x="146" y="124"/>
                    </a:lnTo>
                    <a:lnTo>
                      <a:pt x="149" y="117"/>
                    </a:lnTo>
                    <a:lnTo>
                      <a:pt x="154" y="111"/>
                    </a:lnTo>
                    <a:lnTo>
                      <a:pt x="154" y="106"/>
                    </a:lnTo>
                    <a:lnTo>
                      <a:pt x="154" y="104"/>
                    </a:lnTo>
                    <a:lnTo>
                      <a:pt x="154" y="103"/>
                    </a:lnTo>
                    <a:lnTo>
                      <a:pt x="155" y="103"/>
                    </a:lnTo>
                    <a:lnTo>
                      <a:pt x="157" y="96"/>
                    </a:lnTo>
                    <a:lnTo>
                      <a:pt x="157" y="91"/>
                    </a:lnTo>
                    <a:lnTo>
                      <a:pt x="157" y="88"/>
                    </a:lnTo>
                    <a:lnTo>
                      <a:pt x="157" y="87"/>
                    </a:lnTo>
                    <a:lnTo>
                      <a:pt x="159" y="87"/>
                    </a:lnTo>
                    <a:lnTo>
                      <a:pt x="160" y="8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65" name="Freeform 65">
                <a:extLst>
                  <a:ext uri="{FF2B5EF4-FFF2-40B4-BE49-F238E27FC236}">
                    <a16:creationId xmlns:a16="http://schemas.microsoft.com/office/drawing/2014/main" id="{FA83F4FD-22EB-2807-5581-90D2516783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5950" y="3373438"/>
                <a:ext cx="63500" cy="63500"/>
              </a:xfrm>
              <a:custGeom>
                <a:avLst/>
                <a:gdLst>
                  <a:gd name="T0" fmla="*/ 136 w 160"/>
                  <a:gd name="T1" fmla="*/ 137 h 160"/>
                  <a:gd name="T2" fmla="*/ 141 w 160"/>
                  <a:gd name="T3" fmla="*/ 129 h 160"/>
                  <a:gd name="T4" fmla="*/ 145 w 160"/>
                  <a:gd name="T5" fmla="*/ 124 h 160"/>
                  <a:gd name="T6" fmla="*/ 149 w 160"/>
                  <a:gd name="T7" fmla="*/ 117 h 160"/>
                  <a:gd name="T8" fmla="*/ 154 w 160"/>
                  <a:gd name="T9" fmla="*/ 111 h 160"/>
                  <a:gd name="T10" fmla="*/ 154 w 160"/>
                  <a:gd name="T11" fmla="*/ 106 h 160"/>
                  <a:gd name="T12" fmla="*/ 154 w 160"/>
                  <a:gd name="T13" fmla="*/ 104 h 160"/>
                  <a:gd name="T14" fmla="*/ 154 w 160"/>
                  <a:gd name="T15" fmla="*/ 102 h 160"/>
                  <a:gd name="T16" fmla="*/ 155 w 160"/>
                  <a:gd name="T17" fmla="*/ 102 h 160"/>
                  <a:gd name="T18" fmla="*/ 157 w 160"/>
                  <a:gd name="T19" fmla="*/ 95 h 160"/>
                  <a:gd name="T20" fmla="*/ 157 w 160"/>
                  <a:gd name="T21" fmla="*/ 91 h 160"/>
                  <a:gd name="T22" fmla="*/ 157 w 160"/>
                  <a:gd name="T23" fmla="*/ 88 h 160"/>
                  <a:gd name="T24" fmla="*/ 157 w 160"/>
                  <a:gd name="T25" fmla="*/ 87 h 160"/>
                  <a:gd name="T26" fmla="*/ 158 w 160"/>
                  <a:gd name="T27" fmla="*/ 87 h 160"/>
                  <a:gd name="T28" fmla="*/ 160 w 160"/>
                  <a:gd name="T29" fmla="*/ 80 h 160"/>
                  <a:gd name="T30" fmla="*/ 157 w 160"/>
                  <a:gd name="T31" fmla="*/ 64 h 160"/>
                  <a:gd name="T32" fmla="*/ 154 w 160"/>
                  <a:gd name="T33" fmla="*/ 50 h 160"/>
                  <a:gd name="T34" fmla="*/ 145 w 160"/>
                  <a:gd name="T35" fmla="*/ 35 h 160"/>
                  <a:gd name="T36" fmla="*/ 136 w 160"/>
                  <a:gd name="T37" fmla="*/ 24 h 160"/>
                  <a:gd name="T38" fmla="*/ 123 w 160"/>
                  <a:gd name="T39" fmla="*/ 13 h 160"/>
                  <a:gd name="T40" fmla="*/ 116 w 160"/>
                  <a:gd name="T41" fmla="*/ 8 h 160"/>
                  <a:gd name="T42" fmla="*/ 110 w 160"/>
                  <a:gd name="T43" fmla="*/ 6 h 160"/>
                  <a:gd name="T44" fmla="*/ 102 w 160"/>
                  <a:gd name="T45" fmla="*/ 3 h 160"/>
                  <a:gd name="T46" fmla="*/ 95 w 160"/>
                  <a:gd name="T47" fmla="*/ 1 h 160"/>
                  <a:gd name="T48" fmla="*/ 80 w 160"/>
                  <a:gd name="T49" fmla="*/ 0 h 160"/>
                  <a:gd name="T50" fmla="*/ 63 w 160"/>
                  <a:gd name="T51" fmla="*/ 1 h 160"/>
                  <a:gd name="T52" fmla="*/ 49 w 160"/>
                  <a:gd name="T53" fmla="*/ 6 h 160"/>
                  <a:gd name="T54" fmla="*/ 35 w 160"/>
                  <a:gd name="T55" fmla="*/ 13 h 160"/>
                  <a:gd name="T56" fmla="*/ 23 w 160"/>
                  <a:gd name="T57" fmla="*/ 24 h 160"/>
                  <a:gd name="T58" fmla="*/ 13 w 160"/>
                  <a:gd name="T59" fmla="*/ 35 h 160"/>
                  <a:gd name="T60" fmla="*/ 6 w 160"/>
                  <a:gd name="T61" fmla="*/ 50 h 160"/>
                  <a:gd name="T62" fmla="*/ 1 w 160"/>
                  <a:gd name="T63" fmla="*/ 64 h 160"/>
                  <a:gd name="T64" fmla="*/ 0 w 160"/>
                  <a:gd name="T65" fmla="*/ 80 h 160"/>
                  <a:gd name="T66" fmla="*/ 1 w 160"/>
                  <a:gd name="T67" fmla="*/ 95 h 160"/>
                  <a:gd name="T68" fmla="*/ 2 w 160"/>
                  <a:gd name="T69" fmla="*/ 102 h 160"/>
                  <a:gd name="T70" fmla="*/ 6 w 160"/>
                  <a:gd name="T71" fmla="*/ 111 h 160"/>
                  <a:gd name="T72" fmla="*/ 8 w 160"/>
                  <a:gd name="T73" fmla="*/ 117 h 160"/>
                  <a:gd name="T74" fmla="*/ 13 w 160"/>
                  <a:gd name="T75" fmla="*/ 124 h 160"/>
                  <a:gd name="T76" fmla="*/ 23 w 160"/>
                  <a:gd name="T77" fmla="*/ 137 h 160"/>
                  <a:gd name="T78" fmla="*/ 35 w 160"/>
                  <a:gd name="T79" fmla="*/ 146 h 160"/>
                  <a:gd name="T80" fmla="*/ 49 w 160"/>
                  <a:gd name="T81" fmla="*/ 154 h 160"/>
                  <a:gd name="T82" fmla="*/ 63 w 160"/>
                  <a:gd name="T83" fmla="*/ 158 h 160"/>
                  <a:gd name="T84" fmla="*/ 80 w 160"/>
                  <a:gd name="T85" fmla="*/ 160 h 160"/>
                  <a:gd name="T86" fmla="*/ 87 w 160"/>
                  <a:gd name="T87" fmla="*/ 159 h 160"/>
                  <a:gd name="T88" fmla="*/ 87 w 160"/>
                  <a:gd name="T89" fmla="*/ 158 h 160"/>
                  <a:gd name="T90" fmla="*/ 88 w 160"/>
                  <a:gd name="T91" fmla="*/ 158 h 160"/>
                  <a:gd name="T92" fmla="*/ 90 w 160"/>
                  <a:gd name="T93" fmla="*/ 158 h 160"/>
                  <a:gd name="T94" fmla="*/ 95 w 160"/>
                  <a:gd name="T95" fmla="*/ 158 h 160"/>
                  <a:gd name="T96" fmla="*/ 102 w 160"/>
                  <a:gd name="T97" fmla="*/ 155 h 160"/>
                  <a:gd name="T98" fmla="*/ 102 w 160"/>
                  <a:gd name="T99" fmla="*/ 154 h 160"/>
                  <a:gd name="T100" fmla="*/ 103 w 160"/>
                  <a:gd name="T101" fmla="*/ 154 h 160"/>
                  <a:gd name="T102" fmla="*/ 105 w 160"/>
                  <a:gd name="T103" fmla="*/ 154 h 160"/>
                  <a:gd name="T104" fmla="*/ 110 w 160"/>
                  <a:gd name="T105" fmla="*/ 154 h 160"/>
                  <a:gd name="T106" fmla="*/ 116 w 160"/>
                  <a:gd name="T107" fmla="*/ 149 h 160"/>
                  <a:gd name="T108" fmla="*/ 123 w 160"/>
                  <a:gd name="T109" fmla="*/ 146 h 160"/>
                  <a:gd name="T110" fmla="*/ 129 w 160"/>
                  <a:gd name="T111" fmla="*/ 141 h 160"/>
                  <a:gd name="T112" fmla="*/ 136 w 160"/>
                  <a:gd name="T113" fmla="*/ 137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0" h="160">
                    <a:moveTo>
                      <a:pt x="136" y="137"/>
                    </a:moveTo>
                    <a:lnTo>
                      <a:pt x="141" y="129"/>
                    </a:lnTo>
                    <a:lnTo>
                      <a:pt x="145" y="124"/>
                    </a:lnTo>
                    <a:lnTo>
                      <a:pt x="149" y="117"/>
                    </a:lnTo>
                    <a:lnTo>
                      <a:pt x="154" y="111"/>
                    </a:lnTo>
                    <a:lnTo>
                      <a:pt x="154" y="106"/>
                    </a:lnTo>
                    <a:lnTo>
                      <a:pt x="154" y="104"/>
                    </a:lnTo>
                    <a:lnTo>
                      <a:pt x="154" y="102"/>
                    </a:lnTo>
                    <a:lnTo>
                      <a:pt x="155" y="102"/>
                    </a:lnTo>
                    <a:lnTo>
                      <a:pt x="157" y="95"/>
                    </a:lnTo>
                    <a:lnTo>
                      <a:pt x="157" y="91"/>
                    </a:lnTo>
                    <a:lnTo>
                      <a:pt x="157" y="88"/>
                    </a:lnTo>
                    <a:lnTo>
                      <a:pt x="157" y="87"/>
                    </a:lnTo>
                    <a:lnTo>
                      <a:pt x="158" y="87"/>
                    </a:lnTo>
                    <a:lnTo>
                      <a:pt x="160" y="80"/>
                    </a:lnTo>
                    <a:lnTo>
                      <a:pt x="157" y="64"/>
                    </a:lnTo>
                    <a:lnTo>
                      <a:pt x="154" y="50"/>
                    </a:lnTo>
                    <a:lnTo>
                      <a:pt x="145" y="35"/>
                    </a:lnTo>
                    <a:lnTo>
                      <a:pt x="136" y="24"/>
                    </a:lnTo>
                    <a:lnTo>
                      <a:pt x="123" y="13"/>
                    </a:lnTo>
                    <a:lnTo>
                      <a:pt x="116" y="8"/>
                    </a:lnTo>
                    <a:lnTo>
                      <a:pt x="110" y="6"/>
                    </a:lnTo>
                    <a:lnTo>
                      <a:pt x="102" y="3"/>
                    </a:lnTo>
                    <a:lnTo>
                      <a:pt x="95" y="1"/>
                    </a:lnTo>
                    <a:lnTo>
                      <a:pt x="80" y="0"/>
                    </a:lnTo>
                    <a:lnTo>
                      <a:pt x="63" y="1"/>
                    </a:lnTo>
                    <a:lnTo>
                      <a:pt x="49" y="6"/>
                    </a:lnTo>
                    <a:lnTo>
                      <a:pt x="35" y="13"/>
                    </a:lnTo>
                    <a:lnTo>
                      <a:pt x="23" y="24"/>
                    </a:lnTo>
                    <a:lnTo>
                      <a:pt x="13" y="35"/>
                    </a:lnTo>
                    <a:lnTo>
                      <a:pt x="6" y="50"/>
                    </a:lnTo>
                    <a:lnTo>
                      <a:pt x="1" y="64"/>
                    </a:lnTo>
                    <a:lnTo>
                      <a:pt x="0" y="80"/>
                    </a:lnTo>
                    <a:lnTo>
                      <a:pt x="1" y="95"/>
                    </a:lnTo>
                    <a:lnTo>
                      <a:pt x="2" y="102"/>
                    </a:lnTo>
                    <a:lnTo>
                      <a:pt x="6" y="111"/>
                    </a:lnTo>
                    <a:lnTo>
                      <a:pt x="8" y="117"/>
                    </a:lnTo>
                    <a:lnTo>
                      <a:pt x="13" y="124"/>
                    </a:lnTo>
                    <a:lnTo>
                      <a:pt x="23" y="137"/>
                    </a:lnTo>
                    <a:lnTo>
                      <a:pt x="35" y="146"/>
                    </a:lnTo>
                    <a:lnTo>
                      <a:pt x="49" y="154"/>
                    </a:lnTo>
                    <a:lnTo>
                      <a:pt x="63" y="158"/>
                    </a:lnTo>
                    <a:lnTo>
                      <a:pt x="80" y="160"/>
                    </a:lnTo>
                    <a:lnTo>
                      <a:pt x="87" y="159"/>
                    </a:lnTo>
                    <a:lnTo>
                      <a:pt x="87" y="158"/>
                    </a:lnTo>
                    <a:lnTo>
                      <a:pt x="88" y="158"/>
                    </a:lnTo>
                    <a:lnTo>
                      <a:pt x="90" y="158"/>
                    </a:lnTo>
                    <a:lnTo>
                      <a:pt x="95" y="158"/>
                    </a:lnTo>
                    <a:lnTo>
                      <a:pt x="102" y="155"/>
                    </a:lnTo>
                    <a:lnTo>
                      <a:pt x="102" y="154"/>
                    </a:lnTo>
                    <a:lnTo>
                      <a:pt x="103" y="154"/>
                    </a:lnTo>
                    <a:lnTo>
                      <a:pt x="105" y="154"/>
                    </a:lnTo>
                    <a:lnTo>
                      <a:pt x="110" y="154"/>
                    </a:lnTo>
                    <a:lnTo>
                      <a:pt x="116" y="149"/>
                    </a:lnTo>
                    <a:lnTo>
                      <a:pt x="123" y="146"/>
                    </a:lnTo>
                    <a:lnTo>
                      <a:pt x="129" y="141"/>
                    </a:lnTo>
                    <a:lnTo>
                      <a:pt x="136" y="137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66" name="Freeform 66">
                <a:extLst>
                  <a:ext uri="{FF2B5EF4-FFF2-40B4-BE49-F238E27FC236}">
                    <a16:creationId xmlns:a16="http://schemas.microsoft.com/office/drawing/2014/main" id="{1A8F0552-E72E-5328-BC3D-5C0B0C5CCE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3150" y="3200401"/>
                <a:ext cx="63500" cy="63500"/>
              </a:xfrm>
              <a:custGeom>
                <a:avLst/>
                <a:gdLst>
                  <a:gd name="T0" fmla="*/ 136 w 160"/>
                  <a:gd name="T1" fmla="*/ 136 h 159"/>
                  <a:gd name="T2" fmla="*/ 141 w 160"/>
                  <a:gd name="T3" fmla="*/ 129 h 159"/>
                  <a:gd name="T4" fmla="*/ 146 w 160"/>
                  <a:gd name="T5" fmla="*/ 123 h 159"/>
                  <a:gd name="T6" fmla="*/ 149 w 160"/>
                  <a:gd name="T7" fmla="*/ 116 h 159"/>
                  <a:gd name="T8" fmla="*/ 154 w 160"/>
                  <a:gd name="T9" fmla="*/ 110 h 159"/>
                  <a:gd name="T10" fmla="*/ 154 w 160"/>
                  <a:gd name="T11" fmla="*/ 105 h 159"/>
                  <a:gd name="T12" fmla="*/ 154 w 160"/>
                  <a:gd name="T13" fmla="*/ 103 h 159"/>
                  <a:gd name="T14" fmla="*/ 154 w 160"/>
                  <a:gd name="T15" fmla="*/ 102 h 159"/>
                  <a:gd name="T16" fmla="*/ 155 w 160"/>
                  <a:gd name="T17" fmla="*/ 102 h 159"/>
                  <a:gd name="T18" fmla="*/ 157 w 160"/>
                  <a:gd name="T19" fmla="*/ 95 h 159"/>
                  <a:gd name="T20" fmla="*/ 157 w 160"/>
                  <a:gd name="T21" fmla="*/ 90 h 159"/>
                  <a:gd name="T22" fmla="*/ 157 w 160"/>
                  <a:gd name="T23" fmla="*/ 88 h 159"/>
                  <a:gd name="T24" fmla="*/ 157 w 160"/>
                  <a:gd name="T25" fmla="*/ 86 h 159"/>
                  <a:gd name="T26" fmla="*/ 158 w 160"/>
                  <a:gd name="T27" fmla="*/ 86 h 159"/>
                  <a:gd name="T28" fmla="*/ 160 w 160"/>
                  <a:gd name="T29" fmla="*/ 79 h 159"/>
                  <a:gd name="T30" fmla="*/ 157 w 160"/>
                  <a:gd name="T31" fmla="*/ 63 h 159"/>
                  <a:gd name="T32" fmla="*/ 154 w 160"/>
                  <a:gd name="T33" fmla="*/ 49 h 159"/>
                  <a:gd name="T34" fmla="*/ 146 w 160"/>
                  <a:gd name="T35" fmla="*/ 35 h 159"/>
                  <a:gd name="T36" fmla="*/ 136 w 160"/>
                  <a:gd name="T37" fmla="*/ 23 h 159"/>
                  <a:gd name="T38" fmla="*/ 123 w 160"/>
                  <a:gd name="T39" fmla="*/ 12 h 159"/>
                  <a:gd name="T40" fmla="*/ 116 w 160"/>
                  <a:gd name="T41" fmla="*/ 8 h 159"/>
                  <a:gd name="T42" fmla="*/ 110 w 160"/>
                  <a:gd name="T43" fmla="*/ 5 h 159"/>
                  <a:gd name="T44" fmla="*/ 102 w 160"/>
                  <a:gd name="T45" fmla="*/ 2 h 159"/>
                  <a:gd name="T46" fmla="*/ 95 w 160"/>
                  <a:gd name="T47" fmla="*/ 1 h 159"/>
                  <a:gd name="T48" fmla="*/ 80 w 160"/>
                  <a:gd name="T49" fmla="*/ 0 h 159"/>
                  <a:gd name="T50" fmla="*/ 63 w 160"/>
                  <a:gd name="T51" fmla="*/ 1 h 159"/>
                  <a:gd name="T52" fmla="*/ 49 w 160"/>
                  <a:gd name="T53" fmla="*/ 5 h 159"/>
                  <a:gd name="T54" fmla="*/ 35 w 160"/>
                  <a:gd name="T55" fmla="*/ 12 h 159"/>
                  <a:gd name="T56" fmla="*/ 23 w 160"/>
                  <a:gd name="T57" fmla="*/ 23 h 159"/>
                  <a:gd name="T58" fmla="*/ 13 w 160"/>
                  <a:gd name="T59" fmla="*/ 35 h 159"/>
                  <a:gd name="T60" fmla="*/ 6 w 160"/>
                  <a:gd name="T61" fmla="*/ 49 h 159"/>
                  <a:gd name="T62" fmla="*/ 1 w 160"/>
                  <a:gd name="T63" fmla="*/ 63 h 159"/>
                  <a:gd name="T64" fmla="*/ 0 w 160"/>
                  <a:gd name="T65" fmla="*/ 79 h 159"/>
                  <a:gd name="T66" fmla="*/ 1 w 160"/>
                  <a:gd name="T67" fmla="*/ 95 h 159"/>
                  <a:gd name="T68" fmla="*/ 2 w 160"/>
                  <a:gd name="T69" fmla="*/ 102 h 159"/>
                  <a:gd name="T70" fmla="*/ 6 w 160"/>
                  <a:gd name="T71" fmla="*/ 110 h 159"/>
                  <a:gd name="T72" fmla="*/ 8 w 160"/>
                  <a:gd name="T73" fmla="*/ 116 h 159"/>
                  <a:gd name="T74" fmla="*/ 13 w 160"/>
                  <a:gd name="T75" fmla="*/ 123 h 159"/>
                  <a:gd name="T76" fmla="*/ 23 w 160"/>
                  <a:gd name="T77" fmla="*/ 136 h 159"/>
                  <a:gd name="T78" fmla="*/ 35 w 160"/>
                  <a:gd name="T79" fmla="*/ 145 h 159"/>
                  <a:gd name="T80" fmla="*/ 49 w 160"/>
                  <a:gd name="T81" fmla="*/ 153 h 159"/>
                  <a:gd name="T82" fmla="*/ 63 w 160"/>
                  <a:gd name="T83" fmla="*/ 157 h 159"/>
                  <a:gd name="T84" fmla="*/ 80 w 160"/>
                  <a:gd name="T85" fmla="*/ 159 h 159"/>
                  <a:gd name="T86" fmla="*/ 87 w 160"/>
                  <a:gd name="T87" fmla="*/ 158 h 159"/>
                  <a:gd name="T88" fmla="*/ 87 w 160"/>
                  <a:gd name="T89" fmla="*/ 157 h 159"/>
                  <a:gd name="T90" fmla="*/ 88 w 160"/>
                  <a:gd name="T91" fmla="*/ 157 h 159"/>
                  <a:gd name="T92" fmla="*/ 90 w 160"/>
                  <a:gd name="T93" fmla="*/ 157 h 159"/>
                  <a:gd name="T94" fmla="*/ 95 w 160"/>
                  <a:gd name="T95" fmla="*/ 157 h 159"/>
                  <a:gd name="T96" fmla="*/ 102 w 160"/>
                  <a:gd name="T97" fmla="*/ 155 h 159"/>
                  <a:gd name="T98" fmla="*/ 102 w 160"/>
                  <a:gd name="T99" fmla="*/ 153 h 159"/>
                  <a:gd name="T100" fmla="*/ 103 w 160"/>
                  <a:gd name="T101" fmla="*/ 153 h 159"/>
                  <a:gd name="T102" fmla="*/ 106 w 160"/>
                  <a:gd name="T103" fmla="*/ 153 h 159"/>
                  <a:gd name="T104" fmla="*/ 110 w 160"/>
                  <a:gd name="T105" fmla="*/ 153 h 159"/>
                  <a:gd name="T106" fmla="*/ 116 w 160"/>
                  <a:gd name="T107" fmla="*/ 149 h 159"/>
                  <a:gd name="T108" fmla="*/ 123 w 160"/>
                  <a:gd name="T109" fmla="*/ 145 h 159"/>
                  <a:gd name="T110" fmla="*/ 129 w 160"/>
                  <a:gd name="T111" fmla="*/ 140 h 159"/>
                  <a:gd name="T112" fmla="*/ 136 w 160"/>
                  <a:gd name="T113" fmla="*/ 136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0" h="159">
                    <a:moveTo>
                      <a:pt x="136" y="136"/>
                    </a:moveTo>
                    <a:lnTo>
                      <a:pt x="141" y="129"/>
                    </a:lnTo>
                    <a:lnTo>
                      <a:pt x="146" y="123"/>
                    </a:lnTo>
                    <a:lnTo>
                      <a:pt x="149" y="116"/>
                    </a:lnTo>
                    <a:lnTo>
                      <a:pt x="154" y="110"/>
                    </a:lnTo>
                    <a:lnTo>
                      <a:pt x="154" y="105"/>
                    </a:lnTo>
                    <a:lnTo>
                      <a:pt x="154" y="103"/>
                    </a:lnTo>
                    <a:lnTo>
                      <a:pt x="154" y="102"/>
                    </a:lnTo>
                    <a:lnTo>
                      <a:pt x="155" y="102"/>
                    </a:lnTo>
                    <a:lnTo>
                      <a:pt x="157" y="95"/>
                    </a:lnTo>
                    <a:lnTo>
                      <a:pt x="157" y="90"/>
                    </a:lnTo>
                    <a:lnTo>
                      <a:pt x="157" y="88"/>
                    </a:lnTo>
                    <a:lnTo>
                      <a:pt x="157" y="86"/>
                    </a:lnTo>
                    <a:lnTo>
                      <a:pt x="158" y="86"/>
                    </a:lnTo>
                    <a:lnTo>
                      <a:pt x="160" y="79"/>
                    </a:lnTo>
                    <a:lnTo>
                      <a:pt x="157" y="63"/>
                    </a:lnTo>
                    <a:lnTo>
                      <a:pt x="154" y="49"/>
                    </a:lnTo>
                    <a:lnTo>
                      <a:pt x="146" y="35"/>
                    </a:lnTo>
                    <a:lnTo>
                      <a:pt x="136" y="23"/>
                    </a:lnTo>
                    <a:lnTo>
                      <a:pt x="123" y="12"/>
                    </a:lnTo>
                    <a:lnTo>
                      <a:pt x="116" y="8"/>
                    </a:lnTo>
                    <a:lnTo>
                      <a:pt x="110" y="5"/>
                    </a:lnTo>
                    <a:lnTo>
                      <a:pt x="102" y="2"/>
                    </a:lnTo>
                    <a:lnTo>
                      <a:pt x="95" y="1"/>
                    </a:lnTo>
                    <a:lnTo>
                      <a:pt x="80" y="0"/>
                    </a:lnTo>
                    <a:lnTo>
                      <a:pt x="63" y="1"/>
                    </a:lnTo>
                    <a:lnTo>
                      <a:pt x="49" y="5"/>
                    </a:lnTo>
                    <a:lnTo>
                      <a:pt x="35" y="12"/>
                    </a:lnTo>
                    <a:lnTo>
                      <a:pt x="23" y="23"/>
                    </a:lnTo>
                    <a:lnTo>
                      <a:pt x="13" y="35"/>
                    </a:lnTo>
                    <a:lnTo>
                      <a:pt x="6" y="49"/>
                    </a:lnTo>
                    <a:lnTo>
                      <a:pt x="1" y="63"/>
                    </a:lnTo>
                    <a:lnTo>
                      <a:pt x="0" y="79"/>
                    </a:lnTo>
                    <a:lnTo>
                      <a:pt x="1" y="95"/>
                    </a:lnTo>
                    <a:lnTo>
                      <a:pt x="2" y="102"/>
                    </a:lnTo>
                    <a:lnTo>
                      <a:pt x="6" y="110"/>
                    </a:lnTo>
                    <a:lnTo>
                      <a:pt x="8" y="116"/>
                    </a:lnTo>
                    <a:lnTo>
                      <a:pt x="13" y="123"/>
                    </a:lnTo>
                    <a:lnTo>
                      <a:pt x="23" y="136"/>
                    </a:lnTo>
                    <a:lnTo>
                      <a:pt x="35" y="145"/>
                    </a:lnTo>
                    <a:lnTo>
                      <a:pt x="49" y="153"/>
                    </a:lnTo>
                    <a:lnTo>
                      <a:pt x="63" y="157"/>
                    </a:lnTo>
                    <a:lnTo>
                      <a:pt x="80" y="159"/>
                    </a:lnTo>
                    <a:lnTo>
                      <a:pt x="87" y="158"/>
                    </a:lnTo>
                    <a:lnTo>
                      <a:pt x="87" y="157"/>
                    </a:lnTo>
                    <a:lnTo>
                      <a:pt x="88" y="157"/>
                    </a:lnTo>
                    <a:lnTo>
                      <a:pt x="90" y="157"/>
                    </a:lnTo>
                    <a:lnTo>
                      <a:pt x="95" y="157"/>
                    </a:lnTo>
                    <a:lnTo>
                      <a:pt x="102" y="155"/>
                    </a:lnTo>
                    <a:lnTo>
                      <a:pt x="102" y="153"/>
                    </a:lnTo>
                    <a:lnTo>
                      <a:pt x="103" y="153"/>
                    </a:lnTo>
                    <a:lnTo>
                      <a:pt x="106" y="153"/>
                    </a:lnTo>
                    <a:lnTo>
                      <a:pt x="110" y="153"/>
                    </a:lnTo>
                    <a:lnTo>
                      <a:pt x="116" y="149"/>
                    </a:lnTo>
                    <a:lnTo>
                      <a:pt x="123" y="145"/>
                    </a:lnTo>
                    <a:lnTo>
                      <a:pt x="129" y="140"/>
                    </a:lnTo>
                    <a:lnTo>
                      <a:pt x="136" y="136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67" name="Freeform 67">
                <a:extLst>
                  <a:ext uri="{FF2B5EF4-FFF2-40B4-BE49-F238E27FC236}">
                    <a16:creationId xmlns:a16="http://schemas.microsoft.com/office/drawing/2014/main" id="{033CFC44-10A2-DACB-4ECC-ED3A096C86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8300" y="3121026"/>
                <a:ext cx="61912" cy="63500"/>
              </a:xfrm>
              <a:custGeom>
                <a:avLst/>
                <a:gdLst>
                  <a:gd name="T0" fmla="*/ 136 w 160"/>
                  <a:gd name="T1" fmla="*/ 136 h 160"/>
                  <a:gd name="T2" fmla="*/ 141 w 160"/>
                  <a:gd name="T3" fmla="*/ 129 h 160"/>
                  <a:gd name="T4" fmla="*/ 146 w 160"/>
                  <a:gd name="T5" fmla="*/ 123 h 160"/>
                  <a:gd name="T6" fmla="*/ 149 w 160"/>
                  <a:gd name="T7" fmla="*/ 116 h 160"/>
                  <a:gd name="T8" fmla="*/ 154 w 160"/>
                  <a:gd name="T9" fmla="*/ 110 h 160"/>
                  <a:gd name="T10" fmla="*/ 154 w 160"/>
                  <a:gd name="T11" fmla="*/ 106 h 160"/>
                  <a:gd name="T12" fmla="*/ 154 w 160"/>
                  <a:gd name="T13" fmla="*/ 103 h 160"/>
                  <a:gd name="T14" fmla="*/ 154 w 160"/>
                  <a:gd name="T15" fmla="*/ 102 h 160"/>
                  <a:gd name="T16" fmla="*/ 155 w 160"/>
                  <a:gd name="T17" fmla="*/ 102 h 160"/>
                  <a:gd name="T18" fmla="*/ 158 w 160"/>
                  <a:gd name="T19" fmla="*/ 95 h 160"/>
                  <a:gd name="T20" fmla="*/ 158 w 160"/>
                  <a:gd name="T21" fmla="*/ 90 h 160"/>
                  <a:gd name="T22" fmla="*/ 158 w 160"/>
                  <a:gd name="T23" fmla="*/ 88 h 160"/>
                  <a:gd name="T24" fmla="*/ 158 w 160"/>
                  <a:gd name="T25" fmla="*/ 87 h 160"/>
                  <a:gd name="T26" fmla="*/ 159 w 160"/>
                  <a:gd name="T27" fmla="*/ 87 h 160"/>
                  <a:gd name="T28" fmla="*/ 160 w 160"/>
                  <a:gd name="T29" fmla="*/ 80 h 160"/>
                  <a:gd name="T30" fmla="*/ 158 w 160"/>
                  <a:gd name="T31" fmla="*/ 63 h 160"/>
                  <a:gd name="T32" fmla="*/ 154 w 160"/>
                  <a:gd name="T33" fmla="*/ 49 h 160"/>
                  <a:gd name="T34" fmla="*/ 146 w 160"/>
                  <a:gd name="T35" fmla="*/ 35 h 160"/>
                  <a:gd name="T36" fmla="*/ 136 w 160"/>
                  <a:gd name="T37" fmla="*/ 23 h 160"/>
                  <a:gd name="T38" fmla="*/ 124 w 160"/>
                  <a:gd name="T39" fmla="*/ 13 h 160"/>
                  <a:gd name="T40" fmla="*/ 117 w 160"/>
                  <a:gd name="T41" fmla="*/ 8 h 160"/>
                  <a:gd name="T42" fmla="*/ 111 w 160"/>
                  <a:gd name="T43" fmla="*/ 6 h 160"/>
                  <a:gd name="T44" fmla="*/ 102 w 160"/>
                  <a:gd name="T45" fmla="*/ 2 h 160"/>
                  <a:gd name="T46" fmla="*/ 95 w 160"/>
                  <a:gd name="T47" fmla="*/ 1 h 160"/>
                  <a:gd name="T48" fmla="*/ 80 w 160"/>
                  <a:gd name="T49" fmla="*/ 0 h 160"/>
                  <a:gd name="T50" fmla="*/ 64 w 160"/>
                  <a:gd name="T51" fmla="*/ 1 h 160"/>
                  <a:gd name="T52" fmla="*/ 50 w 160"/>
                  <a:gd name="T53" fmla="*/ 6 h 160"/>
                  <a:gd name="T54" fmla="*/ 35 w 160"/>
                  <a:gd name="T55" fmla="*/ 13 h 160"/>
                  <a:gd name="T56" fmla="*/ 24 w 160"/>
                  <a:gd name="T57" fmla="*/ 23 h 160"/>
                  <a:gd name="T58" fmla="*/ 13 w 160"/>
                  <a:gd name="T59" fmla="*/ 35 h 160"/>
                  <a:gd name="T60" fmla="*/ 6 w 160"/>
                  <a:gd name="T61" fmla="*/ 49 h 160"/>
                  <a:gd name="T62" fmla="*/ 1 w 160"/>
                  <a:gd name="T63" fmla="*/ 63 h 160"/>
                  <a:gd name="T64" fmla="*/ 0 w 160"/>
                  <a:gd name="T65" fmla="*/ 80 h 160"/>
                  <a:gd name="T66" fmla="*/ 1 w 160"/>
                  <a:gd name="T67" fmla="*/ 95 h 160"/>
                  <a:gd name="T68" fmla="*/ 3 w 160"/>
                  <a:gd name="T69" fmla="*/ 102 h 160"/>
                  <a:gd name="T70" fmla="*/ 6 w 160"/>
                  <a:gd name="T71" fmla="*/ 110 h 160"/>
                  <a:gd name="T72" fmla="*/ 8 w 160"/>
                  <a:gd name="T73" fmla="*/ 116 h 160"/>
                  <a:gd name="T74" fmla="*/ 13 w 160"/>
                  <a:gd name="T75" fmla="*/ 123 h 160"/>
                  <a:gd name="T76" fmla="*/ 24 w 160"/>
                  <a:gd name="T77" fmla="*/ 136 h 160"/>
                  <a:gd name="T78" fmla="*/ 35 w 160"/>
                  <a:gd name="T79" fmla="*/ 145 h 160"/>
                  <a:gd name="T80" fmla="*/ 50 w 160"/>
                  <a:gd name="T81" fmla="*/ 154 h 160"/>
                  <a:gd name="T82" fmla="*/ 64 w 160"/>
                  <a:gd name="T83" fmla="*/ 157 h 160"/>
                  <a:gd name="T84" fmla="*/ 80 w 160"/>
                  <a:gd name="T85" fmla="*/ 160 h 160"/>
                  <a:gd name="T86" fmla="*/ 87 w 160"/>
                  <a:gd name="T87" fmla="*/ 158 h 160"/>
                  <a:gd name="T88" fmla="*/ 87 w 160"/>
                  <a:gd name="T89" fmla="*/ 157 h 160"/>
                  <a:gd name="T90" fmla="*/ 88 w 160"/>
                  <a:gd name="T91" fmla="*/ 157 h 160"/>
                  <a:gd name="T92" fmla="*/ 91 w 160"/>
                  <a:gd name="T93" fmla="*/ 157 h 160"/>
                  <a:gd name="T94" fmla="*/ 95 w 160"/>
                  <a:gd name="T95" fmla="*/ 157 h 160"/>
                  <a:gd name="T96" fmla="*/ 102 w 160"/>
                  <a:gd name="T97" fmla="*/ 155 h 160"/>
                  <a:gd name="T98" fmla="*/ 102 w 160"/>
                  <a:gd name="T99" fmla="*/ 154 h 160"/>
                  <a:gd name="T100" fmla="*/ 104 w 160"/>
                  <a:gd name="T101" fmla="*/ 154 h 160"/>
                  <a:gd name="T102" fmla="*/ 106 w 160"/>
                  <a:gd name="T103" fmla="*/ 154 h 160"/>
                  <a:gd name="T104" fmla="*/ 111 w 160"/>
                  <a:gd name="T105" fmla="*/ 154 h 160"/>
                  <a:gd name="T106" fmla="*/ 117 w 160"/>
                  <a:gd name="T107" fmla="*/ 149 h 160"/>
                  <a:gd name="T108" fmla="*/ 124 w 160"/>
                  <a:gd name="T109" fmla="*/ 145 h 160"/>
                  <a:gd name="T110" fmla="*/ 129 w 160"/>
                  <a:gd name="T111" fmla="*/ 141 h 160"/>
                  <a:gd name="T112" fmla="*/ 136 w 160"/>
                  <a:gd name="T113" fmla="*/ 136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0" h="160">
                    <a:moveTo>
                      <a:pt x="136" y="136"/>
                    </a:moveTo>
                    <a:lnTo>
                      <a:pt x="141" y="129"/>
                    </a:lnTo>
                    <a:lnTo>
                      <a:pt x="146" y="123"/>
                    </a:lnTo>
                    <a:lnTo>
                      <a:pt x="149" y="116"/>
                    </a:lnTo>
                    <a:lnTo>
                      <a:pt x="154" y="110"/>
                    </a:lnTo>
                    <a:lnTo>
                      <a:pt x="154" y="106"/>
                    </a:lnTo>
                    <a:lnTo>
                      <a:pt x="154" y="103"/>
                    </a:lnTo>
                    <a:lnTo>
                      <a:pt x="154" y="102"/>
                    </a:lnTo>
                    <a:lnTo>
                      <a:pt x="155" y="102"/>
                    </a:lnTo>
                    <a:lnTo>
                      <a:pt x="158" y="95"/>
                    </a:lnTo>
                    <a:lnTo>
                      <a:pt x="158" y="90"/>
                    </a:lnTo>
                    <a:lnTo>
                      <a:pt x="158" y="88"/>
                    </a:lnTo>
                    <a:lnTo>
                      <a:pt x="158" y="87"/>
                    </a:lnTo>
                    <a:lnTo>
                      <a:pt x="159" y="87"/>
                    </a:lnTo>
                    <a:lnTo>
                      <a:pt x="160" y="80"/>
                    </a:lnTo>
                    <a:lnTo>
                      <a:pt x="158" y="63"/>
                    </a:lnTo>
                    <a:lnTo>
                      <a:pt x="154" y="49"/>
                    </a:lnTo>
                    <a:lnTo>
                      <a:pt x="146" y="35"/>
                    </a:lnTo>
                    <a:lnTo>
                      <a:pt x="136" y="23"/>
                    </a:lnTo>
                    <a:lnTo>
                      <a:pt x="124" y="13"/>
                    </a:lnTo>
                    <a:lnTo>
                      <a:pt x="117" y="8"/>
                    </a:lnTo>
                    <a:lnTo>
                      <a:pt x="111" y="6"/>
                    </a:lnTo>
                    <a:lnTo>
                      <a:pt x="102" y="2"/>
                    </a:lnTo>
                    <a:lnTo>
                      <a:pt x="95" y="1"/>
                    </a:lnTo>
                    <a:lnTo>
                      <a:pt x="80" y="0"/>
                    </a:lnTo>
                    <a:lnTo>
                      <a:pt x="64" y="1"/>
                    </a:lnTo>
                    <a:lnTo>
                      <a:pt x="50" y="6"/>
                    </a:lnTo>
                    <a:lnTo>
                      <a:pt x="35" y="13"/>
                    </a:lnTo>
                    <a:lnTo>
                      <a:pt x="24" y="23"/>
                    </a:lnTo>
                    <a:lnTo>
                      <a:pt x="13" y="35"/>
                    </a:lnTo>
                    <a:lnTo>
                      <a:pt x="6" y="49"/>
                    </a:lnTo>
                    <a:lnTo>
                      <a:pt x="1" y="63"/>
                    </a:lnTo>
                    <a:lnTo>
                      <a:pt x="0" y="80"/>
                    </a:lnTo>
                    <a:lnTo>
                      <a:pt x="1" y="95"/>
                    </a:lnTo>
                    <a:lnTo>
                      <a:pt x="3" y="102"/>
                    </a:lnTo>
                    <a:lnTo>
                      <a:pt x="6" y="110"/>
                    </a:lnTo>
                    <a:lnTo>
                      <a:pt x="8" y="116"/>
                    </a:lnTo>
                    <a:lnTo>
                      <a:pt x="13" y="123"/>
                    </a:lnTo>
                    <a:lnTo>
                      <a:pt x="24" y="136"/>
                    </a:lnTo>
                    <a:lnTo>
                      <a:pt x="35" y="145"/>
                    </a:lnTo>
                    <a:lnTo>
                      <a:pt x="50" y="154"/>
                    </a:lnTo>
                    <a:lnTo>
                      <a:pt x="64" y="157"/>
                    </a:lnTo>
                    <a:lnTo>
                      <a:pt x="80" y="160"/>
                    </a:lnTo>
                    <a:lnTo>
                      <a:pt x="87" y="158"/>
                    </a:lnTo>
                    <a:lnTo>
                      <a:pt x="87" y="157"/>
                    </a:lnTo>
                    <a:lnTo>
                      <a:pt x="88" y="157"/>
                    </a:lnTo>
                    <a:lnTo>
                      <a:pt x="91" y="157"/>
                    </a:lnTo>
                    <a:lnTo>
                      <a:pt x="95" y="157"/>
                    </a:lnTo>
                    <a:lnTo>
                      <a:pt x="102" y="155"/>
                    </a:lnTo>
                    <a:lnTo>
                      <a:pt x="102" y="154"/>
                    </a:lnTo>
                    <a:lnTo>
                      <a:pt x="104" y="154"/>
                    </a:lnTo>
                    <a:lnTo>
                      <a:pt x="106" y="154"/>
                    </a:lnTo>
                    <a:lnTo>
                      <a:pt x="111" y="154"/>
                    </a:lnTo>
                    <a:lnTo>
                      <a:pt x="117" y="149"/>
                    </a:lnTo>
                    <a:lnTo>
                      <a:pt x="124" y="145"/>
                    </a:lnTo>
                    <a:lnTo>
                      <a:pt x="129" y="141"/>
                    </a:lnTo>
                    <a:lnTo>
                      <a:pt x="136" y="136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68" name="Freeform 68">
                <a:extLst>
                  <a:ext uri="{FF2B5EF4-FFF2-40B4-BE49-F238E27FC236}">
                    <a16:creationId xmlns:a16="http://schemas.microsoft.com/office/drawing/2014/main" id="{0BCA9B52-4591-53C9-9D02-D4754C3702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9913" y="3473451"/>
                <a:ext cx="63500" cy="63500"/>
              </a:xfrm>
              <a:custGeom>
                <a:avLst/>
                <a:gdLst>
                  <a:gd name="T0" fmla="*/ 136 w 160"/>
                  <a:gd name="T1" fmla="*/ 136 h 160"/>
                  <a:gd name="T2" fmla="*/ 141 w 160"/>
                  <a:gd name="T3" fmla="*/ 129 h 160"/>
                  <a:gd name="T4" fmla="*/ 146 w 160"/>
                  <a:gd name="T5" fmla="*/ 123 h 160"/>
                  <a:gd name="T6" fmla="*/ 149 w 160"/>
                  <a:gd name="T7" fmla="*/ 116 h 160"/>
                  <a:gd name="T8" fmla="*/ 154 w 160"/>
                  <a:gd name="T9" fmla="*/ 110 h 160"/>
                  <a:gd name="T10" fmla="*/ 154 w 160"/>
                  <a:gd name="T11" fmla="*/ 106 h 160"/>
                  <a:gd name="T12" fmla="*/ 154 w 160"/>
                  <a:gd name="T13" fmla="*/ 103 h 160"/>
                  <a:gd name="T14" fmla="*/ 154 w 160"/>
                  <a:gd name="T15" fmla="*/ 102 h 160"/>
                  <a:gd name="T16" fmla="*/ 155 w 160"/>
                  <a:gd name="T17" fmla="*/ 102 h 160"/>
                  <a:gd name="T18" fmla="*/ 157 w 160"/>
                  <a:gd name="T19" fmla="*/ 95 h 160"/>
                  <a:gd name="T20" fmla="*/ 157 w 160"/>
                  <a:gd name="T21" fmla="*/ 90 h 160"/>
                  <a:gd name="T22" fmla="*/ 157 w 160"/>
                  <a:gd name="T23" fmla="*/ 88 h 160"/>
                  <a:gd name="T24" fmla="*/ 157 w 160"/>
                  <a:gd name="T25" fmla="*/ 87 h 160"/>
                  <a:gd name="T26" fmla="*/ 158 w 160"/>
                  <a:gd name="T27" fmla="*/ 87 h 160"/>
                  <a:gd name="T28" fmla="*/ 160 w 160"/>
                  <a:gd name="T29" fmla="*/ 80 h 160"/>
                  <a:gd name="T30" fmla="*/ 157 w 160"/>
                  <a:gd name="T31" fmla="*/ 63 h 160"/>
                  <a:gd name="T32" fmla="*/ 154 w 160"/>
                  <a:gd name="T33" fmla="*/ 49 h 160"/>
                  <a:gd name="T34" fmla="*/ 146 w 160"/>
                  <a:gd name="T35" fmla="*/ 35 h 160"/>
                  <a:gd name="T36" fmla="*/ 136 w 160"/>
                  <a:gd name="T37" fmla="*/ 23 h 160"/>
                  <a:gd name="T38" fmla="*/ 123 w 160"/>
                  <a:gd name="T39" fmla="*/ 13 h 160"/>
                  <a:gd name="T40" fmla="*/ 116 w 160"/>
                  <a:gd name="T41" fmla="*/ 8 h 160"/>
                  <a:gd name="T42" fmla="*/ 110 w 160"/>
                  <a:gd name="T43" fmla="*/ 6 h 160"/>
                  <a:gd name="T44" fmla="*/ 102 w 160"/>
                  <a:gd name="T45" fmla="*/ 2 h 160"/>
                  <a:gd name="T46" fmla="*/ 95 w 160"/>
                  <a:gd name="T47" fmla="*/ 1 h 160"/>
                  <a:gd name="T48" fmla="*/ 80 w 160"/>
                  <a:gd name="T49" fmla="*/ 0 h 160"/>
                  <a:gd name="T50" fmla="*/ 63 w 160"/>
                  <a:gd name="T51" fmla="*/ 1 h 160"/>
                  <a:gd name="T52" fmla="*/ 49 w 160"/>
                  <a:gd name="T53" fmla="*/ 6 h 160"/>
                  <a:gd name="T54" fmla="*/ 35 w 160"/>
                  <a:gd name="T55" fmla="*/ 13 h 160"/>
                  <a:gd name="T56" fmla="*/ 23 w 160"/>
                  <a:gd name="T57" fmla="*/ 23 h 160"/>
                  <a:gd name="T58" fmla="*/ 13 w 160"/>
                  <a:gd name="T59" fmla="*/ 35 h 160"/>
                  <a:gd name="T60" fmla="*/ 6 w 160"/>
                  <a:gd name="T61" fmla="*/ 49 h 160"/>
                  <a:gd name="T62" fmla="*/ 1 w 160"/>
                  <a:gd name="T63" fmla="*/ 63 h 160"/>
                  <a:gd name="T64" fmla="*/ 0 w 160"/>
                  <a:gd name="T65" fmla="*/ 80 h 160"/>
                  <a:gd name="T66" fmla="*/ 1 w 160"/>
                  <a:gd name="T67" fmla="*/ 95 h 160"/>
                  <a:gd name="T68" fmla="*/ 2 w 160"/>
                  <a:gd name="T69" fmla="*/ 102 h 160"/>
                  <a:gd name="T70" fmla="*/ 6 w 160"/>
                  <a:gd name="T71" fmla="*/ 110 h 160"/>
                  <a:gd name="T72" fmla="*/ 8 w 160"/>
                  <a:gd name="T73" fmla="*/ 116 h 160"/>
                  <a:gd name="T74" fmla="*/ 13 w 160"/>
                  <a:gd name="T75" fmla="*/ 123 h 160"/>
                  <a:gd name="T76" fmla="*/ 23 w 160"/>
                  <a:gd name="T77" fmla="*/ 136 h 160"/>
                  <a:gd name="T78" fmla="*/ 35 w 160"/>
                  <a:gd name="T79" fmla="*/ 146 h 160"/>
                  <a:gd name="T80" fmla="*/ 49 w 160"/>
                  <a:gd name="T81" fmla="*/ 154 h 160"/>
                  <a:gd name="T82" fmla="*/ 63 w 160"/>
                  <a:gd name="T83" fmla="*/ 157 h 160"/>
                  <a:gd name="T84" fmla="*/ 80 w 160"/>
                  <a:gd name="T85" fmla="*/ 160 h 160"/>
                  <a:gd name="T86" fmla="*/ 87 w 160"/>
                  <a:gd name="T87" fmla="*/ 158 h 160"/>
                  <a:gd name="T88" fmla="*/ 87 w 160"/>
                  <a:gd name="T89" fmla="*/ 157 h 160"/>
                  <a:gd name="T90" fmla="*/ 88 w 160"/>
                  <a:gd name="T91" fmla="*/ 157 h 160"/>
                  <a:gd name="T92" fmla="*/ 90 w 160"/>
                  <a:gd name="T93" fmla="*/ 157 h 160"/>
                  <a:gd name="T94" fmla="*/ 95 w 160"/>
                  <a:gd name="T95" fmla="*/ 157 h 160"/>
                  <a:gd name="T96" fmla="*/ 102 w 160"/>
                  <a:gd name="T97" fmla="*/ 155 h 160"/>
                  <a:gd name="T98" fmla="*/ 102 w 160"/>
                  <a:gd name="T99" fmla="*/ 154 h 160"/>
                  <a:gd name="T100" fmla="*/ 103 w 160"/>
                  <a:gd name="T101" fmla="*/ 154 h 160"/>
                  <a:gd name="T102" fmla="*/ 106 w 160"/>
                  <a:gd name="T103" fmla="*/ 154 h 160"/>
                  <a:gd name="T104" fmla="*/ 110 w 160"/>
                  <a:gd name="T105" fmla="*/ 154 h 160"/>
                  <a:gd name="T106" fmla="*/ 116 w 160"/>
                  <a:gd name="T107" fmla="*/ 149 h 160"/>
                  <a:gd name="T108" fmla="*/ 123 w 160"/>
                  <a:gd name="T109" fmla="*/ 146 h 160"/>
                  <a:gd name="T110" fmla="*/ 129 w 160"/>
                  <a:gd name="T111" fmla="*/ 141 h 160"/>
                  <a:gd name="T112" fmla="*/ 136 w 160"/>
                  <a:gd name="T113" fmla="*/ 136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0" h="160">
                    <a:moveTo>
                      <a:pt x="136" y="136"/>
                    </a:moveTo>
                    <a:lnTo>
                      <a:pt x="141" y="129"/>
                    </a:lnTo>
                    <a:lnTo>
                      <a:pt x="146" y="123"/>
                    </a:lnTo>
                    <a:lnTo>
                      <a:pt x="149" y="116"/>
                    </a:lnTo>
                    <a:lnTo>
                      <a:pt x="154" y="110"/>
                    </a:lnTo>
                    <a:lnTo>
                      <a:pt x="154" y="106"/>
                    </a:lnTo>
                    <a:lnTo>
                      <a:pt x="154" y="103"/>
                    </a:lnTo>
                    <a:lnTo>
                      <a:pt x="154" y="102"/>
                    </a:lnTo>
                    <a:lnTo>
                      <a:pt x="155" y="102"/>
                    </a:lnTo>
                    <a:lnTo>
                      <a:pt x="157" y="95"/>
                    </a:lnTo>
                    <a:lnTo>
                      <a:pt x="157" y="90"/>
                    </a:lnTo>
                    <a:lnTo>
                      <a:pt x="157" y="88"/>
                    </a:lnTo>
                    <a:lnTo>
                      <a:pt x="157" y="87"/>
                    </a:lnTo>
                    <a:lnTo>
                      <a:pt x="158" y="87"/>
                    </a:lnTo>
                    <a:lnTo>
                      <a:pt x="160" y="80"/>
                    </a:lnTo>
                    <a:lnTo>
                      <a:pt x="157" y="63"/>
                    </a:lnTo>
                    <a:lnTo>
                      <a:pt x="154" y="49"/>
                    </a:lnTo>
                    <a:lnTo>
                      <a:pt x="146" y="35"/>
                    </a:lnTo>
                    <a:lnTo>
                      <a:pt x="136" y="23"/>
                    </a:lnTo>
                    <a:lnTo>
                      <a:pt x="123" y="13"/>
                    </a:lnTo>
                    <a:lnTo>
                      <a:pt x="116" y="8"/>
                    </a:lnTo>
                    <a:lnTo>
                      <a:pt x="110" y="6"/>
                    </a:lnTo>
                    <a:lnTo>
                      <a:pt x="102" y="2"/>
                    </a:lnTo>
                    <a:lnTo>
                      <a:pt x="95" y="1"/>
                    </a:lnTo>
                    <a:lnTo>
                      <a:pt x="80" y="0"/>
                    </a:lnTo>
                    <a:lnTo>
                      <a:pt x="63" y="1"/>
                    </a:lnTo>
                    <a:lnTo>
                      <a:pt x="49" y="6"/>
                    </a:lnTo>
                    <a:lnTo>
                      <a:pt x="35" y="13"/>
                    </a:lnTo>
                    <a:lnTo>
                      <a:pt x="23" y="23"/>
                    </a:lnTo>
                    <a:lnTo>
                      <a:pt x="13" y="35"/>
                    </a:lnTo>
                    <a:lnTo>
                      <a:pt x="6" y="49"/>
                    </a:lnTo>
                    <a:lnTo>
                      <a:pt x="1" y="63"/>
                    </a:lnTo>
                    <a:lnTo>
                      <a:pt x="0" y="80"/>
                    </a:lnTo>
                    <a:lnTo>
                      <a:pt x="1" y="95"/>
                    </a:lnTo>
                    <a:lnTo>
                      <a:pt x="2" y="102"/>
                    </a:lnTo>
                    <a:lnTo>
                      <a:pt x="6" y="110"/>
                    </a:lnTo>
                    <a:lnTo>
                      <a:pt x="8" y="116"/>
                    </a:lnTo>
                    <a:lnTo>
                      <a:pt x="13" y="123"/>
                    </a:lnTo>
                    <a:lnTo>
                      <a:pt x="23" y="136"/>
                    </a:lnTo>
                    <a:lnTo>
                      <a:pt x="35" y="146"/>
                    </a:lnTo>
                    <a:lnTo>
                      <a:pt x="49" y="154"/>
                    </a:lnTo>
                    <a:lnTo>
                      <a:pt x="63" y="157"/>
                    </a:lnTo>
                    <a:lnTo>
                      <a:pt x="80" y="160"/>
                    </a:lnTo>
                    <a:lnTo>
                      <a:pt x="87" y="158"/>
                    </a:lnTo>
                    <a:lnTo>
                      <a:pt x="87" y="157"/>
                    </a:lnTo>
                    <a:lnTo>
                      <a:pt x="88" y="157"/>
                    </a:lnTo>
                    <a:lnTo>
                      <a:pt x="90" y="157"/>
                    </a:lnTo>
                    <a:lnTo>
                      <a:pt x="95" y="157"/>
                    </a:lnTo>
                    <a:lnTo>
                      <a:pt x="102" y="155"/>
                    </a:lnTo>
                    <a:lnTo>
                      <a:pt x="102" y="154"/>
                    </a:lnTo>
                    <a:lnTo>
                      <a:pt x="103" y="154"/>
                    </a:lnTo>
                    <a:lnTo>
                      <a:pt x="106" y="154"/>
                    </a:lnTo>
                    <a:lnTo>
                      <a:pt x="110" y="154"/>
                    </a:lnTo>
                    <a:lnTo>
                      <a:pt x="116" y="149"/>
                    </a:lnTo>
                    <a:lnTo>
                      <a:pt x="123" y="146"/>
                    </a:lnTo>
                    <a:lnTo>
                      <a:pt x="129" y="141"/>
                    </a:lnTo>
                    <a:lnTo>
                      <a:pt x="136" y="136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69" name="Freeform 69">
                <a:extLst>
                  <a:ext uri="{FF2B5EF4-FFF2-40B4-BE49-F238E27FC236}">
                    <a16:creationId xmlns:a16="http://schemas.microsoft.com/office/drawing/2014/main" id="{EC7E94DD-93B4-0513-6022-D3EA835AE2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5013" y="3009901"/>
                <a:ext cx="61912" cy="63500"/>
              </a:xfrm>
              <a:custGeom>
                <a:avLst/>
                <a:gdLst>
                  <a:gd name="T0" fmla="*/ 136 w 160"/>
                  <a:gd name="T1" fmla="*/ 136 h 160"/>
                  <a:gd name="T2" fmla="*/ 141 w 160"/>
                  <a:gd name="T3" fmla="*/ 129 h 160"/>
                  <a:gd name="T4" fmla="*/ 146 w 160"/>
                  <a:gd name="T5" fmla="*/ 123 h 160"/>
                  <a:gd name="T6" fmla="*/ 149 w 160"/>
                  <a:gd name="T7" fmla="*/ 116 h 160"/>
                  <a:gd name="T8" fmla="*/ 154 w 160"/>
                  <a:gd name="T9" fmla="*/ 110 h 160"/>
                  <a:gd name="T10" fmla="*/ 154 w 160"/>
                  <a:gd name="T11" fmla="*/ 106 h 160"/>
                  <a:gd name="T12" fmla="*/ 154 w 160"/>
                  <a:gd name="T13" fmla="*/ 103 h 160"/>
                  <a:gd name="T14" fmla="*/ 154 w 160"/>
                  <a:gd name="T15" fmla="*/ 102 h 160"/>
                  <a:gd name="T16" fmla="*/ 155 w 160"/>
                  <a:gd name="T17" fmla="*/ 102 h 160"/>
                  <a:gd name="T18" fmla="*/ 158 w 160"/>
                  <a:gd name="T19" fmla="*/ 95 h 160"/>
                  <a:gd name="T20" fmla="*/ 158 w 160"/>
                  <a:gd name="T21" fmla="*/ 90 h 160"/>
                  <a:gd name="T22" fmla="*/ 158 w 160"/>
                  <a:gd name="T23" fmla="*/ 88 h 160"/>
                  <a:gd name="T24" fmla="*/ 158 w 160"/>
                  <a:gd name="T25" fmla="*/ 87 h 160"/>
                  <a:gd name="T26" fmla="*/ 159 w 160"/>
                  <a:gd name="T27" fmla="*/ 87 h 160"/>
                  <a:gd name="T28" fmla="*/ 160 w 160"/>
                  <a:gd name="T29" fmla="*/ 80 h 160"/>
                  <a:gd name="T30" fmla="*/ 158 w 160"/>
                  <a:gd name="T31" fmla="*/ 63 h 160"/>
                  <a:gd name="T32" fmla="*/ 154 w 160"/>
                  <a:gd name="T33" fmla="*/ 49 h 160"/>
                  <a:gd name="T34" fmla="*/ 146 w 160"/>
                  <a:gd name="T35" fmla="*/ 35 h 160"/>
                  <a:gd name="T36" fmla="*/ 136 w 160"/>
                  <a:gd name="T37" fmla="*/ 23 h 160"/>
                  <a:gd name="T38" fmla="*/ 123 w 160"/>
                  <a:gd name="T39" fmla="*/ 13 h 160"/>
                  <a:gd name="T40" fmla="*/ 116 w 160"/>
                  <a:gd name="T41" fmla="*/ 8 h 160"/>
                  <a:gd name="T42" fmla="*/ 111 w 160"/>
                  <a:gd name="T43" fmla="*/ 6 h 160"/>
                  <a:gd name="T44" fmla="*/ 102 w 160"/>
                  <a:gd name="T45" fmla="*/ 2 h 160"/>
                  <a:gd name="T46" fmla="*/ 95 w 160"/>
                  <a:gd name="T47" fmla="*/ 1 h 160"/>
                  <a:gd name="T48" fmla="*/ 80 w 160"/>
                  <a:gd name="T49" fmla="*/ 0 h 160"/>
                  <a:gd name="T50" fmla="*/ 64 w 160"/>
                  <a:gd name="T51" fmla="*/ 1 h 160"/>
                  <a:gd name="T52" fmla="*/ 49 w 160"/>
                  <a:gd name="T53" fmla="*/ 6 h 160"/>
                  <a:gd name="T54" fmla="*/ 35 w 160"/>
                  <a:gd name="T55" fmla="*/ 13 h 160"/>
                  <a:gd name="T56" fmla="*/ 24 w 160"/>
                  <a:gd name="T57" fmla="*/ 23 h 160"/>
                  <a:gd name="T58" fmla="*/ 13 w 160"/>
                  <a:gd name="T59" fmla="*/ 35 h 160"/>
                  <a:gd name="T60" fmla="*/ 6 w 160"/>
                  <a:gd name="T61" fmla="*/ 49 h 160"/>
                  <a:gd name="T62" fmla="*/ 1 w 160"/>
                  <a:gd name="T63" fmla="*/ 63 h 160"/>
                  <a:gd name="T64" fmla="*/ 0 w 160"/>
                  <a:gd name="T65" fmla="*/ 80 h 160"/>
                  <a:gd name="T66" fmla="*/ 1 w 160"/>
                  <a:gd name="T67" fmla="*/ 95 h 160"/>
                  <a:gd name="T68" fmla="*/ 2 w 160"/>
                  <a:gd name="T69" fmla="*/ 102 h 160"/>
                  <a:gd name="T70" fmla="*/ 6 w 160"/>
                  <a:gd name="T71" fmla="*/ 110 h 160"/>
                  <a:gd name="T72" fmla="*/ 8 w 160"/>
                  <a:gd name="T73" fmla="*/ 116 h 160"/>
                  <a:gd name="T74" fmla="*/ 13 w 160"/>
                  <a:gd name="T75" fmla="*/ 123 h 160"/>
                  <a:gd name="T76" fmla="*/ 24 w 160"/>
                  <a:gd name="T77" fmla="*/ 136 h 160"/>
                  <a:gd name="T78" fmla="*/ 35 w 160"/>
                  <a:gd name="T79" fmla="*/ 145 h 160"/>
                  <a:gd name="T80" fmla="*/ 49 w 160"/>
                  <a:gd name="T81" fmla="*/ 154 h 160"/>
                  <a:gd name="T82" fmla="*/ 64 w 160"/>
                  <a:gd name="T83" fmla="*/ 157 h 160"/>
                  <a:gd name="T84" fmla="*/ 80 w 160"/>
                  <a:gd name="T85" fmla="*/ 160 h 160"/>
                  <a:gd name="T86" fmla="*/ 87 w 160"/>
                  <a:gd name="T87" fmla="*/ 158 h 160"/>
                  <a:gd name="T88" fmla="*/ 87 w 160"/>
                  <a:gd name="T89" fmla="*/ 157 h 160"/>
                  <a:gd name="T90" fmla="*/ 88 w 160"/>
                  <a:gd name="T91" fmla="*/ 157 h 160"/>
                  <a:gd name="T92" fmla="*/ 91 w 160"/>
                  <a:gd name="T93" fmla="*/ 157 h 160"/>
                  <a:gd name="T94" fmla="*/ 95 w 160"/>
                  <a:gd name="T95" fmla="*/ 157 h 160"/>
                  <a:gd name="T96" fmla="*/ 102 w 160"/>
                  <a:gd name="T97" fmla="*/ 155 h 160"/>
                  <a:gd name="T98" fmla="*/ 102 w 160"/>
                  <a:gd name="T99" fmla="*/ 154 h 160"/>
                  <a:gd name="T100" fmla="*/ 103 w 160"/>
                  <a:gd name="T101" fmla="*/ 154 h 160"/>
                  <a:gd name="T102" fmla="*/ 106 w 160"/>
                  <a:gd name="T103" fmla="*/ 154 h 160"/>
                  <a:gd name="T104" fmla="*/ 111 w 160"/>
                  <a:gd name="T105" fmla="*/ 154 h 160"/>
                  <a:gd name="T106" fmla="*/ 116 w 160"/>
                  <a:gd name="T107" fmla="*/ 149 h 160"/>
                  <a:gd name="T108" fmla="*/ 123 w 160"/>
                  <a:gd name="T109" fmla="*/ 145 h 160"/>
                  <a:gd name="T110" fmla="*/ 129 w 160"/>
                  <a:gd name="T111" fmla="*/ 141 h 160"/>
                  <a:gd name="T112" fmla="*/ 136 w 160"/>
                  <a:gd name="T113" fmla="*/ 136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0" h="160">
                    <a:moveTo>
                      <a:pt x="136" y="136"/>
                    </a:moveTo>
                    <a:lnTo>
                      <a:pt x="141" y="129"/>
                    </a:lnTo>
                    <a:lnTo>
                      <a:pt x="146" y="123"/>
                    </a:lnTo>
                    <a:lnTo>
                      <a:pt x="149" y="116"/>
                    </a:lnTo>
                    <a:lnTo>
                      <a:pt x="154" y="110"/>
                    </a:lnTo>
                    <a:lnTo>
                      <a:pt x="154" y="106"/>
                    </a:lnTo>
                    <a:lnTo>
                      <a:pt x="154" y="103"/>
                    </a:lnTo>
                    <a:lnTo>
                      <a:pt x="154" y="102"/>
                    </a:lnTo>
                    <a:lnTo>
                      <a:pt x="155" y="102"/>
                    </a:lnTo>
                    <a:lnTo>
                      <a:pt x="158" y="95"/>
                    </a:lnTo>
                    <a:lnTo>
                      <a:pt x="158" y="90"/>
                    </a:lnTo>
                    <a:lnTo>
                      <a:pt x="158" y="88"/>
                    </a:lnTo>
                    <a:lnTo>
                      <a:pt x="158" y="87"/>
                    </a:lnTo>
                    <a:lnTo>
                      <a:pt x="159" y="87"/>
                    </a:lnTo>
                    <a:lnTo>
                      <a:pt x="160" y="80"/>
                    </a:lnTo>
                    <a:lnTo>
                      <a:pt x="158" y="63"/>
                    </a:lnTo>
                    <a:lnTo>
                      <a:pt x="154" y="49"/>
                    </a:lnTo>
                    <a:lnTo>
                      <a:pt x="146" y="35"/>
                    </a:lnTo>
                    <a:lnTo>
                      <a:pt x="136" y="23"/>
                    </a:lnTo>
                    <a:lnTo>
                      <a:pt x="123" y="13"/>
                    </a:lnTo>
                    <a:lnTo>
                      <a:pt x="116" y="8"/>
                    </a:lnTo>
                    <a:lnTo>
                      <a:pt x="111" y="6"/>
                    </a:lnTo>
                    <a:lnTo>
                      <a:pt x="102" y="2"/>
                    </a:lnTo>
                    <a:lnTo>
                      <a:pt x="95" y="1"/>
                    </a:lnTo>
                    <a:lnTo>
                      <a:pt x="80" y="0"/>
                    </a:lnTo>
                    <a:lnTo>
                      <a:pt x="64" y="1"/>
                    </a:lnTo>
                    <a:lnTo>
                      <a:pt x="49" y="6"/>
                    </a:lnTo>
                    <a:lnTo>
                      <a:pt x="35" y="13"/>
                    </a:lnTo>
                    <a:lnTo>
                      <a:pt x="24" y="23"/>
                    </a:lnTo>
                    <a:lnTo>
                      <a:pt x="13" y="35"/>
                    </a:lnTo>
                    <a:lnTo>
                      <a:pt x="6" y="49"/>
                    </a:lnTo>
                    <a:lnTo>
                      <a:pt x="1" y="63"/>
                    </a:lnTo>
                    <a:lnTo>
                      <a:pt x="0" y="80"/>
                    </a:lnTo>
                    <a:lnTo>
                      <a:pt x="1" y="95"/>
                    </a:lnTo>
                    <a:lnTo>
                      <a:pt x="2" y="102"/>
                    </a:lnTo>
                    <a:lnTo>
                      <a:pt x="6" y="110"/>
                    </a:lnTo>
                    <a:lnTo>
                      <a:pt x="8" y="116"/>
                    </a:lnTo>
                    <a:lnTo>
                      <a:pt x="13" y="123"/>
                    </a:lnTo>
                    <a:lnTo>
                      <a:pt x="24" y="136"/>
                    </a:lnTo>
                    <a:lnTo>
                      <a:pt x="35" y="145"/>
                    </a:lnTo>
                    <a:lnTo>
                      <a:pt x="49" y="154"/>
                    </a:lnTo>
                    <a:lnTo>
                      <a:pt x="64" y="157"/>
                    </a:lnTo>
                    <a:lnTo>
                      <a:pt x="80" y="160"/>
                    </a:lnTo>
                    <a:lnTo>
                      <a:pt x="87" y="158"/>
                    </a:lnTo>
                    <a:lnTo>
                      <a:pt x="87" y="157"/>
                    </a:lnTo>
                    <a:lnTo>
                      <a:pt x="88" y="157"/>
                    </a:lnTo>
                    <a:lnTo>
                      <a:pt x="91" y="157"/>
                    </a:lnTo>
                    <a:lnTo>
                      <a:pt x="95" y="157"/>
                    </a:lnTo>
                    <a:lnTo>
                      <a:pt x="102" y="155"/>
                    </a:lnTo>
                    <a:lnTo>
                      <a:pt x="102" y="154"/>
                    </a:lnTo>
                    <a:lnTo>
                      <a:pt x="103" y="154"/>
                    </a:lnTo>
                    <a:lnTo>
                      <a:pt x="106" y="154"/>
                    </a:lnTo>
                    <a:lnTo>
                      <a:pt x="111" y="154"/>
                    </a:lnTo>
                    <a:lnTo>
                      <a:pt x="116" y="149"/>
                    </a:lnTo>
                    <a:lnTo>
                      <a:pt x="123" y="145"/>
                    </a:lnTo>
                    <a:lnTo>
                      <a:pt x="129" y="141"/>
                    </a:lnTo>
                    <a:lnTo>
                      <a:pt x="136" y="136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70" name="Freeform 70">
                <a:extLst>
                  <a:ext uri="{FF2B5EF4-FFF2-40B4-BE49-F238E27FC236}">
                    <a16:creationId xmlns:a16="http://schemas.microsoft.com/office/drawing/2014/main" id="{139A645B-4226-EDDF-5529-9679770956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75675" y="3370263"/>
                <a:ext cx="63500" cy="63500"/>
              </a:xfrm>
              <a:custGeom>
                <a:avLst/>
                <a:gdLst>
                  <a:gd name="T0" fmla="*/ 136 w 160"/>
                  <a:gd name="T1" fmla="*/ 137 h 160"/>
                  <a:gd name="T2" fmla="*/ 141 w 160"/>
                  <a:gd name="T3" fmla="*/ 130 h 160"/>
                  <a:gd name="T4" fmla="*/ 145 w 160"/>
                  <a:gd name="T5" fmla="*/ 124 h 160"/>
                  <a:gd name="T6" fmla="*/ 149 w 160"/>
                  <a:gd name="T7" fmla="*/ 117 h 160"/>
                  <a:gd name="T8" fmla="*/ 154 w 160"/>
                  <a:gd name="T9" fmla="*/ 111 h 160"/>
                  <a:gd name="T10" fmla="*/ 154 w 160"/>
                  <a:gd name="T11" fmla="*/ 106 h 160"/>
                  <a:gd name="T12" fmla="*/ 154 w 160"/>
                  <a:gd name="T13" fmla="*/ 104 h 160"/>
                  <a:gd name="T14" fmla="*/ 154 w 160"/>
                  <a:gd name="T15" fmla="*/ 103 h 160"/>
                  <a:gd name="T16" fmla="*/ 155 w 160"/>
                  <a:gd name="T17" fmla="*/ 103 h 160"/>
                  <a:gd name="T18" fmla="*/ 157 w 160"/>
                  <a:gd name="T19" fmla="*/ 96 h 160"/>
                  <a:gd name="T20" fmla="*/ 157 w 160"/>
                  <a:gd name="T21" fmla="*/ 91 h 160"/>
                  <a:gd name="T22" fmla="*/ 157 w 160"/>
                  <a:gd name="T23" fmla="*/ 88 h 160"/>
                  <a:gd name="T24" fmla="*/ 157 w 160"/>
                  <a:gd name="T25" fmla="*/ 87 h 160"/>
                  <a:gd name="T26" fmla="*/ 158 w 160"/>
                  <a:gd name="T27" fmla="*/ 87 h 160"/>
                  <a:gd name="T28" fmla="*/ 160 w 160"/>
                  <a:gd name="T29" fmla="*/ 80 h 160"/>
                  <a:gd name="T30" fmla="*/ 157 w 160"/>
                  <a:gd name="T31" fmla="*/ 64 h 160"/>
                  <a:gd name="T32" fmla="*/ 154 w 160"/>
                  <a:gd name="T33" fmla="*/ 50 h 160"/>
                  <a:gd name="T34" fmla="*/ 145 w 160"/>
                  <a:gd name="T35" fmla="*/ 36 h 160"/>
                  <a:gd name="T36" fmla="*/ 136 w 160"/>
                  <a:gd name="T37" fmla="*/ 24 h 160"/>
                  <a:gd name="T38" fmla="*/ 123 w 160"/>
                  <a:gd name="T39" fmla="*/ 13 h 160"/>
                  <a:gd name="T40" fmla="*/ 116 w 160"/>
                  <a:gd name="T41" fmla="*/ 9 h 160"/>
                  <a:gd name="T42" fmla="*/ 110 w 160"/>
                  <a:gd name="T43" fmla="*/ 6 h 160"/>
                  <a:gd name="T44" fmla="*/ 102 w 160"/>
                  <a:gd name="T45" fmla="*/ 3 h 160"/>
                  <a:gd name="T46" fmla="*/ 95 w 160"/>
                  <a:gd name="T47" fmla="*/ 2 h 160"/>
                  <a:gd name="T48" fmla="*/ 80 w 160"/>
                  <a:gd name="T49" fmla="*/ 0 h 160"/>
                  <a:gd name="T50" fmla="*/ 63 w 160"/>
                  <a:gd name="T51" fmla="*/ 2 h 160"/>
                  <a:gd name="T52" fmla="*/ 49 w 160"/>
                  <a:gd name="T53" fmla="*/ 6 h 160"/>
                  <a:gd name="T54" fmla="*/ 35 w 160"/>
                  <a:gd name="T55" fmla="*/ 13 h 160"/>
                  <a:gd name="T56" fmla="*/ 23 w 160"/>
                  <a:gd name="T57" fmla="*/ 24 h 160"/>
                  <a:gd name="T58" fmla="*/ 13 w 160"/>
                  <a:gd name="T59" fmla="*/ 36 h 160"/>
                  <a:gd name="T60" fmla="*/ 6 w 160"/>
                  <a:gd name="T61" fmla="*/ 50 h 160"/>
                  <a:gd name="T62" fmla="*/ 1 w 160"/>
                  <a:gd name="T63" fmla="*/ 64 h 160"/>
                  <a:gd name="T64" fmla="*/ 0 w 160"/>
                  <a:gd name="T65" fmla="*/ 80 h 160"/>
                  <a:gd name="T66" fmla="*/ 1 w 160"/>
                  <a:gd name="T67" fmla="*/ 96 h 160"/>
                  <a:gd name="T68" fmla="*/ 2 w 160"/>
                  <a:gd name="T69" fmla="*/ 103 h 160"/>
                  <a:gd name="T70" fmla="*/ 6 w 160"/>
                  <a:gd name="T71" fmla="*/ 111 h 160"/>
                  <a:gd name="T72" fmla="*/ 8 w 160"/>
                  <a:gd name="T73" fmla="*/ 117 h 160"/>
                  <a:gd name="T74" fmla="*/ 13 w 160"/>
                  <a:gd name="T75" fmla="*/ 124 h 160"/>
                  <a:gd name="T76" fmla="*/ 23 w 160"/>
                  <a:gd name="T77" fmla="*/ 137 h 160"/>
                  <a:gd name="T78" fmla="*/ 35 w 160"/>
                  <a:gd name="T79" fmla="*/ 146 h 160"/>
                  <a:gd name="T80" fmla="*/ 49 w 160"/>
                  <a:gd name="T81" fmla="*/ 154 h 160"/>
                  <a:gd name="T82" fmla="*/ 63 w 160"/>
                  <a:gd name="T83" fmla="*/ 158 h 160"/>
                  <a:gd name="T84" fmla="*/ 80 w 160"/>
                  <a:gd name="T85" fmla="*/ 160 h 160"/>
                  <a:gd name="T86" fmla="*/ 87 w 160"/>
                  <a:gd name="T87" fmla="*/ 159 h 160"/>
                  <a:gd name="T88" fmla="*/ 87 w 160"/>
                  <a:gd name="T89" fmla="*/ 158 h 160"/>
                  <a:gd name="T90" fmla="*/ 88 w 160"/>
                  <a:gd name="T91" fmla="*/ 158 h 160"/>
                  <a:gd name="T92" fmla="*/ 90 w 160"/>
                  <a:gd name="T93" fmla="*/ 158 h 160"/>
                  <a:gd name="T94" fmla="*/ 95 w 160"/>
                  <a:gd name="T95" fmla="*/ 158 h 160"/>
                  <a:gd name="T96" fmla="*/ 102 w 160"/>
                  <a:gd name="T97" fmla="*/ 155 h 160"/>
                  <a:gd name="T98" fmla="*/ 102 w 160"/>
                  <a:gd name="T99" fmla="*/ 154 h 160"/>
                  <a:gd name="T100" fmla="*/ 103 w 160"/>
                  <a:gd name="T101" fmla="*/ 154 h 160"/>
                  <a:gd name="T102" fmla="*/ 106 w 160"/>
                  <a:gd name="T103" fmla="*/ 154 h 160"/>
                  <a:gd name="T104" fmla="*/ 110 w 160"/>
                  <a:gd name="T105" fmla="*/ 154 h 160"/>
                  <a:gd name="T106" fmla="*/ 116 w 160"/>
                  <a:gd name="T107" fmla="*/ 150 h 160"/>
                  <a:gd name="T108" fmla="*/ 123 w 160"/>
                  <a:gd name="T109" fmla="*/ 146 h 160"/>
                  <a:gd name="T110" fmla="*/ 129 w 160"/>
                  <a:gd name="T111" fmla="*/ 141 h 160"/>
                  <a:gd name="T112" fmla="*/ 136 w 160"/>
                  <a:gd name="T113" fmla="*/ 137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0" h="160">
                    <a:moveTo>
                      <a:pt x="136" y="137"/>
                    </a:moveTo>
                    <a:lnTo>
                      <a:pt x="141" y="130"/>
                    </a:lnTo>
                    <a:lnTo>
                      <a:pt x="145" y="124"/>
                    </a:lnTo>
                    <a:lnTo>
                      <a:pt x="149" y="117"/>
                    </a:lnTo>
                    <a:lnTo>
                      <a:pt x="154" y="111"/>
                    </a:lnTo>
                    <a:lnTo>
                      <a:pt x="154" y="106"/>
                    </a:lnTo>
                    <a:lnTo>
                      <a:pt x="154" y="104"/>
                    </a:lnTo>
                    <a:lnTo>
                      <a:pt x="154" y="103"/>
                    </a:lnTo>
                    <a:lnTo>
                      <a:pt x="155" y="103"/>
                    </a:lnTo>
                    <a:lnTo>
                      <a:pt x="157" y="96"/>
                    </a:lnTo>
                    <a:lnTo>
                      <a:pt x="157" y="91"/>
                    </a:lnTo>
                    <a:lnTo>
                      <a:pt x="157" y="88"/>
                    </a:lnTo>
                    <a:lnTo>
                      <a:pt x="157" y="87"/>
                    </a:lnTo>
                    <a:lnTo>
                      <a:pt x="158" y="87"/>
                    </a:lnTo>
                    <a:lnTo>
                      <a:pt x="160" y="80"/>
                    </a:lnTo>
                    <a:lnTo>
                      <a:pt x="157" y="64"/>
                    </a:lnTo>
                    <a:lnTo>
                      <a:pt x="154" y="50"/>
                    </a:lnTo>
                    <a:lnTo>
                      <a:pt x="145" y="36"/>
                    </a:lnTo>
                    <a:lnTo>
                      <a:pt x="136" y="24"/>
                    </a:lnTo>
                    <a:lnTo>
                      <a:pt x="123" y="13"/>
                    </a:lnTo>
                    <a:lnTo>
                      <a:pt x="116" y="9"/>
                    </a:lnTo>
                    <a:lnTo>
                      <a:pt x="110" y="6"/>
                    </a:lnTo>
                    <a:lnTo>
                      <a:pt x="102" y="3"/>
                    </a:lnTo>
                    <a:lnTo>
                      <a:pt x="95" y="2"/>
                    </a:lnTo>
                    <a:lnTo>
                      <a:pt x="80" y="0"/>
                    </a:lnTo>
                    <a:lnTo>
                      <a:pt x="63" y="2"/>
                    </a:lnTo>
                    <a:lnTo>
                      <a:pt x="49" y="6"/>
                    </a:lnTo>
                    <a:lnTo>
                      <a:pt x="35" y="13"/>
                    </a:lnTo>
                    <a:lnTo>
                      <a:pt x="23" y="24"/>
                    </a:lnTo>
                    <a:lnTo>
                      <a:pt x="13" y="36"/>
                    </a:lnTo>
                    <a:lnTo>
                      <a:pt x="6" y="50"/>
                    </a:lnTo>
                    <a:lnTo>
                      <a:pt x="1" y="64"/>
                    </a:lnTo>
                    <a:lnTo>
                      <a:pt x="0" y="80"/>
                    </a:lnTo>
                    <a:lnTo>
                      <a:pt x="1" y="96"/>
                    </a:lnTo>
                    <a:lnTo>
                      <a:pt x="2" y="103"/>
                    </a:lnTo>
                    <a:lnTo>
                      <a:pt x="6" y="111"/>
                    </a:lnTo>
                    <a:lnTo>
                      <a:pt x="8" y="117"/>
                    </a:lnTo>
                    <a:lnTo>
                      <a:pt x="13" y="124"/>
                    </a:lnTo>
                    <a:lnTo>
                      <a:pt x="23" y="137"/>
                    </a:lnTo>
                    <a:lnTo>
                      <a:pt x="35" y="146"/>
                    </a:lnTo>
                    <a:lnTo>
                      <a:pt x="49" y="154"/>
                    </a:lnTo>
                    <a:lnTo>
                      <a:pt x="63" y="158"/>
                    </a:lnTo>
                    <a:lnTo>
                      <a:pt x="80" y="160"/>
                    </a:lnTo>
                    <a:lnTo>
                      <a:pt x="87" y="159"/>
                    </a:lnTo>
                    <a:lnTo>
                      <a:pt x="87" y="158"/>
                    </a:lnTo>
                    <a:lnTo>
                      <a:pt x="88" y="158"/>
                    </a:lnTo>
                    <a:lnTo>
                      <a:pt x="90" y="158"/>
                    </a:lnTo>
                    <a:lnTo>
                      <a:pt x="95" y="158"/>
                    </a:lnTo>
                    <a:lnTo>
                      <a:pt x="102" y="155"/>
                    </a:lnTo>
                    <a:lnTo>
                      <a:pt x="102" y="154"/>
                    </a:lnTo>
                    <a:lnTo>
                      <a:pt x="103" y="154"/>
                    </a:lnTo>
                    <a:lnTo>
                      <a:pt x="106" y="154"/>
                    </a:lnTo>
                    <a:lnTo>
                      <a:pt x="110" y="154"/>
                    </a:lnTo>
                    <a:lnTo>
                      <a:pt x="116" y="150"/>
                    </a:lnTo>
                    <a:lnTo>
                      <a:pt x="123" y="146"/>
                    </a:lnTo>
                    <a:lnTo>
                      <a:pt x="129" y="141"/>
                    </a:lnTo>
                    <a:lnTo>
                      <a:pt x="136" y="137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</p:grpSp>
        <p:sp>
          <p:nvSpPr>
            <p:cNvPr id="71" name="ZoneTexte 70">
              <a:extLst>
                <a:ext uri="{FF2B5EF4-FFF2-40B4-BE49-F238E27FC236}">
                  <a16:creationId xmlns:a16="http://schemas.microsoft.com/office/drawing/2014/main" id="{9364E409-6DFB-3C79-77F2-53E676090746}"/>
                </a:ext>
              </a:extLst>
            </p:cNvPr>
            <p:cNvSpPr txBox="1"/>
            <p:nvPr/>
          </p:nvSpPr>
          <p:spPr>
            <a:xfrm>
              <a:off x="4068007" y="619429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0</a:t>
              </a:r>
            </a:p>
          </p:txBody>
        </p:sp>
        <p:sp>
          <p:nvSpPr>
            <p:cNvPr id="72" name="ZoneTexte 71">
              <a:extLst>
                <a:ext uri="{FF2B5EF4-FFF2-40B4-BE49-F238E27FC236}">
                  <a16:creationId xmlns:a16="http://schemas.microsoft.com/office/drawing/2014/main" id="{EB440E76-180B-6AB9-3969-2F7B56BDA8A7}"/>
                </a:ext>
              </a:extLst>
            </p:cNvPr>
            <p:cNvSpPr txBox="1"/>
            <p:nvPr/>
          </p:nvSpPr>
          <p:spPr>
            <a:xfrm>
              <a:off x="4333719" y="619429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4</a:t>
              </a:r>
            </a:p>
          </p:txBody>
        </p:sp>
        <p:sp>
          <p:nvSpPr>
            <p:cNvPr id="73" name="ZoneTexte 72">
              <a:extLst>
                <a:ext uri="{FF2B5EF4-FFF2-40B4-BE49-F238E27FC236}">
                  <a16:creationId xmlns:a16="http://schemas.microsoft.com/office/drawing/2014/main" id="{B208FD68-E820-4220-C40E-84A748FE74E1}"/>
                </a:ext>
              </a:extLst>
            </p:cNvPr>
            <p:cNvSpPr txBox="1"/>
            <p:nvPr/>
          </p:nvSpPr>
          <p:spPr>
            <a:xfrm>
              <a:off x="4599433" y="619429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8</a:t>
              </a:r>
            </a:p>
          </p:txBody>
        </p:sp>
        <p:sp>
          <p:nvSpPr>
            <p:cNvPr id="74" name="ZoneTexte 73">
              <a:extLst>
                <a:ext uri="{FF2B5EF4-FFF2-40B4-BE49-F238E27FC236}">
                  <a16:creationId xmlns:a16="http://schemas.microsoft.com/office/drawing/2014/main" id="{5520FFC1-0A1E-CC7B-23E6-28DF8EDD0633}"/>
                </a:ext>
              </a:extLst>
            </p:cNvPr>
            <p:cNvSpPr txBox="1"/>
            <p:nvPr/>
          </p:nvSpPr>
          <p:spPr>
            <a:xfrm>
              <a:off x="4825873" y="6194290"/>
              <a:ext cx="3417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12</a:t>
              </a:r>
            </a:p>
          </p:txBody>
        </p:sp>
        <p:sp>
          <p:nvSpPr>
            <p:cNvPr id="75" name="ZoneTexte 74">
              <a:extLst>
                <a:ext uri="{FF2B5EF4-FFF2-40B4-BE49-F238E27FC236}">
                  <a16:creationId xmlns:a16="http://schemas.microsoft.com/office/drawing/2014/main" id="{8B9108A7-8E52-EA8F-FE14-F1438AFC7EDE}"/>
                </a:ext>
              </a:extLst>
            </p:cNvPr>
            <p:cNvSpPr txBox="1"/>
            <p:nvPr/>
          </p:nvSpPr>
          <p:spPr>
            <a:xfrm>
              <a:off x="5091585" y="6194290"/>
              <a:ext cx="3417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16</a:t>
              </a:r>
            </a:p>
          </p:txBody>
        </p:sp>
        <p:sp>
          <p:nvSpPr>
            <p:cNvPr id="76" name="ZoneTexte 75">
              <a:extLst>
                <a:ext uri="{FF2B5EF4-FFF2-40B4-BE49-F238E27FC236}">
                  <a16:creationId xmlns:a16="http://schemas.microsoft.com/office/drawing/2014/main" id="{21D966C7-99FA-B662-9B9A-D2D9B8A4D1E4}"/>
                </a:ext>
              </a:extLst>
            </p:cNvPr>
            <p:cNvSpPr txBox="1"/>
            <p:nvPr/>
          </p:nvSpPr>
          <p:spPr>
            <a:xfrm>
              <a:off x="5357299" y="6194290"/>
              <a:ext cx="3417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20</a:t>
              </a:r>
            </a:p>
          </p:txBody>
        </p:sp>
        <p:sp>
          <p:nvSpPr>
            <p:cNvPr id="77" name="ZoneTexte 76">
              <a:extLst>
                <a:ext uri="{FF2B5EF4-FFF2-40B4-BE49-F238E27FC236}">
                  <a16:creationId xmlns:a16="http://schemas.microsoft.com/office/drawing/2014/main" id="{4795A9F4-4E0F-F0D1-08D6-AB25378EFD0E}"/>
                </a:ext>
              </a:extLst>
            </p:cNvPr>
            <p:cNvSpPr txBox="1"/>
            <p:nvPr/>
          </p:nvSpPr>
          <p:spPr>
            <a:xfrm>
              <a:off x="5623011" y="6194290"/>
              <a:ext cx="3417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24</a:t>
              </a:r>
            </a:p>
          </p:txBody>
        </p:sp>
        <p:sp>
          <p:nvSpPr>
            <p:cNvPr id="78" name="ZoneTexte 77">
              <a:extLst>
                <a:ext uri="{FF2B5EF4-FFF2-40B4-BE49-F238E27FC236}">
                  <a16:creationId xmlns:a16="http://schemas.microsoft.com/office/drawing/2014/main" id="{01FDA189-E0FF-74A2-746C-EFD719EC13C7}"/>
                </a:ext>
              </a:extLst>
            </p:cNvPr>
            <p:cNvSpPr txBox="1"/>
            <p:nvPr/>
          </p:nvSpPr>
          <p:spPr>
            <a:xfrm>
              <a:off x="5888723" y="6194290"/>
              <a:ext cx="3417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28</a:t>
              </a:r>
            </a:p>
          </p:txBody>
        </p:sp>
        <p:sp>
          <p:nvSpPr>
            <p:cNvPr id="79" name="ZoneTexte 78">
              <a:extLst>
                <a:ext uri="{FF2B5EF4-FFF2-40B4-BE49-F238E27FC236}">
                  <a16:creationId xmlns:a16="http://schemas.microsoft.com/office/drawing/2014/main" id="{C0122088-78A9-5E9D-01DE-8D5DF0384FD2}"/>
                </a:ext>
              </a:extLst>
            </p:cNvPr>
            <p:cNvSpPr txBox="1"/>
            <p:nvPr/>
          </p:nvSpPr>
          <p:spPr>
            <a:xfrm>
              <a:off x="6154437" y="6194290"/>
              <a:ext cx="3417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32</a:t>
              </a:r>
            </a:p>
          </p:txBody>
        </p:sp>
        <p:sp>
          <p:nvSpPr>
            <p:cNvPr id="80" name="ZoneTexte 79">
              <a:extLst>
                <a:ext uri="{FF2B5EF4-FFF2-40B4-BE49-F238E27FC236}">
                  <a16:creationId xmlns:a16="http://schemas.microsoft.com/office/drawing/2014/main" id="{D5E9C828-01A7-A26C-9290-9CF0D06A4848}"/>
                </a:ext>
              </a:extLst>
            </p:cNvPr>
            <p:cNvSpPr txBox="1"/>
            <p:nvPr/>
          </p:nvSpPr>
          <p:spPr>
            <a:xfrm>
              <a:off x="6420149" y="6194290"/>
              <a:ext cx="3417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36</a:t>
              </a:r>
            </a:p>
          </p:txBody>
        </p:sp>
        <p:sp>
          <p:nvSpPr>
            <p:cNvPr id="81" name="ZoneTexte 80">
              <a:extLst>
                <a:ext uri="{FF2B5EF4-FFF2-40B4-BE49-F238E27FC236}">
                  <a16:creationId xmlns:a16="http://schemas.microsoft.com/office/drawing/2014/main" id="{C5A01F1E-8695-7BD3-F762-84204C904FEA}"/>
                </a:ext>
              </a:extLst>
            </p:cNvPr>
            <p:cNvSpPr txBox="1"/>
            <p:nvPr/>
          </p:nvSpPr>
          <p:spPr>
            <a:xfrm>
              <a:off x="6685862" y="6194290"/>
              <a:ext cx="3417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40</a:t>
              </a:r>
            </a:p>
          </p:txBody>
        </p:sp>
        <p:sp>
          <p:nvSpPr>
            <p:cNvPr id="82" name="ZoneTexte 81">
              <a:extLst>
                <a:ext uri="{FF2B5EF4-FFF2-40B4-BE49-F238E27FC236}">
                  <a16:creationId xmlns:a16="http://schemas.microsoft.com/office/drawing/2014/main" id="{D4360FF3-87C1-382A-F483-6F75DF7BE412}"/>
                </a:ext>
              </a:extLst>
            </p:cNvPr>
            <p:cNvSpPr txBox="1"/>
            <p:nvPr/>
          </p:nvSpPr>
          <p:spPr>
            <a:xfrm>
              <a:off x="6951575" y="6194290"/>
              <a:ext cx="3417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44</a:t>
              </a:r>
            </a:p>
          </p:txBody>
        </p:sp>
        <p:sp>
          <p:nvSpPr>
            <p:cNvPr id="83" name="ZoneTexte 82">
              <a:extLst>
                <a:ext uri="{FF2B5EF4-FFF2-40B4-BE49-F238E27FC236}">
                  <a16:creationId xmlns:a16="http://schemas.microsoft.com/office/drawing/2014/main" id="{20193D93-BA94-3475-8C42-84F7BC913C75}"/>
                </a:ext>
              </a:extLst>
            </p:cNvPr>
            <p:cNvSpPr txBox="1"/>
            <p:nvPr/>
          </p:nvSpPr>
          <p:spPr>
            <a:xfrm>
              <a:off x="7217287" y="6194290"/>
              <a:ext cx="3417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48</a:t>
              </a:r>
            </a:p>
          </p:txBody>
        </p:sp>
        <p:sp>
          <p:nvSpPr>
            <p:cNvPr id="84" name="ZoneTexte 83">
              <a:extLst>
                <a:ext uri="{FF2B5EF4-FFF2-40B4-BE49-F238E27FC236}">
                  <a16:creationId xmlns:a16="http://schemas.microsoft.com/office/drawing/2014/main" id="{0BFD9BD3-365B-723C-6C7C-AE5790C7ECA8}"/>
                </a:ext>
              </a:extLst>
            </p:cNvPr>
            <p:cNvSpPr txBox="1"/>
            <p:nvPr/>
          </p:nvSpPr>
          <p:spPr>
            <a:xfrm>
              <a:off x="7483000" y="6194290"/>
              <a:ext cx="3417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52</a:t>
              </a:r>
            </a:p>
          </p:txBody>
        </p:sp>
        <p:sp>
          <p:nvSpPr>
            <p:cNvPr id="85" name="ZoneTexte 84">
              <a:extLst>
                <a:ext uri="{FF2B5EF4-FFF2-40B4-BE49-F238E27FC236}">
                  <a16:creationId xmlns:a16="http://schemas.microsoft.com/office/drawing/2014/main" id="{0A8FFE5D-51C8-0E1F-DD59-B11DEBCE8D75}"/>
                </a:ext>
              </a:extLst>
            </p:cNvPr>
            <p:cNvSpPr txBox="1"/>
            <p:nvPr/>
          </p:nvSpPr>
          <p:spPr>
            <a:xfrm>
              <a:off x="7748713" y="6194290"/>
              <a:ext cx="3417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56</a:t>
              </a:r>
            </a:p>
          </p:txBody>
        </p:sp>
        <p:sp>
          <p:nvSpPr>
            <p:cNvPr id="86" name="ZoneTexte 85">
              <a:extLst>
                <a:ext uri="{FF2B5EF4-FFF2-40B4-BE49-F238E27FC236}">
                  <a16:creationId xmlns:a16="http://schemas.microsoft.com/office/drawing/2014/main" id="{2911A3E6-EF23-D3FD-C5DF-DEEAA956232F}"/>
                </a:ext>
              </a:extLst>
            </p:cNvPr>
            <p:cNvSpPr txBox="1"/>
            <p:nvPr/>
          </p:nvSpPr>
          <p:spPr>
            <a:xfrm>
              <a:off x="3918923" y="556642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1</a:t>
              </a:r>
            </a:p>
          </p:txBody>
        </p:sp>
        <p:sp>
          <p:nvSpPr>
            <p:cNvPr id="87" name="ZoneTexte 86">
              <a:extLst>
                <a:ext uri="{FF2B5EF4-FFF2-40B4-BE49-F238E27FC236}">
                  <a16:creationId xmlns:a16="http://schemas.microsoft.com/office/drawing/2014/main" id="{712E520C-E977-558F-52D5-92DD6C92B45F}"/>
                </a:ext>
              </a:extLst>
            </p:cNvPr>
            <p:cNvSpPr txBox="1"/>
            <p:nvPr/>
          </p:nvSpPr>
          <p:spPr>
            <a:xfrm>
              <a:off x="3840378" y="4990818"/>
              <a:ext cx="3417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10</a:t>
              </a:r>
            </a:p>
          </p:txBody>
        </p:sp>
        <p:sp>
          <p:nvSpPr>
            <p:cNvPr id="88" name="ZoneTexte 87">
              <a:extLst>
                <a:ext uri="{FF2B5EF4-FFF2-40B4-BE49-F238E27FC236}">
                  <a16:creationId xmlns:a16="http://schemas.microsoft.com/office/drawing/2014/main" id="{BC5B9E6A-13A7-925D-2B84-71A8469BF037}"/>
                </a:ext>
              </a:extLst>
            </p:cNvPr>
            <p:cNvSpPr txBox="1"/>
            <p:nvPr/>
          </p:nvSpPr>
          <p:spPr>
            <a:xfrm>
              <a:off x="3761830" y="4415213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100</a:t>
              </a:r>
            </a:p>
          </p:txBody>
        </p:sp>
        <p:sp>
          <p:nvSpPr>
            <p:cNvPr id="89" name="ZoneTexte 88">
              <a:extLst>
                <a:ext uri="{FF2B5EF4-FFF2-40B4-BE49-F238E27FC236}">
                  <a16:creationId xmlns:a16="http://schemas.microsoft.com/office/drawing/2014/main" id="{DA1392AD-D0AA-BA81-AA99-59F34A927298}"/>
                </a:ext>
              </a:extLst>
            </p:cNvPr>
            <p:cNvSpPr txBox="1"/>
            <p:nvPr/>
          </p:nvSpPr>
          <p:spPr>
            <a:xfrm>
              <a:off x="3683283" y="3839608"/>
              <a:ext cx="498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1000</a:t>
              </a:r>
            </a:p>
          </p:txBody>
        </p:sp>
        <p:sp>
          <p:nvSpPr>
            <p:cNvPr id="90" name="ZoneTexte 89">
              <a:extLst>
                <a:ext uri="{FF2B5EF4-FFF2-40B4-BE49-F238E27FC236}">
                  <a16:creationId xmlns:a16="http://schemas.microsoft.com/office/drawing/2014/main" id="{BC1C5CAA-8110-772B-1047-4AAFB1C958B7}"/>
                </a:ext>
              </a:extLst>
            </p:cNvPr>
            <p:cNvSpPr txBox="1"/>
            <p:nvPr/>
          </p:nvSpPr>
          <p:spPr>
            <a:xfrm>
              <a:off x="4601608" y="5565197"/>
              <a:ext cx="41436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Once-</a:t>
              </a:r>
              <a:r>
                <a:rPr lang="en-US" sz="1200" b="1" noProof="0" dirty="0">
                  <a:cs typeface="Arial" charset="0"/>
                </a:rPr>
                <a:t>yearl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y intramuscular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lenacapavir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 : formulation 2 (N = 20)</a:t>
              </a:r>
            </a:p>
          </p:txBody>
        </p:sp>
        <p:sp>
          <p:nvSpPr>
            <p:cNvPr id="91" name="ZoneTexte 90">
              <a:extLst>
                <a:ext uri="{FF2B5EF4-FFF2-40B4-BE49-F238E27FC236}">
                  <a16:creationId xmlns:a16="http://schemas.microsoft.com/office/drawing/2014/main" id="{D6372812-6FEF-C4F2-62CA-23CDC14505ED}"/>
                </a:ext>
              </a:extLst>
            </p:cNvPr>
            <p:cNvSpPr txBox="1"/>
            <p:nvPr/>
          </p:nvSpPr>
          <p:spPr>
            <a:xfrm>
              <a:off x="4601608" y="5736891"/>
              <a:ext cx="409406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Twice-yearly subcutaneous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lenacapavir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 ((historical-PURPOSE)</a:t>
              </a:r>
            </a:p>
          </p:txBody>
        </p:sp>
        <p:sp>
          <p:nvSpPr>
            <p:cNvPr id="93" name="ZoneTexte 92">
              <a:extLst>
                <a:ext uri="{FF2B5EF4-FFF2-40B4-BE49-F238E27FC236}">
                  <a16:creationId xmlns:a16="http://schemas.microsoft.com/office/drawing/2014/main" id="{70446D03-410E-48D1-6FC5-FF12221AF128}"/>
                </a:ext>
              </a:extLst>
            </p:cNvPr>
            <p:cNvSpPr txBox="1"/>
            <p:nvPr/>
          </p:nvSpPr>
          <p:spPr>
            <a:xfrm>
              <a:off x="6789521" y="5133355"/>
              <a:ext cx="10732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In vitro paEC</a:t>
              </a:r>
              <a:r>
                <a:rPr kumimoji="0" lang="en-US" sz="1200" b="0" i="0" u="none" strike="noStrike" kern="1200" cap="none" spc="0" normalizeH="0" baseline="-2500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95</a:t>
              </a:r>
            </a:p>
          </p:txBody>
        </p:sp>
        <p:sp>
          <p:nvSpPr>
            <p:cNvPr id="94" name="ZoneTexte 93">
              <a:extLst>
                <a:ext uri="{FF2B5EF4-FFF2-40B4-BE49-F238E27FC236}">
                  <a16:creationId xmlns:a16="http://schemas.microsoft.com/office/drawing/2014/main" id="{0DDD1004-6009-9A96-8816-ABBA8CE55810}"/>
                </a:ext>
              </a:extLst>
            </p:cNvPr>
            <p:cNvSpPr txBox="1"/>
            <p:nvPr/>
          </p:nvSpPr>
          <p:spPr>
            <a:xfrm>
              <a:off x="5348704" y="6471289"/>
              <a:ext cx="17000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Time post-dose (weeks)</a:t>
              </a:r>
            </a:p>
          </p:txBody>
        </p:sp>
      </p:grpSp>
      <p:grpSp>
        <p:nvGrpSpPr>
          <p:cNvPr id="187" name="Groupe 186">
            <a:extLst>
              <a:ext uri="{FF2B5EF4-FFF2-40B4-BE49-F238E27FC236}">
                <a16:creationId xmlns:a16="http://schemas.microsoft.com/office/drawing/2014/main" id="{0B507EED-D944-2B34-13D3-8860F75C5E26}"/>
              </a:ext>
            </a:extLst>
          </p:cNvPr>
          <p:cNvGrpSpPr/>
          <p:nvPr/>
        </p:nvGrpSpPr>
        <p:grpSpPr>
          <a:xfrm>
            <a:off x="753160" y="2865124"/>
            <a:ext cx="5044825" cy="2910529"/>
            <a:chOff x="3683283" y="1261566"/>
            <a:chExt cx="5044825" cy="2910529"/>
          </a:xfrm>
        </p:grpSpPr>
        <p:sp>
          <p:nvSpPr>
            <p:cNvPr id="95" name="ZoneTexte 94">
              <a:extLst>
                <a:ext uri="{FF2B5EF4-FFF2-40B4-BE49-F238E27FC236}">
                  <a16:creationId xmlns:a16="http://schemas.microsoft.com/office/drawing/2014/main" id="{5EEB9BF5-F93D-D6DC-9EBA-D53896234C4D}"/>
                </a:ext>
              </a:extLst>
            </p:cNvPr>
            <p:cNvSpPr txBox="1"/>
            <p:nvPr/>
          </p:nvSpPr>
          <p:spPr>
            <a:xfrm>
              <a:off x="3918923" y="301244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1</a:t>
              </a:r>
            </a:p>
          </p:txBody>
        </p:sp>
        <p:sp>
          <p:nvSpPr>
            <p:cNvPr id="96" name="ZoneTexte 95">
              <a:extLst>
                <a:ext uri="{FF2B5EF4-FFF2-40B4-BE49-F238E27FC236}">
                  <a16:creationId xmlns:a16="http://schemas.microsoft.com/office/drawing/2014/main" id="{84F1A84D-DB29-77AD-DF36-2B581E38A8B5}"/>
                </a:ext>
              </a:extLst>
            </p:cNvPr>
            <p:cNvSpPr txBox="1"/>
            <p:nvPr/>
          </p:nvSpPr>
          <p:spPr>
            <a:xfrm>
              <a:off x="3840379" y="2436839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10</a:t>
              </a:r>
            </a:p>
          </p:txBody>
        </p:sp>
        <p:sp>
          <p:nvSpPr>
            <p:cNvPr id="97" name="ZoneTexte 96">
              <a:extLst>
                <a:ext uri="{FF2B5EF4-FFF2-40B4-BE49-F238E27FC236}">
                  <a16:creationId xmlns:a16="http://schemas.microsoft.com/office/drawing/2014/main" id="{42C8E980-5DF9-52D6-364F-ACAB0670F742}"/>
                </a:ext>
              </a:extLst>
            </p:cNvPr>
            <p:cNvSpPr txBox="1"/>
            <p:nvPr/>
          </p:nvSpPr>
          <p:spPr>
            <a:xfrm>
              <a:off x="3761830" y="1837171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100</a:t>
              </a:r>
            </a:p>
          </p:txBody>
        </p:sp>
        <p:sp>
          <p:nvSpPr>
            <p:cNvPr id="98" name="ZoneTexte 97">
              <a:extLst>
                <a:ext uri="{FF2B5EF4-FFF2-40B4-BE49-F238E27FC236}">
                  <a16:creationId xmlns:a16="http://schemas.microsoft.com/office/drawing/2014/main" id="{A27B7F05-6AC7-FEAE-CF5F-D64334E257F2}"/>
                </a:ext>
              </a:extLst>
            </p:cNvPr>
            <p:cNvSpPr txBox="1"/>
            <p:nvPr/>
          </p:nvSpPr>
          <p:spPr>
            <a:xfrm>
              <a:off x="3683283" y="1261566"/>
              <a:ext cx="498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1000</a:t>
              </a:r>
            </a:p>
          </p:txBody>
        </p:sp>
        <p:sp>
          <p:nvSpPr>
            <p:cNvPr id="99" name="ZoneTexte 98">
              <a:extLst>
                <a:ext uri="{FF2B5EF4-FFF2-40B4-BE49-F238E27FC236}">
                  <a16:creationId xmlns:a16="http://schemas.microsoft.com/office/drawing/2014/main" id="{25A7D230-06CD-B02C-6F22-08B9953F7D8F}"/>
                </a:ext>
              </a:extLst>
            </p:cNvPr>
            <p:cNvSpPr txBox="1"/>
            <p:nvPr/>
          </p:nvSpPr>
          <p:spPr>
            <a:xfrm>
              <a:off x="4584410" y="2967416"/>
              <a:ext cx="41436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Once-yearly intramuscular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lenacapavir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 : formulation 1 (N = 20)</a:t>
              </a:r>
            </a:p>
          </p:txBody>
        </p:sp>
        <p:sp>
          <p:nvSpPr>
            <p:cNvPr id="100" name="ZoneTexte 99">
              <a:extLst>
                <a:ext uri="{FF2B5EF4-FFF2-40B4-BE49-F238E27FC236}">
                  <a16:creationId xmlns:a16="http://schemas.microsoft.com/office/drawing/2014/main" id="{355D81A2-16BA-4714-EB3D-66063E35D744}"/>
                </a:ext>
              </a:extLst>
            </p:cNvPr>
            <p:cNvSpPr txBox="1"/>
            <p:nvPr/>
          </p:nvSpPr>
          <p:spPr>
            <a:xfrm>
              <a:off x="4584410" y="3139110"/>
              <a:ext cx="40459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Twice-yearly subcutaneous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lenacapavir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 (historical-PURPOSE)</a:t>
              </a:r>
            </a:p>
          </p:txBody>
        </p:sp>
        <p:sp>
          <p:nvSpPr>
            <p:cNvPr id="102" name="ZoneTexte 101">
              <a:extLst>
                <a:ext uri="{FF2B5EF4-FFF2-40B4-BE49-F238E27FC236}">
                  <a16:creationId xmlns:a16="http://schemas.microsoft.com/office/drawing/2014/main" id="{8B0A0AFB-D5F9-E242-B5E0-AFE57E83C649}"/>
                </a:ext>
              </a:extLst>
            </p:cNvPr>
            <p:cNvSpPr txBox="1"/>
            <p:nvPr/>
          </p:nvSpPr>
          <p:spPr>
            <a:xfrm>
              <a:off x="6806309" y="2587167"/>
              <a:ext cx="10732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In vitro paEC</a:t>
              </a:r>
              <a:r>
                <a:rPr kumimoji="0" lang="en-US" sz="1200" b="0" i="0" u="none" strike="noStrike" kern="1200" cap="none" spc="0" normalizeH="0" baseline="-2500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95</a:t>
              </a:r>
            </a:p>
          </p:txBody>
        </p:sp>
        <p:grpSp>
          <p:nvGrpSpPr>
            <p:cNvPr id="103" name="Groupe 102">
              <a:extLst>
                <a:ext uri="{FF2B5EF4-FFF2-40B4-BE49-F238E27FC236}">
                  <a16:creationId xmlns:a16="http://schemas.microsoft.com/office/drawing/2014/main" id="{0A016D00-3BFF-27A6-A381-073A0890003D}"/>
                </a:ext>
              </a:extLst>
            </p:cNvPr>
            <p:cNvGrpSpPr/>
            <p:nvPr/>
          </p:nvGrpSpPr>
          <p:grpSpPr>
            <a:xfrm>
              <a:off x="4140488" y="1379656"/>
              <a:ext cx="3793839" cy="2268788"/>
              <a:chOff x="1608138" y="1498601"/>
              <a:chExt cx="3886200" cy="2301875"/>
            </a:xfrm>
          </p:grpSpPr>
          <p:sp>
            <p:nvSpPr>
              <p:cNvPr id="104" name="Freeform 6">
                <a:extLst>
                  <a:ext uri="{FF2B5EF4-FFF2-40B4-BE49-F238E27FC236}">
                    <a16:creationId xmlns:a16="http://schemas.microsoft.com/office/drawing/2014/main" id="{FC12372D-587C-A774-FE8D-0E3E3EAF0A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5288" y="1498601"/>
                <a:ext cx="3829050" cy="2243138"/>
              </a:xfrm>
              <a:custGeom>
                <a:avLst/>
                <a:gdLst>
                  <a:gd name="T0" fmla="*/ 0 w 14470"/>
                  <a:gd name="T1" fmla="*/ 0 h 8481"/>
                  <a:gd name="T2" fmla="*/ 0 w 14470"/>
                  <a:gd name="T3" fmla="*/ 8481 h 8481"/>
                  <a:gd name="T4" fmla="*/ 14470 w 14470"/>
                  <a:gd name="T5" fmla="*/ 8481 h 8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470" h="8481">
                    <a:moveTo>
                      <a:pt x="0" y="0"/>
                    </a:moveTo>
                    <a:lnTo>
                      <a:pt x="0" y="8481"/>
                    </a:lnTo>
                    <a:lnTo>
                      <a:pt x="14470" y="8481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05" name="Line 7">
                <a:extLst>
                  <a:ext uri="{FF2B5EF4-FFF2-40B4-BE49-F238E27FC236}">
                    <a16:creationId xmlns:a16="http://schemas.microsoft.com/office/drawing/2014/main" id="{EEA932C4-4A22-418A-D88C-4FDB0C42C4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40163" y="3741738"/>
                <a:ext cx="0" cy="5873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06" name="Line 8">
                <a:extLst>
                  <a:ext uri="{FF2B5EF4-FFF2-40B4-BE49-F238E27FC236}">
                    <a16:creationId xmlns:a16="http://schemas.microsoft.com/office/drawing/2014/main" id="{746737B3-515D-D505-7E69-0CC335115A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68700" y="3741738"/>
                <a:ext cx="0" cy="5873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07" name="Line 9">
                <a:extLst>
                  <a:ext uri="{FF2B5EF4-FFF2-40B4-BE49-F238E27FC236}">
                    <a16:creationId xmlns:a16="http://schemas.microsoft.com/office/drawing/2014/main" id="{CC4630DF-2304-5297-9E55-7C5676AD7D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97238" y="3741738"/>
                <a:ext cx="0" cy="5873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08" name="Line 10">
                <a:extLst>
                  <a:ext uri="{FF2B5EF4-FFF2-40B4-BE49-F238E27FC236}">
                    <a16:creationId xmlns:a16="http://schemas.microsoft.com/office/drawing/2014/main" id="{B9F3DFF7-5D6D-B8F5-0129-EBB6603D3C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25775" y="3741738"/>
                <a:ext cx="0" cy="5873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09" name="Line 11">
                <a:extLst>
                  <a:ext uri="{FF2B5EF4-FFF2-40B4-BE49-F238E27FC236}">
                    <a16:creationId xmlns:a16="http://schemas.microsoft.com/office/drawing/2014/main" id="{9D15534B-143A-53B7-E831-A4781A2095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52725" y="3741738"/>
                <a:ext cx="0" cy="5873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10" name="Line 12">
                <a:extLst>
                  <a:ext uri="{FF2B5EF4-FFF2-40B4-BE49-F238E27FC236}">
                    <a16:creationId xmlns:a16="http://schemas.microsoft.com/office/drawing/2014/main" id="{4B756E9C-9E1B-0591-96A7-A24D0BB91A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81263" y="3741738"/>
                <a:ext cx="0" cy="5873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11" name="Line 13">
                <a:extLst>
                  <a:ext uri="{FF2B5EF4-FFF2-40B4-BE49-F238E27FC236}">
                    <a16:creationId xmlns:a16="http://schemas.microsoft.com/office/drawing/2014/main" id="{23F2E409-8B27-BB9B-729F-A0E198AA68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73700" y="3741738"/>
                <a:ext cx="0" cy="5873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12" name="Line 14">
                <a:extLst>
                  <a:ext uri="{FF2B5EF4-FFF2-40B4-BE49-F238E27FC236}">
                    <a16:creationId xmlns:a16="http://schemas.microsoft.com/office/drawing/2014/main" id="{47D429CD-23D4-7338-F764-6F7166E10F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99063" y="3741738"/>
                <a:ext cx="0" cy="5873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13" name="Line 15">
                <a:extLst>
                  <a:ext uri="{FF2B5EF4-FFF2-40B4-BE49-F238E27FC236}">
                    <a16:creationId xmlns:a16="http://schemas.microsoft.com/office/drawing/2014/main" id="{55DECE02-110A-6B57-749F-81513E8D07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27600" y="3741738"/>
                <a:ext cx="0" cy="5873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14" name="Line 16">
                <a:extLst>
                  <a:ext uri="{FF2B5EF4-FFF2-40B4-BE49-F238E27FC236}">
                    <a16:creationId xmlns:a16="http://schemas.microsoft.com/office/drawing/2014/main" id="{6E7F6934-5FEA-7420-7D28-E09E27FBFB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56138" y="3741738"/>
                <a:ext cx="0" cy="5873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15" name="Line 17">
                <a:extLst>
                  <a:ext uri="{FF2B5EF4-FFF2-40B4-BE49-F238E27FC236}">
                    <a16:creationId xmlns:a16="http://schemas.microsoft.com/office/drawing/2014/main" id="{75F32DD9-C3F1-02E1-BD20-7B3C87F35D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84675" y="3741738"/>
                <a:ext cx="0" cy="5873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16" name="Line 18">
                <a:extLst>
                  <a:ext uri="{FF2B5EF4-FFF2-40B4-BE49-F238E27FC236}">
                    <a16:creationId xmlns:a16="http://schemas.microsoft.com/office/drawing/2014/main" id="{96C927BB-643F-A83E-9BC4-76E6BB8F09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13213" y="3741738"/>
                <a:ext cx="0" cy="5873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17" name="Line 19">
                <a:extLst>
                  <a:ext uri="{FF2B5EF4-FFF2-40B4-BE49-F238E27FC236}">
                    <a16:creationId xmlns:a16="http://schemas.microsoft.com/office/drawing/2014/main" id="{19D896E2-5614-5B5A-F458-C0D1CEC2BB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09800" y="3741738"/>
                <a:ext cx="0" cy="5873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18" name="Line 20">
                <a:extLst>
                  <a:ext uri="{FF2B5EF4-FFF2-40B4-BE49-F238E27FC236}">
                    <a16:creationId xmlns:a16="http://schemas.microsoft.com/office/drawing/2014/main" id="{F402E09C-D960-FBAF-0806-EA0D447012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38338" y="3741738"/>
                <a:ext cx="0" cy="5873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19" name="Line 21">
                <a:extLst>
                  <a:ext uri="{FF2B5EF4-FFF2-40B4-BE49-F238E27FC236}">
                    <a16:creationId xmlns:a16="http://schemas.microsoft.com/office/drawing/2014/main" id="{0D5BDC1F-230A-B5DC-83E4-B85265F707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65288" y="3741738"/>
                <a:ext cx="0" cy="5873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20" name="Line 22">
                <a:extLst>
                  <a:ext uri="{FF2B5EF4-FFF2-40B4-BE49-F238E27FC236}">
                    <a16:creationId xmlns:a16="http://schemas.microsoft.com/office/drawing/2014/main" id="{66B49010-C6EE-0F81-1B59-42E919ECFC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8138" y="2111376"/>
                <a:ext cx="57150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21" name="Line 23">
                <a:extLst>
                  <a:ext uri="{FF2B5EF4-FFF2-40B4-BE49-F238E27FC236}">
                    <a16:creationId xmlns:a16="http://schemas.microsoft.com/office/drawing/2014/main" id="{563B99A7-A413-609B-F785-568C573785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8138" y="2716213"/>
                <a:ext cx="57150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22" name="Line 24">
                <a:extLst>
                  <a:ext uri="{FF2B5EF4-FFF2-40B4-BE49-F238E27FC236}">
                    <a16:creationId xmlns:a16="http://schemas.microsoft.com/office/drawing/2014/main" id="{951E4129-6B81-0573-038B-FE642F7825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8138" y="3316288"/>
                <a:ext cx="57150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23" name="Line 25">
                <a:extLst>
                  <a:ext uri="{FF2B5EF4-FFF2-40B4-BE49-F238E27FC236}">
                    <a16:creationId xmlns:a16="http://schemas.microsoft.com/office/drawing/2014/main" id="{1631BA1B-3FB1-91D8-2F57-0BE89474F8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8138" y="3741738"/>
                <a:ext cx="57150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24" name="Line 26">
                <a:extLst>
                  <a:ext uri="{FF2B5EF4-FFF2-40B4-BE49-F238E27FC236}">
                    <a16:creationId xmlns:a16="http://schemas.microsoft.com/office/drawing/2014/main" id="{67E6AD8D-EDC2-84A9-F874-BE5D95B38A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8138" y="1514476"/>
                <a:ext cx="57150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25" name="Line 27">
                <a:extLst>
                  <a:ext uri="{FF2B5EF4-FFF2-40B4-BE49-F238E27FC236}">
                    <a16:creationId xmlns:a16="http://schemas.microsoft.com/office/drawing/2014/main" id="{15A0F338-888C-B2AC-BBD5-33AAD528ED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65288" y="2967038"/>
                <a:ext cx="3729037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26" name="Freeform 28">
                <a:extLst>
                  <a:ext uri="{FF2B5EF4-FFF2-40B4-BE49-F238E27FC236}">
                    <a16:creationId xmlns:a16="http://schemas.microsoft.com/office/drawing/2014/main" id="{6209000F-0251-6C71-0869-97060D0FD3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1988" y="2144713"/>
                <a:ext cx="3265487" cy="460375"/>
              </a:xfrm>
              <a:custGeom>
                <a:avLst/>
                <a:gdLst>
                  <a:gd name="T0" fmla="*/ 12338 w 12338"/>
                  <a:gd name="T1" fmla="*/ 1478 h 1739"/>
                  <a:gd name="T2" fmla="*/ 12306 w 12338"/>
                  <a:gd name="T3" fmla="*/ 719 h 1739"/>
                  <a:gd name="T4" fmla="*/ 8922 w 12338"/>
                  <a:gd name="T5" fmla="*/ 0 h 1739"/>
                  <a:gd name="T6" fmla="*/ 5615 w 12338"/>
                  <a:gd name="T7" fmla="*/ 974 h 1739"/>
                  <a:gd name="T8" fmla="*/ 2374 w 12338"/>
                  <a:gd name="T9" fmla="*/ 275 h 1739"/>
                  <a:gd name="T10" fmla="*/ 1006 w 12338"/>
                  <a:gd name="T11" fmla="*/ 255 h 1739"/>
                  <a:gd name="T12" fmla="*/ 0 w 12338"/>
                  <a:gd name="T13" fmla="*/ 739 h 1739"/>
                  <a:gd name="T14" fmla="*/ 0 w 12338"/>
                  <a:gd name="T15" fmla="*/ 1489 h 1739"/>
                  <a:gd name="T16" fmla="*/ 1096 w 12338"/>
                  <a:gd name="T17" fmla="*/ 1157 h 1739"/>
                  <a:gd name="T18" fmla="*/ 2290 w 12338"/>
                  <a:gd name="T19" fmla="*/ 989 h 1739"/>
                  <a:gd name="T20" fmla="*/ 5683 w 12338"/>
                  <a:gd name="T21" fmla="*/ 1739 h 1739"/>
                  <a:gd name="T22" fmla="*/ 8927 w 12338"/>
                  <a:gd name="T23" fmla="*/ 668 h 1739"/>
                  <a:gd name="T24" fmla="*/ 12338 w 12338"/>
                  <a:gd name="T25" fmla="*/ 1478 h 1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338" h="1739">
                    <a:moveTo>
                      <a:pt x="12338" y="1478"/>
                    </a:moveTo>
                    <a:lnTo>
                      <a:pt x="12306" y="719"/>
                    </a:lnTo>
                    <a:lnTo>
                      <a:pt x="8922" y="0"/>
                    </a:lnTo>
                    <a:lnTo>
                      <a:pt x="5615" y="974"/>
                    </a:lnTo>
                    <a:lnTo>
                      <a:pt x="2374" y="275"/>
                    </a:lnTo>
                    <a:lnTo>
                      <a:pt x="1006" y="255"/>
                    </a:lnTo>
                    <a:lnTo>
                      <a:pt x="0" y="739"/>
                    </a:lnTo>
                    <a:lnTo>
                      <a:pt x="0" y="1489"/>
                    </a:lnTo>
                    <a:lnTo>
                      <a:pt x="1096" y="1157"/>
                    </a:lnTo>
                    <a:lnTo>
                      <a:pt x="2290" y="989"/>
                    </a:lnTo>
                    <a:lnTo>
                      <a:pt x="5683" y="1739"/>
                    </a:lnTo>
                    <a:lnTo>
                      <a:pt x="8927" y="668"/>
                    </a:lnTo>
                    <a:lnTo>
                      <a:pt x="12338" y="1478"/>
                    </a:lnTo>
                    <a:close/>
                  </a:path>
                </a:pathLst>
              </a:custGeom>
              <a:solidFill>
                <a:srgbClr val="FFCB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27" name="Freeform 29">
                <a:extLst>
                  <a:ext uri="{FF2B5EF4-FFF2-40B4-BE49-F238E27FC236}">
                    <a16:creationId xmlns:a16="http://schemas.microsoft.com/office/drawing/2014/main" id="{81B89CDB-2C34-33BB-7577-1442A1C4FA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1988" y="2233613"/>
                <a:ext cx="3262312" cy="268288"/>
              </a:xfrm>
              <a:custGeom>
                <a:avLst/>
                <a:gdLst>
                  <a:gd name="T0" fmla="*/ 12325 w 12325"/>
                  <a:gd name="T1" fmla="*/ 791 h 1015"/>
                  <a:gd name="T2" fmla="*/ 8932 w 12325"/>
                  <a:gd name="T3" fmla="*/ 0 h 1015"/>
                  <a:gd name="T4" fmla="*/ 5672 w 12325"/>
                  <a:gd name="T5" fmla="*/ 1015 h 1015"/>
                  <a:gd name="T6" fmla="*/ 2321 w 12325"/>
                  <a:gd name="T7" fmla="*/ 245 h 1015"/>
                  <a:gd name="T8" fmla="*/ 1039 w 12325"/>
                  <a:gd name="T9" fmla="*/ 418 h 1015"/>
                  <a:gd name="T10" fmla="*/ 0 w 12325"/>
                  <a:gd name="T11" fmla="*/ 796 h 10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325" h="1015">
                    <a:moveTo>
                      <a:pt x="12325" y="791"/>
                    </a:moveTo>
                    <a:lnTo>
                      <a:pt x="8932" y="0"/>
                    </a:lnTo>
                    <a:lnTo>
                      <a:pt x="5672" y="1015"/>
                    </a:lnTo>
                    <a:lnTo>
                      <a:pt x="2321" y="245"/>
                    </a:lnTo>
                    <a:lnTo>
                      <a:pt x="1039" y="418"/>
                    </a:lnTo>
                    <a:lnTo>
                      <a:pt x="0" y="796"/>
                    </a:lnTo>
                  </a:path>
                </a:pathLst>
              </a:custGeom>
              <a:noFill/>
              <a:ln w="15875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28" name="Freeform 30">
                <a:extLst>
                  <a:ext uri="{FF2B5EF4-FFF2-40B4-BE49-F238E27FC236}">
                    <a16:creationId xmlns:a16="http://schemas.microsoft.com/office/drawing/2014/main" id="{6642181A-7FFE-2E78-573C-ED0B60A1AB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4525" y="2425701"/>
                <a:ext cx="36512" cy="36513"/>
              </a:xfrm>
              <a:custGeom>
                <a:avLst/>
                <a:gdLst>
                  <a:gd name="T0" fmla="*/ 119 w 139"/>
                  <a:gd name="T1" fmla="*/ 119 h 139"/>
                  <a:gd name="T2" fmla="*/ 123 w 139"/>
                  <a:gd name="T3" fmla="*/ 113 h 139"/>
                  <a:gd name="T4" fmla="*/ 127 w 139"/>
                  <a:gd name="T5" fmla="*/ 107 h 139"/>
                  <a:gd name="T6" fmla="*/ 130 w 139"/>
                  <a:gd name="T7" fmla="*/ 101 h 139"/>
                  <a:gd name="T8" fmla="*/ 134 w 139"/>
                  <a:gd name="T9" fmla="*/ 96 h 139"/>
                  <a:gd name="T10" fmla="*/ 134 w 139"/>
                  <a:gd name="T11" fmla="*/ 92 h 139"/>
                  <a:gd name="T12" fmla="*/ 134 w 139"/>
                  <a:gd name="T13" fmla="*/ 90 h 139"/>
                  <a:gd name="T14" fmla="*/ 134 w 139"/>
                  <a:gd name="T15" fmla="*/ 89 h 139"/>
                  <a:gd name="T16" fmla="*/ 135 w 139"/>
                  <a:gd name="T17" fmla="*/ 89 h 139"/>
                  <a:gd name="T18" fmla="*/ 137 w 139"/>
                  <a:gd name="T19" fmla="*/ 83 h 139"/>
                  <a:gd name="T20" fmla="*/ 137 w 139"/>
                  <a:gd name="T21" fmla="*/ 79 h 139"/>
                  <a:gd name="T22" fmla="*/ 137 w 139"/>
                  <a:gd name="T23" fmla="*/ 77 h 139"/>
                  <a:gd name="T24" fmla="*/ 137 w 139"/>
                  <a:gd name="T25" fmla="*/ 76 h 139"/>
                  <a:gd name="T26" fmla="*/ 138 w 139"/>
                  <a:gd name="T27" fmla="*/ 76 h 139"/>
                  <a:gd name="T28" fmla="*/ 139 w 139"/>
                  <a:gd name="T29" fmla="*/ 70 h 139"/>
                  <a:gd name="T30" fmla="*/ 137 w 139"/>
                  <a:gd name="T31" fmla="*/ 55 h 139"/>
                  <a:gd name="T32" fmla="*/ 134 w 139"/>
                  <a:gd name="T33" fmla="*/ 43 h 139"/>
                  <a:gd name="T34" fmla="*/ 127 w 139"/>
                  <a:gd name="T35" fmla="*/ 31 h 139"/>
                  <a:gd name="T36" fmla="*/ 119 w 139"/>
                  <a:gd name="T37" fmla="*/ 21 h 139"/>
                  <a:gd name="T38" fmla="*/ 107 w 139"/>
                  <a:gd name="T39" fmla="*/ 12 h 139"/>
                  <a:gd name="T40" fmla="*/ 101 w 139"/>
                  <a:gd name="T41" fmla="*/ 8 h 139"/>
                  <a:gd name="T42" fmla="*/ 96 w 139"/>
                  <a:gd name="T43" fmla="*/ 5 h 139"/>
                  <a:gd name="T44" fmla="*/ 89 w 139"/>
                  <a:gd name="T45" fmla="*/ 2 h 139"/>
                  <a:gd name="T46" fmla="*/ 83 w 139"/>
                  <a:gd name="T47" fmla="*/ 1 h 139"/>
                  <a:gd name="T48" fmla="*/ 70 w 139"/>
                  <a:gd name="T49" fmla="*/ 0 h 139"/>
                  <a:gd name="T50" fmla="*/ 55 w 139"/>
                  <a:gd name="T51" fmla="*/ 1 h 139"/>
                  <a:gd name="T52" fmla="*/ 43 w 139"/>
                  <a:gd name="T53" fmla="*/ 5 h 139"/>
                  <a:gd name="T54" fmla="*/ 31 w 139"/>
                  <a:gd name="T55" fmla="*/ 12 h 139"/>
                  <a:gd name="T56" fmla="*/ 21 w 139"/>
                  <a:gd name="T57" fmla="*/ 21 h 139"/>
                  <a:gd name="T58" fmla="*/ 12 w 139"/>
                  <a:gd name="T59" fmla="*/ 31 h 139"/>
                  <a:gd name="T60" fmla="*/ 5 w 139"/>
                  <a:gd name="T61" fmla="*/ 43 h 139"/>
                  <a:gd name="T62" fmla="*/ 1 w 139"/>
                  <a:gd name="T63" fmla="*/ 55 h 139"/>
                  <a:gd name="T64" fmla="*/ 0 w 139"/>
                  <a:gd name="T65" fmla="*/ 70 h 139"/>
                  <a:gd name="T66" fmla="*/ 1 w 139"/>
                  <a:gd name="T67" fmla="*/ 83 h 139"/>
                  <a:gd name="T68" fmla="*/ 2 w 139"/>
                  <a:gd name="T69" fmla="*/ 89 h 139"/>
                  <a:gd name="T70" fmla="*/ 5 w 139"/>
                  <a:gd name="T71" fmla="*/ 96 h 139"/>
                  <a:gd name="T72" fmla="*/ 7 w 139"/>
                  <a:gd name="T73" fmla="*/ 101 h 139"/>
                  <a:gd name="T74" fmla="*/ 12 w 139"/>
                  <a:gd name="T75" fmla="*/ 107 h 139"/>
                  <a:gd name="T76" fmla="*/ 21 w 139"/>
                  <a:gd name="T77" fmla="*/ 119 h 139"/>
                  <a:gd name="T78" fmla="*/ 31 w 139"/>
                  <a:gd name="T79" fmla="*/ 127 h 139"/>
                  <a:gd name="T80" fmla="*/ 43 w 139"/>
                  <a:gd name="T81" fmla="*/ 134 h 139"/>
                  <a:gd name="T82" fmla="*/ 55 w 139"/>
                  <a:gd name="T83" fmla="*/ 137 h 139"/>
                  <a:gd name="T84" fmla="*/ 70 w 139"/>
                  <a:gd name="T85" fmla="*/ 139 h 139"/>
                  <a:gd name="T86" fmla="*/ 76 w 139"/>
                  <a:gd name="T87" fmla="*/ 138 h 139"/>
                  <a:gd name="T88" fmla="*/ 76 w 139"/>
                  <a:gd name="T89" fmla="*/ 137 h 139"/>
                  <a:gd name="T90" fmla="*/ 77 w 139"/>
                  <a:gd name="T91" fmla="*/ 137 h 139"/>
                  <a:gd name="T92" fmla="*/ 79 w 139"/>
                  <a:gd name="T93" fmla="*/ 137 h 139"/>
                  <a:gd name="T94" fmla="*/ 83 w 139"/>
                  <a:gd name="T95" fmla="*/ 137 h 139"/>
                  <a:gd name="T96" fmla="*/ 89 w 139"/>
                  <a:gd name="T97" fmla="*/ 135 h 139"/>
                  <a:gd name="T98" fmla="*/ 89 w 139"/>
                  <a:gd name="T99" fmla="*/ 134 h 139"/>
                  <a:gd name="T100" fmla="*/ 90 w 139"/>
                  <a:gd name="T101" fmla="*/ 134 h 139"/>
                  <a:gd name="T102" fmla="*/ 92 w 139"/>
                  <a:gd name="T103" fmla="*/ 134 h 139"/>
                  <a:gd name="T104" fmla="*/ 96 w 139"/>
                  <a:gd name="T105" fmla="*/ 134 h 139"/>
                  <a:gd name="T106" fmla="*/ 101 w 139"/>
                  <a:gd name="T107" fmla="*/ 130 h 139"/>
                  <a:gd name="T108" fmla="*/ 107 w 139"/>
                  <a:gd name="T109" fmla="*/ 127 h 139"/>
                  <a:gd name="T110" fmla="*/ 112 w 139"/>
                  <a:gd name="T111" fmla="*/ 123 h 139"/>
                  <a:gd name="T112" fmla="*/ 119 w 139"/>
                  <a:gd name="T113" fmla="*/ 119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9" h="139">
                    <a:moveTo>
                      <a:pt x="119" y="119"/>
                    </a:moveTo>
                    <a:lnTo>
                      <a:pt x="123" y="113"/>
                    </a:lnTo>
                    <a:lnTo>
                      <a:pt x="127" y="107"/>
                    </a:lnTo>
                    <a:lnTo>
                      <a:pt x="130" y="101"/>
                    </a:lnTo>
                    <a:lnTo>
                      <a:pt x="134" y="96"/>
                    </a:lnTo>
                    <a:lnTo>
                      <a:pt x="134" y="92"/>
                    </a:lnTo>
                    <a:lnTo>
                      <a:pt x="134" y="90"/>
                    </a:lnTo>
                    <a:lnTo>
                      <a:pt x="134" y="89"/>
                    </a:lnTo>
                    <a:lnTo>
                      <a:pt x="135" y="89"/>
                    </a:lnTo>
                    <a:lnTo>
                      <a:pt x="137" y="83"/>
                    </a:lnTo>
                    <a:lnTo>
                      <a:pt x="137" y="79"/>
                    </a:lnTo>
                    <a:lnTo>
                      <a:pt x="137" y="77"/>
                    </a:lnTo>
                    <a:lnTo>
                      <a:pt x="137" y="76"/>
                    </a:lnTo>
                    <a:lnTo>
                      <a:pt x="138" y="76"/>
                    </a:lnTo>
                    <a:lnTo>
                      <a:pt x="139" y="70"/>
                    </a:lnTo>
                    <a:lnTo>
                      <a:pt x="137" y="55"/>
                    </a:lnTo>
                    <a:lnTo>
                      <a:pt x="134" y="43"/>
                    </a:lnTo>
                    <a:lnTo>
                      <a:pt x="127" y="31"/>
                    </a:lnTo>
                    <a:lnTo>
                      <a:pt x="119" y="21"/>
                    </a:lnTo>
                    <a:lnTo>
                      <a:pt x="107" y="12"/>
                    </a:lnTo>
                    <a:lnTo>
                      <a:pt x="101" y="8"/>
                    </a:lnTo>
                    <a:lnTo>
                      <a:pt x="96" y="5"/>
                    </a:lnTo>
                    <a:lnTo>
                      <a:pt x="89" y="2"/>
                    </a:lnTo>
                    <a:lnTo>
                      <a:pt x="83" y="1"/>
                    </a:lnTo>
                    <a:lnTo>
                      <a:pt x="70" y="0"/>
                    </a:lnTo>
                    <a:lnTo>
                      <a:pt x="55" y="1"/>
                    </a:lnTo>
                    <a:lnTo>
                      <a:pt x="43" y="5"/>
                    </a:lnTo>
                    <a:lnTo>
                      <a:pt x="31" y="12"/>
                    </a:lnTo>
                    <a:lnTo>
                      <a:pt x="21" y="21"/>
                    </a:lnTo>
                    <a:lnTo>
                      <a:pt x="12" y="31"/>
                    </a:lnTo>
                    <a:lnTo>
                      <a:pt x="5" y="43"/>
                    </a:lnTo>
                    <a:lnTo>
                      <a:pt x="1" y="55"/>
                    </a:lnTo>
                    <a:lnTo>
                      <a:pt x="0" y="70"/>
                    </a:lnTo>
                    <a:lnTo>
                      <a:pt x="1" y="83"/>
                    </a:lnTo>
                    <a:lnTo>
                      <a:pt x="2" y="89"/>
                    </a:lnTo>
                    <a:lnTo>
                      <a:pt x="5" y="96"/>
                    </a:lnTo>
                    <a:lnTo>
                      <a:pt x="7" y="101"/>
                    </a:lnTo>
                    <a:lnTo>
                      <a:pt x="12" y="107"/>
                    </a:lnTo>
                    <a:lnTo>
                      <a:pt x="21" y="119"/>
                    </a:lnTo>
                    <a:lnTo>
                      <a:pt x="31" y="127"/>
                    </a:lnTo>
                    <a:lnTo>
                      <a:pt x="43" y="134"/>
                    </a:lnTo>
                    <a:lnTo>
                      <a:pt x="55" y="137"/>
                    </a:lnTo>
                    <a:lnTo>
                      <a:pt x="70" y="139"/>
                    </a:lnTo>
                    <a:lnTo>
                      <a:pt x="76" y="138"/>
                    </a:lnTo>
                    <a:lnTo>
                      <a:pt x="76" y="137"/>
                    </a:lnTo>
                    <a:lnTo>
                      <a:pt x="77" y="137"/>
                    </a:lnTo>
                    <a:lnTo>
                      <a:pt x="79" y="137"/>
                    </a:lnTo>
                    <a:lnTo>
                      <a:pt x="83" y="137"/>
                    </a:lnTo>
                    <a:lnTo>
                      <a:pt x="89" y="135"/>
                    </a:lnTo>
                    <a:lnTo>
                      <a:pt x="89" y="134"/>
                    </a:lnTo>
                    <a:lnTo>
                      <a:pt x="90" y="134"/>
                    </a:lnTo>
                    <a:lnTo>
                      <a:pt x="92" y="134"/>
                    </a:lnTo>
                    <a:lnTo>
                      <a:pt x="96" y="134"/>
                    </a:lnTo>
                    <a:lnTo>
                      <a:pt x="101" y="130"/>
                    </a:lnTo>
                    <a:lnTo>
                      <a:pt x="107" y="127"/>
                    </a:lnTo>
                    <a:lnTo>
                      <a:pt x="112" y="123"/>
                    </a:lnTo>
                    <a:lnTo>
                      <a:pt x="119" y="119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29" name="Freeform 31">
                <a:extLst>
                  <a:ext uri="{FF2B5EF4-FFF2-40B4-BE49-F238E27FC236}">
                    <a16:creationId xmlns:a16="http://schemas.microsoft.com/office/drawing/2014/main" id="{21587B71-7618-B178-B119-E6226F515D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9163" y="2325688"/>
                <a:ext cx="36512" cy="36513"/>
              </a:xfrm>
              <a:custGeom>
                <a:avLst/>
                <a:gdLst>
                  <a:gd name="T0" fmla="*/ 118 w 139"/>
                  <a:gd name="T1" fmla="*/ 118 h 139"/>
                  <a:gd name="T2" fmla="*/ 122 w 139"/>
                  <a:gd name="T3" fmla="*/ 112 h 139"/>
                  <a:gd name="T4" fmla="*/ 126 w 139"/>
                  <a:gd name="T5" fmla="*/ 107 h 139"/>
                  <a:gd name="T6" fmla="*/ 129 w 139"/>
                  <a:gd name="T7" fmla="*/ 101 h 139"/>
                  <a:gd name="T8" fmla="*/ 133 w 139"/>
                  <a:gd name="T9" fmla="*/ 96 h 139"/>
                  <a:gd name="T10" fmla="*/ 133 w 139"/>
                  <a:gd name="T11" fmla="*/ 92 h 139"/>
                  <a:gd name="T12" fmla="*/ 133 w 139"/>
                  <a:gd name="T13" fmla="*/ 90 h 139"/>
                  <a:gd name="T14" fmla="*/ 133 w 139"/>
                  <a:gd name="T15" fmla="*/ 89 h 139"/>
                  <a:gd name="T16" fmla="*/ 134 w 139"/>
                  <a:gd name="T17" fmla="*/ 89 h 139"/>
                  <a:gd name="T18" fmla="*/ 136 w 139"/>
                  <a:gd name="T19" fmla="*/ 83 h 139"/>
                  <a:gd name="T20" fmla="*/ 136 w 139"/>
                  <a:gd name="T21" fmla="*/ 79 h 139"/>
                  <a:gd name="T22" fmla="*/ 136 w 139"/>
                  <a:gd name="T23" fmla="*/ 77 h 139"/>
                  <a:gd name="T24" fmla="*/ 136 w 139"/>
                  <a:gd name="T25" fmla="*/ 76 h 139"/>
                  <a:gd name="T26" fmla="*/ 138 w 139"/>
                  <a:gd name="T27" fmla="*/ 76 h 139"/>
                  <a:gd name="T28" fmla="*/ 139 w 139"/>
                  <a:gd name="T29" fmla="*/ 69 h 139"/>
                  <a:gd name="T30" fmla="*/ 136 w 139"/>
                  <a:gd name="T31" fmla="*/ 55 h 139"/>
                  <a:gd name="T32" fmla="*/ 133 w 139"/>
                  <a:gd name="T33" fmla="*/ 43 h 139"/>
                  <a:gd name="T34" fmla="*/ 126 w 139"/>
                  <a:gd name="T35" fmla="*/ 31 h 139"/>
                  <a:gd name="T36" fmla="*/ 118 w 139"/>
                  <a:gd name="T37" fmla="*/ 20 h 139"/>
                  <a:gd name="T38" fmla="*/ 107 w 139"/>
                  <a:gd name="T39" fmla="*/ 11 h 139"/>
                  <a:gd name="T40" fmla="*/ 101 w 139"/>
                  <a:gd name="T41" fmla="*/ 7 h 139"/>
                  <a:gd name="T42" fmla="*/ 96 w 139"/>
                  <a:gd name="T43" fmla="*/ 5 h 139"/>
                  <a:gd name="T44" fmla="*/ 89 w 139"/>
                  <a:gd name="T45" fmla="*/ 2 h 139"/>
                  <a:gd name="T46" fmla="*/ 82 w 139"/>
                  <a:gd name="T47" fmla="*/ 1 h 139"/>
                  <a:gd name="T48" fmla="*/ 69 w 139"/>
                  <a:gd name="T49" fmla="*/ 0 h 139"/>
                  <a:gd name="T50" fmla="*/ 55 w 139"/>
                  <a:gd name="T51" fmla="*/ 1 h 139"/>
                  <a:gd name="T52" fmla="*/ 43 w 139"/>
                  <a:gd name="T53" fmla="*/ 5 h 139"/>
                  <a:gd name="T54" fmla="*/ 30 w 139"/>
                  <a:gd name="T55" fmla="*/ 11 h 139"/>
                  <a:gd name="T56" fmla="*/ 20 w 139"/>
                  <a:gd name="T57" fmla="*/ 20 h 139"/>
                  <a:gd name="T58" fmla="*/ 11 w 139"/>
                  <a:gd name="T59" fmla="*/ 31 h 139"/>
                  <a:gd name="T60" fmla="*/ 5 w 139"/>
                  <a:gd name="T61" fmla="*/ 43 h 139"/>
                  <a:gd name="T62" fmla="*/ 1 w 139"/>
                  <a:gd name="T63" fmla="*/ 55 h 139"/>
                  <a:gd name="T64" fmla="*/ 0 w 139"/>
                  <a:gd name="T65" fmla="*/ 69 h 139"/>
                  <a:gd name="T66" fmla="*/ 1 w 139"/>
                  <a:gd name="T67" fmla="*/ 83 h 139"/>
                  <a:gd name="T68" fmla="*/ 2 w 139"/>
                  <a:gd name="T69" fmla="*/ 89 h 139"/>
                  <a:gd name="T70" fmla="*/ 5 w 139"/>
                  <a:gd name="T71" fmla="*/ 96 h 139"/>
                  <a:gd name="T72" fmla="*/ 7 w 139"/>
                  <a:gd name="T73" fmla="*/ 101 h 139"/>
                  <a:gd name="T74" fmla="*/ 11 w 139"/>
                  <a:gd name="T75" fmla="*/ 107 h 139"/>
                  <a:gd name="T76" fmla="*/ 20 w 139"/>
                  <a:gd name="T77" fmla="*/ 118 h 139"/>
                  <a:gd name="T78" fmla="*/ 30 w 139"/>
                  <a:gd name="T79" fmla="*/ 127 h 139"/>
                  <a:gd name="T80" fmla="*/ 43 w 139"/>
                  <a:gd name="T81" fmla="*/ 134 h 139"/>
                  <a:gd name="T82" fmla="*/ 55 w 139"/>
                  <a:gd name="T83" fmla="*/ 137 h 139"/>
                  <a:gd name="T84" fmla="*/ 69 w 139"/>
                  <a:gd name="T85" fmla="*/ 139 h 139"/>
                  <a:gd name="T86" fmla="*/ 75 w 139"/>
                  <a:gd name="T87" fmla="*/ 138 h 139"/>
                  <a:gd name="T88" fmla="*/ 75 w 139"/>
                  <a:gd name="T89" fmla="*/ 137 h 139"/>
                  <a:gd name="T90" fmla="*/ 76 w 139"/>
                  <a:gd name="T91" fmla="*/ 137 h 139"/>
                  <a:gd name="T92" fmla="*/ 78 w 139"/>
                  <a:gd name="T93" fmla="*/ 137 h 139"/>
                  <a:gd name="T94" fmla="*/ 82 w 139"/>
                  <a:gd name="T95" fmla="*/ 137 h 139"/>
                  <a:gd name="T96" fmla="*/ 89 w 139"/>
                  <a:gd name="T97" fmla="*/ 135 h 139"/>
                  <a:gd name="T98" fmla="*/ 89 w 139"/>
                  <a:gd name="T99" fmla="*/ 134 h 139"/>
                  <a:gd name="T100" fmla="*/ 90 w 139"/>
                  <a:gd name="T101" fmla="*/ 134 h 139"/>
                  <a:gd name="T102" fmla="*/ 92 w 139"/>
                  <a:gd name="T103" fmla="*/ 134 h 139"/>
                  <a:gd name="T104" fmla="*/ 96 w 139"/>
                  <a:gd name="T105" fmla="*/ 134 h 139"/>
                  <a:gd name="T106" fmla="*/ 101 w 139"/>
                  <a:gd name="T107" fmla="*/ 130 h 139"/>
                  <a:gd name="T108" fmla="*/ 107 w 139"/>
                  <a:gd name="T109" fmla="*/ 127 h 139"/>
                  <a:gd name="T110" fmla="*/ 112 w 139"/>
                  <a:gd name="T111" fmla="*/ 122 h 139"/>
                  <a:gd name="T112" fmla="*/ 118 w 139"/>
                  <a:gd name="T113" fmla="*/ 118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9" h="139">
                    <a:moveTo>
                      <a:pt x="118" y="118"/>
                    </a:moveTo>
                    <a:lnTo>
                      <a:pt x="122" y="112"/>
                    </a:lnTo>
                    <a:lnTo>
                      <a:pt x="126" y="107"/>
                    </a:lnTo>
                    <a:lnTo>
                      <a:pt x="129" y="101"/>
                    </a:lnTo>
                    <a:lnTo>
                      <a:pt x="133" y="96"/>
                    </a:lnTo>
                    <a:lnTo>
                      <a:pt x="133" y="92"/>
                    </a:lnTo>
                    <a:lnTo>
                      <a:pt x="133" y="90"/>
                    </a:lnTo>
                    <a:lnTo>
                      <a:pt x="133" y="89"/>
                    </a:lnTo>
                    <a:lnTo>
                      <a:pt x="134" y="89"/>
                    </a:lnTo>
                    <a:lnTo>
                      <a:pt x="136" y="83"/>
                    </a:lnTo>
                    <a:lnTo>
                      <a:pt x="136" y="79"/>
                    </a:lnTo>
                    <a:lnTo>
                      <a:pt x="136" y="77"/>
                    </a:lnTo>
                    <a:lnTo>
                      <a:pt x="136" y="76"/>
                    </a:lnTo>
                    <a:lnTo>
                      <a:pt x="138" y="76"/>
                    </a:lnTo>
                    <a:lnTo>
                      <a:pt x="139" y="69"/>
                    </a:lnTo>
                    <a:lnTo>
                      <a:pt x="136" y="55"/>
                    </a:lnTo>
                    <a:lnTo>
                      <a:pt x="133" y="43"/>
                    </a:lnTo>
                    <a:lnTo>
                      <a:pt x="126" y="31"/>
                    </a:lnTo>
                    <a:lnTo>
                      <a:pt x="118" y="20"/>
                    </a:lnTo>
                    <a:lnTo>
                      <a:pt x="107" y="11"/>
                    </a:lnTo>
                    <a:lnTo>
                      <a:pt x="101" y="7"/>
                    </a:lnTo>
                    <a:lnTo>
                      <a:pt x="96" y="5"/>
                    </a:lnTo>
                    <a:lnTo>
                      <a:pt x="89" y="2"/>
                    </a:lnTo>
                    <a:lnTo>
                      <a:pt x="82" y="1"/>
                    </a:lnTo>
                    <a:lnTo>
                      <a:pt x="69" y="0"/>
                    </a:lnTo>
                    <a:lnTo>
                      <a:pt x="55" y="1"/>
                    </a:lnTo>
                    <a:lnTo>
                      <a:pt x="43" y="5"/>
                    </a:lnTo>
                    <a:lnTo>
                      <a:pt x="30" y="11"/>
                    </a:lnTo>
                    <a:lnTo>
                      <a:pt x="20" y="20"/>
                    </a:lnTo>
                    <a:lnTo>
                      <a:pt x="11" y="31"/>
                    </a:lnTo>
                    <a:lnTo>
                      <a:pt x="5" y="43"/>
                    </a:lnTo>
                    <a:lnTo>
                      <a:pt x="1" y="55"/>
                    </a:lnTo>
                    <a:lnTo>
                      <a:pt x="0" y="69"/>
                    </a:lnTo>
                    <a:lnTo>
                      <a:pt x="1" y="83"/>
                    </a:lnTo>
                    <a:lnTo>
                      <a:pt x="2" y="89"/>
                    </a:lnTo>
                    <a:lnTo>
                      <a:pt x="5" y="96"/>
                    </a:lnTo>
                    <a:lnTo>
                      <a:pt x="7" y="101"/>
                    </a:lnTo>
                    <a:lnTo>
                      <a:pt x="11" y="107"/>
                    </a:lnTo>
                    <a:lnTo>
                      <a:pt x="20" y="118"/>
                    </a:lnTo>
                    <a:lnTo>
                      <a:pt x="30" y="127"/>
                    </a:lnTo>
                    <a:lnTo>
                      <a:pt x="43" y="134"/>
                    </a:lnTo>
                    <a:lnTo>
                      <a:pt x="55" y="137"/>
                    </a:lnTo>
                    <a:lnTo>
                      <a:pt x="69" y="139"/>
                    </a:lnTo>
                    <a:lnTo>
                      <a:pt x="75" y="138"/>
                    </a:lnTo>
                    <a:lnTo>
                      <a:pt x="75" y="137"/>
                    </a:lnTo>
                    <a:lnTo>
                      <a:pt x="76" y="137"/>
                    </a:lnTo>
                    <a:lnTo>
                      <a:pt x="78" y="137"/>
                    </a:lnTo>
                    <a:lnTo>
                      <a:pt x="82" y="137"/>
                    </a:lnTo>
                    <a:lnTo>
                      <a:pt x="89" y="135"/>
                    </a:lnTo>
                    <a:lnTo>
                      <a:pt x="89" y="134"/>
                    </a:lnTo>
                    <a:lnTo>
                      <a:pt x="90" y="134"/>
                    </a:lnTo>
                    <a:lnTo>
                      <a:pt x="92" y="134"/>
                    </a:lnTo>
                    <a:lnTo>
                      <a:pt x="96" y="134"/>
                    </a:lnTo>
                    <a:lnTo>
                      <a:pt x="101" y="130"/>
                    </a:lnTo>
                    <a:lnTo>
                      <a:pt x="107" y="127"/>
                    </a:lnTo>
                    <a:lnTo>
                      <a:pt x="112" y="122"/>
                    </a:lnTo>
                    <a:lnTo>
                      <a:pt x="118" y="118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30" name="Freeform 32">
                <a:extLst>
                  <a:ext uri="{FF2B5EF4-FFF2-40B4-BE49-F238E27FC236}">
                    <a16:creationId xmlns:a16="http://schemas.microsoft.com/office/drawing/2014/main" id="{D75E0A2A-3184-6068-F780-2620F8B2DB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888" y="2279651"/>
                <a:ext cx="36512" cy="36513"/>
              </a:xfrm>
              <a:custGeom>
                <a:avLst/>
                <a:gdLst>
                  <a:gd name="T0" fmla="*/ 118 w 139"/>
                  <a:gd name="T1" fmla="*/ 118 h 138"/>
                  <a:gd name="T2" fmla="*/ 122 w 139"/>
                  <a:gd name="T3" fmla="*/ 112 h 138"/>
                  <a:gd name="T4" fmla="*/ 127 w 139"/>
                  <a:gd name="T5" fmla="*/ 107 h 138"/>
                  <a:gd name="T6" fmla="*/ 130 w 139"/>
                  <a:gd name="T7" fmla="*/ 101 h 138"/>
                  <a:gd name="T8" fmla="*/ 134 w 139"/>
                  <a:gd name="T9" fmla="*/ 96 h 138"/>
                  <a:gd name="T10" fmla="*/ 134 w 139"/>
                  <a:gd name="T11" fmla="*/ 91 h 138"/>
                  <a:gd name="T12" fmla="*/ 134 w 139"/>
                  <a:gd name="T13" fmla="*/ 89 h 138"/>
                  <a:gd name="T14" fmla="*/ 134 w 139"/>
                  <a:gd name="T15" fmla="*/ 88 h 138"/>
                  <a:gd name="T16" fmla="*/ 135 w 139"/>
                  <a:gd name="T17" fmla="*/ 88 h 138"/>
                  <a:gd name="T18" fmla="*/ 137 w 139"/>
                  <a:gd name="T19" fmla="*/ 82 h 138"/>
                  <a:gd name="T20" fmla="*/ 137 w 139"/>
                  <a:gd name="T21" fmla="*/ 78 h 138"/>
                  <a:gd name="T22" fmla="*/ 137 w 139"/>
                  <a:gd name="T23" fmla="*/ 76 h 138"/>
                  <a:gd name="T24" fmla="*/ 137 w 139"/>
                  <a:gd name="T25" fmla="*/ 75 h 138"/>
                  <a:gd name="T26" fmla="*/ 138 w 139"/>
                  <a:gd name="T27" fmla="*/ 75 h 138"/>
                  <a:gd name="T28" fmla="*/ 139 w 139"/>
                  <a:gd name="T29" fmla="*/ 69 h 138"/>
                  <a:gd name="T30" fmla="*/ 137 w 139"/>
                  <a:gd name="T31" fmla="*/ 55 h 138"/>
                  <a:gd name="T32" fmla="*/ 134 w 139"/>
                  <a:gd name="T33" fmla="*/ 43 h 138"/>
                  <a:gd name="T34" fmla="*/ 127 w 139"/>
                  <a:gd name="T35" fmla="*/ 30 h 138"/>
                  <a:gd name="T36" fmla="*/ 118 w 139"/>
                  <a:gd name="T37" fmla="*/ 20 h 138"/>
                  <a:gd name="T38" fmla="*/ 107 w 139"/>
                  <a:gd name="T39" fmla="*/ 11 h 138"/>
                  <a:gd name="T40" fmla="*/ 101 w 139"/>
                  <a:gd name="T41" fmla="*/ 7 h 138"/>
                  <a:gd name="T42" fmla="*/ 96 w 139"/>
                  <a:gd name="T43" fmla="*/ 5 h 138"/>
                  <a:gd name="T44" fmla="*/ 89 w 139"/>
                  <a:gd name="T45" fmla="*/ 2 h 138"/>
                  <a:gd name="T46" fmla="*/ 83 w 139"/>
                  <a:gd name="T47" fmla="*/ 1 h 138"/>
                  <a:gd name="T48" fmla="*/ 69 w 139"/>
                  <a:gd name="T49" fmla="*/ 0 h 138"/>
                  <a:gd name="T50" fmla="*/ 55 w 139"/>
                  <a:gd name="T51" fmla="*/ 1 h 138"/>
                  <a:gd name="T52" fmla="*/ 43 w 139"/>
                  <a:gd name="T53" fmla="*/ 5 h 138"/>
                  <a:gd name="T54" fmla="*/ 31 w 139"/>
                  <a:gd name="T55" fmla="*/ 11 h 138"/>
                  <a:gd name="T56" fmla="*/ 21 w 139"/>
                  <a:gd name="T57" fmla="*/ 20 h 138"/>
                  <a:gd name="T58" fmla="*/ 11 w 139"/>
                  <a:gd name="T59" fmla="*/ 30 h 138"/>
                  <a:gd name="T60" fmla="*/ 5 w 139"/>
                  <a:gd name="T61" fmla="*/ 43 h 138"/>
                  <a:gd name="T62" fmla="*/ 1 w 139"/>
                  <a:gd name="T63" fmla="*/ 55 h 138"/>
                  <a:gd name="T64" fmla="*/ 0 w 139"/>
                  <a:gd name="T65" fmla="*/ 69 h 138"/>
                  <a:gd name="T66" fmla="*/ 1 w 139"/>
                  <a:gd name="T67" fmla="*/ 82 h 138"/>
                  <a:gd name="T68" fmla="*/ 2 w 139"/>
                  <a:gd name="T69" fmla="*/ 88 h 138"/>
                  <a:gd name="T70" fmla="*/ 5 w 139"/>
                  <a:gd name="T71" fmla="*/ 96 h 138"/>
                  <a:gd name="T72" fmla="*/ 7 w 139"/>
                  <a:gd name="T73" fmla="*/ 101 h 138"/>
                  <a:gd name="T74" fmla="*/ 11 w 139"/>
                  <a:gd name="T75" fmla="*/ 107 h 138"/>
                  <a:gd name="T76" fmla="*/ 21 w 139"/>
                  <a:gd name="T77" fmla="*/ 118 h 138"/>
                  <a:gd name="T78" fmla="*/ 31 w 139"/>
                  <a:gd name="T79" fmla="*/ 126 h 138"/>
                  <a:gd name="T80" fmla="*/ 43 w 139"/>
                  <a:gd name="T81" fmla="*/ 133 h 138"/>
                  <a:gd name="T82" fmla="*/ 55 w 139"/>
                  <a:gd name="T83" fmla="*/ 136 h 138"/>
                  <a:gd name="T84" fmla="*/ 69 w 139"/>
                  <a:gd name="T85" fmla="*/ 138 h 138"/>
                  <a:gd name="T86" fmla="*/ 76 w 139"/>
                  <a:gd name="T87" fmla="*/ 137 h 138"/>
                  <a:gd name="T88" fmla="*/ 76 w 139"/>
                  <a:gd name="T89" fmla="*/ 136 h 138"/>
                  <a:gd name="T90" fmla="*/ 77 w 139"/>
                  <a:gd name="T91" fmla="*/ 136 h 138"/>
                  <a:gd name="T92" fmla="*/ 79 w 139"/>
                  <a:gd name="T93" fmla="*/ 136 h 138"/>
                  <a:gd name="T94" fmla="*/ 83 w 139"/>
                  <a:gd name="T95" fmla="*/ 136 h 138"/>
                  <a:gd name="T96" fmla="*/ 89 w 139"/>
                  <a:gd name="T97" fmla="*/ 134 h 138"/>
                  <a:gd name="T98" fmla="*/ 89 w 139"/>
                  <a:gd name="T99" fmla="*/ 133 h 138"/>
                  <a:gd name="T100" fmla="*/ 90 w 139"/>
                  <a:gd name="T101" fmla="*/ 133 h 138"/>
                  <a:gd name="T102" fmla="*/ 92 w 139"/>
                  <a:gd name="T103" fmla="*/ 133 h 138"/>
                  <a:gd name="T104" fmla="*/ 96 w 139"/>
                  <a:gd name="T105" fmla="*/ 133 h 138"/>
                  <a:gd name="T106" fmla="*/ 101 w 139"/>
                  <a:gd name="T107" fmla="*/ 129 h 138"/>
                  <a:gd name="T108" fmla="*/ 107 w 139"/>
                  <a:gd name="T109" fmla="*/ 126 h 138"/>
                  <a:gd name="T110" fmla="*/ 112 w 139"/>
                  <a:gd name="T111" fmla="*/ 122 h 138"/>
                  <a:gd name="T112" fmla="*/ 118 w 139"/>
                  <a:gd name="T113" fmla="*/ 11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9" h="138">
                    <a:moveTo>
                      <a:pt x="118" y="118"/>
                    </a:moveTo>
                    <a:lnTo>
                      <a:pt x="122" y="112"/>
                    </a:lnTo>
                    <a:lnTo>
                      <a:pt x="127" y="107"/>
                    </a:lnTo>
                    <a:lnTo>
                      <a:pt x="130" y="101"/>
                    </a:lnTo>
                    <a:lnTo>
                      <a:pt x="134" y="96"/>
                    </a:lnTo>
                    <a:lnTo>
                      <a:pt x="134" y="91"/>
                    </a:lnTo>
                    <a:lnTo>
                      <a:pt x="134" y="89"/>
                    </a:lnTo>
                    <a:lnTo>
                      <a:pt x="134" y="88"/>
                    </a:lnTo>
                    <a:lnTo>
                      <a:pt x="135" y="88"/>
                    </a:lnTo>
                    <a:lnTo>
                      <a:pt x="137" y="82"/>
                    </a:lnTo>
                    <a:lnTo>
                      <a:pt x="137" y="78"/>
                    </a:lnTo>
                    <a:lnTo>
                      <a:pt x="137" y="76"/>
                    </a:lnTo>
                    <a:lnTo>
                      <a:pt x="137" y="75"/>
                    </a:lnTo>
                    <a:lnTo>
                      <a:pt x="138" y="75"/>
                    </a:lnTo>
                    <a:lnTo>
                      <a:pt x="139" y="69"/>
                    </a:lnTo>
                    <a:lnTo>
                      <a:pt x="137" y="55"/>
                    </a:lnTo>
                    <a:lnTo>
                      <a:pt x="134" y="43"/>
                    </a:lnTo>
                    <a:lnTo>
                      <a:pt x="127" y="30"/>
                    </a:lnTo>
                    <a:lnTo>
                      <a:pt x="118" y="20"/>
                    </a:lnTo>
                    <a:lnTo>
                      <a:pt x="107" y="11"/>
                    </a:lnTo>
                    <a:lnTo>
                      <a:pt x="101" y="7"/>
                    </a:lnTo>
                    <a:lnTo>
                      <a:pt x="96" y="5"/>
                    </a:lnTo>
                    <a:lnTo>
                      <a:pt x="89" y="2"/>
                    </a:lnTo>
                    <a:lnTo>
                      <a:pt x="83" y="1"/>
                    </a:lnTo>
                    <a:lnTo>
                      <a:pt x="69" y="0"/>
                    </a:lnTo>
                    <a:lnTo>
                      <a:pt x="55" y="1"/>
                    </a:lnTo>
                    <a:lnTo>
                      <a:pt x="43" y="5"/>
                    </a:lnTo>
                    <a:lnTo>
                      <a:pt x="31" y="11"/>
                    </a:lnTo>
                    <a:lnTo>
                      <a:pt x="21" y="20"/>
                    </a:lnTo>
                    <a:lnTo>
                      <a:pt x="11" y="30"/>
                    </a:lnTo>
                    <a:lnTo>
                      <a:pt x="5" y="43"/>
                    </a:lnTo>
                    <a:lnTo>
                      <a:pt x="1" y="55"/>
                    </a:lnTo>
                    <a:lnTo>
                      <a:pt x="0" y="69"/>
                    </a:lnTo>
                    <a:lnTo>
                      <a:pt x="1" y="82"/>
                    </a:lnTo>
                    <a:lnTo>
                      <a:pt x="2" y="88"/>
                    </a:lnTo>
                    <a:lnTo>
                      <a:pt x="5" y="96"/>
                    </a:lnTo>
                    <a:lnTo>
                      <a:pt x="7" y="101"/>
                    </a:lnTo>
                    <a:lnTo>
                      <a:pt x="11" y="107"/>
                    </a:lnTo>
                    <a:lnTo>
                      <a:pt x="21" y="118"/>
                    </a:lnTo>
                    <a:lnTo>
                      <a:pt x="31" y="126"/>
                    </a:lnTo>
                    <a:lnTo>
                      <a:pt x="43" y="133"/>
                    </a:lnTo>
                    <a:lnTo>
                      <a:pt x="55" y="136"/>
                    </a:lnTo>
                    <a:lnTo>
                      <a:pt x="69" y="138"/>
                    </a:lnTo>
                    <a:lnTo>
                      <a:pt x="76" y="137"/>
                    </a:lnTo>
                    <a:lnTo>
                      <a:pt x="76" y="136"/>
                    </a:lnTo>
                    <a:lnTo>
                      <a:pt x="77" y="136"/>
                    </a:lnTo>
                    <a:lnTo>
                      <a:pt x="79" y="136"/>
                    </a:lnTo>
                    <a:lnTo>
                      <a:pt x="83" y="136"/>
                    </a:lnTo>
                    <a:lnTo>
                      <a:pt x="89" y="134"/>
                    </a:lnTo>
                    <a:lnTo>
                      <a:pt x="89" y="133"/>
                    </a:lnTo>
                    <a:lnTo>
                      <a:pt x="90" y="133"/>
                    </a:lnTo>
                    <a:lnTo>
                      <a:pt x="92" y="133"/>
                    </a:lnTo>
                    <a:lnTo>
                      <a:pt x="96" y="133"/>
                    </a:lnTo>
                    <a:lnTo>
                      <a:pt x="101" y="129"/>
                    </a:lnTo>
                    <a:lnTo>
                      <a:pt x="107" y="126"/>
                    </a:lnTo>
                    <a:lnTo>
                      <a:pt x="112" y="122"/>
                    </a:lnTo>
                    <a:lnTo>
                      <a:pt x="118" y="118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31" name="Freeform 33">
                <a:extLst>
                  <a:ext uri="{FF2B5EF4-FFF2-40B4-BE49-F238E27FC236}">
                    <a16:creationId xmlns:a16="http://schemas.microsoft.com/office/drawing/2014/main" id="{F48DAB8B-FF17-3DBE-D50E-C81FC3AF12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4713" y="2484438"/>
                <a:ext cx="36512" cy="36513"/>
              </a:xfrm>
              <a:custGeom>
                <a:avLst/>
                <a:gdLst>
                  <a:gd name="T0" fmla="*/ 119 w 139"/>
                  <a:gd name="T1" fmla="*/ 118 h 138"/>
                  <a:gd name="T2" fmla="*/ 123 w 139"/>
                  <a:gd name="T3" fmla="*/ 112 h 138"/>
                  <a:gd name="T4" fmla="*/ 127 w 139"/>
                  <a:gd name="T5" fmla="*/ 107 h 138"/>
                  <a:gd name="T6" fmla="*/ 130 w 139"/>
                  <a:gd name="T7" fmla="*/ 101 h 138"/>
                  <a:gd name="T8" fmla="*/ 134 w 139"/>
                  <a:gd name="T9" fmla="*/ 96 h 138"/>
                  <a:gd name="T10" fmla="*/ 134 w 139"/>
                  <a:gd name="T11" fmla="*/ 91 h 138"/>
                  <a:gd name="T12" fmla="*/ 134 w 139"/>
                  <a:gd name="T13" fmla="*/ 89 h 138"/>
                  <a:gd name="T14" fmla="*/ 134 w 139"/>
                  <a:gd name="T15" fmla="*/ 88 h 138"/>
                  <a:gd name="T16" fmla="*/ 135 w 139"/>
                  <a:gd name="T17" fmla="*/ 88 h 138"/>
                  <a:gd name="T18" fmla="*/ 137 w 139"/>
                  <a:gd name="T19" fmla="*/ 82 h 138"/>
                  <a:gd name="T20" fmla="*/ 137 w 139"/>
                  <a:gd name="T21" fmla="*/ 78 h 138"/>
                  <a:gd name="T22" fmla="*/ 137 w 139"/>
                  <a:gd name="T23" fmla="*/ 76 h 138"/>
                  <a:gd name="T24" fmla="*/ 137 w 139"/>
                  <a:gd name="T25" fmla="*/ 75 h 138"/>
                  <a:gd name="T26" fmla="*/ 138 w 139"/>
                  <a:gd name="T27" fmla="*/ 75 h 138"/>
                  <a:gd name="T28" fmla="*/ 139 w 139"/>
                  <a:gd name="T29" fmla="*/ 69 h 138"/>
                  <a:gd name="T30" fmla="*/ 137 w 139"/>
                  <a:gd name="T31" fmla="*/ 55 h 138"/>
                  <a:gd name="T32" fmla="*/ 134 w 139"/>
                  <a:gd name="T33" fmla="*/ 42 h 138"/>
                  <a:gd name="T34" fmla="*/ 127 w 139"/>
                  <a:gd name="T35" fmla="*/ 30 h 138"/>
                  <a:gd name="T36" fmla="*/ 119 w 139"/>
                  <a:gd name="T37" fmla="*/ 20 h 138"/>
                  <a:gd name="T38" fmla="*/ 107 w 139"/>
                  <a:gd name="T39" fmla="*/ 11 h 138"/>
                  <a:gd name="T40" fmla="*/ 101 w 139"/>
                  <a:gd name="T41" fmla="*/ 7 h 138"/>
                  <a:gd name="T42" fmla="*/ 96 w 139"/>
                  <a:gd name="T43" fmla="*/ 5 h 138"/>
                  <a:gd name="T44" fmla="*/ 89 w 139"/>
                  <a:gd name="T45" fmla="*/ 2 h 138"/>
                  <a:gd name="T46" fmla="*/ 83 w 139"/>
                  <a:gd name="T47" fmla="*/ 1 h 138"/>
                  <a:gd name="T48" fmla="*/ 70 w 139"/>
                  <a:gd name="T49" fmla="*/ 0 h 138"/>
                  <a:gd name="T50" fmla="*/ 55 w 139"/>
                  <a:gd name="T51" fmla="*/ 1 h 138"/>
                  <a:gd name="T52" fmla="*/ 43 w 139"/>
                  <a:gd name="T53" fmla="*/ 5 h 138"/>
                  <a:gd name="T54" fmla="*/ 31 w 139"/>
                  <a:gd name="T55" fmla="*/ 11 h 138"/>
                  <a:gd name="T56" fmla="*/ 21 w 139"/>
                  <a:gd name="T57" fmla="*/ 20 h 138"/>
                  <a:gd name="T58" fmla="*/ 12 w 139"/>
                  <a:gd name="T59" fmla="*/ 30 h 138"/>
                  <a:gd name="T60" fmla="*/ 5 w 139"/>
                  <a:gd name="T61" fmla="*/ 42 h 138"/>
                  <a:gd name="T62" fmla="*/ 1 w 139"/>
                  <a:gd name="T63" fmla="*/ 55 h 138"/>
                  <a:gd name="T64" fmla="*/ 0 w 139"/>
                  <a:gd name="T65" fmla="*/ 69 h 138"/>
                  <a:gd name="T66" fmla="*/ 1 w 139"/>
                  <a:gd name="T67" fmla="*/ 82 h 138"/>
                  <a:gd name="T68" fmla="*/ 2 w 139"/>
                  <a:gd name="T69" fmla="*/ 88 h 138"/>
                  <a:gd name="T70" fmla="*/ 5 w 139"/>
                  <a:gd name="T71" fmla="*/ 96 h 138"/>
                  <a:gd name="T72" fmla="*/ 7 w 139"/>
                  <a:gd name="T73" fmla="*/ 101 h 138"/>
                  <a:gd name="T74" fmla="*/ 12 w 139"/>
                  <a:gd name="T75" fmla="*/ 107 h 138"/>
                  <a:gd name="T76" fmla="*/ 21 w 139"/>
                  <a:gd name="T77" fmla="*/ 118 h 138"/>
                  <a:gd name="T78" fmla="*/ 31 w 139"/>
                  <a:gd name="T79" fmla="*/ 126 h 138"/>
                  <a:gd name="T80" fmla="*/ 43 w 139"/>
                  <a:gd name="T81" fmla="*/ 133 h 138"/>
                  <a:gd name="T82" fmla="*/ 55 w 139"/>
                  <a:gd name="T83" fmla="*/ 136 h 138"/>
                  <a:gd name="T84" fmla="*/ 70 w 139"/>
                  <a:gd name="T85" fmla="*/ 138 h 138"/>
                  <a:gd name="T86" fmla="*/ 76 w 139"/>
                  <a:gd name="T87" fmla="*/ 137 h 138"/>
                  <a:gd name="T88" fmla="*/ 76 w 139"/>
                  <a:gd name="T89" fmla="*/ 136 h 138"/>
                  <a:gd name="T90" fmla="*/ 77 w 139"/>
                  <a:gd name="T91" fmla="*/ 136 h 138"/>
                  <a:gd name="T92" fmla="*/ 79 w 139"/>
                  <a:gd name="T93" fmla="*/ 136 h 138"/>
                  <a:gd name="T94" fmla="*/ 83 w 139"/>
                  <a:gd name="T95" fmla="*/ 136 h 138"/>
                  <a:gd name="T96" fmla="*/ 89 w 139"/>
                  <a:gd name="T97" fmla="*/ 134 h 138"/>
                  <a:gd name="T98" fmla="*/ 89 w 139"/>
                  <a:gd name="T99" fmla="*/ 133 h 138"/>
                  <a:gd name="T100" fmla="*/ 90 w 139"/>
                  <a:gd name="T101" fmla="*/ 133 h 138"/>
                  <a:gd name="T102" fmla="*/ 92 w 139"/>
                  <a:gd name="T103" fmla="*/ 133 h 138"/>
                  <a:gd name="T104" fmla="*/ 96 w 139"/>
                  <a:gd name="T105" fmla="*/ 133 h 138"/>
                  <a:gd name="T106" fmla="*/ 101 w 139"/>
                  <a:gd name="T107" fmla="*/ 129 h 138"/>
                  <a:gd name="T108" fmla="*/ 107 w 139"/>
                  <a:gd name="T109" fmla="*/ 126 h 138"/>
                  <a:gd name="T110" fmla="*/ 112 w 139"/>
                  <a:gd name="T111" fmla="*/ 122 h 138"/>
                  <a:gd name="T112" fmla="*/ 119 w 139"/>
                  <a:gd name="T113" fmla="*/ 11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9" h="138">
                    <a:moveTo>
                      <a:pt x="119" y="118"/>
                    </a:moveTo>
                    <a:lnTo>
                      <a:pt x="123" y="112"/>
                    </a:lnTo>
                    <a:lnTo>
                      <a:pt x="127" y="107"/>
                    </a:lnTo>
                    <a:lnTo>
                      <a:pt x="130" y="101"/>
                    </a:lnTo>
                    <a:lnTo>
                      <a:pt x="134" y="96"/>
                    </a:lnTo>
                    <a:lnTo>
                      <a:pt x="134" y="91"/>
                    </a:lnTo>
                    <a:lnTo>
                      <a:pt x="134" y="89"/>
                    </a:lnTo>
                    <a:lnTo>
                      <a:pt x="134" y="88"/>
                    </a:lnTo>
                    <a:lnTo>
                      <a:pt x="135" y="88"/>
                    </a:lnTo>
                    <a:lnTo>
                      <a:pt x="137" y="82"/>
                    </a:lnTo>
                    <a:lnTo>
                      <a:pt x="137" y="78"/>
                    </a:lnTo>
                    <a:lnTo>
                      <a:pt x="137" y="76"/>
                    </a:lnTo>
                    <a:lnTo>
                      <a:pt x="137" y="75"/>
                    </a:lnTo>
                    <a:lnTo>
                      <a:pt x="138" y="75"/>
                    </a:lnTo>
                    <a:lnTo>
                      <a:pt x="139" y="69"/>
                    </a:lnTo>
                    <a:lnTo>
                      <a:pt x="137" y="55"/>
                    </a:lnTo>
                    <a:lnTo>
                      <a:pt x="134" y="42"/>
                    </a:lnTo>
                    <a:lnTo>
                      <a:pt x="127" y="30"/>
                    </a:lnTo>
                    <a:lnTo>
                      <a:pt x="119" y="20"/>
                    </a:lnTo>
                    <a:lnTo>
                      <a:pt x="107" y="11"/>
                    </a:lnTo>
                    <a:lnTo>
                      <a:pt x="101" y="7"/>
                    </a:lnTo>
                    <a:lnTo>
                      <a:pt x="96" y="5"/>
                    </a:lnTo>
                    <a:lnTo>
                      <a:pt x="89" y="2"/>
                    </a:lnTo>
                    <a:lnTo>
                      <a:pt x="83" y="1"/>
                    </a:lnTo>
                    <a:lnTo>
                      <a:pt x="70" y="0"/>
                    </a:lnTo>
                    <a:lnTo>
                      <a:pt x="55" y="1"/>
                    </a:lnTo>
                    <a:lnTo>
                      <a:pt x="43" y="5"/>
                    </a:lnTo>
                    <a:lnTo>
                      <a:pt x="31" y="11"/>
                    </a:lnTo>
                    <a:lnTo>
                      <a:pt x="21" y="20"/>
                    </a:lnTo>
                    <a:lnTo>
                      <a:pt x="12" y="30"/>
                    </a:lnTo>
                    <a:lnTo>
                      <a:pt x="5" y="42"/>
                    </a:lnTo>
                    <a:lnTo>
                      <a:pt x="1" y="55"/>
                    </a:lnTo>
                    <a:lnTo>
                      <a:pt x="0" y="69"/>
                    </a:lnTo>
                    <a:lnTo>
                      <a:pt x="1" y="82"/>
                    </a:lnTo>
                    <a:lnTo>
                      <a:pt x="2" y="88"/>
                    </a:lnTo>
                    <a:lnTo>
                      <a:pt x="5" y="96"/>
                    </a:lnTo>
                    <a:lnTo>
                      <a:pt x="7" y="101"/>
                    </a:lnTo>
                    <a:lnTo>
                      <a:pt x="12" y="107"/>
                    </a:lnTo>
                    <a:lnTo>
                      <a:pt x="21" y="118"/>
                    </a:lnTo>
                    <a:lnTo>
                      <a:pt x="31" y="126"/>
                    </a:lnTo>
                    <a:lnTo>
                      <a:pt x="43" y="133"/>
                    </a:lnTo>
                    <a:lnTo>
                      <a:pt x="55" y="136"/>
                    </a:lnTo>
                    <a:lnTo>
                      <a:pt x="70" y="138"/>
                    </a:lnTo>
                    <a:lnTo>
                      <a:pt x="76" y="137"/>
                    </a:lnTo>
                    <a:lnTo>
                      <a:pt x="76" y="136"/>
                    </a:lnTo>
                    <a:lnTo>
                      <a:pt x="77" y="136"/>
                    </a:lnTo>
                    <a:lnTo>
                      <a:pt x="79" y="136"/>
                    </a:lnTo>
                    <a:lnTo>
                      <a:pt x="83" y="136"/>
                    </a:lnTo>
                    <a:lnTo>
                      <a:pt x="89" y="134"/>
                    </a:lnTo>
                    <a:lnTo>
                      <a:pt x="89" y="133"/>
                    </a:lnTo>
                    <a:lnTo>
                      <a:pt x="90" y="133"/>
                    </a:lnTo>
                    <a:lnTo>
                      <a:pt x="92" y="133"/>
                    </a:lnTo>
                    <a:lnTo>
                      <a:pt x="96" y="133"/>
                    </a:lnTo>
                    <a:lnTo>
                      <a:pt x="101" y="129"/>
                    </a:lnTo>
                    <a:lnTo>
                      <a:pt x="107" y="126"/>
                    </a:lnTo>
                    <a:lnTo>
                      <a:pt x="112" y="122"/>
                    </a:lnTo>
                    <a:lnTo>
                      <a:pt x="119" y="118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32" name="Freeform 34">
                <a:extLst>
                  <a:ext uri="{FF2B5EF4-FFF2-40B4-BE49-F238E27FC236}">
                    <a16:creationId xmlns:a16="http://schemas.microsoft.com/office/drawing/2014/main" id="{94568E47-0BDD-0DA2-7542-E0A70B1041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8313" y="2214563"/>
                <a:ext cx="36512" cy="38100"/>
              </a:xfrm>
              <a:custGeom>
                <a:avLst/>
                <a:gdLst>
                  <a:gd name="T0" fmla="*/ 118 w 139"/>
                  <a:gd name="T1" fmla="*/ 118 h 139"/>
                  <a:gd name="T2" fmla="*/ 122 w 139"/>
                  <a:gd name="T3" fmla="*/ 112 h 139"/>
                  <a:gd name="T4" fmla="*/ 126 w 139"/>
                  <a:gd name="T5" fmla="*/ 107 h 139"/>
                  <a:gd name="T6" fmla="*/ 129 w 139"/>
                  <a:gd name="T7" fmla="*/ 101 h 139"/>
                  <a:gd name="T8" fmla="*/ 133 w 139"/>
                  <a:gd name="T9" fmla="*/ 96 h 139"/>
                  <a:gd name="T10" fmla="*/ 133 w 139"/>
                  <a:gd name="T11" fmla="*/ 92 h 139"/>
                  <a:gd name="T12" fmla="*/ 133 w 139"/>
                  <a:gd name="T13" fmla="*/ 90 h 139"/>
                  <a:gd name="T14" fmla="*/ 133 w 139"/>
                  <a:gd name="T15" fmla="*/ 89 h 139"/>
                  <a:gd name="T16" fmla="*/ 134 w 139"/>
                  <a:gd name="T17" fmla="*/ 89 h 139"/>
                  <a:gd name="T18" fmla="*/ 136 w 139"/>
                  <a:gd name="T19" fmla="*/ 83 h 139"/>
                  <a:gd name="T20" fmla="*/ 136 w 139"/>
                  <a:gd name="T21" fmla="*/ 78 h 139"/>
                  <a:gd name="T22" fmla="*/ 136 w 139"/>
                  <a:gd name="T23" fmla="*/ 76 h 139"/>
                  <a:gd name="T24" fmla="*/ 136 w 139"/>
                  <a:gd name="T25" fmla="*/ 75 h 139"/>
                  <a:gd name="T26" fmla="*/ 138 w 139"/>
                  <a:gd name="T27" fmla="*/ 75 h 139"/>
                  <a:gd name="T28" fmla="*/ 139 w 139"/>
                  <a:gd name="T29" fmla="*/ 69 h 139"/>
                  <a:gd name="T30" fmla="*/ 136 w 139"/>
                  <a:gd name="T31" fmla="*/ 55 h 139"/>
                  <a:gd name="T32" fmla="*/ 133 w 139"/>
                  <a:gd name="T33" fmla="*/ 43 h 139"/>
                  <a:gd name="T34" fmla="*/ 126 w 139"/>
                  <a:gd name="T35" fmla="*/ 31 h 139"/>
                  <a:gd name="T36" fmla="*/ 118 w 139"/>
                  <a:gd name="T37" fmla="*/ 20 h 139"/>
                  <a:gd name="T38" fmla="*/ 107 w 139"/>
                  <a:gd name="T39" fmla="*/ 11 h 139"/>
                  <a:gd name="T40" fmla="*/ 101 w 139"/>
                  <a:gd name="T41" fmla="*/ 7 h 139"/>
                  <a:gd name="T42" fmla="*/ 96 w 139"/>
                  <a:gd name="T43" fmla="*/ 5 h 139"/>
                  <a:gd name="T44" fmla="*/ 89 w 139"/>
                  <a:gd name="T45" fmla="*/ 2 h 139"/>
                  <a:gd name="T46" fmla="*/ 82 w 139"/>
                  <a:gd name="T47" fmla="*/ 1 h 139"/>
                  <a:gd name="T48" fmla="*/ 69 w 139"/>
                  <a:gd name="T49" fmla="*/ 0 h 139"/>
                  <a:gd name="T50" fmla="*/ 55 w 139"/>
                  <a:gd name="T51" fmla="*/ 1 h 139"/>
                  <a:gd name="T52" fmla="*/ 43 w 139"/>
                  <a:gd name="T53" fmla="*/ 5 h 139"/>
                  <a:gd name="T54" fmla="*/ 30 w 139"/>
                  <a:gd name="T55" fmla="*/ 11 h 139"/>
                  <a:gd name="T56" fmla="*/ 20 w 139"/>
                  <a:gd name="T57" fmla="*/ 20 h 139"/>
                  <a:gd name="T58" fmla="*/ 11 w 139"/>
                  <a:gd name="T59" fmla="*/ 31 h 139"/>
                  <a:gd name="T60" fmla="*/ 5 w 139"/>
                  <a:gd name="T61" fmla="*/ 43 h 139"/>
                  <a:gd name="T62" fmla="*/ 1 w 139"/>
                  <a:gd name="T63" fmla="*/ 55 h 139"/>
                  <a:gd name="T64" fmla="*/ 0 w 139"/>
                  <a:gd name="T65" fmla="*/ 69 h 139"/>
                  <a:gd name="T66" fmla="*/ 1 w 139"/>
                  <a:gd name="T67" fmla="*/ 83 h 139"/>
                  <a:gd name="T68" fmla="*/ 2 w 139"/>
                  <a:gd name="T69" fmla="*/ 89 h 139"/>
                  <a:gd name="T70" fmla="*/ 5 w 139"/>
                  <a:gd name="T71" fmla="*/ 96 h 139"/>
                  <a:gd name="T72" fmla="*/ 7 w 139"/>
                  <a:gd name="T73" fmla="*/ 101 h 139"/>
                  <a:gd name="T74" fmla="*/ 11 w 139"/>
                  <a:gd name="T75" fmla="*/ 107 h 139"/>
                  <a:gd name="T76" fmla="*/ 20 w 139"/>
                  <a:gd name="T77" fmla="*/ 118 h 139"/>
                  <a:gd name="T78" fmla="*/ 30 w 139"/>
                  <a:gd name="T79" fmla="*/ 126 h 139"/>
                  <a:gd name="T80" fmla="*/ 43 w 139"/>
                  <a:gd name="T81" fmla="*/ 134 h 139"/>
                  <a:gd name="T82" fmla="*/ 55 w 139"/>
                  <a:gd name="T83" fmla="*/ 137 h 139"/>
                  <a:gd name="T84" fmla="*/ 69 w 139"/>
                  <a:gd name="T85" fmla="*/ 139 h 139"/>
                  <a:gd name="T86" fmla="*/ 75 w 139"/>
                  <a:gd name="T87" fmla="*/ 138 h 139"/>
                  <a:gd name="T88" fmla="*/ 75 w 139"/>
                  <a:gd name="T89" fmla="*/ 137 h 139"/>
                  <a:gd name="T90" fmla="*/ 76 w 139"/>
                  <a:gd name="T91" fmla="*/ 137 h 139"/>
                  <a:gd name="T92" fmla="*/ 78 w 139"/>
                  <a:gd name="T93" fmla="*/ 137 h 139"/>
                  <a:gd name="T94" fmla="*/ 82 w 139"/>
                  <a:gd name="T95" fmla="*/ 137 h 139"/>
                  <a:gd name="T96" fmla="*/ 89 w 139"/>
                  <a:gd name="T97" fmla="*/ 135 h 139"/>
                  <a:gd name="T98" fmla="*/ 89 w 139"/>
                  <a:gd name="T99" fmla="*/ 134 h 139"/>
                  <a:gd name="T100" fmla="*/ 90 w 139"/>
                  <a:gd name="T101" fmla="*/ 134 h 139"/>
                  <a:gd name="T102" fmla="*/ 92 w 139"/>
                  <a:gd name="T103" fmla="*/ 134 h 139"/>
                  <a:gd name="T104" fmla="*/ 96 w 139"/>
                  <a:gd name="T105" fmla="*/ 134 h 139"/>
                  <a:gd name="T106" fmla="*/ 101 w 139"/>
                  <a:gd name="T107" fmla="*/ 129 h 139"/>
                  <a:gd name="T108" fmla="*/ 107 w 139"/>
                  <a:gd name="T109" fmla="*/ 126 h 139"/>
                  <a:gd name="T110" fmla="*/ 112 w 139"/>
                  <a:gd name="T111" fmla="*/ 122 h 139"/>
                  <a:gd name="T112" fmla="*/ 118 w 139"/>
                  <a:gd name="T113" fmla="*/ 118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9" h="139">
                    <a:moveTo>
                      <a:pt x="118" y="118"/>
                    </a:moveTo>
                    <a:lnTo>
                      <a:pt x="122" y="112"/>
                    </a:lnTo>
                    <a:lnTo>
                      <a:pt x="126" y="107"/>
                    </a:lnTo>
                    <a:lnTo>
                      <a:pt x="129" y="101"/>
                    </a:lnTo>
                    <a:lnTo>
                      <a:pt x="133" y="96"/>
                    </a:lnTo>
                    <a:lnTo>
                      <a:pt x="133" y="92"/>
                    </a:lnTo>
                    <a:lnTo>
                      <a:pt x="133" y="90"/>
                    </a:lnTo>
                    <a:lnTo>
                      <a:pt x="133" y="89"/>
                    </a:lnTo>
                    <a:lnTo>
                      <a:pt x="134" y="89"/>
                    </a:lnTo>
                    <a:lnTo>
                      <a:pt x="136" y="83"/>
                    </a:lnTo>
                    <a:lnTo>
                      <a:pt x="136" y="78"/>
                    </a:lnTo>
                    <a:lnTo>
                      <a:pt x="136" y="76"/>
                    </a:lnTo>
                    <a:lnTo>
                      <a:pt x="136" y="75"/>
                    </a:lnTo>
                    <a:lnTo>
                      <a:pt x="138" y="75"/>
                    </a:lnTo>
                    <a:lnTo>
                      <a:pt x="139" y="69"/>
                    </a:lnTo>
                    <a:lnTo>
                      <a:pt x="136" y="55"/>
                    </a:lnTo>
                    <a:lnTo>
                      <a:pt x="133" y="43"/>
                    </a:lnTo>
                    <a:lnTo>
                      <a:pt x="126" y="31"/>
                    </a:lnTo>
                    <a:lnTo>
                      <a:pt x="118" y="20"/>
                    </a:lnTo>
                    <a:lnTo>
                      <a:pt x="107" y="11"/>
                    </a:lnTo>
                    <a:lnTo>
                      <a:pt x="101" y="7"/>
                    </a:lnTo>
                    <a:lnTo>
                      <a:pt x="96" y="5"/>
                    </a:lnTo>
                    <a:lnTo>
                      <a:pt x="89" y="2"/>
                    </a:lnTo>
                    <a:lnTo>
                      <a:pt x="82" y="1"/>
                    </a:lnTo>
                    <a:lnTo>
                      <a:pt x="69" y="0"/>
                    </a:lnTo>
                    <a:lnTo>
                      <a:pt x="55" y="1"/>
                    </a:lnTo>
                    <a:lnTo>
                      <a:pt x="43" y="5"/>
                    </a:lnTo>
                    <a:lnTo>
                      <a:pt x="30" y="11"/>
                    </a:lnTo>
                    <a:lnTo>
                      <a:pt x="20" y="20"/>
                    </a:lnTo>
                    <a:lnTo>
                      <a:pt x="11" y="31"/>
                    </a:lnTo>
                    <a:lnTo>
                      <a:pt x="5" y="43"/>
                    </a:lnTo>
                    <a:lnTo>
                      <a:pt x="1" y="55"/>
                    </a:lnTo>
                    <a:lnTo>
                      <a:pt x="0" y="69"/>
                    </a:lnTo>
                    <a:lnTo>
                      <a:pt x="1" y="83"/>
                    </a:lnTo>
                    <a:lnTo>
                      <a:pt x="2" y="89"/>
                    </a:lnTo>
                    <a:lnTo>
                      <a:pt x="5" y="96"/>
                    </a:lnTo>
                    <a:lnTo>
                      <a:pt x="7" y="101"/>
                    </a:lnTo>
                    <a:lnTo>
                      <a:pt x="11" y="107"/>
                    </a:lnTo>
                    <a:lnTo>
                      <a:pt x="20" y="118"/>
                    </a:lnTo>
                    <a:lnTo>
                      <a:pt x="30" y="126"/>
                    </a:lnTo>
                    <a:lnTo>
                      <a:pt x="43" y="134"/>
                    </a:lnTo>
                    <a:lnTo>
                      <a:pt x="55" y="137"/>
                    </a:lnTo>
                    <a:lnTo>
                      <a:pt x="69" y="139"/>
                    </a:lnTo>
                    <a:lnTo>
                      <a:pt x="75" y="138"/>
                    </a:lnTo>
                    <a:lnTo>
                      <a:pt x="75" y="137"/>
                    </a:lnTo>
                    <a:lnTo>
                      <a:pt x="76" y="137"/>
                    </a:lnTo>
                    <a:lnTo>
                      <a:pt x="78" y="137"/>
                    </a:lnTo>
                    <a:lnTo>
                      <a:pt x="82" y="137"/>
                    </a:lnTo>
                    <a:lnTo>
                      <a:pt x="89" y="135"/>
                    </a:lnTo>
                    <a:lnTo>
                      <a:pt x="89" y="134"/>
                    </a:lnTo>
                    <a:lnTo>
                      <a:pt x="90" y="134"/>
                    </a:lnTo>
                    <a:lnTo>
                      <a:pt x="92" y="134"/>
                    </a:lnTo>
                    <a:lnTo>
                      <a:pt x="96" y="134"/>
                    </a:lnTo>
                    <a:lnTo>
                      <a:pt x="101" y="129"/>
                    </a:lnTo>
                    <a:lnTo>
                      <a:pt x="107" y="126"/>
                    </a:lnTo>
                    <a:lnTo>
                      <a:pt x="112" y="122"/>
                    </a:lnTo>
                    <a:lnTo>
                      <a:pt x="118" y="118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33" name="Freeform 35">
                <a:extLst>
                  <a:ext uri="{FF2B5EF4-FFF2-40B4-BE49-F238E27FC236}">
                    <a16:creationId xmlns:a16="http://schemas.microsoft.com/office/drawing/2014/main" id="{ADC480B8-7416-4A2F-1664-DD45F59F3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5250" y="2424113"/>
                <a:ext cx="36512" cy="36513"/>
              </a:xfrm>
              <a:custGeom>
                <a:avLst/>
                <a:gdLst>
                  <a:gd name="T0" fmla="*/ 118 w 139"/>
                  <a:gd name="T1" fmla="*/ 119 h 139"/>
                  <a:gd name="T2" fmla="*/ 122 w 139"/>
                  <a:gd name="T3" fmla="*/ 112 h 139"/>
                  <a:gd name="T4" fmla="*/ 126 w 139"/>
                  <a:gd name="T5" fmla="*/ 107 h 139"/>
                  <a:gd name="T6" fmla="*/ 129 w 139"/>
                  <a:gd name="T7" fmla="*/ 101 h 139"/>
                  <a:gd name="T8" fmla="*/ 133 w 139"/>
                  <a:gd name="T9" fmla="*/ 96 h 139"/>
                  <a:gd name="T10" fmla="*/ 133 w 139"/>
                  <a:gd name="T11" fmla="*/ 92 h 139"/>
                  <a:gd name="T12" fmla="*/ 133 w 139"/>
                  <a:gd name="T13" fmla="*/ 90 h 139"/>
                  <a:gd name="T14" fmla="*/ 133 w 139"/>
                  <a:gd name="T15" fmla="*/ 89 h 139"/>
                  <a:gd name="T16" fmla="*/ 135 w 139"/>
                  <a:gd name="T17" fmla="*/ 89 h 139"/>
                  <a:gd name="T18" fmla="*/ 137 w 139"/>
                  <a:gd name="T19" fmla="*/ 83 h 139"/>
                  <a:gd name="T20" fmla="*/ 137 w 139"/>
                  <a:gd name="T21" fmla="*/ 79 h 139"/>
                  <a:gd name="T22" fmla="*/ 137 w 139"/>
                  <a:gd name="T23" fmla="*/ 77 h 139"/>
                  <a:gd name="T24" fmla="*/ 137 w 139"/>
                  <a:gd name="T25" fmla="*/ 76 h 139"/>
                  <a:gd name="T26" fmla="*/ 138 w 139"/>
                  <a:gd name="T27" fmla="*/ 76 h 139"/>
                  <a:gd name="T28" fmla="*/ 139 w 139"/>
                  <a:gd name="T29" fmla="*/ 70 h 139"/>
                  <a:gd name="T30" fmla="*/ 137 w 139"/>
                  <a:gd name="T31" fmla="*/ 55 h 139"/>
                  <a:gd name="T32" fmla="*/ 133 w 139"/>
                  <a:gd name="T33" fmla="*/ 43 h 139"/>
                  <a:gd name="T34" fmla="*/ 126 w 139"/>
                  <a:gd name="T35" fmla="*/ 31 h 139"/>
                  <a:gd name="T36" fmla="*/ 118 w 139"/>
                  <a:gd name="T37" fmla="*/ 21 h 139"/>
                  <a:gd name="T38" fmla="*/ 107 w 139"/>
                  <a:gd name="T39" fmla="*/ 12 h 139"/>
                  <a:gd name="T40" fmla="*/ 101 w 139"/>
                  <a:gd name="T41" fmla="*/ 7 h 139"/>
                  <a:gd name="T42" fmla="*/ 96 w 139"/>
                  <a:gd name="T43" fmla="*/ 5 h 139"/>
                  <a:gd name="T44" fmla="*/ 89 w 139"/>
                  <a:gd name="T45" fmla="*/ 2 h 139"/>
                  <a:gd name="T46" fmla="*/ 83 w 139"/>
                  <a:gd name="T47" fmla="*/ 1 h 139"/>
                  <a:gd name="T48" fmla="*/ 69 w 139"/>
                  <a:gd name="T49" fmla="*/ 0 h 139"/>
                  <a:gd name="T50" fmla="*/ 55 w 139"/>
                  <a:gd name="T51" fmla="*/ 1 h 139"/>
                  <a:gd name="T52" fmla="*/ 43 w 139"/>
                  <a:gd name="T53" fmla="*/ 5 h 139"/>
                  <a:gd name="T54" fmla="*/ 31 w 139"/>
                  <a:gd name="T55" fmla="*/ 12 h 139"/>
                  <a:gd name="T56" fmla="*/ 20 w 139"/>
                  <a:gd name="T57" fmla="*/ 21 h 139"/>
                  <a:gd name="T58" fmla="*/ 11 w 139"/>
                  <a:gd name="T59" fmla="*/ 31 h 139"/>
                  <a:gd name="T60" fmla="*/ 5 w 139"/>
                  <a:gd name="T61" fmla="*/ 43 h 139"/>
                  <a:gd name="T62" fmla="*/ 1 w 139"/>
                  <a:gd name="T63" fmla="*/ 55 h 139"/>
                  <a:gd name="T64" fmla="*/ 0 w 139"/>
                  <a:gd name="T65" fmla="*/ 70 h 139"/>
                  <a:gd name="T66" fmla="*/ 1 w 139"/>
                  <a:gd name="T67" fmla="*/ 83 h 139"/>
                  <a:gd name="T68" fmla="*/ 2 w 139"/>
                  <a:gd name="T69" fmla="*/ 89 h 139"/>
                  <a:gd name="T70" fmla="*/ 5 w 139"/>
                  <a:gd name="T71" fmla="*/ 96 h 139"/>
                  <a:gd name="T72" fmla="*/ 7 w 139"/>
                  <a:gd name="T73" fmla="*/ 101 h 139"/>
                  <a:gd name="T74" fmla="*/ 11 w 139"/>
                  <a:gd name="T75" fmla="*/ 107 h 139"/>
                  <a:gd name="T76" fmla="*/ 20 w 139"/>
                  <a:gd name="T77" fmla="*/ 119 h 139"/>
                  <a:gd name="T78" fmla="*/ 31 w 139"/>
                  <a:gd name="T79" fmla="*/ 127 h 139"/>
                  <a:gd name="T80" fmla="*/ 43 w 139"/>
                  <a:gd name="T81" fmla="*/ 134 h 139"/>
                  <a:gd name="T82" fmla="*/ 55 w 139"/>
                  <a:gd name="T83" fmla="*/ 137 h 139"/>
                  <a:gd name="T84" fmla="*/ 69 w 139"/>
                  <a:gd name="T85" fmla="*/ 139 h 139"/>
                  <a:gd name="T86" fmla="*/ 75 w 139"/>
                  <a:gd name="T87" fmla="*/ 138 h 139"/>
                  <a:gd name="T88" fmla="*/ 75 w 139"/>
                  <a:gd name="T89" fmla="*/ 137 h 139"/>
                  <a:gd name="T90" fmla="*/ 76 w 139"/>
                  <a:gd name="T91" fmla="*/ 137 h 139"/>
                  <a:gd name="T92" fmla="*/ 78 w 139"/>
                  <a:gd name="T93" fmla="*/ 137 h 139"/>
                  <a:gd name="T94" fmla="*/ 83 w 139"/>
                  <a:gd name="T95" fmla="*/ 137 h 139"/>
                  <a:gd name="T96" fmla="*/ 89 w 139"/>
                  <a:gd name="T97" fmla="*/ 135 h 139"/>
                  <a:gd name="T98" fmla="*/ 89 w 139"/>
                  <a:gd name="T99" fmla="*/ 134 h 139"/>
                  <a:gd name="T100" fmla="*/ 90 w 139"/>
                  <a:gd name="T101" fmla="*/ 134 h 139"/>
                  <a:gd name="T102" fmla="*/ 92 w 139"/>
                  <a:gd name="T103" fmla="*/ 134 h 139"/>
                  <a:gd name="T104" fmla="*/ 96 w 139"/>
                  <a:gd name="T105" fmla="*/ 134 h 139"/>
                  <a:gd name="T106" fmla="*/ 101 w 139"/>
                  <a:gd name="T107" fmla="*/ 130 h 139"/>
                  <a:gd name="T108" fmla="*/ 107 w 139"/>
                  <a:gd name="T109" fmla="*/ 127 h 139"/>
                  <a:gd name="T110" fmla="*/ 112 w 139"/>
                  <a:gd name="T111" fmla="*/ 123 h 139"/>
                  <a:gd name="T112" fmla="*/ 118 w 139"/>
                  <a:gd name="T113" fmla="*/ 119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9" h="139">
                    <a:moveTo>
                      <a:pt x="118" y="119"/>
                    </a:moveTo>
                    <a:lnTo>
                      <a:pt x="122" y="112"/>
                    </a:lnTo>
                    <a:lnTo>
                      <a:pt x="126" y="107"/>
                    </a:lnTo>
                    <a:lnTo>
                      <a:pt x="129" y="101"/>
                    </a:lnTo>
                    <a:lnTo>
                      <a:pt x="133" y="96"/>
                    </a:lnTo>
                    <a:lnTo>
                      <a:pt x="133" y="92"/>
                    </a:lnTo>
                    <a:lnTo>
                      <a:pt x="133" y="90"/>
                    </a:lnTo>
                    <a:lnTo>
                      <a:pt x="133" y="89"/>
                    </a:lnTo>
                    <a:lnTo>
                      <a:pt x="135" y="89"/>
                    </a:lnTo>
                    <a:lnTo>
                      <a:pt x="137" y="83"/>
                    </a:lnTo>
                    <a:lnTo>
                      <a:pt x="137" y="79"/>
                    </a:lnTo>
                    <a:lnTo>
                      <a:pt x="137" y="77"/>
                    </a:lnTo>
                    <a:lnTo>
                      <a:pt x="137" y="76"/>
                    </a:lnTo>
                    <a:lnTo>
                      <a:pt x="138" y="76"/>
                    </a:lnTo>
                    <a:lnTo>
                      <a:pt x="139" y="70"/>
                    </a:lnTo>
                    <a:lnTo>
                      <a:pt x="137" y="55"/>
                    </a:lnTo>
                    <a:lnTo>
                      <a:pt x="133" y="43"/>
                    </a:lnTo>
                    <a:lnTo>
                      <a:pt x="126" y="31"/>
                    </a:lnTo>
                    <a:lnTo>
                      <a:pt x="118" y="21"/>
                    </a:lnTo>
                    <a:lnTo>
                      <a:pt x="107" y="12"/>
                    </a:lnTo>
                    <a:lnTo>
                      <a:pt x="101" y="7"/>
                    </a:lnTo>
                    <a:lnTo>
                      <a:pt x="96" y="5"/>
                    </a:lnTo>
                    <a:lnTo>
                      <a:pt x="89" y="2"/>
                    </a:lnTo>
                    <a:lnTo>
                      <a:pt x="83" y="1"/>
                    </a:lnTo>
                    <a:lnTo>
                      <a:pt x="69" y="0"/>
                    </a:lnTo>
                    <a:lnTo>
                      <a:pt x="55" y="1"/>
                    </a:lnTo>
                    <a:lnTo>
                      <a:pt x="43" y="5"/>
                    </a:lnTo>
                    <a:lnTo>
                      <a:pt x="31" y="12"/>
                    </a:lnTo>
                    <a:lnTo>
                      <a:pt x="20" y="21"/>
                    </a:lnTo>
                    <a:lnTo>
                      <a:pt x="11" y="31"/>
                    </a:lnTo>
                    <a:lnTo>
                      <a:pt x="5" y="43"/>
                    </a:lnTo>
                    <a:lnTo>
                      <a:pt x="1" y="55"/>
                    </a:lnTo>
                    <a:lnTo>
                      <a:pt x="0" y="70"/>
                    </a:lnTo>
                    <a:lnTo>
                      <a:pt x="1" y="83"/>
                    </a:lnTo>
                    <a:lnTo>
                      <a:pt x="2" y="89"/>
                    </a:lnTo>
                    <a:lnTo>
                      <a:pt x="5" y="96"/>
                    </a:lnTo>
                    <a:lnTo>
                      <a:pt x="7" y="101"/>
                    </a:lnTo>
                    <a:lnTo>
                      <a:pt x="11" y="107"/>
                    </a:lnTo>
                    <a:lnTo>
                      <a:pt x="20" y="119"/>
                    </a:lnTo>
                    <a:lnTo>
                      <a:pt x="31" y="127"/>
                    </a:lnTo>
                    <a:lnTo>
                      <a:pt x="43" y="134"/>
                    </a:lnTo>
                    <a:lnTo>
                      <a:pt x="55" y="137"/>
                    </a:lnTo>
                    <a:lnTo>
                      <a:pt x="69" y="139"/>
                    </a:lnTo>
                    <a:lnTo>
                      <a:pt x="75" y="138"/>
                    </a:lnTo>
                    <a:lnTo>
                      <a:pt x="75" y="137"/>
                    </a:lnTo>
                    <a:lnTo>
                      <a:pt x="76" y="137"/>
                    </a:lnTo>
                    <a:lnTo>
                      <a:pt x="78" y="137"/>
                    </a:lnTo>
                    <a:lnTo>
                      <a:pt x="83" y="137"/>
                    </a:lnTo>
                    <a:lnTo>
                      <a:pt x="89" y="135"/>
                    </a:lnTo>
                    <a:lnTo>
                      <a:pt x="89" y="134"/>
                    </a:lnTo>
                    <a:lnTo>
                      <a:pt x="90" y="134"/>
                    </a:lnTo>
                    <a:lnTo>
                      <a:pt x="92" y="134"/>
                    </a:lnTo>
                    <a:lnTo>
                      <a:pt x="96" y="134"/>
                    </a:lnTo>
                    <a:lnTo>
                      <a:pt x="101" y="130"/>
                    </a:lnTo>
                    <a:lnTo>
                      <a:pt x="107" y="127"/>
                    </a:lnTo>
                    <a:lnTo>
                      <a:pt x="112" y="123"/>
                    </a:lnTo>
                    <a:lnTo>
                      <a:pt x="118" y="119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34" name="Freeform 36">
                <a:extLst>
                  <a:ext uri="{FF2B5EF4-FFF2-40B4-BE49-F238E27FC236}">
                    <a16:creationId xmlns:a16="http://schemas.microsoft.com/office/drawing/2014/main" id="{1A2D9AAD-E219-AEF5-8370-11B726ECCC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5288" y="1811338"/>
                <a:ext cx="3805237" cy="1447800"/>
              </a:xfrm>
              <a:custGeom>
                <a:avLst/>
                <a:gdLst>
                  <a:gd name="T0" fmla="*/ 12308 w 14378"/>
                  <a:gd name="T1" fmla="*/ 1858 h 5473"/>
                  <a:gd name="T2" fmla="*/ 12841 w 14378"/>
                  <a:gd name="T3" fmla="*/ 1760 h 5473"/>
                  <a:gd name="T4" fmla="*/ 13334 w 14378"/>
                  <a:gd name="T5" fmla="*/ 1832 h 5473"/>
                  <a:gd name="T6" fmla="*/ 13854 w 14378"/>
                  <a:gd name="T7" fmla="*/ 2049 h 5473"/>
                  <a:gd name="T8" fmla="*/ 14378 w 14378"/>
                  <a:gd name="T9" fmla="*/ 2130 h 5473"/>
                  <a:gd name="T10" fmla="*/ 14378 w 14378"/>
                  <a:gd name="T11" fmla="*/ 1454 h 5473"/>
                  <a:gd name="T12" fmla="*/ 13863 w 14378"/>
                  <a:gd name="T13" fmla="*/ 1396 h 5473"/>
                  <a:gd name="T14" fmla="*/ 13369 w 14378"/>
                  <a:gd name="T15" fmla="*/ 1476 h 5473"/>
                  <a:gd name="T16" fmla="*/ 12858 w 14378"/>
                  <a:gd name="T17" fmla="*/ 1418 h 5473"/>
                  <a:gd name="T18" fmla="*/ 12295 w 14378"/>
                  <a:gd name="T19" fmla="*/ 1493 h 5473"/>
                  <a:gd name="T20" fmla="*/ 11308 w 14378"/>
                  <a:gd name="T21" fmla="*/ 1342 h 5473"/>
                  <a:gd name="T22" fmla="*/ 10317 w 14378"/>
                  <a:gd name="T23" fmla="*/ 1080 h 5473"/>
                  <a:gd name="T24" fmla="*/ 9221 w 14378"/>
                  <a:gd name="T25" fmla="*/ 960 h 5473"/>
                  <a:gd name="T26" fmla="*/ 8221 w 14378"/>
                  <a:gd name="T27" fmla="*/ 912 h 5473"/>
                  <a:gd name="T28" fmla="*/ 6151 w 14378"/>
                  <a:gd name="T29" fmla="*/ 507 h 5473"/>
                  <a:gd name="T30" fmla="*/ 5142 w 14378"/>
                  <a:gd name="T31" fmla="*/ 409 h 5473"/>
                  <a:gd name="T32" fmla="*/ 4103 w 14378"/>
                  <a:gd name="T33" fmla="*/ 18 h 5473"/>
                  <a:gd name="T34" fmla="*/ 2566 w 14378"/>
                  <a:gd name="T35" fmla="*/ 0 h 5473"/>
                  <a:gd name="T36" fmla="*/ 2046 w 14378"/>
                  <a:gd name="T37" fmla="*/ 170 h 5473"/>
                  <a:gd name="T38" fmla="*/ 1517 w 14378"/>
                  <a:gd name="T39" fmla="*/ 174 h 5473"/>
                  <a:gd name="T40" fmla="*/ 1282 w 14378"/>
                  <a:gd name="T41" fmla="*/ 400 h 5473"/>
                  <a:gd name="T42" fmla="*/ 1020 w 14378"/>
                  <a:gd name="T43" fmla="*/ 516 h 5473"/>
                  <a:gd name="T44" fmla="*/ 771 w 14378"/>
                  <a:gd name="T45" fmla="*/ 1223 h 5473"/>
                  <a:gd name="T46" fmla="*/ 323 w 14378"/>
                  <a:gd name="T47" fmla="*/ 1894 h 5473"/>
                  <a:gd name="T48" fmla="*/ 238 w 14378"/>
                  <a:gd name="T49" fmla="*/ 1943 h 5473"/>
                  <a:gd name="T50" fmla="*/ 56 w 14378"/>
                  <a:gd name="T51" fmla="*/ 2934 h 5473"/>
                  <a:gd name="T52" fmla="*/ 0 w 14378"/>
                  <a:gd name="T53" fmla="*/ 3623 h 5473"/>
                  <a:gd name="T54" fmla="*/ 0 w 14378"/>
                  <a:gd name="T55" fmla="*/ 5473 h 5473"/>
                  <a:gd name="T56" fmla="*/ 82 w 14378"/>
                  <a:gd name="T57" fmla="*/ 4364 h 5473"/>
                  <a:gd name="T58" fmla="*/ 233 w 14378"/>
                  <a:gd name="T59" fmla="*/ 3245 h 5473"/>
                  <a:gd name="T60" fmla="*/ 491 w 14378"/>
                  <a:gd name="T61" fmla="*/ 2903 h 5473"/>
                  <a:gd name="T62" fmla="*/ 788 w 14378"/>
                  <a:gd name="T63" fmla="*/ 2414 h 5473"/>
                  <a:gd name="T64" fmla="*/ 930 w 14378"/>
                  <a:gd name="T65" fmla="*/ 2245 h 5473"/>
                  <a:gd name="T66" fmla="*/ 1171 w 14378"/>
                  <a:gd name="T67" fmla="*/ 1898 h 5473"/>
                  <a:gd name="T68" fmla="*/ 1548 w 14378"/>
                  <a:gd name="T69" fmla="*/ 1396 h 5473"/>
                  <a:gd name="T70" fmla="*/ 2050 w 14378"/>
                  <a:gd name="T71" fmla="*/ 1227 h 5473"/>
                  <a:gd name="T72" fmla="*/ 2538 w 14378"/>
                  <a:gd name="T73" fmla="*/ 912 h 5473"/>
                  <a:gd name="T74" fmla="*/ 3067 w 14378"/>
                  <a:gd name="T75" fmla="*/ 739 h 5473"/>
                  <a:gd name="T76" fmla="*/ 4103 w 14378"/>
                  <a:gd name="T77" fmla="*/ 711 h 5473"/>
                  <a:gd name="T78" fmla="*/ 5124 w 14378"/>
                  <a:gd name="T79" fmla="*/ 907 h 5473"/>
                  <a:gd name="T80" fmla="*/ 6133 w 14378"/>
                  <a:gd name="T81" fmla="*/ 939 h 5473"/>
                  <a:gd name="T82" fmla="*/ 7173 w 14378"/>
                  <a:gd name="T83" fmla="*/ 1133 h 5473"/>
                  <a:gd name="T84" fmla="*/ 8230 w 14378"/>
                  <a:gd name="T85" fmla="*/ 1129 h 5473"/>
                  <a:gd name="T86" fmla="*/ 9256 w 14378"/>
                  <a:gd name="T87" fmla="*/ 1374 h 5473"/>
                  <a:gd name="T88" fmla="*/ 9461 w 14378"/>
                  <a:gd name="T89" fmla="*/ 1410 h 5473"/>
                  <a:gd name="T90" fmla="*/ 10256 w 14378"/>
                  <a:gd name="T91" fmla="*/ 1508 h 5473"/>
                  <a:gd name="T92" fmla="*/ 11256 w 14378"/>
                  <a:gd name="T93" fmla="*/ 1574 h 5473"/>
                  <a:gd name="T94" fmla="*/ 12308 w 14378"/>
                  <a:gd name="T95" fmla="*/ 1858 h 54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4378" h="5473">
                    <a:moveTo>
                      <a:pt x="12308" y="1858"/>
                    </a:moveTo>
                    <a:lnTo>
                      <a:pt x="12841" y="1760"/>
                    </a:lnTo>
                    <a:lnTo>
                      <a:pt x="13334" y="1832"/>
                    </a:lnTo>
                    <a:lnTo>
                      <a:pt x="13854" y="2049"/>
                    </a:lnTo>
                    <a:lnTo>
                      <a:pt x="14378" y="2130"/>
                    </a:lnTo>
                    <a:lnTo>
                      <a:pt x="14378" y="1454"/>
                    </a:lnTo>
                    <a:lnTo>
                      <a:pt x="13863" y="1396"/>
                    </a:lnTo>
                    <a:lnTo>
                      <a:pt x="13369" y="1476"/>
                    </a:lnTo>
                    <a:lnTo>
                      <a:pt x="12858" y="1418"/>
                    </a:lnTo>
                    <a:lnTo>
                      <a:pt x="12295" y="1493"/>
                    </a:lnTo>
                    <a:lnTo>
                      <a:pt x="11308" y="1342"/>
                    </a:lnTo>
                    <a:lnTo>
                      <a:pt x="10317" y="1080"/>
                    </a:lnTo>
                    <a:lnTo>
                      <a:pt x="9221" y="960"/>
                    </a:lnTo>
                    <a:lnTo>
                      <a:pt x="8221" y="912"/>
                    </a:lnTo>
                    <a:lnTo>
                      <a:pt x="6151" y="507"/>
                    </a:lnTo>
                    <a:lnTo>
                      <a:pt x="5142" y="409"/>
                    </a:lnTo>
                    <a:lnTo>
                      <a:pt x="4103" y="18"/>
                    </a:lnTo>
                    <a:lnTo>
                      <a:pt x="2566" y="0"/>
                    </a:lnTo>
                    <a:lnTo>
                      <a:pt x="2046" y="170"/>
                    </a:lnTo>
                    <a:lnTo>
                      <a:pt x="1517" y="174"/>
                    </a:lnTo>
                    <a:lnTo>
                      <a:pt x="1282" y="400"/>
                    </a:lnTo>
                    <a:lnTo>
                      <a:pt x="1020" y="516"/>
                    </a:lnTo>
                    <a:lnTo>
                      <a:pt x="771" y="1223"/>
                    </a:lnTo>
                    <a:lnTo>
                      <a:pt x="323" y="1894"/>
                    </a:lnTo>
                    <a:lnTo>
                      <a:pt x="238" y="1943"/>
                    </a:lnTo>
                    <a:lnTo>
                      <a:pt x="56" y="2934"/>
                    </a:lnTo>
                    <a:lnTo>
                      <a:pt x="0" y="3623"/>
                    </a:lnTo>
                    <a:lnTo>
                      <a:pt x="0" y="5473"/>
                    </a:lnTo>
                    <a:lnTo>
                      <a:pt x="82" y="4364"/>
                    </a:lnTo>
                    <a:lnTo>
                      <a:pt x="233" y="3245"/>
                    </a:lnTo>
                    <a:lnTo>
                      <a:pt x="491" y="2903"/>
                    </a:lnTo>
                    <a:lnTo>
                      <a:pt x="788" y="2414"/>
                    </a:lnTo>
                    <a:lnTo>
                      <a:pt x="930" y="2245"/>
                    </a:lnTo>
                    <a:lnTo>
                      <a:pt x="1171" y="1898"/>
                    </a:lnTo>
                    <a:lnTo>
                      <a:pt x="1548" y="1396"/>
                    </a:lnTo>
                    <a:lnTo>
                      <a:pt x="2050" y="1227"/>
                    </a:lnTo>
                    <a:lnTo>
                      <a:pt x="2538" y="912"/>
                    </a:lnTo>
                    <a:lnTo>
                      <a:pt x="3067" y="739"/>
                    </a:lnTo>
                    <a:lnTo>
                      <a:pt x="4103" y="711"/>
                    </a:lnTo>
                    <a:lnTo>
                      <a:pt x="5124" y="907"/>
                    </a:lnTo>
                    <a:lnTo>
                      <a:pt x="6133" y="939"/>
                    </a:lnTo>
                    <a:lnTo>
                      <a:pt x="7173" y="1133"/>
                    </a:lnTo>
                    <a:lnTo>
                      <a:pt x="8230" y="1129"/>
                    </a:lnTo>
                    <a:lnTo>
                      <a:pt x="9256" y="1374"/>
                    </a:lnTo>
                    <a:lnTo>
                      <a:pt x="9461" y="1410"/>
                    </a:lnTo>
                    <a:lnTo>
                      <a:pt x="10256" y="1508"/>
                    </a:lnTo>
                    <a:lnTo>
                      <a:pt x="11256" y="1574"/>
                    </a:lnTo>
                    <a:lnTo>
                      <a:pt x="12308" y="1858"/>
                    </a:lnTo>
                    <a:close/>
                  </a:path>
                </a:pathLst>
              </a:custGeom>
              <a:solidFill>
                <a:srgbClr val="BDFF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35" name="Freeform 37">
                <a:extLst>
                  <a:ext uri="{FF2B5EF4-FFF2-40B4-BE49-F238E27FC236}">
                    <a16:creationId xmlns:a16="http://schemas.microsoft.com/office/drawing/2014/main" id="{03204135-8FEE-59E3-5E1E-BF5624596B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5288" y="1911351"/>
                <a:ext cx="3806825" cy="1766888"/>
              </a:xfrm>
              <a:custGeom>
                <a:avLst/>
                <a:gdLst>
                  <a:gd name="T0" fmla="*/ 14387 w 14387"/>
                  <a:gd name="T1" fmla="*/ 1458 h 6675"/>
                  <a:gd name="T2" fmla="*/ 13863 w 14387"/>
                  <a:gd name="T3" fmla="*/ 1520 h 6675"/>
                  <a:gd name="T4" fmla="*/ 13366 w 14387"/>
                  <a:gd name="T5" fmla="*/ 1351 h 6675"/>
                  <a:gd name="T6" fmla="*/ 12842 w 14387"/>
                  <a:gd name="T7" fmla="*/ 1307 h 6675"/>
                  <a:gd name="T8" fmla="*/ 12335 w 14387"/>
                  <a:gd name="T9" fmla="*/ 1191 h 6675"/>
                  <a:gd name="T10" fmla="*/ 11305 w 14387"/>
                  <a:gd name="T11" fmla="*/ 1111 h 6675"/>
                  <a:gd name="T12" fmla="*/ 10265 w 14387"/>
                  <a:gd name="T13" fmla="*/ 978 h 6675"/>
                  <a:gd name="T14" fmla="*/ 9243 w 14387"/>
                  <a:gd name="T15" fmla="*/ 800 h 6675"/>
                  <a:gd name="T16" fmla="*/ 8222 w 14387"/>
                  <a:gd name="T17" fmla="*/ 693 h 6675"/>
                  <a:gd name="T18" fmla="*/ 7182 w 14387"/>
                  <a:gd name="T19" fmla="*/ 489 h 6675"/>
                  <a:gd name="T20" fmla="*/ 6169 w 14387"/>
                  <a:gd name="T21" fmla="*/ 427 h 6675"/>
                  <a:gd name="T22" fmla="*/ 5120 w 14387"/>
                  <a:gd name="T23" fmla="*/ 382 h 6675"/>
                  <a:gd name="T24" fmla="*/ 4116 w 14387"/>
                  <a:gd name="T25" fmla="*/ 18 h 6675"/>
                  <a:gd name="T26" fmla="*/ 3059 w 14387"/>
                  <a:gd name="T27" fmla="*/ 0 h 6675"/>
                  <a:gd name="T28" fmla="*/ 2553 w 14387"/>
                  <a:gd name="T29" fmla="*/ 115 h 6675"/>
                  <a:gd name="T30" fmla="*/ 2046 w 14387"/>
                  <a:gd name="T31" fmla="*/ 284 h 6675"/>
                  <a:gd name="T32" fmla="*/ 1530 w 14387"/>
                  <a:gd name="T33" fmla="*/ 550 h 6675"/>
                  <a:gd name="T34" fmla="*/ 1282 w 14387"/>
                  <a:gd name="T35" fmla="*/ 906 h 6675"/>
                  <a:gd name="T36" fmla="*/ 1007 w 14387"/>
                  <a:gd name="T37" fmla="*/ 987 h 6675"/>
                  <a:gd name="T38" fmla="*/ 767 w 14387"/>
                  <a:gd name="T39" fmla="*/ 1209 h 6675"/>
                  <a:gd name="T40" fmla="*/ 509 w 14387"/>
                  <a:gd name="T41" fmla="*/ 1839 h 6675"/>
                  <a:gd name="T42" fmla="*/ 234 w 14387"/>
                  <a:gd name="T43" fmla="*/ 2293 h 6675"/>
                  <a:gd name="T44" fmla="*/ 163 w 14387"/>
                  <a:gd name="T45" fmla="*/ 2666 h 6675"/>
                  <a:gd name="T46" fmla="*/ 91 w 14387"/>
                  <a:gd name="T47" fmla="*/ 3102 h 6675"/>
                  <a:gd name="T48" fmla="*/ 0 w 14387"/>
                  <a:gd name="T49" fmla="*/ 3591 h 6675"/>
                  <a:gd name="T50" fmla="*/ 0 w 14387"/>
                  <a:gd name="T51" fmla="*/ 6675 h 66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387" h="6675">
                    <a:moveTo>
                      <a:pt x="14387" y="1458"/>
                    </a:moveTo>
                    <a:lnTo>
                      <a:pt x="13863" y="1520"/>
                    </a:lnTo>
                    <a:lnTo>
                      <a:pt x="13366" y="1351"/>
                    </a:lnTo>
                    <a:lnTo>
                      <a:pt x="12842" y="1307"/>
                    </a:lnTo>
                    <a:lnTo>
                      <a:pt x="12335" y="1191"/>
                    </a:lnTo>
                    <a:lnTo>
                      <a:pt x="11305" y="1111"/>
                    </a:lnTo>
                    <a:lnTo>
                      <a:pt x="10265" y="978"/>
                    </a:lnTo>
                    <a:lnTo>
                      <a:pt x="9243" y="800"/>
                    </a:lnTo>
                    <a:lnTo>
                      <a:pt x="8222" y="693"/>
                    </a:lnTo>
                    <a:lnTo>
                      <a:pt x="7182" y="489"/>
                    </a:lnTo>
                    <a:lnTo>
                      <a:pt x="6169" y="427"/>
                    </a:lnTo>
                    <a:lnTo>
                      <a:pt x="5120" y="382"/>
                    </a:lnTo>
                    <a:lnTo>
                      <a:pt x="4116" y="18"/>
                    </a:lnTo>
                    <a:lnTo>
                      <a:pt x="3059" y="0"/>
                    </a:lnTo>
                    <a:lnTo>
                      <a:pt x="2553" y="115"/>
                    </a:lnTo>
                    <a:lnTo>
                      <a:pt x="2046" y="284"/>
                    </a:lnTo>
                    <a:lnTo>
                      <a:pt x="1530" y="550"/>
                    </a:lnTo>
                    <a:lnTo>
                      <a:pt x="1282" y="906"/>
                    </a:lnTo>
                    <a:lnTo>
                      <a:pt x="1007" y="987"/>
                    </a:lnTo>
                    <a:lnTo>
                      <a:pt x="767" y="1209"/>
                    </a:lnTo>
                    <a:lnTo>
                      <a:pt x="509" y="1839"/>
                    </a:lnTo>
                    <a:lnTo>
                      <a:pt x="234" y="2293"/>
                    </a:lnTo>
                    <a:lnTo>
                      <a:pt x="163" y="2666"/>
                    </a:lnTo>
                    <a:lnTo>
                      <a:pt x="91" y="3102"/>
                    </a:lnTo>
                    <a:lnTo>
                      <a:pt x="0" y="3591"/>
                    </a:lnTo>
                    <a:lnTo>
                      <a:pt x="0" y="6675"/>
                    </a:lnTo>
                  </a:path>
                </a:pathLst>
              </a:custGeom>
              <a:noFill/>
              <a:ln w="1587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36" name="Freeform 38">
                <a:extLst>
                  <a:ext uri="{FF2B5EF4-FFF2-40B4-BE49-F238E27FC236}">
                    <a16:creationId xmlns:a16="http://schemas.microsoft.com/office/drawing/2014/main" id="{EB6ECFCD-F24C-DADF-30F0-2A5FB675C7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1025" y="2212976"/>
                <a:ext cx="36512" cy="36513"/>
              </a:xfrm>
              <a:custGeom>
                <a:avLst/>
                <a:gdLst>
                  <a:gd name="T0" fmla="*/ 69 w 138"/>
                  <a:gd name="T1" fmla="*/ 0 h 138"/>
                  <a:gd name="T2" fmla="*/ 55 w 138"/>
                  <a:gd name="T3" fmla="*/ 1 h 138"/>
                  <a:gd name="T4" fmla="*/ 43 w 138"/>
                  <a:gd name="T5" fmla="*/ 5 h 138"/>
                  <a:gd name="T6" fmla="*/ 30 w 138"/>
                  <a:gd name="T7" fmla="*/ 11 h 138"/>
                  <a:gd name="T8" fmla="*/ 20 w 138"/>
                  <a:gd name="T9" fmla="*/ 20 h 138"/>
                  <a:gd name="T10" fmla="*/ 11 w 138"/>
                  <a:gd name="T11" fmla="*/ 30 h 138"/>
                  <a:gd name="T12" fmla="*/ 5 w 138"/>
                  <a:gd name="T13" fmla="*/ 43 h 138"/>
                  <a:gd name="T14" fmla="*/ 1 w 138"/>
                  <a:gd name="T15" fmla="*/ 55 h 138"/>
                  <a:gd name="T16" fmla="*/ 0 w 138"/>
                  <a:gd name="T17" fmla="*/ 69 h 138"/>
                  <a:gd name="T18" fmla="*/ 1 w 138"/>
                  <a:gd name="T19" fmla="*/ 82 h 138"/>
                  <a:gd name="T20" fmla="*/ 2 w 138"/>
                  <a:gd name="T21" fmla="*/ 89 h 138"/>
                  <a:gd name="T22" fmla="*/ 5 w 138"/>
                  <a:gd name="T23" fmla="*/ 96 h 138"/>
                  <a:gd name="T24" fmla="*/ 7 w 138"/>
                  <a:gd name="T25" fmla="*/ 101 h 138"/>
                  <a:gd name="T26" fmla="*/ 11 w 138"/>
                  <a:gd name="T27" fmla="*/ 107 h 138"/>
                  <a:gd name="T28" fmla="*/ 20 w 138"/>
                  <a:gd name="T29" fmla="*/ 118 h 138"/>
                  <a:gd name="T30" fmla="*/ 30 w 138"/>
                  <a:gd name="T31" fmla="*/ 126 h 138"/>
                  <a:gd name="T32" fmla="*/ 43 w 138"/>
                  <a:gd name="T33" fmla="*/ 133 h 138"/>
                  <a:gd name="T34" fmla="*/ 55 w 138"/>
                  <a:gd name="T35" fmla="*/ 136 h 138"/>
                  <a:gd name="T36" fmla="*/ 69 w 138"/>
                  <a:gd name="T37" fmla="*/ 138 h 138"/>
                  <a:gd name="T38" fmla="*/ 75 w 138"/>
                  <a:gd name="T39" fmla="*/ 137 h 138"/>
                  <a:gd name="T40" fmla="*/ 75 w 138"/>
                  <a:gd name="T41" fmla="*/ 136 h 138"/>
                  <a:gd name="T42" fmla="*/ 76 w 138"/>
                  <a:gd name="T43" fmla="*/ 136 h 138"/>
                  <a:gd name="T44" fmla="*/ 78 w 138"/>
                  <a:gd name="T45" fmla="*/ 136 h 138"/>
                  <a:gd name="T46" fmla="*/ 82 w 138"/>
                  <a:gd name="T47" fmla="*/ 136 h 138"/>
                  <a:gd name="T48" fmla="*/ 88 w 138"/>
                  <a:gd name="T49" fmla="*/ 134 h 138"/>
                  <a:gd name="T50" fmla="*/ 88 w 138"/>
                  <a:gd name="T51" fmla="*/ 133 h 138"/>
                  <a:gd name="T52" fmla="*/ 89 w 138"/>
                  <a:gd name="T53" fmla="*/ 133 h 138"/>
                  <a:gd name="T54" fmla="*/ 91 w 138"/>
                  <a:gd name="T55" fmla="*/ 133 h 138"/>
                  <a:gd name="T56" fmla="*/ 96 w 138"/>
                  <a:gd name="T57" fmla="*/ 133 h 138"/>
                  <a:gd name="T58" fmla="*/ 101 w 138"/>
                  <a:gd name="T59" fmla="*/ 129 h 138"/>
                  <a:gd name="T60" fmla="*/ 107 w 138"/>
                  <a:gd name="T61" fmla="*/ 126 h 138"/>
                  <a:gd name="T62" fmla="*/ 112 w 138"/>
                  <a:gd name="T63" fmla="*/ 122 h 138"/>
                  <a:gd name="T64" fmla="*/ 118 w 138"/>
                  <a:gd name="T65" fmla="*/ 118 h 138"/>
                  <a:gd name="T66" fmla="*/ 122 w 138"/>
                  <a:gd name="T67" fmla="*/ 112 h 138"/>
                  <a:gd name="T68" fmla="*/ 126 w 138"/>
                  <a:gd name="T69" fmla="*/ 107 h 138"/>
                  <a:gd name="T70" fmla="*/ 129 w 138"/>
                  <a:gd name="T71" fmla="*/ 101 h 138"/>
                  <a:gd name="T72" fmla="*/ 133 w 138"/>
                  <a:gd name="T73" fmla="*/ 96 h 138"/>
                  <a:gd name="T74" fmla="*/ 133 w 138"/>
                  <a:gd name="T75" fmla="*/ 92 h 138"/>
                  <a:gd name="T76" fmla="*/ 133 w 138"/>
                  <a:gd name="T77" fmla="*/ 90 h 138"/>
                  <a:gd name="T78" fmla="*/ 133 w 138"/>
                  <a:gd name="T79" fmla="*/ 89 h 138"/>
                  <a:gd name="T80" fmla="*/ 134 w 138"/>
                  <a:gd name="T81" fmla="*/ 89 h 138"/>
                  <a:gd name="T82" fmla="*/ 136 w 138"/>
                  <a:gd name="T83" fmla="*/ 82 h 138"/>
                  <a:gd name="T84" fmla="*/ 136 w 138"/>
                  <a:gd name="T85" fmla="*/ 78 h 138"/>
                  <a:gd name="T86" fmla="*/ 136 w 138"/>
                  <a:gd name="T87" fmla="*/ 76 h 138"/>
                  <a:gd name="T88" fmla="*/ 136 w 138"/>
                  <a:gd name="T89" fmla="*/ 75 h 138"/>
                  <a:gd name="T90" fmla="*/ 137 w 138"/>
                  <a:gd name="T91" fmla="*/ 75 h 138"/>
                  <a:gd name="T92" fmla="*/ 138 w 138"/>
                  <a:gd name="T93" fmla="*/ 69 h 138"/>
                  <a:gd name="T94" fmla="*/ 136 w 138"/>
                  <a:gd name="T95" fmla="*/ 55 h 138"/>
                  <a:gd name="T96" fmla="*/ 133 w 138"/>
                  <a:gd name="T97" fmla="*/ 43 h 138"/>
                  <a:gd name="T98" fmla="*/ 126 w 138"/>
                  <a:gd name="T99" fmla="*/ 30 h 138"/>
                  <a:gd name="T100" fmla="*/ 118 w 138"/>
                  <a:gd name="T101" fmla="*/ 20 h 138"/>
                  <a:gd name="T102" fmla="*/ 107 w 138"/>
                  <a:gd name="T103" fmla="*/ 11 h 138"/>
                  <a:gd name="T104" fmla="*/ 101 w 138"/>
                  <a:gd name="T105" fmla="*/ 7 h 138"/>
                  <a:gd name="T106" fmla="*/ 96 w 138"/>
                  <a:gd name="T107" fmla="*/ 5 h 138"/>
                  <a:gd name="T108" fmla="*/ 88 w 138"/>
                  <a:gd name="T109" fmla="*/ 2 h 138"/>
                  <a:gd name="T110" fmla="*/ 82 w 138"/>
                  <a:gd name="T111" fmla="*/ 1 h 138"/>
                  <a:gd name="T112" fmla="*/ 69 w 138"/>
                  <a:gd name="T113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8" h="138">
                    <a:moveTo>
                      <a:pt x="69" y="0"/>
                    </a:moveTo>
                    <a:lnTo>
                      <a:pt x="55" y="1"/>
                    </a:lnTo>
                    <a:lnTo>
                      <a:pt x="43" y="5"/>
                    </a:lnTo>
                    <a:lnTo>
                      <a:pt x="30" y="11"/>
                    </a:lnTo>
                    <a:lnTo>
                      <a:pt x="20" y="20"/>
                    </a:lnTo>
                    <a:lnTo>
                      <a:pt x="11" y="30"/>
                    </a:lnTo>
                    <a:lnTo>
                      <a:pt x="5" y="43"/>
                    </a:lnTo>
                    <a:lnTo>
                      <a:pt x="1" y="55"/>
                    </a:lnTo>
                    <a:lnTo>
                      <a:pt x="0" y="69"/>
                    </a:lnTo>
                    <a:lnTo>
                      <a:pt x="1" y="82"/>
                    </a:lnTo>
                    <a:lnTo>
                      <a:pt x="2" y="89"/>
                    </a:lnTo>
                    <a:lnTo>
                      <a:pt x="5" y="96"/>
                    </a:lnTo>
                    <a:lnTo>
                      <a:pt x="7" y="101"/>
                    </a:lnTo>
                    <a:lnTo>
                      <a:pt x="11" y="107"/>
                    </a:lnTo>
                    <a:lnTo>
                      <a:pt x="20" y="118"/>
                    </a:lnTo>
                    <a:lnTo>
                      <a:pt x="30" y="126"/>
                    </a:lnTo>
                    <a:lnTo>
                      <a:pt x="43" y="133"/>
                    </a:lnTo>
                    <a:lnTo>
                      <a:pt x="55" y="136"/>
                    </a:lnTo>
                    <a:lnTo>
                      <a:pt x="69" y="138"/>
                    </a:lnTo>
                    <a:lnTo>
                      <a:pt x="75" y="137"/>
                    </a:lnTo>
                    <a:lnTo>
                      <a:pt x="75" y="136"/>
                    </a:lnTo>
                    <a:lnTo>
                      <a:pt x="76" y="136"/>
                    </a:lnTo>
                    <a:lnTo>
                      <a:pt x="78" y="136"/>
                    </a:lnTo>
                    <a:lnTo>
                      <a:pt x="82" y="136"/>
                    </a:lnTo>
                    <a:lnTo>
                      <a:pt x="88" y="134"/>
                    </a:lnTo>
                    <a:lnTo>
                      <a:pt x="88" y="133"/>
                    </a:lnTo>
                    <a:lnTo>
                      <a:pt x="89" y="133"/>
                    </a:lnTo>
                    <a:lnTo>
                      <a:pt x="91" y="133"/>
                    </a:lnTo>
                    <a:lnTo>
                      <a:pt x="96" y="133"/>
                    </a:lnTo>
                    <a:lnTo>
                      <a:pt x="101" y="129"/>
                    </a:lnTo>
                    <a:lnTo>
                      <a:pt x="107" y="126"/>
                    </a:lnTo>
                    <a:lnTo>
                      <a:pt x="112" y="122"/>
                    </a:lnTo>
                    <a:lnTo>
                      <a:pt x="118" y="118"/>
                    </a:lnTo>
                    <a:lnTo>
                      <a:pt x="122" y="112"/>
                    </a:lnTo>
                    <a:lnTo>
                      <a:pt x="126" y="107"/>
                    </a:lnTo>
                    <a:lnTo>
                      <a:pt x="129" y="101"/>
                    </a:lnTo>
                    <a:lnTo>
                      <a:pt x="133" y="96"/>
                    </a:lnTo>
                    <a:lnTo>
                      <a:pt x="133" y="92"/>
                    </a:lnTo>
                    <a:lnTo>
                      <a:pt x="133" y="90"/>
                    </a:lnTo>
                    <a:lnTo>
                      <a:pt x="133" y="89"/>
                    </a:lnTo>
                    <a:lnTo>
                      <a:pt x="134" y="89"/>
                    </a:lnTo>
                    <a:lnTo>
                      <a:pt x="136" y="82"/>
                    </a:lnTo>
                    <a:lnTo>
                      <a:pt x="136" y="78"/>
                    </a:lnTo>
                    <a:lnTo>
                      <a:pt x="136" y="76"/>
                    </a:lnTo>
                    <a:lnTo>
                      <a:pt x="136" y="75"/>
                    </a:lnTo>
                    <a:lnTo>
                      <a:pt x="137" y="75"/>
                    </a:lnTo>
                    <a:lnTo>
                      <a:pt x="138" y="69"/>
                    </a:lnTo>
                    <a:lnTo>
                      <a:pt x="136" y="55"/>
                    </a:lnTo>
                    <a:lnTo>
                      <a:pt x="133" y="43"/>
                    </a:lnTo>
                    <a:lnTo>
                      <a:pt x="126" y="30"/>
                    </a:lnTo>
                    <a:lnTo>
                      <a:pt x="118" y="20"/>
                    </a:lnTo>
                    <a:lnTo>
                      <a:pt x="107" y="11"/>
                    </a:lnTo>
                    <a:lnTo>
                      <a:pt x="101" y="7"/>
                    </a:lnTo>
                    <a:lnTo>
                      <a:pt x="96" y="5"/>
                    </a:lnTo>
                    <a:lnTo>
                      <a:pt x="88" y="2"/>
                    </a:lnTo>
                    <a:lnTo>
                      <a:pt x="82" y="1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37" name="Freeform 39">
                <a:extLst>
                  <a:ext uri="{FF2B5EF4-FFF2-40B4-BE49-F238E27FC236}">
                    <a16:creationId xmlns:a16="http://schemas.microsoft.com/office/drawing/2014/main" id="{0F05F616-E09F-0FAD-7587-0051BCC19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2763" y="2379663"/>
                <a:ext cx="36512" cy="36513"/>
              </a:xfrm>
              <a:custGeom>
                <a:avLst/>
                <a:gdLst>
                  <a:gd name="T0" fmla="*/ 69 w 138"/>
                  <a:gd name="T1" fmla="*/ 0 h 139"/>
                  <a:gd name="T2" fmla="*/ 55 w 138"/>
                  <a:gd name="T3" fmla="*/ 1 h 139"/>
                  <a:gd name="T4" fmla="*/ 43 w 138"/>
                  <a:gd name="T5" fmla="*/ 5 h 139"/>
                  <a:gd name="T6" fmla="*/ 30 w 138"/>
                  <a:gd name="T7" fmla="*/ 11 h 139"/>
                  <a:gd name="T8" fmla="*/ 20 w 138"/>
                  <a:gd name="T9" fmla="*/ 20 h 139"/>
                  <a:gd name="T10" fmla="*/ 11 w 138"/>
                  <a:gd name="T11" fmla="*/ 31 h 139"/>
                  <a:gd name="T12" fmla="*/ 5 w 138"/>
                  <a:gd name="T13" fmla="*/ 43 h 139"/>
                  <a:gd name="T14" fmla="*/ 1 w 138"/>
                  <a:gd name="T15" fmla="*/ 55 h 139"/>
                  <a:gd name="T16" fmla="*/ 0 w 138"/>
                  <a:gd name="T17" fmla="*/ 69 h 139"/>
                  <a:gd name="T18" fmla="*/ 1 w 138"/>
                  <a:gd name="T19" fmla="*/ 83 h 139"/>
                  <a:gd name="T20" fmla="*/ 2 w 138"/>
                  <a:gd name="T21" fmla="*/ 89 h 139"/>
                  <a:gd name="T22" fmla="*/ 5 w 138"/>
                  <a:gd name="T23" fmla="*/ 96 h 139"/>
                  <a:gd name="T24" fmla="*/ 7 w 138"/>
                  <a:gd name="T25" fmla="*/ 101 h 139"/>
                  <a:gd name="T26" fmla="*/ 11 w 138"/>
                  <a:gd name="T27" fmla="*/ 107 h 139"/>
                  <a:gd name="T28" fmla="*/ 20 w 138"/>
                  <a:gd name="T29" fmla="*/ 118 h 139"/>
                  <a:gd name="T30" fmla="*/ 30 w 138"/>
                  <a:gd name="T31" fmla="*/ 126 h 139"/>
                  <a:gd name="T32" fmla="*/ 43 w 138"/>
                  <a:gd name="T33" fmla="*/ 134 h 139"/>
                  <a:gd name="T34" fmla="*/ 55 w 138"/>
                  <a:gd name="T35" fmla="*/ 137 h 139"/>
                  <a:gd name="T36" fmla="*/ 69 w 138"/>
                  <a:gd name="T37" fmla="*/ 139 h 139"/>
                  <a:gd name="T38" fmla="*/ 75 w 138"/>
                  <a:gd name="T39" fmla="*/ 138 h 139"/>
                  <a:gd name="T40" fmla="*/ 75 w 138"/>
                  <a:gd name="T41" fmla="*/ 137 h 139"/>
                  <a:gd name="T42" fmla="*/ 76 w 138"/>
                  <a:gd name="T43" fmla="*/ 137 h 139"/>
                  <a:gd name="T44" fmla="*/ 78 w 138"/>
                  <a:gd name="T45" fmla="*/ 137 h 139"/>
                  <a:gd name="T46" fmla="*/ 82 w 138"/>
                  <a:gd name="T47" fmla="*/ 137 h 139"/>
                  <a:gd name="T48" fmla="*/ 89 w 138"/>
                  <a:gd name="T49" fmla="*/ 135 h 139"/>
                  <a:gd name="T50" fmla="*/ 89 w 138"/>
                  <a:gd name="T51" fmla="*/ 134 h 139"/>
                  <a:gd name="T52" fmla="*/ 90 w 138"/>
                  <a:gd name="T53" fmla="*/ 134 h 139"/>
                  <a:gd name="T54" fmla="*/ 92 w 138"/>
                  <a:gd name="T55" fmla="*/ 134 h 139"/>
                  <a:gd name="T56" fmla="*/ 96 w 138"/>
                  <a:gd name="T57" fmla="*/ 134 h 139"/>
                  <a:gd name="T58" fmla="*/ 101 w 138"/>
                  <a:gd name="T59" fmla="*/ 130 h 139"/>
                  <a:gd name="T60" fmla="*/ 107 w 138"/>
                  <a:gd name="T61" fmla="*/ 126 h 139"/>
                  <a:gd name="T62" fmla="*/ 112 w 138"/>
                  <a:gd name="T63" fmla="*/ 122 h 139"/>
                  <a:gd name="T64" fmla="*/ 118 w 138"/>
                  <a:gd name="T65" fmla="*/ 118 h 139"/>
                  <a:gd name="T66" fmla="*/ 122 w 138"/>
                  <a:gd name="T67" fmla="*/ 112 h 139"/>
                  <a:gd name="T68" fmla="*/ 126 w 138"/>
                  <a:gd name="T69" fmla="*/ 107 h 139"/>
                  <a:gd name="T70" fmla="*/ 129 w 138"/>
                  <a:gd name="T71" fmla="*/ 101 h 139"/>
                  <a:gd name="T72" fmla="*/ 133 w 138"/>
                  <a:gd name="T73" fmla="*/ 96 h 139"/>
                  <a:gd name="T74" fmla="*/ 133 w 138"/>
                  <a:gd name="T75" fmla="*/ 92 h 139"/>
                  <a:gd name="T76" fmla="*/ 133 w 138"/>
                  <a:gd name="T77" fmla="*/ 90 h 139"/>
                  <a:gd name="T78" fmla="*/ 133 w 138"/>
                  <a:gd name="T79" fmla="*/ 89 h 139"/>
                  <a:gd name="T80" fmla="*/ 134 w 138"/>
                  <a:gd name="T81" fmla="*/ 89 h 139"/>
                  <a:gd name="T82" fmla="*/ 136 w 138"/>
                  <a:gd name="T83" fmla="*/ 83 h 139"/>
                  <a:gd name="T84" fmla="*/ 136 w 138"/>
                  <a:gd name="T85" fmla="*/ 79 h 139"/>
                  <a:gd name="T86" fmla="*/ 136 w 138"/>
                  <a:gd name="T87" fmla="*/ 77 h 139"/>
                  <a:gd name="T88" fmla="*/ 136 w 138"/>
                  <a:gd name="T89" fmla="*/ 76 h 139"/>
                  <a:gd name="T90" fmla="*/ 137 w 138"/>
                  <a:gd name="T91" fmla="*/ 76 h 139"/>
                  <a:gd name="T92" fmla="*/ 138 w 138"/>
                  <a:gd name="T93" fmla="*/ 69 h 139"/>
                  <a:gd name="T94" fmla="*/ 136 w 138"/>
                  <a:gd name="T95" fmla="*/ 55 h 139"/>
                  <a:gd name="T96" fmla="*/ 133 w 138"/>
                  <a:gd name="T97" fmla="*/ 43 h 139"/>
                  <a:gd name="T98" fmla="*/ 126 w 138"/>
                  <a:gd name="T99" fmla="*/ 31 h 139"/>
                  <a:gd name="T100" fmla="*/ 118 w 138"/>
                  <a:gd name="T101" fmla="*/ 20 h 139"/>
                  <a:gd name="T102" fmla="*/ 107 w 138"/>
                  <a:gd name="T103" fmla="*/ 11 h 139"/>
                  <a:gd name="T104" fmla="*/ 101 w 138"/>
                  <a:gd name="T105" fmla="*/ 7 h 139"/>
                  <a:gd name="T106" fmla="*/ 96 w 138"/>
                  <a:gd name="T107" fmla="*/ 5 h 139"/>
                  <a:gd name="T108" fmla="*/ 89 w 138"/>
                  <a:gd name="T109" fmla="*/ 2 h 139"/>
                  <a:gd name="T110" fmla="*/ 82 w 138"/>
                  <a:gd name="T111" fmla="*/ 1 h 139"/>
                  <a:gd name="T112" fmla="*/ 69 w 138"/>
                  <a:gd name="T113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8" h="139">
                    <a:moveTo>
                      <a:pt x="69" y="0"/>
                    </a:moveTo>
                    <a:lnTo>
                      <a:pt x="55" y="1"/>
                    </a:lnTo>
                    <a:lnTo>
                      <a:pt x="43" y="5"/>
                    </a:lnTo>
                    <a:lnTo>
                      <a:pt x="30" y="11"/>
                    </a:lnTo>
                    <a:lnTo>
                      <a:pt x="20" y="20"/>
                    </a:lnTo>
                    <a:lnTo>
                      <a:pt x="11" y="31"/>
                    </a:lnTo>
                    <a:lnTo>
                      <a:pt x="5" y="43"/>
                    </a:lnTo>
                    <a:lnTo>
                      <a:pt x="1" y="55"/>
                    </a:lnTo>
                    <a:lnTo>
                      <a:pt x="0" y="69"/>
                    </a:lnTo>
                    <a:lnTo>
                      <a:pt x="1" y="83"/>
                    </a:lnTo>
                    <a:lnTo>
                      <a:pt x="2" y="89"/>
                    </a:lnTo>
                    <a:lnTo>
                      <a:pt x="5" y="96"/>
                    </a:lnTo>
                    <a:lnTo>
                      <a:pt x="7" y="101"/>
                    </a:lnTo>
                    <a:lnTo>
                      <a:pt x="11" y="107"/>
                    </a:lnTo>
                    <a:lnTo>
                      <a:pt x="20" y="118"/>
                    </a:lnTo>
                    <a:lnTo>
                      <a:pt x="30" y="126"/>
                    </a:lnTo>
                    <a:lnTo>
                      <a:pt x="43" y="134"/>
                    </a:lnTo>
                    <a:lnTo>
                      <a:pt x="55" y="137"/>
                    </a:lnTo>
                    <a:lnTo>
                      <a:pt x="69" y="139"/>
                    </a:lnTo>
                    <a:lnTo>
                      <a:pt x="75" y="138"/>
                    </a:lnTo>
                    <a:lnTo>
                      <a:pt x="75" y="137"/>
                    </a:lnTo>
                    <a:lnTo>
                      <a:pt x="76" y="137"/>
                    </a:lnTo>
                    <a:lnTo>
                      <a:pt x="78" y="137"/>
                    </a:lnTo>
                    <a:lnTo>
                      <a:pt x="82" y="137"/>
                    </a:lnTo>
                    <a:lnTo>
                      <a:pt x="89" y="135"/>
                    </a:lnTo>
                    <a:lnTo>
                      <a:pt x="89" y="134"/>
                    </a:lnTo>
                    <a:lnTo>
                      <a:pt x="90" y="134"/>
                    </a:lnTo>
                    <a:lnTo>
                      <a:pt x="92" y="134"/>
                    </a:lnTo>
                    <a:lnTo>
                      <a:pt x="96" y="134"/>
                    </a:lnTo>
                    <a:lnTo>
                      <a:pt x="101" y="130"/>
                    </a:lnTo>
                    <a:lnTo>
                      <a:pt x="107" y="126"/>
                    </a:lnTo>
                    <a:lnTo>
                      <a:pt x="112" y="122"/>
                    </a:lnTo>
                    <a:lnTo>
                      <a:pt x="118" y="118"/>
                    </a:lnTo>
                    <a:lnTo>
                      <a:pt x="122" y="112"/>
                    </a:lnTo>
                    <a:lnTo>
                      <a:pt x="126" y="107"/>
                    </a:lnTo>
                    <a:lnTo>
                      <a:pt x="129" y="101"/>
                    </a:lnTo>
                    <a:lnTo>
                      <a:pt x="133" y="96"/>
                    </a:lnTo>
                    <a:lnTo>
                      <a:pt x="133" y="92"/>
                    </a:lnTo>
                    <a:lnTo>
                      <a:pt x="133" y="90"/>
                    </a:lnTo>
                    <a:lnTo>
                      <a:pt x="133" y="89"/>
                    </a:lnTo>
                    <a:lnTo>
                      <a:pt x="134" y="89"/>
                    </a:lnTo>
                    <a:lnTo>
                      <a:pt x="136" y="83"/>
                    </a:lnTo>
                    <a:lnTo>
                      <a:pt x="136" y="79"/>
                    </a:lnTo>
                    <a:lnTo>
                      <a:pt x="136" y="77"/>
                    </a:lnTo>
                    <a:lnTo>
                      <a:pt x="136" y="76"/>
                    </a:lnTo>
                    <a:lnTo>
                      <a:pt x="137" y="76"/>
                    </a:lnTo>
                    <a:lnTo>
                      <a:pt x="138" y="69"/>
                    </a:lnTo>
                    <a:lnTo>
                      <a:pt x="136" y="55"/>
                    </a:lnTo>
                    <a:lnTo>
                      <a:pt x="133" y="43"/>
                    </a:lnTo>
                    <a:lnTo>
                      <a:pt x="126" y="31"/>
                    </a:lnTo>
                    <a:lnTo>
                      <a:pt x="118" y="20"/>
                    </a:lnTo>
                    <a:lnTo>
                      <a:pt x="107" y="11"/>
                    </a:lnTo>
                    <a:lnTo>
                      <a:pt x="101" y="7"/>
                    </a:lnTo>
                    <a:lnTo>
                      <a:pt x="96" y="5"/>
                    </a:lnTo>
                    <a:lnTo>
                      <a:pt x="89" y="2"/>
                    </a:lnTo>
                    <a:lnTo>
                      <a:pt x="82" y="1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38" name="Freeform 40">
                <a:extLst>
                  <a:ext uri="{FF2B5EF4-FFF2-40B4-BE49-F238E27FC236}">
                    <a16:creationId xmlns:a16="http://schemas.microsoft.com/office/drawing/2014/main" id="{43B06F00-3B58-578E-3990-78DADCFFAF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1963" y="2463801"/>
                <a:ext cx="36512" cy="36513"/>
              </a:xfrm>
              <a:custGeom>
                <a:avLst/>
                <a:gdLst>
                  <a:gd name="T0" fmla="*/ 70 w 139"/>
                  <a:gd name="T1" fmla="*/ 0 h 139"/>
                  <a:gd name="T2" fmla="*/ 55 w 139"/>
                  <a:gd name="T3" fmla="*/ 1 h 139"/>
                  <a:gd name="T4" fmla="*/ 43 w 139"/>
                  <a:gd name="T5" fmla="*/ 5 h 139"/>
                  <a:gd name="T6" fmla="*/ 31 w 139"/>
                  <a:gd name="T7" fmla="*/ 11 h 139"/>
                  <a:gd name="T8" fmla="*/ 21 w 139"/>
                  <a:gd name="T9" fmla="*/ 21 h 139"/>
                  <a:gd name="T10" fmla="*/ 11 w 139"/>
                  <a:gd name="T11" fmla="*/ 31 h 139"/>
                  <a:gd name="T12" fmla="*/ 5 w 139"/>
                  <a:gd name="T13" fmla="*/ 43 h 139"/>
                  <a:gd name="T14" fmla="*/ 1 w 139"/>
                  <a:gd name="T15" fmla="*/ 55 h 139"/>
                  <a:gd name="T16" fmla="*/ 0 w 139"/>
                  <a:gd name="T17" fmla="*/ 70 h 139"/>
                  <a:gd name="T18" fmla="*/ 1 w 139"/>
                  <a:gd name="T19" fmla="*/ 83 h 139"/>
                  <a:gd name="T20" fmla="*/ 2 w 139"/>
                  <a:gd name="T21" fmla="*/ 89 h 139"/>
                  <a:gd name="T22" fmla="*/ 5 w 139"/>
                  <a:gd name="T23" fmla="*/ 96 h 139"/>
                  <a:gd name="T24" fmla="*/ 7 w 139"/>
                  <a:gd name="T25" fmla="*/ 101 h 139"/>
                  <a:gd name="T26" fmla="*/ 11 w 139"/>
                  <a:gd name="T27" fmla="*/ 107 h 139"/>
                  <a:gd name="T28" fmla="*/ 21 w 139"/>
                  <a:gd name="T29" fmla="*/ 118 h 139"/>
                  <a:gd name="T30" fmla="*/ 31 w 139"/>
                  <a:gd name="T31" fmla="*/ 127 h 139"/>
                  <a:gd name="T32" fmla="*/ 43 w 139"/>
                  <a:gd name="T33" fmla="*/ 134 h 139"/>
                  <a:gd name="T34" fmla="*/ 55 w 139"/>
                  <a:gd name="T35" fmla="*/ 137 h 139"/>
                  <a:gd name="T36" fmla="*/ 70 w 139"/>
                  <a:gd name="T37" fmla="*/ 139 h 139"/>
                  <a:gd name="T38" fmla="*/ 76 w 139"/>
                  <a:gd name="T39" fmla="*/ 138 h 139"/>
                  <a:gd name="T40" fmla="*/ 76 w 139"/>
                  <a:gd name="T41" fmla="*/ 137 h 139"/>
                  <a:gd name="T42" fmla="*/ 77 w 139"/>
                  <a:gd name="T43" fmla="*/ 137 h 139"/>
                  <a:gd name="T44" fmla="*/ 79 w 139"/>
                  <a:gd name="T45" fmla="*/ 137 h 139"/>
                  <a:gd name="T46" fmla="*/ 83 w 139"/>
                  <a:gd name="T47" fmla="*/ 137 h 139"/>
                  <a:gd name="T48" fmla="*/ 89 w 139"/>
                  <a:gd name="T49" fmla="*/ 135 h 139"/>
                  <a:gd name="T50" fmla="*/ 89 w 139"/>
                  <a:gd name="T51" fmla="*/ 134 h 139"/>
                  <a:gd name="T52" fmla="*/ 90 w 139"/>
                  <a:gd name="T53" fmla="*/ 134 h 139"/>
                  <a:gd name="T54" fmla="*/ 92 w 139"/>
                  <a:gd name="T55" fmla="*/ 134 h 139"/>
                  <a:gd name="T56" fmla="*/ 96 w 139"/>
                  <a:gd name="T57" fmla="*/ 134 h 139"/>
                  <a:gd name="T58" fmla="*/ 101 w 139"/>
                  <a:gd name="T59" fmla="*/ 130 h 139"/>
                  <a:gd name="T60" fmla="*/ 107 w 139"/>
                  <a:gd name="T61" fmla="*/ 127 h 139"/>
                  <a:gd name="T62" fmla="*/ 112 w 139"/>
                  <a:gd name="T63" fmla="*/ 123 h 139"/>
                  <a:gd name="T64" fmla="*/ 119 w 139"/>
                  <a:gd name="T65" fmla="*/ 118 h 139"/>
                  <a:gd name="T66" fmla="*/ 123 w 139"/>
                  <a:gd name="T67" fmla="*/ 112 h 139"/>
                  <a:gd name="T68" fmla="*/ 127 w 139"/>
                  <a:gd name="T69" fmla="*/ 107 h 139"/>
                  <a:gd name="T70" fmla="*/ 130 w 139"/>
                  <a:gd name="T71" fmla="*/ 101 h 139"/>
                  <a:gd name="T72" fmla="*/ 134 w 139"/>
                  <a:gd name="T73" fmla="*/ 96 h 139"/>
                  <a:gd name="T74" fmla="*/ 134 w 139"/>
                  <a:gd name="T75" fmla="*/ 92 h 139"/>
                  <a:gd name="T76" fmla="*/ 134 w 139"/>
                  <a:gd name="T77" fmla="*/ 90 h 139"/>
                  <a:gd name="T78" fmla="*/ 134 w 139"/>
                  <a:gd name="T79" fmla="*/ 89 h 139"/>
                  <a:gd name="T80" fmla="*/ 135 w 139"/>
                  <a:gd name="T81" fmla="*/ 89 h 139"/>
                  <a:gd name="T82" fmla="*/ 137 w 139"/>
                  <a:gd name="T83" fmla="*/ 83 h 139"/>
                  <a:gd name="T84" fmla="*/ 137 w 139"/>
                  <a:gd name="T85" fmla="*/ 79 h 139"/>
                  <a:gd name="T86" fmla="*/ 137 w 139"/>
                  <a:gd name="T87" fmla="*/ 77 h 139"/>
                  <a:gd name="T88" fmla="*/ 137 w 139"/>
                  <a:gd name="T89" fmla="*/ 76 h 139"/>
                  <a:gd name="T90" fmla="*/ 138 w 139"/>
                  <a:gd name="T91" fmla="*/ 76 h 139"/>
                  <a:gd name="T92" fmla="*/ 139 w 139"/>
                  <a:gd name="T93" fmla="*/ 70 h 139"/>
                  <a:gd name="T94" fmla="*/ 137 w 139"/>
                  <a:gd name="T95" fmla="*/ 55 h 139"/>
                  <a:gd name="T96" fmla="*/ 134 w 139"/>
                  <a:gd name="T97" fmla="*/ 43 h 139"/>
                  <a:gd name="T98" fmla="*/ 127 w 139"/>
                  <a:gd name="T99" fmla="*/ 31 h 139"/>
                  <a:gd name="T100" fmla="*/ 119 w 139"/>
                  <a:gd name="T101" fmla="*/ 21 h 139"/>
                  <a:gd name="T102" fmla="*/ 107 w 139"/>
                  <a:gd name="T103" fmla="*/ 11 h 139"/>
                  <a:gd name="T104" fmla="*/ 101 w 139"/>
                  <a:gd name="T105" fmla="*/ 7 h 139"/>
                  <a:gd name="T106" fmla="*/ 96 w 139"/>
                  <a:gd name="T107" fmla="*/ 5 h 139"/>
                  <a:gd name="T108" fmla="*/ 89 w 139"/>
                  <a:gd name="T109" fmla="*/ 2 h 139"/>
                  <a:gd name="T110" fmla="*/ 83 w 139"/>
                  <a:gd name="T111" fmla="*/ 1 h 139"/>
                  <a:gd name="T112" fmla="*/ 70 w 139"/>
                  <a:gd name="T113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9" h="139">
                    <a:moveTo>
                      <a:pt x="70" y="0"/>
                    </a:moveTo>
                    <a:lnTo>
                      <a:pt x="55" y="1"/>
                    </a:lnTo>
                    <a:lnTo>
                      <a:pt x="43" y="5"/>
                    </a:lnTo>
                    <a:lnTo>
                      <a:pt x="31" y="11"/>
                    </a:lnTo>
                    <a:lnTo>
                      <a:pt x="21" y="21"/>
                    </a:lnTo>
                    <a:lnTo>
                      <a:pt x="11" y="31"/>
                    </a:lnTo>
                    <a:lnTo>
                      <a:pt x="5" y="43"/>
                    </a:lnTo>
                    <a:lnTo>
                      <a:pt x="1" y="55"/>
                    </a:lnTo>
                    <a:lnTo>
                      <a:pt x="0" y="70"/>
                    </a:lnTo>
                    <a:lnTo>
                      <a:pt x="1" y="83"/>
                    </a:lnTo>
                    <a:lnTo>
                      <a:pt x="2" y="89"/>
                    </a:lnTo>
                    <a:lnTo>
                      <a:pt x="5" y="96"/>
                    </a:lnTo>
                    <a:lnTo>
                      <a:pt x="7" y="101"/>
                    </a:lnTo>
                    <a:lnTo>
                      <a:pt x="11" y="107"/>
                    </a:lnTo>
                    <a:lnTo>
                      <a:pt x="21" y="118"/>
                    </a:lnTo>
                    <a:lnTo>
                      <a:pt x="31" y="127"/>
                    </a:lnTo>
                    <a:lnTo>
                      <a:pt x="43" y="134"/>
                    </a:lnTo>
                    <a:lnTo>
                      <a:pt x="55" y="137"/>
                    </a:lnTo>
                    <a:lnTo>
                      <a:pt x="70" y="139"/>
                    </a:lnTo>
                    <a:lnTo>
                      <a:pt x="76" y="138"/>
                    </a:lnTo>
                    <a:lnTo>
                      <a:pt x="76" y="137"/>
                    </a:lnTo>
                    <a:lnTo>
                      <a:pt x="77" y="137"/>
                    </a:lnTo>
                    <a:lnTo>
                      <a:pt x="79" y="137"/>
                    </a:lnTo>
                    <a:lnTo>
                      <a:pt x="83" y="137"/>
                    </a:lnTo>
                    <a:lnTo>
                      <a:pt x="89" y="135"/>
                    </a:lnTo>
                    <a:lnTo>
                      <a:pt x="89" y="134"/>
                    </a:lnTo>
                    <a:lnTo>
                      <a:pt x="90" y="134"/>
                    </a:lnTo>
                    <a:lnTo>
                      <a:pt x="92" y="134"/>
                    </a:lnTo>
                    <a:lnTo>
                      <a:pt x="96" y="134"/>
                    </a:lnTo>
                    <a:lnTo>
                      <a:pt x="101" y="130"/>
                    </a:lnTo>
                    <a:lnTo>
                      <a:pt x="107" y="127"/>
                    </a:lnTo>
                    <a:lnTo>
                      <a:pt x="112" y="123"/>
                    </a:lnTo>
                    <a:lnTo>
                      <a:pt x="119" y="118"/>
                    </a:lnTo>
                    <a:lnTo>
                      <a:pt x="123" y="112"/>
                    </a:lnTo>
                    <a:lnTo>
                      <a:pt x="127" y="107"/>
                    </a:lnTo>
                    <a:lnTo>
                      <a:pt x="130" y="101"/>
                    </a:lnTo>
                    <a:lnTo>
                      <a:pt x="134" y="96"/>
                    </a:lnTo>
                    <a:lnTo>
                      <a:pt x="134" y="92"/>
                    </a:lnTo>
                    <a:lnTo>
                      <a:pt x="134" y="90"/>
                    </a:lnTo>
                    <a:lnTo>
                      <a:pt x="134" y="89"/>
                    </a:lnTo>
                    <a:lnTo>
                      <a:pt x="135" y="89"/>
                    </a:lnTo>
                    <a:lnTo>
                      <a:pt x="137" y="83"/>
                    </a:lnTo>
                    <a:lnTo>
                      <a:pt x="137" y="79"/>
                    </a:lnTo>
                    <a:lnTo>
                      <a:pt x="137" y="77"/>
                    </a:lnTo>
                    <a:lnTo>
                      <a:pt x="137" y="76"/>
                    </a:lnTo>
                    <a:lnTo>
                      <a:pt x="138" y="76"/>
                    </a:lnTo>
                    <a:lnTo>
                      <a:pt x="139" y="70"/>
                    </a:lnTo>
                    <a:lnTo>
                      <a:pt x="137" y="55"/>
                    </a:lnTo>
                    <a:lnTo>
                      <a:pt x="134" y="43"/>
                    </a:lnTo>
                    <a:lnTo>
                      <a:pt x="127" y="31"/>
                    </a:lnTo>
                    <a:lnTo>
                      <a:pt x="119" y="21"/>
                    </a:lnTo>
                    <a:lnTo>
                      <a:pt x="107" y="11"/>
                    </a:lnTo>
                    <a:lnTo>
                      <a:pt x="101" y="7"/>
                    </a:lnTo>
                    <a:lnTo>
                      <a:pt x="96" y="5"/>
                    </a:lnTo>
                    <a:lnTo>
                      <a:pt x="89" y="2"/>
                    </a:lnTo>
                    <a:lnTo>
                      <a:pt x="83" y="1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39" name="Freeform 41">
                <a:extLst>
                  <a:ext uri="{FF2B5EF4-FFF2-40B4-BE49-F238E27FC236}">
                    <a16:creationId xmlns:a16="http://schemas.microsoft.com/office/drawing/2014/main" id="{6E238452-558F-AC25-E428-B769254BF5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9738" y="2500313"/>
                <a:ext cx="36512" cy="36513"/>
              </a:xfrm>
              <a:custGeom>
                <a:avLst/>
                <a:gdLst>
                  <a:gd name="T0" fmla="*/ 69 w 138"/>
                  <a:gd name="T1" fmla="*/ 0 h 139"/>
                  <a:gd name="T2" fmla="*/ 55 w 138"/>
                  <a:gd name="T3" fmla="*/ 1 h 139"/>
                  <a:gd name="T4" fmla="*/ 42 w 138"/>
                  <a:gd name="T5" fmla="*/ 5 h 139"/>
                  <a:gd name="T6" fmla="*/ 30 w 138"/>
                  <a:gd name="T7" fmla="*/ 11 h 139"/>
                  <a:gd name="T8" fmla="*/ 20 w 138"/>
                  <a:gd name="T9" fmla="*/ 20 h 139"/>
                  <a:gd name="T10" fmla="*/ 11 w 138"/>
                  <a:gd name="T11" fmla="*/ 30 h 139"/>
                  <a:gd name="T12" fmla="*/ 5 w 138"/>
                  <a:gd name="T13" fmla="*/ 43 h 139"/>
                  <a:gd name="T14" fmla="*/ 1 w 138"/>
                  <a:gd name="T15" fmla="*/ 55 h 139"/>
                  <a:gd name="T16" fmla="*/ 0 w 138"/>
                  <a:gd name="T17" fmla="*/ 69 h 139"/>
                  <a:gd name="T18" fmla="*/ 1 w 138"/>
                  <a:gd name="T19" fmla="*/ 82 h 139"/>
                  <a:gd name="T20" fmla="*/ 2 w 138"/>
                  <a:gd name="T21" fmla="*/ 89 h 139"/>
                  <a:gd name="T22" fmla="*/ 5 w 138"/>
                  <a:gd name="T23" fmla="*/ 96 h 139"/>
                  <a:gd name="T24" fmla="*/ 7 w 138"/>
                  <a:gd name="T25" fmla="*/ 101 h 139"/>
                  <a:gd name="T26" fmla="*/ 11 w 138"/>
                  <a:gd name="T27" fmla="*/ 107 h 139"/>
                  <a:gd name="T28" fmla="*/ 20 w 138"/>
                  <a:gd name="T29" fmla="*/ 118 h 139"/>
                  <a:gd name="T30" fmla="*/ 30 w 138"/>
                  <a:gd name="T31" fmla="*/ 126 h 139"/>
                  <a:gd name="T32" fmla="*/ 42 w 138"/>
                  <a:gd name="T33" fmla="*/ 133 h 139"/>
                  <a:gd name="T34" fmla="*/ 55 w 138"/>
                  <a:gd name="T35" fmla="*/ 137 h 139"/>
                  <a:gd name="T36" fmla="*/ 69 w 138"/>
                  <a:gd name="T37" fmla="*/ 139 h 139"/>
                  <a:gd name="T38" fmla="*/ 75 w 138"/>
                  <a:gd name="T39" fmla="*/ 138 h 139"/>
                  <a:gd name="T40" fmla="*/ 75 w 138"/>
                  <a:gd name="T41" fmla="*/ 137 h 139"/>
                  <a:gd name="T42" fmla="*/ 76 w 138"/>
                  <a:gd name="T43" fmla="*/ 137 h 139"/>
                  <a:gd name="T44" fmla="*/ 78 w 138"/>
                  <a:gd name="T45" fmla="*/ 137 h 139"/>
                  <a:gd name="T46" fmla="*/ 82 w 138"/>
                  <a:gd name="T47" fmla="*/ 137 h 139"/>
                  <a:gd name="T48" fmla="*/ 88 w 138"/>
                  <a:gd name="T49" fmla="*/ 134 h 139"/>
                  <a:gd name="T50" fmla="*/ 88 w 138"/>
                  <a:gd name="T51" fmla="*/ 133 h 139"/>
                  <a:gd name="T52" fmla="*/ 89 w 138"/>
                  <a:gd name="T53" fmla="*/ 133 h 139"/>
                  <a:gd name="T54" fmla="*/ 91 w 138"/>
                  <a:gd name="T55" fmla="*/ 133 h 139"/>
                  <a:gd name="T56" fmla="*/ 95 w 138"/>
                  <a:gd name="T57" fmla="*/ 133 h 139"/>
                  <a:gd name="T58" fmla="*/ 101 w 138"/>
                  <a:gd name="T59" fmla="*/ 129 h 139"/>
                  <a:gd name="T60" fmla="*/ 107 w 138"/>
                  <a:gd name="T61" fmla="*/ 126 h 139"/>
                  <a:gd name="T62" fmla="*/ 112 w 138"/>
                  <a:gd name="T63" fmla="*/ 122 h 139"/>
                  <a:gd name="T64" fmla="*/ 118 w 138"/>
                  <a:gd name="T65" fmla="*/ 118 h 139"/>
                  <a:gd name="T66" fmla="*/ 122 w 138"/>
                  <a:gd name="T67" fmla="*/ 112 h 139"/>
                  <a:gd name="T68" fmla="*/ 126 w 138"/>
                  <a:gd name="T69" fmla="*/ 107 h 139"/>
                  <a:gd name="T70" fmla="*/ 129 w 138"/>
                  <a:gd name="T71" fmla="*/ 101 h 139"/>
                  <a:gd name="T72" fmla="*/ 133 w 138"/>
                  <a:gd name="T73" fmla="*/ 96 h 139"/>
                  <a:gd name="T74" fmla="*/ 133 w 138"/>
                  <a:gd name="T75" fmla="*/ 92 h 139"/>
                  <a:gd name="T76" fmla="*/ 133 w 138"/>
                  <a:gd name="T77" fmla="*/ 90 h 139"/>
                  <a:gd name="T78" fmla="*/ 133 w 138"/>
                  <a:gd name="T79" fmla="*/ 89 h 139"/>
                  <a:gd name="T80" fmla="*/ 134 w 138"/>
                  <a:gd name="T81" fmla="*/ 89 h 139"/>
                  <a:gd name="T82" fmla="*/ 136 w 138"/>
                  <a:gd name="T83" fmla="*/ 82 h 139"/>
                  <a:gd name="T84" fmla="*/ 136 w 138"/>
                  <a:gd name="T85" fmla="*/ 78 h 139"/>
                  <a:gd name="T86" fmla="*/ 136 w 138"/>
                  <a:gd name="T87" fmla="*/ 76 h 139"/>
                  <a:gd name="T88" fmla="*/ 136 w 138"/>
                  <a:gd name="T89" fmla="*/ 75 h 139"/>
                  <a:gd name="T90" fmla="*/ 137 w 138"/>
                  <a:gd name="T91" fmla="*/ 75 h 139"/>
                  <a:gd name="T92" fmla="*/ 138 w 138"/>
                  <a:gd name="T93" fmla="*/ 69 h 139"/>
                  <a:gd name="T94" fmla="*/ 136 w 138"/>
                  <a:gd name="T95" fmla="*/ 55 h 139"/>
                  <a:gd name="T96" fmla="*/ 133 w 138"/>
                  <a:gd name="T97" fmla="*/ 43 h 139"/>
                  <a:gd name="T98" fmla="*/ 126 w 138"/>
                  <a:gd name="T99" fmla="*/ 30 h 139"/>
                  <a:gd name="T100" fmla="*/ 118 w 138"/>
                  <a:gd name="T101" fmla="*/ 20 h 139"/>
                  <a:gd name="T102" fmla="*/ 107 w 138"/>
                  <a:gd name="T103" fmla="*/ 11 h 139"/>
                  <a:gd name="T104" fmla="*/ 101 w 138"/>
                  <a:gd name="T105" fmla="*/ 7 h 139"/>
                  <a:gd name="T106" fmla="*/ 95 w 138"/>
                  <a:gd name="T107" fmla="*/ 5 h 139"/>
                  <a:gd name="T108" fmla="*/ 88 w 138"/>
                  <a:gd name="T109" fmla="*/ 2 h 139"/>
                  <a:gd name="T110" fmla="*/ 82 w 138"/>
                  <a:gd name="T111" fmla="*/ 1 h 139"/>
                  <a:gd name="T112" fmla="*/ 69 w 138"/>
                  <a:gd name="T113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8" h="139">
                    <a:moveTo>
                      <a:pt x="69" y="0"/>
                    </a:moveTo>
                    <a:lnTo>
                      <a:pt x="55" y="1"/>
                    </a:lnTo>
                    <a:lnTo>
                      <a:pt x="42" y="5"/>
                    </a:lnTo>
                    <a:lnTo>
                      <a:pt x="30" y="11"/>
                    </a:lnTo>
                    <a:lnTo>
                      <a:pt x="20" y="20"/>
                    </a:lnTo>
                    <a:lnTo>
                      <a:pt x="11" y="30"/>
                    </a:lnTo>
                    <a:lnTo>
                      <a:pt x="5" y="43"/>
                    </a:lnTo>
                    <a:lnTo>
                      <a:pt x="1" y="55"/>
                    </a:lnTo>
                    <a:lnTo>
                      <a:pt x="0" y="69"/>
                    </a:lnTo>
                    <a:lnTo>
                      <a:pt x="1" y="82"/>
                    </a:lnTo>
                    <a:lnTo>
                      <a:pt x="2" y="89"/>
                    </a:lnTo>
                    <a:lnTo>
                      <a:pt x="5" y="96"/>
                    </a:lnTo>
                    <a:lnTo>
                      <a:pt x="7" y="101"/>
                    </a:lnTo>
                    <a:lnTo>
                      <a:pt x="11" y="107"/>
                    </a:lnTo>
                    <a:lnTo>
                      <a:pt x="20" y="118"/>
                    </a:lnTo>
                    <a:lnTo>
                      <a:pt x="30" y="126"/>
                    </a:lnTo>
                    <a:lnTo>
                      <a:pt x="42" y="133"/>
                    </a:lnTo>
                    <a:lnTo>
                      <a:pt x="55" y="137"/>
                    </a:lnTo>
                    <a:lnTo>
                      <a:pt x="69" y="139"/>
                    </a:lnTo>
                    <a:lnTo>
                      <a:pt x="75" y="138"/>
                    </a:lnTo>
                    <a:lnTo>
                      <a:pt x="75" y="137"/>
                    </a:lnTo>
                    <a:lnTo>
                      <a:pt x="76" y="137"/>
                    </a:lnTo>
                    <a:lnTo>
                      <a:pt x="78" y="137"/>
                    </a:lnTo>
                    <a:lnTo>
                      <a:pt x="82" y="137"/>
                    </a:lnTo>
                    <a:lnTo>
                      <a:pt x="88" y="134"/>
                    </a:lnTo>
                    <a:lnTo>
                      <a:pt x="88" y="133"/>
                    </a:lnTo>
                    <a:lnTo>
                      <a:pt x="89" y="133"/>
                    </a:lnTo>
                    <a:lnTo>
                      <a:pt x="91" y="133"/>
                    </a:lnTo>
                    <a:lnTo>
                      <a:pt x="95" y="133"/>
                    </a:lnTo>
                    <a:lnTo>
                      <a:pt x="101" y="129"/>
                    </a:lnTo>
                    <a:lnTo>
                      <a:pt x="107" y="126"/>
                    </a:lnTo>
                    <a:lnTo>
                      <a:pt x="112" y="122"/>
                    </a:lnTo>
                    <a:lnTo>
                      <a:pt x="118" y="118"/>
                    </a:lnTo>
                    <a:lnTo>
                      <a:pt x="122" y="112"/>
                    </a:lnTo>
                    <a:lnTo>
                      <a:pt x="126" y="107"/>
                    </a:lnTo>
                    <a:lnTo>
                      <a:pt x="129" y="101"/>
                    </a:lnTo>
                    <a:lnTo>
                      <a:pt x="133" y="96"/>
                    </a:lnTo>
                    <a:lnTo>
                      <a:pt x="133" y="92"/>
                    </a:lnTo>
                    <a:lnTo>
                      <a:pt x="133" y="90"/>
                    </a:lnTo>
                    <a:lnTo>
                      <a:pt x="133" y="89"/>
                    </a:lnTo>
                    <a:lnTo>
                      <a:pt x="134" y="89"/>
                    </a:lnTo>
                    <a:lnTo>
                      <a:pt x="136" y="82"/>
                    </a:lnTo>
                    <a:lnTo>
                      <a:pt x="136" y="78"/>
                    </a:lnTo>
                    <a:lnTo>
                      <a:pt x="136" y="76"/>
                    </a:lnTo>
                    <a:lnTo>
                      <a:pt x="136" y="75"/>
                    </a:lnTo>
                    <a:lnTo>
                      <a:pt x="137" y="75"/>
                    </a:lnTo>
                    <a:lnTo>
                      <a:pt x="138" y="69"/>
                    </a:lnTo>
                    <a:lnTo>
                      <a:pt x="136" y="55"/>
                    </a:lnTo>
                    <a:lnTo>
                      <a:pt x="133" y="43"/>
                    </a:lnTo>
                    <a:lnTo>
                      <a:pt x="126" y="30"/>
                    </a:lnTo>
                    <a:lnTo>
                      <a:pt x="118" y="20"/>
                    </a:lnTo>
                    <a:lnTo>
                      <a:pt x="107" y="11"/>
                    </a:lnTo>
                    <a:lnTo>
                      <a:pt x="101" y="7"/>
                    </a:lnTo>
                    <a:lnTo>
                      <a:pt x="95" y="5"/>
                    </a:lnTo>
                    <a:lnTo>
                      <a:pt x="88" y="2"/>
                    </a:lnTo>
                    <a:lnTo>
                      <a:pt x="82" y="1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40" name="Freeform 42">
                <a:extLst>
                  <a:ext uri="{FF2B5EF4-FFF2-40B4-BE49-F238E27FC236}">
                    <a16:creationId xmlns:a16="http://schemas.microsoft.com/office/drawing/2014/main" id="{7F81589F-AE4D-6556-E031-B4671BDC75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0688" y="2598738"/>
                <a:ext cx="36512" cy="36513"/>
              </a:xfrm>
              <a:custGeom>
                <a:avLst/>
                <a:gdLst>
                  <a:gd name="T0" fmla="*/ 70 w 139"/>
                  <a:gd name="T1" fmla="*/ 0 h 139"/>
                  <a:gd name="T2" fmla="*/ 55 w 139"/>
                  <a:gd name="T3" fmla="*/ 1 h 139"/>
                  <a:gd name="T4" fmla="*/ 43 w 139"/>
                  <a:gd name="T5" fmla="*/ 5 h 139"/>
                  <a:gd name="T6" fmla="*/ 31 w 139"/>
                  <a:gd name="T7" fmla="*/ 11 h 139"/>
                  <a:gd name="T8" fmla="*/ 21 w 139"/>
                  <a:gd name="T9" fmla="*/ 21 h 139"/>
                  <a:gd name="T10" fmla="*/ 12 w 139"/>
                  <a:gd name="T11" fmla="*/ 31 h 139"/>
                  <a:gd name="T12" fmla="*/ 5 w 139"/>
                  <a:gd name="T13" fmla="*/ 43 h 139"/>
                  <a:gd name="T14" fmla="*/ 1 w 139"/>
                  <a:gd name="T15" fmla="*/ 55 h 139"/>
                  <a:gd name="T16" fmla="*/ 0 w 139"/>
                  <a:gd name="T17" fmla="*/ 69 h 139"/>
                  <a:gd name="T18" fmla="*/ 1 w 139"/>
                  <a:gd name="T19" fmla="*/ 83 h 139"/>
                  <a:gd name="T20" fmla="*/ 2 w 139"/>
                  <a:gd name="T21" fmla="*/ 89 h 139"/>
                  <a:gd name="T22" fmla="*/ 5 w 139"/>
                  <a:gd name="T23" fmla="*/ 96 h 139"/>
                  <a:gd name="T24" fmla="*/ 7 w 139"/>
                  <a:gd name="T25" fmla="*/ 101 h 139"/>
                  <a:gd name="T26" fmla="*/ 12 w 139"/>
                  <a:gd name="T27" fmla="*/ 107 h 139"/>
                  <a:gd name="T28" fmla="*/ 21 w 139"/>
                  <a:gd name="T29" fmla="*/ 118 h 139"/>
                  <a:gd name="T30" fmla="*/ 31 w 139"/>
                  <a:gd name="T31" fmla="*/ 127 h 139"/>
                  <a:gd name="T32" fmla="*/ 43 w 139"/>
                  <a:gd name="T33" fmla="*/ 134 h 139"/>
                  <a:gd name="T34" fmla="*/ 55 w 139"/>
                  <a:gd name="T35" fmla="*/ 137 h 139"/>
                  <a:gd name="T36" fmla="*/ 70 w 139"/>
                  <a:gd name="T37" fmla="*/ 139 h 139"/>
                  <a:gd name="T38" fmla="*/ 76 w 139"/>
                  <a:gd name="T39" fmla="*/ 138 h 139"/>
                  <a:gd name="T40" fmla="*/ 76 w 139"/>
                  <a:gd name="T41" fmla="*/ 137 h 139"/>
                  <a:gd name="T42" fmla="*/ 77 w 139"/>
                  <a:gd name="T43" fmla="*/ 137 h 139"/>
                  <a:gd name="T44" fmla="*/ 79 w 139"/>
                  <a:gd name="T45" fmla="*/ 137 h 139"/>
                  <a:gd name="T46" fmla="*/ 83 w 139"/>
                  <a:gd name="T47" fmla="*/ 137 h 139"/>
                  <a:gd name="T48" fmla="*/ 89 w 139"/>
                  <a:gd name="T49" fmla="*/ 135 h 139"/>
                  <a:gd name="T50" fmla="*/ 89 w 139"/>
                  <a:gd name="T51" fmla="*/ 134 h 139"/>
                  <a:gd name="T52" fmla="*/ 90 w 139"/>
                  <a:gd name="T53" fmla="*/ 134 h 139"/>
                  <a:gd name="T54" fmla="*/ 92 w 139"/>
                  <a:gd name="T55" fmla="*/ 134 h 139"/>
                  <a:gd name="T56" fmla="*/ 96 w 139"/>
                  <a:gd name="T57" fmla="*/ 134 h 139"/>
                  <a:gd name="T58" fmla="*/ 101 w 139"/>
                  <a:gd name="T59" fmla="*/ 130 h 139"/>
                  <a:gd name="T60" fmla="*/ 107 w 139"/>
                  <a:gd name="T61" fmla="*/ 127 h 139"/>
                  <a:gd name="T62" fmla="*/ 112 w 139"/>
                  <a:gd name="T63" fmla="*/ 123 h 139"/>
                  <a:gd name="T64" fmla="*/ 119 w 139"/>
                  <a:gd name="T65" fmla="*/ 118 h 139"/>
                  <a:gd name="T66" fmla="*/ 123 w 139"/>
                  <a:gd name="T67" fmla="*/ 112 h 139"/>
                  <a:gd name="T68" fmla="*/ 127 w 139"/>
                  <a:gd name="T69" fmla="*/ 107 h 139"/>
                  <a:gd name="T70" fmla="*/ 130 w 139"/>
                  <a:gd name="T71" fmla="*/ 101 h 139"/>
                  <a:gd name="T72" fmla="*/ 134 w 139"/>
                  <a:gd name="T73" fmla="*/ 96 h 139"/>
                  <a:gd name="T74" fmla="*/ 134 w 139"/>
                  <a:gd name="T75" fmla="*/ 92 h 139"/>
                  <a:gd name="T76" fmla="*/ 134 w 139"/>
                  <a:gd name="T77" fmla="*/ 90 h 139"/>
                  <a:gd name="T78" fmla="*/ 134 w 139"/>
                  <a:gd name="T79" fmla="*/ 89 h 139"/>
                  <a:gd name="T80" fmla="*/ 135 w 139"/>
                  <a:gd name="T81" fmla="*/ 89 h 139"/>
                  <a:gd name="T82" fmla="*/ 137 w 139"/>
                  <a:gd name="T83" fmla="*/ 83 h 139"/>
                  <a:gd name="T84" fmla="*/ 137 w 139"/>
                  <a:gd name="T85" fmla="*/ 79 h 139"/>
                  <a:gd name="T86" fmla="*/ 137 w 139"/>
                  <a:gd name="T87" fmla="*/ 77 h 139"/>
                  <a:gd name="T88" fmla="*/ 137 w 139"/>
                  <a:gd name="T89" fmla="*/ 76 h 139"/>
                  <a:gd name="T90" fmla="*/ 138 w 139"/>
                  <a:gd name="T91" fmla="*/ 76 h 139"/>
                  <a:gd name="T92" fmla="*/ 139 w 139"/>
                  <a:gd name="T93" fmla="*/ 69 h 139"/>
                  <a:gd name="T94" fmla="*/ 137 w 139"/>
                  <a:gd name="T95" fmla="*/ 55 h 139"/>
                  <a:gd name="T96" fmla="*/ 134 w 139"/>
                  <a:gd name="T97" fmla="*/ 43 h 139"/>
                  <a:gd name="T98" fmla="*/ 127 w 139"/>
                  <a:gd name="T99" fmla="*/ 31 h 139"/>
                  <a:gd name="T100" fmla="*/ 119 w 139"/>
                  <a:gd name="T101" fmla="*/ 21 h 139"/>
                  <a:gd name="T102" fmla="*/ 107 w 139"/>
                  <a:gd name="T103" fmla="*/ 11 h 139"/>
                  <a:gd name="T104" fmla="*/ 101 w 139"/>
                  <a:gd name="T105" fmla="*/ 7 h 139"/>
                  <a:gd name="T106" fmla="*/ 96 w 139"/>
                  <a:gd name="T107" fmla="*/ 5 h 139"/>
                  <a:gd name="T108" fmla="*/ 89 w 139"/>
                  <a:gd name="T109" fmla="*/ 2 h 139"/>
                  <a:gd name="T110" fmla="*/ 83 w 139"/>
                  <a:gd name="T111" fmla="*/ 1 h 139"/>
                  <a:gd name="T112" fmla="*/ 70 w 139"/>
                  <a:gd name="T113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9" h="139">
                    <a:moveTo>
                      <a:pt x="70" y="0"/>
                    </a:moveTo>
                    <a:lnTo>
                      <a:pt x="55" y="1"/>
                    </a:lnTo>
                    <a:lnTo>
                      <a:pt x="43" y="5"/>
                    </a:lnTo>
                    <a:lnTo>
                      <a:pt x="31" y="11"/>
                    </a:lnTo>
                    <a:lnTo>
                      <a:pt x="21" y="21"/>
                    </a:lnTo>
                    <a:lnTo>
                      <a:pt x="12" y="31"/>
                    </a:lnTo>
                    <a:lnTo>
                      <a:pt x="5" y="43"/>
                    </a:lnTo>
                    <a:lnTo>
                      <a:pt x="1" y="55"/>
                    </a:lnTo>
                    <a:lnTo>
                      <a:pt x="0" y="69"/>
                    </a:lnTo>
                    <a:lnTo>
                      <a:pt x="1" y="83"/>
                    </a:lnTo>
                    <a:lnTo>
                      <a:pt x="2" y="89"/>
                    </a:lnTo>
                    <a:lnTo>
                      <a:pt x="5" y="96"/>
                    </a:lnTo>
                    <a:lnTo>
                      <a:pt x="7" y="101"/>
                    </a:lnTo>
                    <a:lnTo>
                      <a:pt x="12" y="107"/>
                    </a:lnTo>
                    <a:lnTo>
                      <a:pt x="21" y="118"/>
                    </a:lnTo>
                    <a:lnTo>
                      <a:pt x="31" y="127"/>
                    </a:lnTo>
                    <a:lnTo>
                      <a:pt x="43" y="134"/>
                    </a:lnTo>
                    <a:lnTo>
                      <a:pt x="55" y="137"/>
                    </a:lnTo>
                    <a:lnTo>
                      <a:pt x="70" y="139"/>
                    </a:lnTo>
                    <a:lnTo>
                      <a:pt x="76" y="138"/>
                    </a:lnTo>
                    <a:lnTo>
                      <a:pt x="76" y="137"/>
                    </a:lnTo>
                    <a:lnTo>
                      <a:pt x="77" y="137"/>
                    </a:lnTo>
                    <a:lnTo>
                      <a:pt x="79" y="137"/>
                    </a:lnTo>
                    <a:lnTo>
                      <a:pt x="83" y="137"/>
                    </a:lnTo>
                    <a:lnTo>
                      <a:pt x="89" y="135"/>
                    </a:lnTo>
                    <a:lnTo>
                      <a:pt x="89" y="134"/>
                    </a:lnTo>
                    <a:lnTo>
                      <a:pt x="90" y="134"/>
                    </a:lnTo>
                    <a:lnTo>
                      <a:pt x="92" y="134"/>
                    </a:lnTo>
                    <a:lnTo>
                      <a:pt x="96" y="134"/>
                    </a:lnTo>
                    <a:lnTo>
                      <a:pt x="101" y="130"/>
                    </a:lnTo>
                    <a:lnTo>
                      <a:pt x="107" y="127"/>
                    </a:lnTo>
                    <a:lnTo>
                      <a:pt x="112" y="123"/>
                    </a:lnTo>
                    <a:lnTo>
                      <a:pt x="119" y="118"/>
                    </a:lnTo>
                    <a:lnTo>
                      <a:pt x="123" y="112"/>
                    </a:lnTo>
                    <a:lnTo>
                      <a:pt x="127" y="107"/>
                    </a:lnTo>
                    <a:lnTo>
                      <a:pt x="130" y="101"/>
                    </a:lnTo>
                    <a:lnTo>
                      <a:pt x="134" y="96"/>
                    </a:lnTo>
                    <a:lnTo>
                      <a:pt x="134" y="92"/>
                    </a:lnTo>
                    <a:lnTo>
                      <a:pt x="134" y="90"/>
                    </a:lnTo>
                    <a:lnTo>
                      <a:pt x="134" y="89"/>
                    </a:lnTo>
                    <a:lnTo>
                      <a:pt x="135" y="89"/>
                    </a:lnTo>
                    <a:lnTo>
                      <a:pt x="137" y="83"/>
                    </a:lnTo>
                    <a:lnTo>
                      <a:pt x="137" y="79"/>
                    </a:lnTo>
                    <a:lnTo>
                      <a:pt x="137" y="77"/>
                    </a:lnTo>
                    <a:lnTo>
                      <a:pt x="137" y="76"/>
                    </a:lnTo>
                    <a:lnTo>
                      <a:pt x="138" y="76"/>
                    </a:lnTo>
                    <a:lnTo>
                      <a:pt x="139" y="69"/>
                    </a:lnTo>
                    <a:lnTo>
                      <a:pt x="137" y="55"/>
                    </a:lnTo>
                    <a:lnTo>
                      <a:pt x="134" y="43"/>
                    </a:lnTo>
                    <a:lnTo>
                      <a:pt x="127" y="31"/>
                    </a:lnTo>
                    <a:lnTo>
                      <a:pt x="119" y="21"/>
                    </a:lnTo>
                    <a:lnTo>
                      <a:pt x="107" y="11"/>
                    </a:lnTo>
                    <a:lnTo>
                      <a:pt x="101" y="7"/>
                    </a:lnTo>
                    <a:lnTo>
                      <a:pt x="96" y="5"/>
                    </a:lnTo>
                    <a:lnTo>
                      <a:pt x="89" y="2"/>
                    </a:lnTo>
                    <a:lnTo>
                      <a:pt x="83" y="1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41" name="Freeform 43">
                <a:extLst>
                  <a:ext uri="{FF2B5EF4-FFF2-40B4-BE49-F238E27FC236}">
                    <a16:creationId xmlns:a16="http://schemas.microsoft.com/office/drawing/2014/main" id="{C4FB87F8-BE44-0B78-B9D4-449F8FE70D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1638" y="2714626"/>
                <a:ext cx="36512" cy="36513"/>
              </a:xfrm>
              <a:custGeom>
                <a:avLst/>
                <a:gdLst>
                  <a:gd name="T0" fmla="*/ 69 w 139"/>
                  <a:gd name="T1" fmla="*/ 0 h 138"/>
                  <a:gd name="T2" fmla="*/ 55 w 139"/>
                  <a:gd name="T3" fmla="*/ 1 h 138"/>
                  <a:gd name="T4" fmla="*/ 43 w 139"/>
                  <a:gd name="T5" fmla="*/ 5 h 138"/>
                  <a:gd name="T6" fmla="*/ 31 w 139"/>
                  <a:gd name="T7" fmla="*/ 11 h 138"/>
                  <a:gd name="T8" fmla="*/ 20 w 139"/>
                  <a:gd name="T9" fmla="*/ 20 h 138"/>
                  <a:gd name="T10" fmla="*/ 11 w 139"/>
                  <a:gd name="T11" fmla="*/ 30 h 138"/>
                  <a:gd name="T12" fmla="*/ 5 w 139"/>
                  <a:gd name="T13" fmla="*/ 42 h 138"/>
                  <a:gd name="T14" fmla="*/ 1 w 139"/>
                  <a:gd name="T15" fmla="*/ 55 h 138"/>
                  <a:gd name="T16" fmla="*/ 0 w 139"/>
                  <a:gd name="T17" fmla="*/ 69 h 138"/>
                  <a:gd name="T18" fmla="*/ 1 w 139"/>
                  <a:gd name="T19" fmla="*/ 82 h 138"/>
                  <a:gd name="T20" fmla="*/ 2 w 139"/>
                  <a:gd name="T21" fmla="*/ 88 h 138"/>
                  <a:gd name="T22" fmla="*/ 5 w 139"/>
                  <a:gd name="T23" fmla="*/ 95 h 138"/>
                  <a:gd name="T24" fmla="*/ 7 w 139"/>
                  <a:gd name="T25" fmla="*/ 101 h 138"/>
                  <a:gd name="T26" fmla="*/ 11 w 139"/>
                  <a:gd name="T27" fmla="*/ 107 h 138"/>
                  <a:gd name="T28" fmla="*/ 20 w 139"/>
                  <a:gd name="T29" fmla="*/ 118 h 138"/>
                  <a:gd name="T30" fmla="*/ 31 w 139"/>
                  <a:gd name="T31" fmla="*/ 126 h 138"/>
                  <a:gd name="T32" fmla="*/ 43 w 139"/>
                  <a:gd name="T33" fmla="*/ 133 h 138"/>
                  <a:gd name="T34" fmla="*/ 55 w 139"/>
                  <a:gd name="T35" fmla="*/ 136 h 138"/>
                  <a:gd name="T36" fmla="*/ 69 w 139"/>
                  <a:gd name="T37" fmla="*/ 138 h 138"/>
                  <a:gd name="T38" fmla="*/ 75 w 139"/>
                  <a:gd name="T39" fmla="*/ 137 h 138"/>
                  <a:gd name="T40" fmla="*/ 75 w 139"/>
                  <a:gd name="T41" fmla="*/ 136 h 138"/>
                  <a:gd name="T42" fmla="*/ 76 w 139"/>
                  <a:gd name="T43" fmla="*/ 136 h 138"/>
                  <a:gd name="T44" fmla="*/ 78 w 139"/>
                  <a:gd name="T45" fmla="*/ 136 h 138"/>
                  <a:gd name="T46" fmla="*/ 83 w 139"/>
                  <a:gd name="T47" fmla="*/ 136 h 138"/>
                  <a:gd name="T48" fmla="*/ 89 w 139"/>
                  <a:gd name="T49" fmla="*/ 134 h 138"/>
                  <a:gd name="T50" fmla="*/ 89 w 139"/>
                  <a:gd name="T51" fmla="*/ 133 h 138"/>
                  <a:gd name="T52" fmla="*/ 90 w 139"/>
                  <a:gd name="T53" fmla="*/ 133 h 138"/>
                  <a:gd name="T54" fmla="*/ 92 w 139"/>
                  <a:gd name="T55" fmla="*/ 133 h 138"/>
                  <a:gd name="T56" fmla="*/ 96 w 139"/>
                  <a:gd name="T57" fmla="*/ 133 h 138"/>
                  <a:gd name="T58" fmla="*/ 101 w 139"/>
                  <a:gd name="T59" fmla="*/ 129 h 138"/>
                  <a:gd name="T60" fmla="*/ 107 w 139"/>
                  <a:gd name="T61" fmla="*/ 126 h 138"/>
                  <a:gd name="T62" fmla="*/ 112 w 139"/>
                  <a:gd name="T63" fmla="*/ 122 h 138"/>
                  <a:gd name="T64" fmla="*/ 118 w 139"/>
                  <a:gd name="T65" fmla="*/ 118 h 138"/>
                  <a:gd name="T66" fmla="*/ 122 w 139"/>
                  <a:gd name="T67" fmla="*/ 112 h 138"/>
                  <a:gd name="T68" fmla="*/ 126 w 139"/>
                  <a:gd name="T69" fmla="*/ 107 h 138"/>
                  <a:gd name="T70" fmla="*/ 129 w 139"/>
                  <a:gd name="T71" fmla="*/ 101 h 138"/>
                  <a:gd name="T72" fmla="*/ 134 w 139"/>
                  <a:gd name="T73" fmla="*/ 95 h 138"/>
                  <a:gd name="T74" fmla="*/ 134 w 139"/>
                  <a:gd name="T75" fmla="*/ 91 h 138"/>
                  <a:gd name="T76" fmla="*/ 134 w 139"/>
                  <a:gd name="T77" fmla="*/ 89 h 138"/>
                  <a:gd name="T78" fmla="*/ 134 w 139"/>
                  <a:gd name="T79" fmla="*/ 88 h 138"/>
                  <a:gd name="T80" fmla="*/ 135 w 139"/>
                  <a:gd name="T81" fmla="*/ 88 h 138"/>
                  <a:gd name="T82" fmla="*/ 137 w 139"/>
                  <a:gd name="T83" fmla="*/ 82 h 138"/>
                  <a:gd name="T84" fmla="*/ 137 w 139"/>
                  <a:gd name="T85" fmla="*/ 78 h 138"/>
                  <a:gd name="T86" fmla="*/ 137 w 139"/>
                  <a:gd name="T87" fmla="*/ 76 h 138"/>
                  <a:gd name="T88" fmla="*/ 137 w 139"/>
                  <a:gd name="T89" fmla="*/ 75 h 138"/>
                  <a:gd name="T90" fmla="*/ 138 w 139"/>
                  <a:gd name="T91" fmla="*/ 75 h 138"/>
                  <a:gd name="T92" fmla="*/ 139 w 139"/>
                  <a:gd name="T93" fmla="*/ 69 h 138"/>
                  <a:gd name="T94" fmla="*/ 137 w 139"/>
                  <a:gd name="T95" fmla="*/ 55 h 138"/>
                  <a:gd name="T96" fmla="*/ 134 w 139"/>
                  <a:gd name="T97" fmla="*/ 42 h 138"/>
                  <a:gd name="T98" fmla="*/ 126 w 139"/>
                  <a:gd name="T99" fmla="*/ 30 h 138"/>
                  <a:gd name="T100" fmla="*/ 118 w 139"/>
                  <a:gd name="T101" fmla="*/ 20 h 138"/>
                  <a:gd name="T102" fmla="*/ 107 w 139"/>
                  <a:gd name="T103" fmla="*/ 11 h 138"/>
                  <a:gd name="T104" fmla="*/ 101 w 139"/>
                  <a:gd name="T105" fmla="*/ 7 h 138"/>
                  <a:gd name="T106" fmla="*/ 96 w 139"/>
                  <a:gd name="T107" fmla="*/ 5 h 138"/>
                  <a:gd name="T108" fmla="*/ 89 w 139"/>
                  <a:gd name="T109" fmla="*/ 2 h 138"/>
                  <a:gd name="T110" fmla="*/ 83 w 139"/>
                  <a:gd name="T111" fmla="*/ 1 h 138"/>
                  <a:gd name="T112" fmla="*/ 69 w 139"/>
                  <a:gd name="T113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9" h="138">
                    <a:moveTo>
                      <a:pt x="69" y="0"/>
                    </a:moveTo>
                    <a:lnTo>
                      <a:pt x="55" y="1"/>
                    </a:lnTo>
                    <a:lnTo>
                      <a:pt x="43" y="5"/>
                    </a:lnTo>
                    <a:lnTo>
                      <a:pt x="31" y="11"/>
                    </a:lnTo>
                    <a:lnTo>
                      <a:pt x="20" y="20"/>
                    </a:lnTo>
                    <a:lnTo>
                      <a:pt x="11" y="30"/>
                    </a:lnTo>
                    <a:lnTo>
                      <a:pt x="5" y="42"/>
                    </a:lnTo>
                    <a:lnTo>
                      <a:pt x="1" y="55"/>
                    </a:lnTo>
                    <a:lnTo>
                      <a:pt x="0" y="69"/>
                    </a:lnTo>
                    <a:lnTo>
                      <a:pt x="1" y="82"/>
                    </a:lnTo>
                    <a:lnTo>
                      <a:pt x="2" y="88"/>
                    </a:lnTo>
                    <a:lnTo>
                      <a:pt x="5" y="95"/>
                    </a:lnTo>
                    <a:lnTo>
                      <a:pt x="7" y="101"/>
                    </a:lnTo>
                    <a:lnTo>
                      <a:pt x="11" y="107"/>
                    </a:lnTo>
                    <a:lnTo>
                      <a:pt x="20" y="118"/>
                    </a:lnTo>
                    <a:lnTo>
                      <a:pt x="31" y="126"/>
                    </a:lnTo>
                    <a:lnTo>
                      <a:pt x="43" y="133"/>
                    </a:lnTo>
                    <a:lnTo>
                      <a:pt x="55" y="136"/>
                    </a:lnTo>
                    <a:lnTo>
                      <a:pt x="69" y="138"/>
                    </a:lnTo>
                    <a:lnTo>
                      <a:pt x="75" y="137"/>
                    </a:lnTo>
                    <a:lnTo>
                      <a:pt x="75" y="136"/>
                    </a:lnTo>
                    <a:lnTo>
                      <a:pt x="76" y="136"/>
                    </a:lnTo>
                    <a:lnTo>
                      <a:pt x="78" y="136"/>
                    </a:lnTo>
                    <a:lnTo>
                      <a:pt x="83" y="136"/>
                    </a:lnTo>
                    <a:lnTo>
                      <a:pt x="89" y="134"/>
                    </a:lnTo>
                    <a:lnTo>
                      <a:pt x="89" y="133"/>
                    </a:lnTo>
                    <a:lnTo>
                      <a:pt x="90" y="133"/>
                    </a:lnTo>
                    <a:lnTo>
                      <a:pt x="92" y="133"/>
                    </a:lnTo>
                    <a:lnTo>
                      <a:pt x="96" y="133"/>
                    </a:lnTo>
                    <a:lnTo>
                      <a:pt x="101" y="129"/>
                    </a:lnTo>
                    <a:lnTo>
                      <a:pt x="107" y="126"/>
                    </a:lnTo>
                    <a:lnTo>
                      <a:pt x="112" y="122"/>
                    </a:lnTo>
                    <a:lnTo>
                      <a:pt x="118" y="118"/>
                    </a:lnTo>
                    <a:lnTo>
                      <a:pt x="122" y="112"/>
                    </a:lnTo>
                    <a:lnTo>
                      <a:pt x="126" y="107"/>
                    </a:lnTo>
                    <a:lnTo>
                      <a:pt x="129" y="101"/>
                    </a:lnTo>
                    <a:lnTo>
                      <a:pt x="134" y="95"/>
                    </a:lnTo>
                    <a:lnTo>
                      <a:pt x="134" y="91"/>
                    </a:lnTo>
                    <a:lnTo>
                      <a:pt x="134" y="89"/>
                    </a:lnTo>
                    <a:lnTo>
                      <a:pt x="134" y="88"/>
                    </a:lnTo>
                    <a:lnTo>
                      <a:pt x="135" y="88"/>
                    </a:lnTo>
                    <a:lnTo>
                      <a:pt x="137" y="82"/>
                    </a:lnTo>
                    <a:lnTo>
                      <a:pt x="137" y="78"/>
                    </a:lnTo>
                    <a:lnTo>
                      <a:pt x="137" y="76"/>
                    </a:lnTo>
                    <a:lnTo>
                      <a:pt x="137" y="75"/>
                    </a:lnTo>
                    <a:lnTo>
                      <a:pt x="138" y="75"/>
                    </a:lnTo>
                    <a:lnTo>
                      <a:pt x="139" y="69"/>
                    </a:lnTo>
                    <a:lnTo>
                      <a:pt x="137" y="55"/>
                    </a:lnTo>
                    <a:lnTo>
                      <a:pt x="134" y="42"/>
                    </a:lnTo>
                    <a:lnTo>
                      <a:pt x="126" y="30"/>
                    </a:lnTo>
                    <a:lnTo>
                      <a:pt x="118" y="20"/>
                    </a:lnTo>
                    <a:lnTo>
                      <a:pt x="107" y="11"/>
                    </a:lnTo>
                    <a:lnTo>
                      <a:pt x="101" y="7"/>
                    </a:lnTo>
                    <a:lnTo>
                      <a:pt x="96" y="5"/>
                    </a:lnTo>
                    <a:lnTo>
                      <a:pt x="89" y="2"/>
                    </a:lnTo>
                    <a:lnTo>
                      <a:pt x="83" y="1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42" name="Freeform 44">
                <a:extLst>
                  <a:ext uri="{FF2B5EF4-FFF2-40B4-BE49-F238E27FC236}">
                    <a16:creationId xmlns:a16="http://schemas.microsoft.com/office/drawing/2014/main" id="{7B9001A0-9284-7809-25B3-EC895C436D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3700" y="2755901"/>
                <a:ext cx="36512" cy="36513"/>
              </a:xfrm>
              <a:custGeom>
                <a:avLst/>
                <a:gdLst>
                  <a:gd name="T0" fmla="*/ 70 w 139"/>
                  <a:gd name="T1" fmla="*/ 0 h 138"/>
                  <a:gd name="T2" fmla="*/ 55 w 139"/>
                  <a:gd name="T3" fmla="*/ 1 h 138"/>
                  <a:gd name="T4" fmla="*/ 43 w 139"/>
                  <a:gd name="T5" fmla="*/ 5 h 138"/>
                  <a:gd name="T6" fmla="*/ 31 w 139"/>
                  <a:gd name="T7" fmla="*/ 11 h 138"/>
                  <a:gd name="T8" fmla="*/ 21 w 139"/>
                  <a:gd name="T9" fmla="*/ 20 h 138"/>
                  <a:gd name="T10" fmla="*/ 12 w 139"/>
                  <a:gd name="T11" fmla="*/ 30 h 138"/>
                  <a:gd name="T12" fmla="*/ 6 w 139"/>
                  <a:gd name="T13" fmla="*/ 42 h 138"/>
                  <a:gd name="T14" fmla="*/ 1 w 139"/>
                  <a:gd name="T15" fmla="*/ 55 h 138"/>
                  <a:gd name="T16" fmla="*/ 0 w 139"/>
                  <a:gd name="T17" fmla="*/ 69 h 138"/>
                  <a:gd name="T18" fmla="*/ 1 w 139"/>
                  <a:gd name="T19" fmla="*/ 82 h 138"/>
                  <a:gd name="T20" fmla="*/ 2 w 139"/>
                  <a:gd name="T21" fmla="*/ 88 h 138"/>
                  <a:gd name="T22" fmla="*/ 6 w 139"/>
                  <a:gd name="T23" fmla="*/ 96 h 138"/>
                  <a:gd name="T24" fmla="*/ 8 w 139"/>
                  <a:gd name="T25" fmla="*/ 101 h 138"/>
                  <a:gd name="T26" fmla="*/ 12 w 139"/>
                  <a:gd name="T27" fmla="*/ 107 h 138"/>
                  <a:gd name="T28" fmla="*/ 21 w 139"/>
                  <a:gd name="T29" fmla="*/ 118 h 138"/>
                  <a:gd name="T30" fmla="*/ 31 w 139"/>
                  <a:gd name="T31" fmla="*/ 126 h 138"/>
                  <a:gd name="T32" fmla="*/ 43 w 139"/>
                  <a:gd name="T33" fmla="*/ 133 h 138"/>
                  <a:gd name="T34" fmla="*/ 55 w 139"/>
                  <a:gd name="T35" fmla="*/ 136 h 138"/>
                  <a:gd name="T36" fmla="*/ 70 w 139"/>
                  <a:gd name="T37" fmla="*/ 138 h 138"/>
                  <a:gd name="T38" fmla="*/ 76 w 139"/>
                  <a:gd name="T39" fmla="*/ 137 h 138"/>
                  <a:gd name="T40" fmla="*/ 76 w 139"/>
                  <a:gd name="T41" fmla="*/ 136 h 138"/>
                  <a:gd name="T42" fmla="*/ 77 w 139"/>
                  <a:gd name="T43" fmla="*/ 136 h 138"/>
                  <a:gd name="T44" fmla="*/ 79 w 139"/>
                  <a:gd name="T45" fmla="*/ 136 h 138"/>
                  <a:gd name="T46" fmla="*/ 83 w 139"/>
                  <a:gd name="T47" fmla="*/ 136 h 138"/>
                  <a:gd name="T48" fmla="*/ 89 w 139"/>
                  <a:gd name="T49" fmla="*/ 134 h 138"/>
                  <a:gd name="T50" fmla="*/ 89 w 139"/>
                  <a:gd name="T51" fmla="*/ 133 h 138"/>
                  <a:gd name="T52" fmla="*/ 90 w 139"/>
                  <a:gd name="T53" fmla="*/ 133 h 138"/>
                  <a:gd name="T54" fmla="*/ 92 w 139"/>
                  <a:gd name="T55" fmla="*/ 133 h 138"/>
                  <a:gd name="T56" fmla="*/ 96 w 139"/>
                  <a:gd name="T57" fmla="*/ 133 h 138"/>
                  <a:gd name="T58" fmla="*/ 101 w 139"/>
                  <a:gd name="T59" fmla="*/ 129 h 138"/>
                  <a:gd name="T60" fmla="*/ 107 w 139"/>
                  <a:gd name="T61" fmla="*/ 126 h 138"/>
                  <a:gd name="T62" fmla="*/ 113 w 139"/>
                  <a:gd name="T63" fmla="*/ 122 h 138"/>
                  <a:gd name="T64" fmla="*/ 119 w 139"/>
                  <a:gd name="T65" fmla="*/ 118 h 138"/>
                  <a:gd name="T66" fmla="*/ 123 w 139"/>
                  <a:gd name="T67" fmla="*/ 112 h 138"/>
                  <a:gd name="T68" fmla="*/ 127 w 139"/>
                  <a:gd name="T69" fmla="*/ 107 h 138"/>
                  <a:gd name="T70" fmla="*/ 130 w 139"/>
                  <a:gd name="T71" fmla="*/ 101 h 138"/>
                  <a:gd name="T72" fmla="*/ 134 w 139"/>
                  <a:gd name="T73" fmla="*/ 96 h 138"/>
                  <a:gd name="T74" fmla="*/ 134 w 139"/>
                  <a:gd name="T75" fmla="*/ 91 h 138"/>
                  <a:gd name="T76" fmla="*/ 134 w 139"/>
                  <a:gd name="T77" fmla="*/ 89 h 138"/>
                  <a:gd name="T78" fmla="*/ 134 w 139"/>
                  <a:gd name="T79" fmla="*/ 88 h 138"/>
                  <a:gd name="T80" fmla="*/ 135 w 139"/>
                  <a:gd name="T81" fmla="*/ 88 h 138"/>
                  <a:gd name="T82" fmla="*/ 137 w 139"/>
                  <a:gd name="T83" fmla="*/ 82 h 138"/>
                  <a:gd name="T84" fmla="*/ 137 w 139"/>
                  <a:gd name="T85" fmla="*/ 78 h 138"/>
                  <a:gd name="T86" fmla="*/ 137 w 139"/>
                  <a:gd name="T87" fmla="*/ 76 h 138"/>
                  <a:gd name="T88" fmla="*/ 137 w 139"/>
                  <a:gd name="T89" fmla="*/ 75 h 138"/>
                  <a:gd name="T90" fmla="*/ 138 w 139"/>
                  <a:gd name="T91" fmla="*/ 75 h 138"/>
                  <a:gd name="T92" fmla="*/ 139 w 139"/>
                  <a:gd name="T93" fmla="*/ 69 h 138"/>
                  <a:gd name="T94" fmla="*/ 137 w 139"/>
                  <a:gd name="T95" fmla="*/ 55 h 138"/>
                  <a:gd name="T96" fmla="*/ 134 w 139"/>
                  <a:gd name="T97" fmla="*/ 42 h 138"/>
                  <a:gd name="T98" fmla="*/ 127 w 139"/>
                  <a:gd name="T99" fmla="*/ 30 h 138"/>
                  <a:gd name="T100" fmla="*/ 119 w 139"/>
                  <a:gd name="T101" fmla="*/ 20 h 138"/>
                  <a:gd name="T102" fmla="*/ 107 w 139"/>
                  <a:gd name="T103" fmla="*/ 11 h 138"/>
                  <a:gd name="T104" fmla="*/ 101 w 139"/>
                  <a:gd name="T105" fmla="*/ 7 h 138"/>
                  <a:gd name="T106" fmla="*/ 96 w 139"/>
                  <a:gd name="T107" fmla="*/ 5 h 138"/>
                  <a:gd name="T108" fmla="*/ 89 w 139"/>
                  <a:gd name="T109" fmla="*/ 2 h 138"/>
                  <a:gd name="T110" fmla="*/ 83 w 139"/>
                  <a:gd name="T111" fmla="*/ 1 h 138"/>
                  <a:gd name="T112" fmla="*/ 70 w 139"/>
                  <a:gd name="T113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9" h="138">
                    <a:moveTo>
                      <a:pt x="70" y="0"/>
                    </a:moveTo>
                    <a:lnTo>
                      <a:pt x="55" y="1"/>
                    </a:lnTo>
                    <a:lnTo>
                      <a:pt x="43" y="5"/>
                    </a:lnTo>
                    <a:lnTo>
                      <a:pt x="31" y="11"/>
                    </a:lnTo>
                    <a:lnTo>
                      <a:pt x="21" y="20"/>
                    </a:lnTo>
                    <a:lnTo>
                      <a:pt x="12" y="30"/>
                    </a:lnTo>
                    <a:lnTo>
                      <a:pt x="6" y="42"/>
                    </a:lnTo>
                    <a:lnTo>
                      <a:pt x="1" y="55"/>
                    </a:lnTo>
                    <a:lnTo>
                      <a:pt x="0" y="69"/>
                    </a:lnTo>
                    <a:lnTo>
                      <a:pt x="1" y="82"/>
                    </a:lnTo>
                    <a:lnTo>
                      <a:pt x="2" y="88"/>
                    </a:lnTo>
                    <a:lnTo>
                      <a:pt x="6" y="96"/>
                    </a:lnTo>
                    <a:lnTo>
                      <a:pt x="8" y="101"/>
                    </a:lnTo>
                    <a:lnTo>
                      <a:pt x="12" y="107"/>
                    </a:lnTo>
                    <a:lnTo>
                      <a:pt x="21" y="118"/>
                    </a:lnTo>
                    <a:lnTo>
                      <a:pt x="31" y="126"/>
                    </a:lnTo>
                    <a:lnTo>
                      <a:pt x="43" y="133"/>
                    </a:lnTo>
                    <a:lnTo>
                      <a:pt x="55" y="136"/>
                    </a:lnTo>
                    <a:lnTo>
                      <a:pt x="70" y="138"/>
                    </a:lnTo>
                    <a:lnTo>
                      <a:pt x="76" y="137"/>
                    </a:lnTo>
                    <a:lnTo>
                      <a:pt x="76" y="136"/>
                    </a:lnTo>
                    <a:lnTo>
                      <a:pt x="77" y="136"/>
                    </a:lnTo>
                    <a:lnTo>
                      <a:pt x="79" y="136"/>
                    </a:lnTo>
                    <a:lnTo>
                      <a:pt x="83" y="136"/>
                    </a:lnTo>
                    <a:lnTo>
                      <a:pt x="89" y="134"/>
                    </a:lnTo>
                    <a:lnTo>
                      <a:pt x="89" y="133"/>
                    </a:lnTo>
                    <a:lnTo>
                      <a:pt x="90" y="133"/>
                    </a:lnTo>
                    <a:lnTo>
                      <a:pt x="92" y="133"/>
                    </a:lnTo>
                    <a:lnTo>
                      <a:pt x="96" y="133"/>
                    </a:lnTo>
                    <a:lnTo>
                      <a:pt x="101" y="129"/>
                    </a:lnTo>
                    <a:lnTo>
                      <a:pt x="107" y="126"/>
                    </a:lnTo>
                    <a:lnTo>
                      <a:pt x="113" y="122"/>
                    </a:lnTo>
                    <a:lnTo>
                      <a:pt x="119" y="118"/>
                    </a:lnTo>
                    <a:lnTo>
                      <a:pt x="123" y="112"/>
                    </a:lnTo>
                    <a:lnTo>
                      <a:pt x="127" y="107"/>
                    </a:lnTo>
                    <a:lnTo>
                      <a:pt x="130" y="101"/>
                    </a:lnTo>
                    <a:lnTo>
                      <a:pt x="134" y="96"/>
                    </a:lnTo>
                    <a:lnTo>
                      <a:pt x="134" y="91"/>
                    </a:lnTo>
                    <a:lnTo>
                      <a:pt x="134" y="89"/>
                    </a:lnTo>
                    <a:lnTo>
                      <a:pt x="134" y="88"/>
                    </a:lnTo>
                    <a:lnTo>
                      <a:pt x="135" y="88"/>
                    </a:lnTo>
                    <a:lnTo>
                      <a:pt x="137" y="82"/>
                    </a:lnTo>
                    <a:lnTo>
                      <a:pt x="137" y="78"/>
                    </a:lnTo>
                    <a:lnTo>
                      <a:pt x="137" y="76"/>
                    </a:lnTo>
                    <a:lnTo>
                      <a:pt x="137" y="75"/>
                    </a:lnTo>
                    <a:lnTo>
                      <a:pt x="138" y="75"/>
                    </a:lnTo>
                    <a:lnTo>
                      <a:pt x="139" y="69"/>
                    </a:lnTo>
                    <a:lnTo>
                      <a:pt x="137" y="55"/>
                    </a:lnTo>
                    <a:lnTo>
                      <a:pt x="134" y="42"/>
                    </a:lnTo>
                    <a:lnTo>
                      <a:pt x="127" y="30"/>
                    </a:lnTo>
                    <a:lnTo>
                      <a:pt x="119" y="20"/>
                    </a:lnTo>
                    <a:lnTo>
                      <a:pt x="107" y="11"/>
                    </a:lnTo>
                    <a:lnTo>
                      <a:pt x="101" y="7"/>
                    </a:lnTo>
                    <a:lnTo>
                      <a:pt x="96" y="5"/>
                    </a:lnTo>
                    <a:lnTo>
                      <a:pt x="89" y="2"/>
                    </a:lnTo>
                    <a:lnTo>
                      <a:pt x="83" y="1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43" name="Freeform 45">
                <a:extLst>
                  <a:ext uri="{FF2B5EF4-FFF2-40B4-BE49-F238E27FC236}">
                    <a16:creationId xmlns:a16="http://schemas.microsoft.com/office/drawing/2014/main" id="{32B63EE6-A896-1854-94FC-1BB7BD1A85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7350" y="2792413"/>
                <a:ext cx="36512" cy="36513"/>
              </a:xfrm>
              <a:custGeom>
                <a:avLst/>
                <a:gdLst>
                  <a:gd name="T0" fmla="*/ 69 w 139"/>
                  <a:gd name="T1" fmla="*/ 0 h 139"/>
                  <a:gd name="T2" fmla="*/ 55 w 139"/>
                  <a:gd name="T3" fmla="*/ 1 h 139"/>
                  <a:gd name="T4" fmla="*/ 43 w 139"/>
                  <a:gd name="T5" fmla="*/ 5 h 139"/>
                  <a:gd name="T6" fmla="*/ 31 w 139"/>
                  <a:gd name="T7" fmla="*/ 12 h 139"/>
                  <a:gd name="T8" fmla="*/ 20 w 139"/>
                  <a:gd name="T9" fmla="*/ 21 h 139"/>
                  <a:gd name="T10" fmla="*/ 11 w 139"/>
                  <a:gd name="T11" fmla="*/ 31 h 139"/>
                  <a:gd name="T12" fmla="*/ 5 w 139"/>
                  <a:gd name="T13" fmla="*/ 43 h 139"/>
                  <a:gd name="T14" fmla="*/ 1 w 139"/>
                  <a:gd name="T15" fmla="*/ 55 h 139"/>
                  <a:gd name="T16" fmla="*/ 0 w 139"/>
                  <a:gd name="T17" fmla="*/ 70 h 139"/>
                  <a:gd name="T18" fmla="*/ 1 w 139"/>
                  <a:gd name="T19" fmla="*/ 83 h 139"/>
                  <a:gd name="T20" fmla="*/ 2 w 139"/>
                  <a:gd name="T21" fmla="*/ 89 h 139"/>
                  <a:gd name="T22" fmla="*/ 5 w 139"/>
                  <a:gd name="T23" fmla="*/ 96 h 139"/>
                  <a:gd name="T24" fmla="*/ 7 w 139"/>
                  <a:gd name="T25" fmla="*/ 101 h 139"/>
                  <a:gd name="T26" fmla="*/ 11 w 139"/>
                  <a:gd name="T27" fmla="*/ 107 h 139"/>
                  <a:gd name="T28" fmla="*/ 20 w 139"/>
                  <a:gd name="T29" fmla="*/ 119 h 139"/>
                  <a:gd name="T30" fmla="*/ 31 w 139"/>
                  <a:gd name="T31" fmla="*/ 127 h 139"/>
                  <a:gd name="T32" fmla="*/ 43 w 139"/>
                  <a:gd name="T33" fmla="*/ 134 h 139"/>
                  <a:gd name="T34" fmla="*/ 55 w 139"/>
                  <a:gd name="T35" fmla="*/ 137 h 139"/>
                  <a:gd name="T36" fmla="*/ 69 w 139"/>
                  <a:gd name="T37" fmla="*/ 139 h 139"/>
                  <a:gd name="T38" fmla="*/ 75 w 139"/>
                  <a:gd name="T39" fmla="*/ 138 h 139"/>
                  <a:gd name="T40" fmla="*/ 75 w 139"/>
                  <a:gd name="T41" fmla="*/ 137 h 139"/>
                  <a:gd name="T42" fmla="*/ 76 w 139"/>
                  <a:gd name="T43" fmla="*/ 137 h 139"/>
                  <a:gd name="T44" fmla="*/ 78 w 139"/>
                  <a:gd name="T45" fmla="*/ 137 h 139"/>
                  <a:gd name="T46" fmla="*/ 83 w 139"/>
                  <a:gd name="T47" fmla="*/ 137 h 139"/>
                  <a:gd name="T48" fmla="*/ 89 w 139"/>
                  <a:gd name="T49" fmla="*/ 135 h 139"/>
                  <a:gd name="T50" fmla="*/ 89 w 139"/>
                  <a:gd name="T51" fmla="*/ 134 h 139"/>
                  <a:gd name="T52" fmla="*/ 90 w 139"/>
                  <a:gd name="T53" fmla="*/ 134 h 139"/>
                  <a:gd name="T54" fmla="*/ 92 w 139"/>
                  <a:gd name="T55" fmla="*/ 134 h 139"/>
                  <a:gd name="T56" fmla="*/ 96 w 139"/>
                  <a:gd name="T57" fmla="*/ 134 h 139"/>
                  <a:gd name="T58" fmla="*/ 101 w 139"/>
                  <a:gd name="T59" fmla="*/ 130 h 139"/>
                  <a:gd name="T60" fmla="*/ 107 w 139"/>
                  <a:gd name="T61" fmla="*/ 127 h 139"/>
                  <a:gd name="T62" fmla="*/ 112 w 139"/>
                  <a:gd name="T63" fmla="*/ 123 h 139"/>
                  <a:gd name="T64" fmla="*/ 118 w 139"/>
                  <a:gd name="T65" fmla="*/ 119 h 139"/>
                  <a:gd name="T66" fmla="*/ 122 w 139"/>
                  <a:gd name="T67" fmla="*/ 112 h 139"/>
                  <a:gd name="T68" fmla="*/ 126 w 139"/>
                  <a:gd name="T69" fmla="*/ 107 h 139"/>
                  <a:gd name="T70" fmla="*/ 129 w 139"/>
                  <a:gd name="T71" fmla="*/ 101 h 139"/>
                  <a:gd name="T72" fmla="*/ 133 w 139"/>
                  <a:gd name="T73" fmla="*/ 96 h 139"/>
                  <a:gd name="T74" fmla="*/ 133 w 139"/>
                  <a:gd name="T75" fmla="*/ 92 h 139"/>
                  <a:gd name="T76" fmla="*/ 133 w 139"/>
                  <a:gd name="T77" fmla="*/ 90 h 139"/>
                  <a:gd name="T78" fmla="*/ 133 w 139"/>
                  <a:gd name="T79" fmla="*/ 89 h 139"/>
                  <a:gd name="T80" fmla="*/ 134 w 139"/>
                  <a:gd name="T81" fmla="*/ 89 h 139"/>
                  <a:gd name="T82" fmla="*/ 137 w 139"/>
                  <a:gd name="T83" fmla="*/ 83 h 139"/>
                  <a:gd name="T84" fmla="*/ 137 w 139"/>
                  <a:gd name="T85" fmla="*/ 79 h 139"/>
                  <a:gd name="T86" fmla="*/ 137 w 139"/>
                  <a:gd name="T87" fmla="*/ 77 h 139"/>
                  <a:gd name="T88" fmla="*/ 137 w 139"/>
                  <a:gd name="T89" fmla="*/ 76 h 139"/>
                  <a:gd name="T90" fmla="*/ 138 w 139"/>
                  <a:gd name="T91" fmla="*/ 76 h 139"/>
                  <a:gd name="T92" fmla="*/ 139 w 139"/>
                  <a:gd name="T93" fmla="*/ 70 h 139"/>
                  <a:gd name="T94" fmla="*/ 137 w 139"/>
                  <a:gd name="T95" fmla="*/ 55 h 139"/>
                  <a:gd name="T96" fmla="*/ 133 w 139"/>
                  <a:gd name="T97" fmla="*/ 43 h 139"/>
                  <a:gd name="T98" fmla="*/ 126 w 139"/>
                  <a:gd name="T99" fmla="*/ 31 h 139"/>
                  <a:gd name="T100" fmla="*/ 118 w 139"/>
                  <a:gd name="T101" fmla="*/ 21 h 139"/>
                  <a:gd name="T102" fmla="*/ 107 w 139"/>
                  <a:gd name="T103" fmla="*/ 12 h 139"/>
                  <a:gd name="T104" fmla="*/ 101 w 139"/>
                  <a:gd name="T105" fmla="*/ 7 h 139"/>
                  <a:gd name="T106" fmla="*/ 96 w 139"/>
                  <a:gd name="T107" fmla="*/ 5 h 139"/>
                  <a:gd name="T108" fmla="*/ 89 w 139"/>
                  <a:gd name="T109" fmla="*/ 2 h 139"/>
                  <a:gd name="T110" fmla="*/ 83 w 139"/>
                  <a:gd name="T111" fmla="*/ 1 h 139"/>
                  <a:gd name="T112" fmla="*/ 69 w 139"/>
                  <a:gd name="T113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9" h="139">
                    <a:moveTo>
                      <a:pt x="69" y="0"/>
                    </a:moveTo>
                    <a:lnTo>
                      <a:pt x="55" y="1"/>
                    </a:lnTo>
                    <a:lnTo>
                      <a:pt x="43" y="5"/>
                    </a:lnTo>
                    <a:lnTo>
                      <a:pt x="31" y="12"/>
                    </a:lnTo>
                    <a:lnTo>
                      <a:pt x="20" y="21"/>
                    </a:lnTo>
                    <a:lnTo>
                      <a:pt x="11" y="31"/>
                    </a:lnTo>
                    <a:lnTo>
                      <a:pt x="5" y="43"/>
                    </a:lnTo>
                    <a:lnTo>
                      <a:pt x="1" y="55"/>
                    </a:lnTo>
                    <a:lnTo>
                      <a:pt x="0" y="70"/>
                    </a:lnTo>
                    <a:lnTo>
                      <a:pt x="1" y="83"/>
                    </a:lnTo>
                    <a:lnTo>
                      <a:pt x="2" y="89"/>
                    </a:lnTo>
                    <a:lnTo>
                      <a:pt x="5" y="96"/>
                    </a:lnTo>
                    <a:lnTo>
                      <a:pt x="7" y="101"/>
                    </a:lnTo>
                    <a:lnTo>
                      <a:pt x="11" y="107"/>
                    </a:lnTo>
                    <a:lnTo>
                      <a:pt x="20" y="119"/>
                    </a:lnTo>
                    <a:lnTo>
                      <a:pt x="31" y="127"/>
                    </a:lnTo>
                    <a:lnTo>
                      <a:pt x="43" y="134"/>
                    </a:lnTo>
                    <a:lnTo>
                      <a:pt x="55" y="137"/>
                    </a:lnTo>
                    <a:lnTo>
                      <a:pt x="69" y="139"/>
                    </a:lnTo>
                    <a:lnTo>
                      <a:pt x="75" y="138"/>
                    </a:lnTo>
                    <a:lnTo>
                      <a:pt x="75" y="137"/>
                    </a:lnTo>
                    <a:lnTo>
                      <a:pt x="76" y="137"/>
                    </a:lnTo>
                    <a:lnTo>
                      <a:pt x="78" y="137"/>
                    </a:lnTo>
                    <a:lnTo>
                      <a:pt x="83" y="137"/>
                    </a:lnTo>
                    <a:lnTo>
                      <a:pt x="89" y="135"/>
                    </a:lnTo>
                    <a:lnTo>
                      <a:pt x="89" y="134"/>
                    </a:lnTo>
                    <a:lnTo>
                      <a:pt x="90" y="134"/>
                    </a:lnTo>
                    <a:lnTo>
                      <a:pt x="92" y="134"/>
                    </a:lnTo>
                    <a:lnTo>
                      <a:pt x="96" y="134"/>
                    </a:lnTo>
                    <a:lnTo>
                      <a:pt x="101" y="130"/>
                    </a:lnTo>
                    <a:lnTo>
                      <a:pt x="107" y="127"/>
                    </a:lnTo>
                    <a:lnTo>
                      <a:pt x="112" y="123"/>
                    </a:lnTo>
                    <a:lnTo>
                      <a:pt x="118" y="119"/>
                    </a:lnTo>
                    <a:lnTo>
                      <a:pt x="122" y="112"/>
                    </a:lnTo>
                    <a:lnTo>
                      <a:pt x="126" y="107"/>
                    </a:lnTo>
                    <a:lnTo>
                      <a:pt x="129" y="101"/>
                    </a:lnTo>
                    <a:lnTo>
                      <a:pt x="133" y="96"/>
                    </a:lnTo>
                    <a:lnTo>
                      <a:pt x="133" y="92"/>
                    </a:lnTo>
                    <a:lnTo>
                      <a:pt x="133" y="90"/>
                    </a:lnTo>
                    <a:lnTo>
                      <a:pt x="133" y="89"/>
                    </a:lnTo>
                    <a:lnTo>
                      <a:pt x="134" y="89"/>
                    </a:lnTo>
                    <a:lnTo>
                      <a:pt x="137" y="83"/>
                    </a:lnTo>
                    <a:lnTo>
                      <a:pt x="137" y="79"/>
                    </a:lnTo>
                    <a:lnTo>
                      <a:pt x="137" y="77"/>
                    </a:lnTo>
                    <a:lnTo>
                      <a:pt x="137" y="76"/>
                    </a:lnTo>
                    <a:lnTo>
                      <a:pt x="138" y="76"/>
                    </a:lnTo>
                    <a:lnTo>
                      <a:pt x="139" y="70"/>
                    </a:lnTo>
                    <a:lnTo>
                      <a:pt x="137" y="55"/>
                    </a:lnTo>
                    <a:lnTo>
                      <a:pt x="133" y="43"/>
                    </a:lnTo>
                    <a:lnTo>
                      <a:pt x="126" y="31"/>
                    </a:lnTo>
                    <a:lnTo>
                      <a:pt x="118" y="21"/>
                    </a:lnTo>
                    <a:lnTo>
                      <a:pt x="107" y="12"/>
                    </a:lnTo>
                    <a:lnTo>
                      <a:pt x="101" y="7"/>
                    </a:lnTo>
                    <a:lnTo>
                      <a:pt x="96" y="5"/>
                    </a:lnTo>
                    <a:lnTo>
                      <a:pt x="89" y="2"/>
                    </a:lnTo>
                    <a:lnTo>
                      <a:pt x="83" y="1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44" name="Freeform 46">
                <a:extLst>
                  <a:ext uri="{FF2B5EF4-FFF2-40B4-BE49-F238E27FC236}">
                    <a16:creationId xmlns:a16="http://schemas.microsoft.com/office/drawing/2014/main" id="{74505F45-8921-390C-DE44-F8DDE9C4A7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7825" y="2843213"/>
                <a:ext cx="36512" cy="36513"/>
              </a:xfrm>
              <a:custGeom>
                <a:avLst/>
                <a:gdLst>
                  <a:gd name="T0" fmla="*/ 70 w 139"/>
                  <a:gd name="T1" fmla="*/ 0 h 139"/>
                  <a:gd name="T2" fmla="*/ 55 w 139"/>
                  <a:gd name="T3" fmla="*/ 1 h 139"/>
                  <a:gd name="T4" fmla="*/ 43 w 139"/>
                  <a:gd name="T5" fmla="*/ 5 h 139"/>
                  <a:gd name="T6" fmla="*/ 31 w 139"/>
                  <a:gd name="T7" fmla="*/ 11 h 139"/>
                  <a:gd name="T8" fmla="*/ 21 w 139"/>
                  <a:gd name="T9" fmla="*/ 21 h 139"/>
                  <a:gd name="T10" fmla="*/ 11 w 139"/>
                  <a:gd name="T11" fmla="*/ 31 h 139"/>
                  <a:gd name="T12" fmla="*/ 5 w 139"/>
                  <a:gd name="T13" fmla="*/ 43 h 139"/>
                  <a:gd name="T14" fmla="*/ 1 w 139"/>
                  <a:gd name="T15" fmla="*/ 55 h 139"/>
                  <a:gd name="T16" fmla="*/ 0 w 139"/>
                  <a:gd name="T17" fmla="*/ 69 h 139"/>
                  <a:gd name="T18" fmla="*/ 1 w 139"/>
                  <a:gd name="T19" fmla="*/ 83 h 139"/>
                  <a:gd name="T20" fmla="*/ 2 w 139"/>
                  <a:gd name="T21" fmla="*/ 89 h 139"/>
                  <a:gd name="T22" fmla="*/ 5 w 139"/>
                  <a:gd name="T23" fmla="*/ 96 h 139"/>
                  <a:gd name="T24" fmla="*/ 7 w 139"/>
                  <a:gd name="T25" fmla="*/ 101 h 139"/>
                  <a:gd name="T26" fmla="*/ 11 w 139"/>
                  <a:gd name="T27" fmla="*/ 107 h 139"/>
                  <a:gd name="T28" fmla="*/ 21 w 139"/>
                  <a:gd name="T29" fmla="*/ 118 h 139"/>
                  <a:gd name="T30" fmla="*/ 31 w 139"/>
                  <a:gd name="T31" fmla="*/ 127 h 139"/>
                  <a:gd name="T32" fmla="*/ 43 w 139"/>
                  <a:gd name="T33" fmla="*/ 134 h 139"/>
                  <a:gd name="T34" fmla="*/ 55 w 139"/>
                  <a:gd name="T35" fmla="*/ 137 h 139"/>
                  <a:gd name="T36" fmla="*/ 70 w 139"/>
                  <a:gd name="T37" fmla="*/ 139 h 139"/>
                  <a:gd name="T38" fmla="*/ 76 w 139"/>
                  <a:gd name="T39" fmla="*/ 138 h 139"/>
                  <a:gd name="T40" fmla="*/ 76 w 139"/>
                  <a:gd name="T41" fmla="*/ 137 h 139"/>
                  <a:gd name="T42" fmla="*/ 77 w 139"/>
                  <a:gd name="T43" fmla="*/ 137 h 139"/>
                  <a:gd name="T44" fmla="*/ 79 w 139"/>
                  <a:gd name="T45" fmla="*/ 137 h 139"/>
                  <a:gd name="T46" fmla="*/ 83 w 139"/>
                  <a:gd name="T47" fmla="*/ 137 h 139"/>
                  <a:gd name="T48" fmla="*/ 89 w 139"/>
                  <a:gd name="T49" fmla="*/ 135 h 139"/>
                  <a:gd name="T50" fmla="*/ 89 w 139"/>
                  <a:gd name="T51" fmla="*/ 134 h 139"/>
                  <a:gd name="T52" fmla="*/ 90 w 139"/>
                  <a:gd name="T53" fmla="*/ 134 h 139"/>
                  <a:gd name="T54" fmla="*/ 92 w 139"/>
                  <a:gd name="T55" fmla="*/ 134 h 139"/>
                  <a:gd name="T56" fmla="*/ 96 w 139"/>
                  <a:gd name="T57" fmla="*/ 134 h 139"/>
                  <a:gd name="T58" fmla="*/ 101 w 139"/>
                  <a:gd name="T59" fmla="*/ 130 h 139"/>
                  <a:gd name="T60" fmla="*/ 107 w 139"/>
                  <a:gd name="T61" fmla="*/ 127 h 139"/>
                  <a:gd name="T62" fmla="*/ 112 w 139"/>
                  <a:gd name="T63" fmla="*/ 122 h 139"/>
                  <a:gd name="T64" fmla="*/ 118 w 139"/>
                  <a:gd name="T65" fmla="*/ 118 h 139"/>
                  <a:gd name="T66" fmla="*/ 123 w 139"/>
                  <a:gd name="T67" fmla="*/ 112 h 139"/>
                  <a:gd name="T68" fmla="*/ 127 w 139"/>
                  <a:gd name="T69" fmla="*/ 107 h 139"/>
                  <a:gd name="T70" fmla="*/ 130 w 139"/>
                  <a:gd name="T71" fmla="*/ 101 h 139"/>
                  <a:gd name="T72" fmla="*/ 134 w 139"/>
                  <a:gd name="T73" fmla="*/ 96 h 139"/>
                  <a:gd name="T74" fmla="*/ 134 w 139"/>
                  <a:gd name="T75" fmla="*/ 92 h 139"/>
                  <a:gd name="T76" fmla="*/ 134 w 139"/>
                  <a:gd name="T77" fmla="*/ 90 h 139"/>
                  <a:gd name="T78" fmla="*/ 134 w 139"/>
                  <a:gd name="T79" fmla="*/ 89 h 139"/>
                  <a:gd name="T80" fmla="*/ 135 w 139"/>
                  <a:gd name="T81" fmla="*/ 89 h 139"/>
                  <a:gd name="T82" fmla="*/ 137 w 139"/>
                  <a:gd name="T83" fmla="*/ 83 h 139"/>
                  <a:gd name="T84" fmla="*/ 137 w 139"/>
                  <a:gd name="T85" fmla="*/ 79 h 139"/>
                  <a:gd name="T86" fmla="*/ 137 w 139"/>
                  <a:gd name="T87" fmla="*/ 77 h 139"/>
                  <a:gd name="T88" fmla="*/ 137 w 139"/>
                  <a:gd name="T89" fmla="*/ 76 h 139"/>
                  <a:gd name="T90" fmla="*/ 138 w 139"/>
                  <a:gd name="T91" fmla="*/ 76 h 139"/>
                  <a:gd name="T92" fmla="*/ 139 w 139"/>
                  <a:gd name="T93" fmla="*/ 69 h 139"/>
                  <a:gd name="T94" fmla="*/ 137 w 139"/>
                  <a:gd name="T95" fmla="*/ 55 h 139"/>
                  <a:gd name="T96" fmla="*/ 134 w 139"/>
                  <a:gd name="T97" fmla="*/ 43 h 139"/>
                  <a:gd name="T98" fmla="*/ 127 w 139"/>
                  <a:gd name="T99" fmla="*/ 31 h 139"/>
                  <a:gd name="T100" fmla="*/ 118 w 139"/>
                  <a:gd name="T101" fmla="*/ 21 h 139"/>
                  <a:gd name="T102" fmla="*/ 107 w 139"/>
                  <a:gd name="T103" fmla="*/ 11 h 139"/>
                  <a:gd name="T104" fmla="*/ 101 w 139"/>
                  <a:gd name="T105" fmla="*/ 7 h 139"/>
                  <a:gd name="T106" fmla="*/ 96 w 139"/>
                  <a:gd name="T107" fmla="*/ 5 h 139"/>
                  <a:gd name="T108" fmla="*/ 89 w 139"/>
                  <a:gd name="T109" fmla="*/ 2 h 139"/>
                  <a:gd name="T110" fmla="*/ 83 w 139"/>
                  <a:gd name="T111" fmla="*/ 1 h 139"/>
                  <a:gd name="T112" fmla="*/ 70 w 139"/>
                  <a:gd name="T113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9" h="139">
                    <a:moveTo>
                      <a:pt x="70" y="0"/>
                    </a:moveTo>
                    <a:lnTo>
                      <a:pt x="55" y="1"/>
                    </a:lnTo>
                    <a:lnTo>
                      <a:pt x="43" y="5"/>
                    </a:lnTo>
                    <a:lnTo>
                      <a:pt x="31" y="11"/>
                    </a:lnTo>
                    <a:lnTo>
                      <a:pt x="21" y="21"/>
                    </a:lnTo>
                    <a:lnTo>
                      <a:pt x="11" y="31"/>
                    </a:lnTo>
                    <a:lnTo>
                      <a:pt x="5" y="43"/>
                    </a:lnTo>
                    <a:lnTo>
                      <a:pt x="1" y="55"/>
                    </a:lnTo>
                    <a:lnTo>
                      <a:pt x="0" y="69"/>
                    </a:lnTo>
                    <a:lnTo>
                      <a:pt x="1" y="83"/>
                    </a:lnTo>
                    <a:lnTo>
                      <a:pt x="2" y="89"/>
                    </a:lnTo>
                    <a:lnTo>
                      <a:pt x="5" y="96"/>
                    </a:lnTo>
                    <a:lnTo>
                      <a:pt x="7" y="101"/>
                    </a:lnTo>
                    <a:lnTo>
                      <a:pt x="11" y="107"/>
                    </a:lnTo>
                    <a:lnTo>
                      <a:pt x="21" y="118"/>
                    </a:lnTo>
                    <a:lnTo>
                      <a:pt x="31" y="127"/>
                    </a:lnTo>
                    <a:lnTo>
                      <a:pt x="43" y="134"/>
                    </a:lnTo>
                    <a:lnTo>
                      <a:pt x="55" y="137"/>
                    </a:lnTo>
                    <a:lnTo>
                      <a:pt x="70" y="139"/>
                    </a:lnTo>
                    <a:lnTo>
                      <a:pt x="76" y="138"/>
                    </a:lnTo>
                    <a:lnTo>
                      <a:pt x="76" y="137"/>
                    </a:lnTo>
                    <a:lnTo>
                      <a:pt x="77" y="137"/>
                    </a:lnTo>
                    <a:lnTo>
                      <a:pt x="79" y="137"/>
                    </a:lnTo>
                    <a:lnTo>
                      <a:pt x="83" y="137"/>
                    </a:lnTo>
                    <a:lnTo>
                      <a:pt x="89" y="135"/>
                    </a:lnTo>
                    <a:lnTo>
                      <a:pt x="89" y="134"/>
                    </a:lnTo>
                    <a:lnTo>
                      <a:pt x="90" y="134"/>
                    </a:lnTo>
                    <a:lnTo>
                      <a:pt x="92" y="134"/>
                    </a:lnTo>
                    <a:lnTo>
                      <a:pt x="96" y="134"/>
                    </a:lnTo>
                    <a:lnTo>
                      <a:pt x="101" y="130"/>
                    </a:lnTo>
                    <a:lnTo>
                      <a:pt x="107" y="127"/>
                    </a:lnTo>
                    <a:lnTo>
                      <a:pt x="112" y="122"/>
                    </a:lnTo>
                    <a:lnTo>
                      <a:pt x="118" y="118"/>
                    </a:lnTo>
                    <a:lnTo>
                      <a:pt x="123" y="112"/>
                    </a:lnTo>
                    <a:lnTo>
                      <a:pt x="127" y="107"/>
                    </a:lnTo>
                    <a:lnTo>
                      <a:pt x="130" y="101"/>
                    </a:lnTo>
                    <a:lnTo>
                      <a:pt x="134" y="96"/>
                    </a:lnTo>
                    <a:lnTo>
                      <a:pt x="134" y="92"/>
                    </a:lnTo>
                    <a:lnTo>
                      <a:pt x="134" y="90"/>
                    </a:lnTo>
                    <a:lnTo>
                      <a:pt x="134" y="89"/>
                    </a:lnTo>
                    <a:lnTo>
                      <a:pt x="135" y="89"/>
                    </a:lnTo>
                    <a:lnTo>
                      <a:pt x="137" y="83"/>
                    </a:lnTo>
                    <a:lnTo>
                      <a:pt x="137" y="79"/>
                    </a:lnTo>
                    <a:lnTo>
                      <a:pt x="137" y="77"/>
                    </a:lnTo>
                    <a:lnTo>
                      <a:pt x="137" y="76"/>
                    </a:lnTo>
                    <a:lnTo>
                      <a:pt x="138" y="76"/>
                    </a:lnTo>
                    <a:lnTo>
                      <a:pt x="139" y="69"/>
                    </a:lnTo>
                    <a:lnTo>
                      <a:pt x="137" y="55"/>
                    </a:lnTo>
                    <a:lnTo>
                      <a:pt x="134" y="43"/>
                    </a:lnTo>
                    <a:lnTo>
                      <a:pt x="127" y="31"/>
                    </a:lnTo>
                    <a:lnTo>
                      <a:pt x="118" y="21"/>
                    </a:lnTo>
                    <a:lnTo>
                      <a:pt x="107" y="11"/>
                    </a:lnTo>
                    <a:lnTo>
                      <a:pt x="101" y="7"/>
                    </a:lnTo>
                    <a:lnTo>
                      <a:pt x="96" y="5"/>
                    </a:lnTo>
                    <a:lnTo>
                      <a:pt x="89" y="2"/>
                    </a:lnTo>
                    <a:lnTo>
                      <a:pt x="83" y="1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45" name="Freeform 47">
                <a:extLst>
                  <a:ext uri="{FF2B5EF4-FFF2-40B4-BE49-F238E27FC236}">
                    <a16:creationId xmlns:a16="http://schemas.microsoft.com/office/drawing/2014/main" id="{594FDA89-7716-6C1B-5771-7C592F3DD5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7825" y="3001963"/>
                <a:ext cx="36512" cy="36513"/>
              </a:xfrm>
              <a:custGeom>
                <a:avLst/>
                <a:gdLst>
                  <a:gd name="T0" fmla="*/ 70 w 139"/>
                  <a:gd name="T1" fmla="*/ 0 h 138"/>
                  <a:gd name="T2" fmla="*/ 55 w 139"/>
                  <a:gd name="T3" fmla="*/ 1 h 138"/>
                  <a:gd name="T4" fmla="*/ 43 w 139"/>
                  <a:gd name="T5" fmla="*/ 5 h 138"/>
                  <a:gd name="T6" fmla="*/ 31 w 139"/>
                  <a:gd name="T7" fmla="*/ 11 h 138"/>
                  <a:gd name="T8" fmla="*/ 21 w 139"/>
                  <a:gd name="T9" fmla="*/ 20 h 138"/>
                  <a:gd name="T10" fmla="*/ 11 w 139"/>
                  <a:gd name="T11" fmla="*/ 30 h 138"/>
                  <a:gd name="T12" fmla="*/ 5 w 139"/>
                  <a:gd name="T13" fmla="*/ 43 h 138"/>
                  <a:gd name="T14" fmla="*/ 1 w 139"/>
                  <a:gd name="T15" fmla="*/ 55 h 138"/>
                  <a:gd name="T16" fmla="*/ 0 w 139"/>
                  <a:gd name="T17" fmla="*/ 69 h 138"/>
                  <a:gd name="T18" fmla="*/ 1 w 139"/>
                  <a:gd name="T19" fmla="*/ 82 h 138"/>
                  <a:gd name="T20" fmla="*/ 2 w 139"/>
                  <a:gd name="T21" fmla="*/ 88 h 138"/>
                  <a:gd name="T22" fmla="*/ 5 w 139"/>
                  <a:gd name="T23" fmla="*/ 96 h 138"/>
                  <a:gd name="T24" fmla="*/ 7 w 139"/>
                  <a:gd name="T25" fmla="*/ 101 h 138"/>
                  <a:gd name="T26" fmla="*/ 11 w 139"/>
                  <a:gd name="T27" fmla="*/ 107 h 138"/>
                  <a:gd name="T28" fmla="*/ 21 w 139"/>
                  <a:gd name="T29" fmla="*/ 118 h 138"/>
                  <a:gd name="T30" fmla="*/ 31 w 139"/>
                  <a:gd name="T31" fmla="*/ 126 h 138"/>
                  <a:gd name="T32" fmla="*/ 43 w 139"/>
                  <a:gd name="T33" fmla="*/ 133 h 138"/>
                  <a:gd name="T34" fmla="*/ 55 w 139"/>
                  <a:gd name="T35" fmla="*/ 136 h 138"/>
                  <a:gd name="T36" fmla="*/ 70 w 139"/>
                  <a:gd name="T37" fmla="*/ 138 h 138"/>
                  <a:gd name="T38" fmla="*/ 76 w 139"/>
                  <a:gd name="T39" fmla="*/ 137 h 138"/>
                  <a:gd name="T40" fmla="*/ 76 w 139"/>
                  <a:gd name="T41" fmla="*/ 136 h 138"/>
                  <a:gd name="T42" fmla="*/ 77 w 139"/>
                  <a:gd name="T43" fmla="*/ 136 h 138"/>
                  <a:gd name="T44" fmla="*/ 79 w 139"/>
                  <a:gd name="T45" fmla="*/ 136 h 138"/>
                  <a:gd name="T46" fmla="*/ 83 w 139"/>
                  <a:gd name="T47" fmla="*/ 136 h 138"/>
                  <a:gd name="T48" fmla="*/ 89 w 139"/>
                  <a:gd name="T49" fmla="*/ 134 h 138"/>
                  <a:gd name="T50" fmla="*/ 89 w 139"/>
                  <a:gd name="T51" fmla="*/ 133 h 138"/>
                  <a:gd name="T52" fmla="*/ 90 w 139"/>
                  <a:gd name="T53" fmla="*/ 133 h 138"/>
                  <a:gd name="T54" fmla="*/ 92 w 139"/>
                  <a:gd name="T55" fmla="*/ 133 h 138"/>
                  <a:gd name="T56" fmla="*/ 96 w 139"/>
                  <a:gd name="T57" fmla="*/ 133 h 138"/>
                  <a:gd name="T58" fmla="*/ 101 w 139"/>
                  <a:gd name="T59" fmla="*/ 129 h 138"/>
                  <a:gd name="T60" fmla="*/ 107 w 139"/>
                  <a:gd name="T61" fmla="*/ 126 h 138"/>
                  <a:gd name="T62" fmla="*/ 112 w 139"/>
                  <a:gd name="T63" fmla="*/ 122 h 138"/>
                  <a:gd name="T64" fmla="*/ 118 w 139"/>
                  <a:gd name="T65" fmla="*/ 118 h 138"/>
                  <a:gd name="T66" fmla="*/ 123 w 139"/>
                  <a:gd name="T67" fmla="*/ 112 h 138"/>
                  <a:gd name="T68" fmla="*/ 127 w 139"/>
                  <a:gd name="T69" fmla="*/ 107 h 138"/>
                  <a:gd name="T70" fmla="*/ 130 w 139"/>
                  <a:gd name="T71" fmla="*/ 101 h 138"/>
                  <a:gd name="T72" fmla="*/ 134 w 139"/>
                  <a:gd name="T73" fmla="*/ 96 h 138"/>
                  <a:gd name="T74" fmla="*/ 134 w 139"/>
                  <a:gd name="T75" fmla="*/ 92 h 138"/>
                  <a:gd name="T76" fmla="*/ 134 w 139"/>
                  <a:gd name="T77" fmla="*/ 90 h 138"/>
                  <a:gd name="T78" fmla="*/ 134 w 139"/>
                  <a:gd name="T79" fmla="*/ 88 h 138"/>
                  <a:gd name="T80" fmla="*/ 135 w 139"/>
                  <a:gd name="T81" fmla="*/ 88 h 138"/>
                  <a:gd name="T82" fmla="*/ 137 w 139"/>
                  <a:gd name="T83" fmla="*/ 82 h 138"/>
                  <a:gd name="T84" fmla="*/ 137 w 139"/>
                  <a:gd name="T85" fmla="*/ 78 h 138"/>
                  <a:gd name="T86" fmla="*/ 137 w 139"/>
                  <a:gd name="T87" fmla="*/ 76 h 138"/>
                  <a:gd name="T88" fmla="*/ 137 w 139"/>
                  <a:gd name="T89" fmla="*/ 75 h 138"/>
                  <a:gd name="T90" fmla="*/ 138 w 139"/>
                  <a:gd name="T91" fmla="*/ 75 h 138"/>
                  <a:gd name="T92" fmla="*/ 139 w 139"/>
                  <a:gd name="T93" fmla="*/ 69 h 138"/>
                  <a:gd name="T94" fmla="*/ 137 w 139"/>
                  <a:gd name="T95" fmla="*/ 55 h 138"/>
                  <a:gd name="T96" fmla="*/ 134 w 139"/>
                  <a:gd name="T97" fmla="*/ 43 h 138"/>
                  <a:gd name="T98" fmla="*/ 127 w 139"/>
                  <a:gd name="T99" fmla="*/ 30 h 138"/>
                  <a:gd name="T100" fmla="*/ 118 w 139"/>
                  <a:gd name="T101" fmla="*/ 20 h 138"/>
                  <a:gd name="T102" fmla="*/ 107 w 139"/>
                  <a:gd name="T103" fmla="*/ 11 h 138"/>
                  <a:gd name="T104" fmla="*/ 101 w 139"/>
                  <a:gd name="T105" fmla="*/ 7 h 138"/>
                  <a:gd name="T106" fmla="*/ 96 w 139"/>
                  <a:gd name="T107" fmla="*/ 5 h 138"/>
                  <a:gd name="T108" fmla="*/ 89 w 139"/>
                  <a:gd name="T109" fmla="*/ 2 h 138"/>
                  <a:gd name="T110" fmla="*/ 83 w 139"/>
                  <a:gd name="T111" fmla="*/ 1 h 138"/>
                  <a:gd name="T112" fmla="*/ 70 w 139"/>
                  <a:gd name="T113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9" h="138">
                    <a:moveTo>
                      <a:pt x="70" y="0"/>
                    </a:moveTo>
                    <a:lnTo>
                      <a:pt x="55" y="1"/>
                    </a:lnTo>
                    <a:lnTo>
                      <a:pt x="43" y="5"/>
                    </a:lnTo>
                    <a:lnTo>
                      <a:pt x="31" y="11"/>
                    </a:lnTo>
                    <a:lnTo>
                      <a:pt x="21" y="20"/>
                    </a:lnTo>
                    <a:lnTo>
                      <a:pt x="11" y="30"/>
                    </a:lnTo>
                    <a:lnTo>
                      <a:pt x="5" y="43"/>
                    </a:lnTo>
                    <a:lnTo>
                      <a:pt x="1" y="55"/>
                    </a:lnTo>
                    <a:lnTo>
                      <a:pt x="0" y="69"/>
                    </a:lnTo>
                    <a:lnTo>
                      <a:pt x="1" y="82"/>
                    </a:lnTo>
                    <a:lnTo>
                      <a:pt x="2" y="88"/>
                    </a:lnTo>
                    <a:lnTo>
                      <a:pt x="5" y="96"/>
                    </a:lnTo>
                    <a:lnTo>
                      <a:pt x="7" y="101"/>
                    </a:lnTo>
                    <a:lnTo>
                      <a:pt x="11" y="107"/>
                    </a:lnTo>
                    <a:lnTo>
                      <a:pt x="21" y="118"/>
                    </a:lnTo>
                    <a:lnTo>
                      <a:pt x="31" y="126"/>
                    </a:lnTo>
                    <a:lnTo>
                      <a:pt x="43" y="133"/>
                    </a:lnTo>
                    <a:lnTo>
                      <a:pt x="55" y="136"/>
                    </a:lnTo>
                    <a:lnTo>
                      <a:pt x="70" y="138"/>
                    </a:lnTo>
                    <a:lnTo>
                      <a:pt x="76" y="137"/>
                    </a:lnTo>
                    <a:lnTo>
                      <a:pt x="76" y="136"/>
                    </a:lnTo>
                    <a:lnTo>
                      <a:pt x="77" y="136"/>
                    </a:lnTo>
                    <a:lnTo>
                      <a:pt x="79" y="136"/>
                    </a:lnTo>
                    <a:lnTo>
                      <a:pt x="83" y="136"/>
                    </a:lnTo>
                    <a:lnTo>
                      <a:pt x="89" y="134"/>
                    </a:lnTo>
                    <a:lnTo>
                      <a:pt x="89" y="133"/>
                    </a:lnTo>
                    <a:lnTo>
                      <a:pt x="90" y="133"/>
                    </a:lnTo>
                    <a:lnTo>
                      <a:pt x="92" y="133"/>
                    </a:lnTo>
                    <a:lnTo>
                      <a:pt x="96" y="133"/>
                    </a:lnTo>
                    <a:lnTo>
                      <a:pt x="101" y="129"/>
                    </a:lnTo>
                    <a:lnTo>
                      <a:pt x="107" y="126"/>
                    </a:lnTo>
                    <a:lnTo>
                      <a:pt x="112" y="122"/>
                    </a:lnTo>
                    <a:lnTo>
                      <a:pt x="118" y="118"/>
                    </a:lnTo>
                    <a:lnTo>
                      <a:pt x="123" y="112"/>
                    </a:lnTo>
                    <a:lnTo>
                      <a:pt x="127" y="107"/>
                    </a:lnTo>
                    <a:lnTo>
                      <a:pt x="130" y="101"/>
                    </a:lnTo>
                    <a:lnTo>
                      <a:pt x="134" y="96"/>
                    </a:lnTo>
                    <a:lnTo>
                      <a:pt x="134" y="92"/>
                    </a:lnTo>
                    <a:lnTo>
                      <a:pt x="134" y="90"/>
                    </a:lnTo>
                    <a:lnTo>
                      <a:pt x="134" y="88"/>
                    </a:lnTo>
                    <a:lnTo>
                      <a:pt x="135" y="88"/>
                    </a:lnTo>
                    <a:lnTo>
                      <a:pt x="137" y="82"/>
                    </a:lnTo>
                    <a:lnTo>
                      <a:pt x="137" y="78"/>
                    </a:lnTo>
                    <a:lnTo>
                      <a:pt x="137" y="76"/>
                    </a:lnTo>
                    <a:lnTo>
                      <a:pt x="137" y="75"/>
                    </a:lnTo>
                    <a:lnTo>
                      <a:pt x="138" y="75"/>
                    </a:lnTo>
                    <a:lnTo>
                      <a:pt x="139" y="69"/>
                    </a:lnTo>
                    <a:lnTo>
                      <a:pt x="137" y="55"/>
                    </a:lnTo>
                    <a:lnTo>
                      <a:pt x="134" y="43"/>
                    </a:lnTo>
                    <a:lnTo>
                      <a:pt x="127" y="30"/>
                    </a:lnTo>
                    <a:lnTo>
                      <a:pt x="118" y="20"/>
                    </a:lnTo>
                    <a:lnTo>
                      <a:pt x="107" y="11"/>
                    </a:lnTo>
                    <a:lnTo>
                      <a:pt x="101" y="7"/>
                    </a:lnTo>
                    <a:lnTo>
                      <a:pt x="96" y="5"/>
                    </a:lnTo>
                    <a:lnTo>
                      <a:pt x="89" y="2"/>
                    </a:lnTo>
                    <a:lnTo>
                      <a:pt x="83" y="1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46" name="Freeform 48">
                <a:extLst>
                  <a:ext uri="{FF2B5EF4-FFF2-40B4-BE49-F238E27FC236}">
                    <a16:creationId xmlns:a16="http://schemas.microsoft.com/office/drawing/2014/main" id="{B7706D8A-6D82-EA96-6865-8DF6023C9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7825" y="3054351"/>
                <a:ext cx="36512" cy="36513"/>
              </a:xfrm>
              <a:custGeom>
                <a:avLst/>
                <a:gdLst>
                  <a:gd name="T0" fmla="*/ 70 w 139"/>
                  <a:gd name="T1" fmla="*/ 0 h 138"/>
                  <a:gd name="T2" fmla="*/ 55 w 139"/>
                  <a:gd name="T3" fmla="*/ 1 h 138"/>
                  <a:gd name="T4" fmla="*/ 43 w 139"/>
                  <a:gd name="T5" fmla="*/ 5 h 138"/>
                  <a:gd name="T6" fmla="*/ 31 w 139"/>
                  <a:gd name="T7" fmla="*/ 11 h 138"/>
                  <a:gd name="T8" fmla="*/ 21 w 139"/>
                  <a:gd name="T9" fmla="*/ 20 h 138"/>
                  <a:gd name="T10" fmla="*/ 11 w 139"/>
                  <a:gd name="T11" fmla="*/ 30 h 138"/>
                  <a:gd name="T12" fmla="*/ 5 w 139"/>
                  <a:gd name="T13" fmla="*/ 42 h 138"/>
                  <a:gd name="T14" fmla="*/ 1 w 139"/>
                  <a:gd name="T15" fmla="*/ 55 h 138"/>
                  <a:gd name="T16" fmla="*/ 0 w 139"/>
                  <a:gd name="T17" fmla="*/ 69 h 138"/>
                  <a:gd name="T18" fmla="*/ 1 w 139"/>
                  <a:gd name="T19" fmla="*/ 82 h 138"/>
                  <a:gd name="T20" fmla="*/ 2 w 139"/>
                  <a:gd name="T21" fmla="*/ 88 h 138"/>
                  <a:gd name="T22" fmla="*/ 5 w 139"/>
                  <a:gd name="T23" fmla="*/ 95 h 138"/>
                  <a:gd name="T24" fmla="*/ 7 w 139"/>
                  <a:gd name="T25" fmla="*/ 101 h 138"/>
                  <a:gd name="T26" fmla="*/ 11 w 139"/>
                  <a:gd name="T27" fmla="*/ 107 h 138"/>
                  <a:gd name="T28" fmla="*/ 21 w 139"/>
                  <a:gd name="T29" fmla="*/ 118 h 138"/>
                  <a:gd name="T30" fmla="*/ 31 w 139"/>
                  <a:gd name="T31" fmla="*/ 126 h 138"/>
                  <a:gd name="T32" fmla="*/ 43 w 139"/>
                  <a:gd name="T33" fmla="*/ 133 h 138"/>
                  <a:gd name="T34" fmla="*/ 55 w 139"/>
                  <a:gd name="T35" fmla="*/ 136 h 138"/>
                  <a:gd name="T36" fmla="*/ 70 w 139"/>
                  <a:gd name="T37" fmla="*/ 138 h 138"/>
                  <a:gd name="T38" fmla="*/ 76 w 139"/>
                  <a:gd name="T39" fmla="*/ 137 h 138"/>
                  <a:gd name="T40" fmla="*/ 76 w 139"/>
                  <a:gd name="T41" fmla="*/ 136 h 138"/>
                  <a:gd name="T42" fmla="*/ 77 w 139"/>
                  <a:gd name="T43" fmla="*/ 136 h 138"/>
                  <a:gd name="T44" fmla="*/ 79 w 139"/>
                  <a:gd name="T45" fmla="*/ 136 h 138"/>
                  <a:gd name="T46" fmla="*/ 83 w 139"/>
                  <a:gd name="T47" fmla="*/ 136 h 138"/>
                  <a:gd name="T48" fmla="*/ 89 w 139"/>
                  <a:gd name="T49" fmla="*/ 134 h 138"/>
                  <a:gd name="T50" fmla="*/ 89 w 139"/>
                  <a:gd name="T51" fmla="*/ 133 h 138"/>
                  <a:gd name="T52" fmla="*/ 90 w 139"/>
                  <a:gd name="T53" fmla="*/ 133 h 138"/>
                  <a:gd name="T54" fmla="*/ 92 w 139"/>
                  <a:gd name="T55" fmla="*/ 133 h 138"/>
                  <a:gd name="T56" fmla="*/ 96 w 139"/>
                  <a:gd name="T57" fmla="*/ 133 h 138"/>
                  <a:gd name="T58" fmla="*/ 101 w 139"/>
                  <a:gd name="T59" fmla="*/ 129 h 138"/>
                  <a:gd name="T60" fmla="*/ 107 w 139"/>
                  <a:gd name="T61" fmla="*/ 126 h 138"/>
                  <a:gd name="T62" fmla="*/ 112 w 139"/>
                  <a:gd name="T63" fmla="*/ 122 h 138"/>
                  <a:gd name="T64" fmla="*/ 118 w 139"/>
                  <a:gd name="T65" fmla="*/ 118 h 138"/>
                  <a:gd name="T66" fmla="*/ 123 w 139"/>
                  <a:gd name="T67" fmla="*/ 112 h 138"/>
                  <a:gd name="T68" fmla="*/ 127 w 139"/>
                  <a:gd name="T69" fmla="*/ 107 h 138"/>
                  <a:gd name="T70" fmla="*/ 130 w 139"/>
                  <a:gd name="T71" fmla="*/ 101 h 138"/>
                  <a:gd name="T72" fmla="*/ 134 w 139"/>
                  <a:gd name="T73" fmla="*/ 95 h 138"/>
                  <a:gd name="T74" fmla="*/ 134 w 139"/>
                  <a:gd name="T75" fmla="*/ 91 h 138"/>
                  <a:gd name="T76" fmla="*/ 134 w 139"/>
                  <a:gd name="T77" fmla="*/ 89 h 138"/>
                  <a:gd name="T78" fmla="*/ 134 w 139"/>
                  <a:gd name="T79" fmla="*/ 88 h 138"/>
                  <a:gd name="T80" fmla="*/ 135 w 139"/>
                  <a:gd name="T81" fmla="*/ 88 h 138"/>
                  <a:gd name="T82" fmla="*/ 137 w 139"/>
                  <a:gd name="T83" fmla="*/ 82 h 138"/>
                  <a:gd name="T84" fmla="*/ 137 w 139"/>
                  <a:gd name="T85" fmla="*/ 78 h 138"/>
                  <a:gd name="T86" fmla="*/ 137 w 139"/>
                  <a:gd name="T87" fmla="*/ 76 h 138"/>
                  <a:gd name="T88" fmla="*/ 137 w 139"/>
                  <a:gd name="T89" fmla="*/ 75 h 138"/>
                  <a:gd name="T90" fmla="*/ 138 w 139"/>
                  <a:gd name="T91" fmla="*/ 75 h 138"/>
                  <a:gd name="T92" fmla="*/ 139 w 139"/>
                  <a:gd name="T93" fmla="*/ 69 h 138"/>
                  <a:gd name="T94" fmla="*/ 137 w 139"/>
                  <a:gd name="T95" fmla="*/ 55 h 138"/>
                  <a:gd name="T96" fmla="*/ 134 w 139"/>
                  <a:gd name="T97" fmla="*/ 42 h 138"/>
                  <a:gd name="T98" fmla="*/ 127 w 139"/>
                  <a:gd name="T99" fmla="*/ 30 h 138"/>
                  <a:gd name="T100" fmla="*/ 118 w 139"/>
                  <a:gd name="T101" fmla="*/ 20 h 138"/>
                  <a:gd name="T102" fmla="*/ 107 w 139"/>
                  <a:gd name="T103" fmla="*/ 11 h 138"/>
                  <a:gd name="T104" fmla="*/ 101 w 139"/>
                  <a:gd name="T105" fmla="*/ 7 h 138"/>
                  <a:gd name="T106" fmla="*/ 96 w 139"/>
                  <a:gd name="T107" fmla="*/ 5 h 138"/>
                  <a:gd name="T108" fmla="*/ 89 w 139"/>
                  <a:gd name="T109" fmla="*/ 2 h 138"/>
                  <a:gd name="T110" fmla="*/ 83 w 139"/>
                  <a:gd name="T111" fmla="*/ 1 h 138"/>
                  <a:gd name="T112" fmla="*/ 70 w 139"/>
                  <a:gd name="T113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9" h="138">
                    <a:moveTo>
                      <a:pt x="70" y="0"/>
                    </a:moveTo>
                    <a:lnTo>
                      <a:pt x="55" y="1"/>
                    </a:lnTo>
                    <a:lnTo>
                      <a:pt x="43" y="5"/>
                    </a:lnTo>
                    <a:lnTo>
                      <a:pt x="31" y="11"/>
                    </a:lnTo>
                    <a:lnTo>
                      <a:pt x="21" y="20"/>
                    </a:lnTo>
                    <a:lnTo>
                      <a:pt x="11" y="30"/>
                    </a:lnTo>
                    <a:lnTo>
                      <a:pt x="5" y="42"/>
                    </a:lnTo>
                    <a:lnTo>
                      <a:pt x="1" y="55"/>
                    </a:lnTo>
                    <a:lnTo>
                      <a:pt x="0" y="69"/>
                    </a:lnTo>
                    <a:lnTo>
                      <a:pt x="1" y="82"/>
                    </a:lnTo>
                    <a:lnTo>
                      <a:pt x="2" y="88"/>
                    </a:lnTo>
                    <a:lnTo>
                      <a:pt x="5" y="95"/>
                    </a:lnTo>
                    <a:lnTo>
                      <a:pt x="7" y="101"/>
                    </a:lnTo>
                    <a:lnTo>
                      <a:pt x="11" y="107"/>
                    </a:lnTo>
                    <a:lnTo>
                      <a:pt x="21" y="118"/>
                    </a:lnTo>
                    <a:lnTo>
                      <a:pt x="31" y="126"/>
                    </a:lnTo>
                    <a:lnTo>
                      <a:pt x="43" y="133"/>
                    </a:lnTo>
                    <a:lnTo>
                      <a:pt x="55" y="136"/>
                    </a:lnTo>
                    <a:lnTo>
                      <a:pt x="70" y="138"/>
                    </a:lnTo>
                    <a:lnTo>
                      <a:pt x="76" y="137"/>
                    </a:lnTo>
                    <a:lnTo>
                      <a:pt x="76" y="136"/>
                    </a:lnTo>
                    <a:lnTo>
                      <a:pt x="77" y="136"/>
                    </a:lnTo>
                    <a:lnTo>
                      <a:pt x="79" y="136"/>
                    </a:lnTo>
                    <a:lnTo>
                      <a:pt x="83" y="136"/>
                    </a:lnTo>
                    <a:lnTo>
                      <a:pt x="89" y="134"/>
                    </a:lnTo>
                    <a:lnTo>
                      <a:pt x="89" y="133"/>
                    </a:lnTo>
                    <a:lnTo>
                      <a:pt x="90" y="133"/>
                    </a:lnTo>
                    <a:lnTo>
                      <a:pt x="92" y="133"/>
                    </a:lnTo>
                    <a:lnTo>
                      <a:pt x="96" y="133"/>
                    </a:lnTo>
                    <a:lnTo>
                      <a:pt x="101" y="129"/>
                    </a:lnTo>
                    <a:lnTo>
                      <a:pt x="107" y="126"/>
                    </a:lnTo>
                    <a:lnTo>
                      <a:pt x="112" y="122"/>
                    </a:lnTo>
                    <a:lnTo>
                      <a:pt x="118" y="118"/>
                    </a:lnTo>
                    <a:lnTo>
                      <a:pt x="123" y="112"/>
                    </a:lnTo>
                    <a:lnTo>
                      <a:pt x="127" y="107"/>
                    </a:lnTo>
                    <a:lnTo>
                      <a:pt x="130" y="101"/>
                    </a:lnTo>
                    <a:lnTo>
                      <a:pt x="134" y="95"/>
                    </a:lnTo>
                    <a:lnTo>
                      <a:pt x="134" y="91"/>
                    </a:lnTo>
                    <a:lnTo>
                      <a:pt x="134" y="89"/>
                    </a:lnTo>
                    <a:lnTo>
                      <a:pt x="134" y="88"/>
                    </a:lnTo>
                    <a:lnTo>
                      <a:pt x="135" y="88"/>
                    </a:lnTo>
                    <a:lnTo>
                      <a:pt x="137" y="82"/>
                    </a:lnTo>
                    <a:lnTo>
                      <a:pt x="137" y="78"/>
                    </a:lnTo>
                    <a:lnTo>
                      <a:pt x="137" y="76"/>
                    </a:lnTo>
                    <a:lnTo>
                      <a:pt x="137" y="75"/>
                    </a:lnTo>
                    <a:lnTo>
                      <a:pt x="138" y="75"/>
                    </a:lnTo>
                    <a:lnTo>
                      <a:pt x="139" y="69"/>
                    </a:lnTo>
                    <a:lnTo>
                      <a:pt x="137" y="55"/>
                    </a:lnTo>
                    <a:lnTo>
                      <a:pt x="134" y="42"/>
                    </a:lnTo>
                    <a:lnTo>
                      <a:pt x="127" y="30"/>
                    </a:lnTo>
                    <a:lnTo>
                      <a:pt x="118" y="20"/>
                    </a:lnTo>
                    <a:lnTo>
                      <a:pt x="107" y="11"/>
                    </a:lnTo>
                    <a:lnTo>
                      <a:pt x="101" y="7"/>
                    </a:lnTo>
                    <a:lnTo>
                      <a:pt x="96" y="5"/>
                    </a:lnTo>
                    <a:lnTo>
                      <a:pt x="89" y="2"/>
                    </a:lnTo>
                    <a:lnTo>
                      <a:pt x="83" y="1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47" name="Freeform 49">
                <a:extLst>
                  <a:ext uri="{FF2B5EF4-FFF2-40B4-BE49-F238E27FC236}">
                    <a16:creationId xmlns:a16="http://schemas.microsoft.com/office/drawing/2014/main" id="{0E59F4AD-9EFF-FC33-AE93-271E8379A0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7825" y="3233738"/>
                <a:ext cx="36512" cy="36513"/>
              </a:xfrm>
              <a:custGeom>
                <a:avLst/>
                <a:gdLst>
                  <a:gd name="T0" fmla="*/ 70 w 139"/>
                  <a:gd name="T1" fmla="*/ 0 h 138"/>
                  <a:gd name="T2" fmla="*/ 55 w 139"/>
                  <a:gd name="T3" fmla="*/ 1 h 138"/>
                  <a:gd name="T4" fmla="*/ 43 w 139"/>
                  <a:gd name="T5" fmla="*/ 5 h 138"/>
                  <a:gd name="T6" fmla="*/ 31 w 139"/>
                  <a:gd name="T7" fmla="*/ 11 h 138"/>
                  <a:gd name="T8" fmla="*/ 21 w 139"/>
                  <a:gd name="T9" fmla="*/ 20 h 138"/>
                  <a:gd name="T10" fmla="*/ 11 w 139"/>
                  <a:gd name="T11" fmla="*/ 30 h 138"/>
                  <a:gd name="T12" fmla="*/ 5 w 139"/>
                  <a:gd name="T13" fmla="*/ 43 h 138"/>
                  <a:gd name="T14" fmla="*/ 1 w 139"/>
                  <a:gd name="T15" fmla="*/ 55 h 138"/>
                  <a:gd name="T16" fmla="*/ 0 w 139"/>
                  <a:gd name="T17" fmla="*/ 69 h 138"/>
                  <a:gd name="T18" fmla="*/ 1 w 139"/>
                  <a:gd name="T19" fmla="*/ 82 h 138"/>
                  <a:gd name="T20" fmla="*/ 2 w 139"/>
                  <a:gd name="T21" fmla="*/ 88 h 138"/>
                  <a:gd name="T22" fmla="*/ 5 w 139"/>
                  <a:gd name="T23" fmla="*/ 96 h 138"/>
                  <a:gd name="T24" fmla="*/ 7 w 139"/>
                  <a:gd name="T25" fmla="*/ 101 h 138"/>
                  <a:gd name="T26" fmla="*/ 11 w 139"/>
                  <a:gd name="T27" fmla="*/ 107 h 138"/>
                  <a:gd name="T28" fmla="*/ 21 w 139"/>
                  <a:gd name="T29" fmla="*/ 118 h 138"/>
                  <a:gd name="T30" fmla="*/ 31 w 139"/>
                  <a:gd name="T31" fmla="*/ 126 h 138"/>
                  <a:gd name="T32" fmla="*/ 43 w 139"/>
                  <a:gd name="T33" fmla="*/ 133 h 138"/>
                  <a:gd name="T34" fmla="*/ 55 w 139"/>
                  <a:gd name="T35" fmla="*/ 136 h 138"/>
                  <a:gd name="T36" fmla="*/ 70 w 139"/>
                  <a:gd name="T37" fmla="*/ 138 h 138"/>
                  <a:gd name="T38" fmla="*/ 76 w 139"/>
                  <a:gd name="T39" fmla="*/ 137 h 138"/>
                  <a:gd name="T40" fmla="*/ 76 w 139"/>
                  <a:gd name="T41" fmla="*/ 136 h 138"/>
                  <a:gd name="T42" fmla="*/ 77 w 139"/>
                  <a:gd name="T43" fmla="*/ 136 h 138"/>
                  <a:gd name="T44" fmla="*/ 79 w 139"/>
                  <a:gd name="T45" fmla="*/ 136 h 138"/>
                  <a:gd name="T46" fmla="*/ 83 w 139"/>
                  <a:gd name="T47" fmla="*/ 136 h 138"/>
                  <a:gd name="T48" fmla="*/ 89 w 139"/>
                  <a:gd name="T49" fmla="*/ 134 h 138"/>
                  <a:gd name="T50" fmla="*/ 89 w 139"/>
                  <a:gd name="T51" fmla="*/ 133 h 138"/>
                  <a:gd name="T52" fmla="*/ 90 w 139"/>
                  <a:gd name="T53" fmla="*/ 133 h 138"/>
                  <a:gd name="T54" fmla="*/ 92 w 139"/>
                  <a:gd name="T55" fmla="*/ 133 h 138"/>
                  <a:gd name="T56" fmla="*/ 96 w 139"/>
                  <a:gd name="T57" fmla="*/ 133 h 138"/>
                  <a:gd name="T58" fmla="*/ 101 w 139"/>
                  <a:gd name="T59" fmla="*/ 129 h 138"/>
                  <a:gd name="T60" fmla="*/ 107 w 139"/>
                  <a:gd name="T61" fmla="*/ 126 h 138"/>
                  <a:gd name="T62" fmla="*/ 112 w 139"/>
                  <a:gd name="T63" fmla="*/ 122 h 138"/>
                  <a:gd name="T64" fmla="*/ 118 w 139"/>
                  <a:gd name="T65" fmla="*/ 118 h 138"/>
                  <a:gd name="T66" fmla="*/ 123 w 139"/>
                  <a:gd name="T67" fmla="*/ 112 h 138"/>
                  <a:gd name="T68" fmla="*/ 127 w 139"/>
                  <a:gd name="T69" fmla="*/ 107 h 138"/>
                  <a:gd name="T70" fmla="*/ 130 w 139"/>
                  <a:gd name="T71" fmla="*/ 101 h 138"/>
                  <a:gd name="T72" fmla="*/ 134 w 139"/>
                  <a:gd name="T73" fmla="*/ 96 h 138"/>
                  <a:gd name="T74" fmla="*/ 134 w 139"/>
                  <a:gd name="T75" fmla="*/ 92 h 138"/>
                  <a:gd name="T76" fmla="*/ 134 w 139"/>
                  <a:gd name="T77" fmla="*/ 89 h 138"/>
                  <a:gd name="T78" fmla="*/ 134 w 139"/>
                  <a:gd name="T79" fmla="*/ 88 h 138"/>
                  <a:gd name="T80" fmla="*/ 135 w 139"/>
                  <a:gd name="T81" fmla="*/ 88 h 138"/>
                  <a:gd name="T82" fmla="*/ 137 w 139"/>
                  <a:gd name="T83" fmla="*/ 82 h 138"/>
                  <a:gd name="T84" fmla="*/ 137 w 139"/>
                  <a:gd name="T85" fmla="*/ 78 h 138"/>
                  <a:gd name="T86" fmla="*/ 137 w 139"/>
                  <a:gd name="T87" fmla="*/ 76 h 138"/>
                  <a:gd name="T88" fmla="*/ 137 w 139"/>
                  <a:gd name="T89" fmla="*/ 75 h 138"/>
                  <a:gd name="T90" fmla="*/ 138 w 139"/>
                  <a:gd name="T91" fmla="*/ 75 h 138"/>
                  <a:gd name="T92" fmla="*/ 139 w 139"/>
                  <a:gd name="T93" fmla="*/ 69 h 138"/>
                  <a:gd name="T94" fmla="*/ 137 w 139"/>
                  <a:gd name="T95" fmla="*/ 55 h 138"/>
                  <a:gd name="T96" fmla="*/ 134 w 139"/>
                  <a:gd name="T97" fmla="*/ 43 h 138"/>
                  <a:gd name="T98" fmla="*/ 127 w 139"/>
                  <a:gd name="T99" fmla="*/ 30 h 138"/>
                  <a:gd name="T100" fmla="*/ 118 w 139"/>
                  <a:gd name="T101" fmla="*/ 20 h 138"/>
                  <a:gd name="T102" fmla="*/ 107 w 139"/>
                  <a:gd name="T103" fmla="*/ 11 h 138"/>
                  <a:gd name="T104" fmla="*/ 101 w 139"/>
                  <a:gd name="T105" fmla="*/ 7 h 138"/>
                  <a:gd name="T106" fmla="*/ 96 w 139"/>
                  <a:gd name="T107" fmla="*/ 5 h 138"/>
                  <a:gd name="T108" fmla="*/ 89 w 139"/>
                  <a:gd name="T109" fmla="*/ 2 h 138"/>
                  <a:gd name="T110" fmla="*/ 83 w 139"/>
                  <a:gd name="T111" fmla="*/ 1 h 138"/>
                  <a:gd name="T112" fmla="*/ 70 w 139"/>
                  <a:gd name="T113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9" h="138">
                    <a:moveTo>
                      <a:pt x="70" y="0"/>
                    </a:moveTo>
                    <a:lnTo>
                      <a:pt x="55" y="1"/>
                    </a:lnTo>
                    <a:lnTo>
                      <a:pt x="43" y="5"/>
                    </a:lnTo>
                    <a:lnTo>
                      <a:pt x="31" y="11"/>
                    </a:lnTo>
                    <a:lnTo>
                      <a:pt x="21" y="20"/>
                    </a:lnTo>
                    <a:lnTo>
                      <a:pt x="11" y="30"/>
                    </a:lnTo>
                    <a:lnTo>
                      <a:pt x="5" y="43"/>
                    </a:lnTo>
                    <a:lnTo>
                      <a:pt x="1" y="55"/>
                    </a:lnTo>
                    <a:lnTo>
                      <a:pt x="0" y="69"/>
                    </a:lnTo>
                    <a:lnTo>
                      <a:pt x="1" y="82"/>
                    </a:lnTo>
                    <a:lnTo>
                      <a:pt x="2" y="88"/>
                    </a:lnTo>
                    <a:lnTo>
                      <a:pt x="5" y="96"/>
                    </a:lnTo>
                    <a:lnTo>
                      <a:pt x="7" y="101"/>
                    </a:lnTo>
                    <a:lnTo>
                      <a:pt x="11" y="107"/>
                    </a:lnTo>
                    <a:lnTo>
                      <a:pt x="21" y="118"/>
                    </a:lnTo>
                    <a:lnTo>
                      <a:pt x="31" y="126"/>
                    </a:lnTo>
                    <a:lnTo>
                      <a:pt x="43" y="133"/>
                    </a:lnTo>
                    <a:lnTo>
                      <a:pt x="55" y="136"/>
                    </a:lnTo>
                    <a:lnTo>
                      <a:pt x="70" y="138"/>
                    </a:lnTo>
                    <a:lnTo>
                      <a:pt x="76" y="137"/>
                    </a:lnTo>
                    <a:lnTo>
                      <a:pt x="76" y="136"/>
                    </a:lnTo>
                    <a:lnTo>
                      <a:pt x="77" y="136"/>
                    </a:lnTo>
                    <a:lnTo>
                      <a:pt x="79" y="136"/>
                    </a:lnTo>
                    <a:lnTo>
                      <a:pt x="83" y="136"/>
                    </a:lnTo>
                    <a:lnTo>
                      <a:pt x="89" y="134"/>
                    </a:lnTo>
                    <a:lnTo>
                      <a:pt x="89" y="133"/>
                    </a:lnTo>
                    <a:lnTo>
                      <a:pt x="90" y="133"/>
                    </a:lnTo>
                    <a:lnTo>
                      <a:pt x="92" y="133"/>
                    </a:lnTo>
                    <a:lnTo>
                      <a:pt x="96" y="133"/>
                    </a:lnTo>
                    <a:lnTo>
                      <a:pt x="101" y="129"/>
                    </a:lnTo>
                    <a:lnTo>
                      <a:pt x="107" y="126"/>
                    </a:lnTo>
                    <a:lnTo>
                      <a:pt x="112" y="122"/>
                    </a:lnTo>
                    <a:lnTo>
                      <a:pt x="118" y="118"/>
                    </a:lnTo>
                    <a:lnTo>
                      <a:pt x="123" y="112"/>
                    </a:lnTo>
                    <a:lnTo>
                      <a:pt x="127" y="107"/>
                    </a:lnTo>
                    <a:lnTo>
                      <a:pt x="130" y="101"/>
                    </a:lnTo>
                    <a:lnTo>
                      <a:pt x="134" y="96"/>
                    </a:lnTo>
                    <a:lnTo>
                      <a:pt x="134" y="92"/>
                    </a:lnTo>
                    <a:lnTo>
                      <a:pt x="134" y="89"/>
                    </a:lnTo>
                    <a:lnTo>
                      <a:pt x="134" y="88"/>
                    </a:lnTo>
                    <a:lnTo>
                      <a:pt x="135" y="88"/>
                    </a:lnTo>
                    <a:lnTo>
                      <a:pt x="137" y="82"/>
                    </a:lnTo>
                    <a:lnTo>
                      <a:pt x="137" y="78"/>
                    </a:lnTo>
                    <a:lnTo>
                      <a:pt x="137" y="76"/>
                    </a:lnTo>
                    <a:lnTo>
                      <a:pt x="137" y="75"/>
                    </a:lnTo>
                    <a:lnTo>
                      <a:pt x="138" y="75"/>
                    </a:lnTo>
                    <a:lnTo>
                      <a:pt x="139" y="69"/>
                    </a:lnTo>
                    <a:lnTo>
                      <a:pt x="137" y="55"/>
                    </a:lnTo>
                    <a:lnTo>
                      <a:pt x="134" y="43"/>
                    </a:lnTo>
                    <a:lnTo>
                      <a:pt x="127" y="30"/>
                    </a:lnTo>
                    <a:lnTo>
                      <a:pt x="118" y="20"/>
                    </a:lnTo>
                    <a:lnTo>
                      <a:pt x="107" y="11"/>
                    </a:lnTo>
                    <a:lnTo>
                      <a:pt x="101" y="7"/>
                    </a:lnTo>
                    <a:lnTo>
                      <a:pt x="96" y="5"/>
                    </a:lnTo>
                    <a:lnTo>
                      <a:pt x="89" y="2"/>
                    </a:lnTo>
                    <a:lnTo>
                      <a:pt x="83" y="1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48" name="Freeform 50">
                <a:extLst>
                  <a:ext uri="{FF2B5EF4-FFF2-40B4-BE49-F238E27FC236}">
                    <a16:creationId xmlns:a16="http://schemas.microsoft.com/office/drawing/2014/main" id="{23ACADB8-F88B-02F4-E4B5-056CC03A52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7825" y="3659188"/>
                <a:ext cx="36512" cy="36513"/>
              </a:xfrm>
              <a:custGeom>
                <a:avLst/>
                <a:gdLst>
                  <a:gd name="T0" fmla="*/ 70 w 139"/>
                  <a:gd name="T1" fmla="*/ 0 h 139"/>
                  <a:gd name="T2" fmla="*/ 55 w 139"/>
                  <a:gd name="T3" fmla="*/ 1 h 139"/>
                  <a:gd name="T4" fmla="*/ 43 w 139"/>
                  <a:gd name="T5" fmla="*/ 5 h 139"/>
                  <a:gd name="T6" fmla="*/ 31 w 139"/>
                  <a:gd name="T7" fmla="*/ 11 h 139"/>
                  <a:gd name="T8" fmla="*/ 21 w 139"/>
                  <a:gd name="T9" fmla="*/ 20 h 139"/>
                  <a:gd name="T10" fmla="*/ 11 w 139"/>
                  <a:gd name="T11" fmla="*/ 31 h 139"/>
                  <a:gd name="T12" fmla="*/ 5 w 139"/>
                  <a:gd name="T13" fmla="*/ 43 h 139"/>
                  <a:gd name="T14" fmla="*/ 1 w 139"/>
                  <a:gd name="T15" fmla="*/ 55 h 139"/>
                  <a:gd name="T16" fmla="*/ 0 w 139"/>
                  <a:gd name="T17" fmla="*/ 69 h 139"/>
                  <a:gd name="T18" fmla="*/ 1 w 139"/>
                  <a:gd name="T19" fmla="*/ 83 h 139"/>
                  <a:gd name="T20" fmla="*/ 2 w 139"/>
                  <a:gd name="T21" fmla="*/ 89 h 139"/>
                  <a:gd name="T22" fmla="*/ 5 w 139"/>
                  <a:gd name="T23" fmla="*/ 96 h 139"/>
                  <a:gd name="T24" fmla="*/ 7 w 139"/>
                  <a:gd name="T25" fmla="*/ 101 h 139"/>
                  <a:gd name="T26" fmla="*/ 11 w 139"/>
                  <a:gd name="T27" fmla="*/ 107 h 139"/>
                  <a:gd name="T28" fmla="*/ 21 w 139"/>
                  <a:gd name="T29" fmla="*/ 118 h 139"/>
                  <a:gd name="T30" fmla="*/ 31 w 139"/>
                  <a:gd name="T31" fmla="*/ 127 h 139"/>
                  <a:gd name="T32" fmla="*/ 43 w 139"/>
                  <a:gd name="T33" fmla="*/ 134 h 139"/>
                  <a:gd name="T34" fmla="*/ 55 w 139"/>
                  <a:gd name="T35" fmla="*/ 137 h 139"/>
                  <a:gd name="T36" fmla="*/ 70 w 139"/>
                  <a:gd name="T37" fmla="*/ 139 h 139"/>
                  <a:gd name="T38" fmla="*/ 76 w 139"/>
                  <a:gd name="T39" fmla="*/ 138 h 139"/>
                  <a:gd name="T40" fmla="*/ 76 w 139"/>
                  <a:gd name="T41" fmla="*/ 137 h 139"/>
                  <a:gd name="T42" fmla="*/ 77 w 139"/>
                  <a:gd name="T43" fmla="*/ 137 h 139"/>
                  <a:gd name="T44" fmla="*/ 79 w 139"/>
                  <a:gd name="T45" fmla="*/ 137 h 139"/>
                  <a:gd name="T46" fmla="*/ 83 w 139"/>
                  <a:gd name="T47" fmla="*/ 137 h 139"/>
                  <a:gd name="T48" fmla="*/ 89 w 139"/>
                  <a:gd name="T49" fmla="*/ 135 h 139"/>
                  <a:gd name="T50" fmla="*/ 89 w 139"/>
                  <a:gd name="T51" fmla="*/ 134 h 139"/>
                  <a:gd name="T52" fmla="*/ 90 w 139"/>
                  <a:gd name="T53" fmla="*/ 134 h 139"/>
                  <a:gd name="T54" fmla="*/ 92 w 139"/>
                  <a:gd name="T55" fmla="*/ 134 h 139"/>
                  <a:gd name="T56" fmla="*/ 96 w 139"/>
                  <a:gd name="T57" fmla="*/ 134 h 139"/>
                  <a:gd name="T58" fmla="*/ 101 w 139"/>
                  <a:gd name="T59" fmla="*/ 130 h 139"/>
                  <a:gd name="T60" fmla="*/ 107 w 139"/>
                  <a:gd name="T61" fmla="*/ 127 h 139"/>
                  <a:gd name="T62" fmla="*/ 112 w 139"/>
                  <a:gd name="T63" fmla="*/ 122 h 139"/>
                  <a:gd name="T64" fmla="*/ 118 w 139"/>
                  <a:gd name="T65" fmla="*/ 118 h 139"/>
                  <a:gd name="T66" fmla="*/ 123 w 139"/>
                  <a:gd name="T67" fmla="*/ 112 h 139"/>
                  <a:gd name="T68" fmla="*/ 127 w 139"/>
                  <a:gd name="T69" fmla="*/ 107 h 139"/>
                  <a:gd name="T70" fmla="*/ 130 w 139"/>
                  <a:gd name="T71" fmla="*/ 101 h 139"/>
                  <a:gd name="T72" fmla="*/ 134 w 139"/>
                  <a:gd name="T73" fmla="*/ 96 h 139"/>
                  <a:gd name="T74" fmla="*/ 134 w 139"/>
                  <a:gd name="T75" fmla="*/ 92 h 139"/>
                  <a:gd name="T76" fmla="*/ 134 w 139"/>
                  <a:gd name="T77" fmla="*/ 90 h 139"/>
                  <a:gd name="T78" fmla="*/ 134 w 139"/>
                  <a:gd name="T79" fmla="*/ 89 h 139"/>
                  <a:gd name="T80" fmla="*/ 135 w 139"/>
                  <a:gd name="T81" fmla="*/ 89 h 139"/>
                  <a:gd name="T82" fmla="*/ 137 w 139"/>
                  <a:gd name="T83" fmla="*/ 83 h 139"/>
                  <a:gd name="T84" fmla="*/ 137 w 139"/>
                  <a:gd name="T85" fmla="*/ 79 h 139"/>
                  <a:gd name="T86" fmla="*/ 137 w 139"/>
                  <a:gd name="T87" fmla="*/ 77 h 139"/>
                  <a:gd name="T88" fmla="*/ 137 w 139"/>
                  <a:gd name="T89" fmla="*/ 76 h 139"/>
                  <a:gd name="T90" fmla="*/ 138 w 139"/>
                  <a:gd name="T91" fmla="*/ 76 h 139"/>
                  <a:gd name="T92" fmla="*/ 139 w 139"/>
                  <a:gd name="T93" fmla="*/ 69 h 139"/>
                  <a:gd name="T94" fmla="*/ 137 w 139"/>
                  <a:gd name="T95" fmla="*/ 55 h 139"/>
                  <a:gd name="T96" fmla="*/ 134 w 139"/>
                  <a:gd name="T97" fmla="*/ 43 h 139"/>
                  <a:gd name="T98" fmla="*/ 127 w 139"/>
                  <a:gd name="T99" fmla="*/ 31 h 139"/>
                  <a:gd name="T100" fmla="*/ 118 w 139"/>
                  <a:gd name="T101" fmla="*/ 20 h 139"/>
                  <a:gd name="T102" fmla="*/ 107 w 139"/>
                  <a:gd name="T103" fmla="*/ 11 h 139"/>
                  <a:gd name="T104" fmla="*/ 101 w 139"/>
                  <a:gd name="T105" fmla="*/ 7 h 139"/>
                  <a:gd name="T106" fmla="*/ 96 w 139"/>
                  <a:gd name="T107" fmla="*/ 5 h 139"/>
                  <a:gd name="T108" fmla="*/ 89 w 139"/>
                  <a:gd name="T109" fmla="*/ 2 h 139"/>
                  <a:gd name="T110" fmla="*/ 83 w 139"/>
                  <a:gd name="T111" fmla="*/ 1 h 139"/>
                  <a:gd name="T112" fmla="*/ 70 w 139"/>
                  <a:gd name="T113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9" h="139">
                    <a:moveTo>
                      <a:pt x="70" y="0"/>
                    </a:moveTo>
                    <a:lnTo>
                      <a:pt x="55" y="1"/>
                    </a:lnTo>
                    <a:lnTo>
                      <a:pt x="43" y="5"/>
                    </a:lnTo>
                    <a:lnTo>
                      <a:pt x="31" y="11"/>
                    </a:lnTo>
                    <a:lnTo>
                      <a:pt x="21" y="20"/>
                    </a:lnTo>
                    <a:lnTo>
                      <a:pt x="11" y="31"/>
                    </a:lnTo>
                    <a:lnTo>
                      <a:pt x="5" y="43"/>
                    </a:lnTo>
                    <a:lnTo>
                      <a:pt x="1" y="55"/>
                    </a:lnTo>
                    <a:lnTo>
                      <a:pt x="0" y="69"/>
                    </a:lnTo>
                    <a:lnTo>
                      <a:pt x="1" y="83"/>
                    </a:lnTo>
                    <a:lnTo>
                      <a:pt x="2" y="89"/>
                    </a:lnTo>
                    <a:lnTo>
                      <a:pt x="5" y="96"/>
                    </a:lnTo>
                    <a:lnTo>
                      <a:pt x="7" y="101"/>
                    </a:lnTo>
                    <a:lnTo>
                      <a:pt x="11" y="107"/>
                    </a:lnTo>
                    <a:lnTo>
                      <a:pt x="21" y="118"/>
                    </a:lnTo>
                    <a:lnTo>
                      <a:pt x="31" y="127"/>
                    </a:lnTo>
                    <a:lnTo>
                      <a:pt x="43" y="134"/>
                    </a:lnTo>
                    <a:lnTo>
                      <a:pt x="55" y="137"/>
                    </a:lnTo>
                    <a:lnTo>
                      <a:pt x="70" y="139"/>
                    </a:lnTo>
                    <a:lnTo>
                      <a:pt x="76" y="138"/>
                    </a:lnTo>
                    <a:lnTo>
                      <a:pt x="76" y="137"/>
                    </a:lnTo>
                    <a:lnTo>
                      <a:pt x="77" y="137"/>
                    </a:lnTo>
                    <a:lnTo>
                      <a:pt x="79" y="137"/>
                    </a:lnTo>
                    <a:lnTo>
                      <a:pt x="83" y="137"/>
                    </a:lnTo>
                    <a:lnTo>
                      <a:pt x="89" y="135"/>
                    </a:lnTo>
                    <a:lnTo>
                      <a:pt x="89" y="134"/>
                    </a:lnTo>
                    <a:lnTo>
                      <a:pt x="90" y="134"/>
                    </a:lnTo>
                    <a:lnTo>
                      <a:pt x="92" y="134"/>
                    </a:lnTo>
                    <a:lnTo>
                      <a:pt x="96" y="134"/>
                    </a:lnTo>
                    <a:lnTo>
                      <a:pt x="101" y="130"/>
                    </a:lnTo>
                    <a:lnTo>
                      <a:pt x="107" y="127"/>
                    </a:lnTo>
                    <a:lnTo>
                      <a:pt x="112" y="122"/>
                    </a:lnTo>
                    <a:lnTo>
                      <a:pt x="118" y="118"/>
                    </a:lnTo>
                    <a:lnTo>
                      <a:pt x="123" y="112"/>
                    </a:lnTo>
                    <a:lnTo>
                      <a:pt x="127" y="107"/>
                    </a:lnTo>
                    <a:lnTo>
                      <a:pt x="130" y="101"/>
                    </a:lnTo>
                    <a:lnTo>
                      <a:pt x="134" y="96"/>
                    </a:lnTo>
                    <a:lnTo>
                      <a:pt x="134" y="92"/>
                    </a:lnTo>
                    <a:lnTo>
                      <a:pt x="134" y="90"/>
                    </a:lnTo>
                    <a:lnTo>
                      <a:pt x="134" y="89"/>
                    </a:lnTo>
                    <a:lnTo>
                      <a:pt x="135" y="89"/>
                    </a:lnTo>
                    <a:lnTo>
                      <a:pt x="137" y="83"/>
                    </a:lnTo>
                    <a:lnTo>
                      <a:pt x="137" y="79"/>
                    </a:lnTo>
                    <a:lnTo>
                      <a:pt x="137" y="77"/>
                    </a:lnTo>
                    <a:lnTo>
                      <a:pt x="137" y="76"/>
                    </a:lnTo>
                    <a:lnTo>
                      <a:pt x="138" y="76"/>
                    </a:lnTo>
                    <a:lnTo>
                      <a:pt x="139" y="69"/>
                    </a:lnTo>
                    <a:lnTo>
                      <a:pt x="137" y="55"/>
                    </a:lnTo>
                    <a:lnTo>
                      <a:pt x="134" y="43"/>
                    </a:lnTo>
                    <a:lnTo>
                      <a:pt x="127" y="31"/>
                    </a:lnTo>
                    <a:lnTo>
                      <a:pt x="118" y="20"/>
                    </a:lnTo>
                    <a:lnTo>
                      <a:pt x="107" y="11"/>
                    </a:lnTo>
                    <a:lnTo>
                      <a:pt x="101" y="7"/>
                    </a:lnTo>
                    <a:lnTo>
                      <a:pt x="96" y="5"/>
                    </a:lnTo>
                    <a:lnTo>
                      <a:pt x="89" y="2"/>
                    </a:lnTo>
                    <a:lnTo>
                      <a:pt x="83" y="1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49" name="Freeform 51">
                <a:extLst>
                  <a:ext uri="{FF2B5EF4-FFF2-40B4-BE49-F238E27FC236}">
                    <a16:creationId xmlns:a16="http://schemas.microsoft.com/office/drawing/2014/main" id="{1FC537ED-1001-56E7-23F6-9EA90AB3B4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4525" y="2154238"/>
                <a:ext cx="36512" cy="36513"/>
              </a:xfrm>
              <a:custGeom>
                <a:avLst/>
                <a:gdLst>
                  <a:gd name="T0" fmla="*/ 70 w 139"/>
                  <a:gd name="T1" fmla="*/ 0 h 139"/>
                  <a:gd name="T2" fmla="*/ 55 w 139"/>
                  <a:gd name="T3" fmla="*/ 1 h 139"/>
                  <a:gd name="T4" fmla="*/ 43 w 139"/>
                  <a:gd name="T5" fmla="*/ 6 h 139"/>
                  <a:gd name="T6" fmla="*/ 31 w 139"/>
                  <a:gd name="T7" fmla="*/ 12 h 139"/>
                  <a:gd name="T8" fmla="*/ 21 w 139"/>
                  <a:gd name="T9" fmla="*/ 21 h 139"/>
                  <a:gd name="T10" fmla="*/ 11 w 139"/>
                  <a:gd name="T11" fmla="*/ 31 h 139"/>
                  <a:gd name="T12" fmla="*/ 5 w 139"/>
                  <a:gd name="T13" fmla="*/ 43 h 139"/>
                  <a:gd name="T14" fmla="*/ 1 w 139"/>
                  <a:gd name="T15" fmla="*/ 56 h 139"/>
                  <a:gd name="T16" fmla="*/ 0 w 139"/>
                  <a:gd name="T17" fmla="*/ 70 h 139"/>
                  <a:gd name="T18" fmla="*/ 1 w 139"/>
                  <a:gd name="T19" fmla="*/ 83 h 139"/>
                  <a:gd name="T20" fmla="*/ 2 w 139"/>
                  <a:gd name="T21" fmla="*/ 89 h 139"/>
                  <a:gd name="T22" fmla="*/ 5 w 139"/>
                  <a:gd name="T23" fmla="*/ 96 h 139"/>
                  <a:gd name="T24" fmla="*/ 7 w 139"/>
                  <a:gd name="T25" fmla="*/ 101 h 139"/>
                  <a:gd name="T26" fmla="*/ 11 w 139"/>
                  <a:gd name="T27" fmla="*/ 108 h 139"/>
                  <a:gd name="T28" fmla="*/ 21 w 139"/>
                  <a:gd name="T29" fmla="*/ 119 h 139"/>
                  <a:gd name="T30" fmla="*/ 31 w 139"/>
                  <a:gd name="T31" fmla="*/ 127 h 139"/>
                  <a:gd name="T32" fmla="*/ 43 w 139"/>
                  <a:gd name="T33" fmla="*/ 134 h 139"/>
                  <a:gd name="T34" fmla="*/ 55 w 139"/>
                  <a:gd name="T35" fmla="*/ 137 h 139"/>
                  <a:gd name="T36" fmla="*/ 70 w 139"/>
                  <a:gd name="T37" fmla="*/ 139 h 139"/>
                  <a:gd name="T38" fmla="*/ 76 w 139"/>
                  <a:gd name="T39" fmla="*/ 138 h 139"/>
                  <a:gd name="T40" fmla="*/ 76 w 139"/>
                  <a:gd name="T41" fmla="*/ 137 h 139"/>
                  <a:gd name="T42" fmla="*/ 77 w 139"/>
                  <a:gd name="T43" fmla="*/ 137 h 139"/>
                  <a:gd name="T44" fmla="*/ 79 w 139"/>
                  <a:gd name="T45" fmla="*/ 137 h 139"/>
                  <a:gd name="T46" fmla="*/ 83 w 139"/>
                  <a:gd name="T47" fmla="*/ 137 h 139"/>
                  <a:gd name="T48" fmla="*/ 89 w 139"/>
                  <a:gd name="T49" fmla="*/ 135 h 139"/>
                  <a:gd name="T50" fmla="*/ 89 w 139"/>
                  <a:gd name="T51" fmla="*/ 134 h 139"/>
                  <a:gd name="T52" fmla="*/ 90 w 139"/>
                  <a:gd name="T53" fmla="*/ 134 h 139"/>
                  <a:gd name="T54" fmla="*/ 92 w 139"/>
                  <a:gd name="T55" fmla="*/ 134 h 139"/>
                  <a:gd name="T56" fmla="*/ 96 w 139"/>
                  <a:gd name="T57" fmla="*/ 134 h 139"/>
                  <a:gd name="T58" fmla="*/ 101 w 139"/>
                  <a:gd name="T59" fmla="*/ 130 h 139"/>
                  <a:gd name="T60" fmla="*/ 107 w 139"/>
                  <a:gd name="T61" fmla="*/ 127 h 139"/>
                  <a:gd name="T62" fmla="*/ 112 w 139"/>
                  <a:gd name="T63" fmla="*/ 123 h 139"/>
                  <a:gd name="T64" fmla="*/ 119 w 139"/>
                  <a:gd name="T65" fmla="*/ 119 h 139"/>
                  <a:gd name="T66" fmla="*/ 123 w 139"/>
                  <a:gd name="T67" fmla="*/ 113 h 139"/>
                  <a:gd name="T68" fmla="*/ 127 w 139"/>
                  <a:gd name="T69" fmla="*/ 108 h 139"/>
                  <a:gd name="T70" fmla="*/ 130 w 139"/>
                  <a:gd name="T71" fmla="*/ 101 h 139"/>
                  <a:gd name="T72" fmla="*/ 134 w 139"/>
                  <a:gd name="T73" fmla="*/ 96 h 139"/>
                  <a:gd name="T74" fmla="*/ 134 w 139"/>
                  <a:gd name="T75" fmla="*/ 92 h 139"/>
                  <a:gd name="T76" fmla="*/ 134 w 139"/>
                  <a:gd name="T77" fmla="*/ 90 h 139"/>
                  <a:gd name="T78" fmla="*/ 134 w 139"/>
                  <a:gd name="T79" fmla="*/ 89 h 139"/>
                  <a:gd name="T80" fmla="*/ 135 w 139"/>
                  <a:gd name="T81" fmla="*/ 89 h 139"/>
                  <a:gd name="T82" fmla="*/ 137 w 139"/>
                  <a:gd name="T83" fmla="*/ 83 h 139"/>
                  <a:gd name="T84" fmla="*/ 137 w 139"/>
                  <a:gd name="T85" fmla="*/ 79 h 139"/>
                  <a:gd name="T86" fmla="*/ 137 w 139"/>
                  <a:gd name="T87" fmla="*/ 77 h 139"/>
                  <a:gd name="T88" fmla="*/ 137 w 139"/>
                  <a:gd name="T89" fmla="*/ 76 h 139"/>
                  <a:gd name="T90" fmla="*/ 138 w 139"/>
                  <a:gd name="T91" fmla="*/ 76 h 139"/>
                  <a:gd name="T92" fmla="*/ 139 w 139"/>
                  <a:gd name="T93" fmla="*/ 70 h 139"/>
                  <a:gd name="T94" fmla="*/ 137 w 139"/>
                  <a:gd name="T95" fmla="*/ 56 h 139"/>
                  <a:gd name="T96" fmla="*/ 134 w 139"/>
                  <a:gd name="T97" fmla="*/ 43 h 139"/>
                  <a:gd name="T98" fmla="*/ 127 w 139"/>
                  <a:gd name="T99" fmla="*/ 31 h 139"/>
                  <a:gd name="T100" fmla="*/ 119 w 139"/>
                  <a:gd name="T101" fmla="*/ 21 h 139"/>
                  <a:gd name="T102" fmla="*/ 107 w 139"/>
                  <a:gd name="T103" fmla="*/ 12 h 139"/>
                  <a:gd name="T104" fmla="*/ 101 w 139"/>
                  <a:gd name="T105" fmla="*/ 8 h 139"/>
                  <a:gd name="T106" fmla="*/ 96 w 139"/>
                  <a:gd name="T107" fmla="*/ 6 h 139"/>
                  <a:gd name="T108" fmla="*/ 89 w 139"/>
                  <a:gd name="T109" fmla="*/ 3 h 139"/>
                  <a:gd name="T110" fmla="*/ 83 w 139"/>
                  <a:gd name="T111" fmla="*/ 1 h 139"/>
                  <a:gd name="T112" fmla="*/ 70 w 139"/>
                  <a:gd name="T113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9" h="139">
                    <a:moveTo>
                      <a:pt x="70" y="0"/>
                    </a:moveTo>
                    <a:lnTo>
                      <a:pt x="55" y="1"/>
                    </a:lnTo>
                    <a:lnTo>
                      <a:pt x="43" y="6"/>
                    </a:lnTo>
                    <a:lnTo>
                      <a:pt x="31" y="12"/>
                    </a:lnTo>
                    <a:lnTo>
                      <a:pt x="21" y="21"/>
                    </a:lnTo>
                    <a:lnTo>
                      <a:pt x="11" y="31"/>
                    </a:lnTo>
                    <a:lnTo>
                      <a:pt x="5" y="43"/>
                    </a:lnTo>
                    <a:lnTo>
                      <a:pt x="1" y="56"/>
                    </a:lnTo>
                    <a:lnTo>
                      <a:pt x="0" y="70"/>
                    </a:lnTo>
                    <a:lnTo>
                      <a:pt x="1" y="83"/>
                    </a:lnTo>
                    <a:lnTo>
                      <a:pt x="2" y="89"/>
                    </a:lnTo>
                    <a:lnTo>
                      <a:pt x="5" y="96"/>
                    </a:lnTo>
                    <a:lnTo>
                      <a:pt x="7" y="101"/>
                    </a:lnTo>
                    <a:lnTo>
                      <a:pt x="11" y="108"/>
                    </a:lnTo>
                    <a:lnTo>
                      <a:pt x="21" y="119"/>
                    </a:lnTo>
                    <a:lnTo>
                      <a:pt x="31" y="127"/>
                    </a:lnTo>
                    <a:lnTo>
                      <a:pt x="43" y="134"/>
                    </a:lnTo>
                    <a:lnTo>
                      <a:pt x="55" y="137"/>
                    </a:lnTo>
                    <a:lnTo>
                      <a:pt x="70" y="139"/>
                    </a:lnTo>
                    <a:lnTo>
                      <a:pt x="76" y="138"/>
                    </a:lnTo>
                    <a:lnTo>
                      <a:pt x="76" y="137"/>
                    </a:lnTo>
                    <a:lnTo>
                      <a:pt x="77" y="137"/>
                    </a:lnTo>
                    <a:lnTo>
                      <a:pt x="79" y="137"/>
                    </a:lnTo>
                    <a:lnTo>
                      <a:pt x="83" y="137"/>
                    </a:lnTo>
                    <a:lnTo>
                      <a:pt x="89" y="135"/>
                    </a:lnTo>
                    <a:lnTo>
                      <a:pt x="89" y="134"/>
                    </a:lnTo>
                    <a:lnTo>
                      <a:pt x="90" y="134"/>
                    </a:lnTo>
                    <a:lnTo>
                      <a:pt x="92" y="134"/>
                    </a:lnTo>
                    <a:lnTo>
                      <a:pt x="96" y="134"/>
                    </a:lnTo>
                    <a:lnTo>
                      <a:pt x="101" y="130"/>
                    </a:lnTo>
                    <a:lnTo>
                      <a:pt x="107" y="127"/>
                    </a:lnTo>
                    <a:lnTo>
                      <a:pt x="112" y="123"/>
                    </a:lnTo>
                    <a:lnTo>
                      <a:pt x="119" y="119"/>
                    </a:lnTo>
                    <a:lnTo>
                      <a:pt x="123" y="113"/>
                    </a:lnTo>
                    <a:lnTo>
                      <a:pt x="127" y="108"/>
                    </a:lnTo>
                    <a:lnTo>
                      <a:pt x="130" y="101"/>
                    </a:lnTo>
                    <a:lnTo>
                      <a:pt x="134" y="96"/>
                    </a:lnTo>
                    <a:lnTo>
                      <a:pt x="134" y="92"/>
                    </a:lnTo>
                    <a:lnTo>
                      <a:pt x="134" y="90"/>
                    </a:lnTo>
                    <a:lnTo>
                      <a:pt x="134" y="89"/>
                    </a:lnTo>
                    <a:lnTo>
                      <a:pt x="135" y="89"/>
                    </a:lnTo>
                    <a:lnTo>
                      <a:pt x="137" y="83"/>
                    </a:lnTo>
                    <a:lnTo>
                      <a:pt x="137" y="79"/>
                    </a:lnTo>
                    <a:lnTo>
                      <a:pt x="137" y="77"/>
                    </a:lnTo>
                    <a:lnTo>
                      <a:pt x="137" y="76"/>
                    </a:lnTo>
                    <a:lnTo>
                      <a:pt x="138" y="76"/>
                    </a:lnTo>
                    <a:lnTo>
                      <a:pt x="139" y="70"/>
                    </a:lnTo>
                    <a:lnTo>
                      <a:pt x="137" y="56"/>
                    </a:lnTo>
                    <a:lnTo>
                      <a:pt x="134" y="43"/>
                    </a:lnTo>
                    <a:lnTo>
                      <a:pt x="127" y="31"/>
                    </a:lnTo>
                    <a:lnTo>
                      <a:pt x="119" y="21"/>
                    </a:lnTo>
                    <a:lnTo>
                      <a:pt x="107" y="12"/>
                    </a:lnTo>
                    <a:lnTo>
                      <a:pt x="101" y="8"/>
                    </a:lnTo>
                    <a:lnTo>
                      <a:pt x="96" y="6"/>
                    </a:lnTo>
                    <a:lnTo>
                      <a:pt x="89" y="3"/>
                    </a:lnTo>
                    <a:lnTo>
                      <a:pt x="83" y="1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50" name="Freeform 52">
                <a:extLst>
                  <a:ext uri="{FF2B5EF4-FFF2-40B4-BE49-F238E27FC236}">
                    <a16:creationId xmlns:a16="http://schemas.microsoft.com/office/drawing/2014/main" id="{DF1A1D3F-A62D-69F0-25CD-C393FA2BF1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7550" y="2133601"/>
                <a:ext cx="36512" cy="36513"/>
              </a:xfrm>
              <a:custGeom>
                <a:avLst/>
                <a:gdLst>
                  <a:gd name="T0" fmla="*/ 70 w 139"/>
                  <a:gd name="T1" fmla="*/ 0 h 139"/>
                  <a:gd name="T2" fmla="*/ 56 w 139"/>
                  <a:gd name="T3" fmla="*/ 1 h 139"/>
                  <a:gd name="T4" fmla="*/ 43 w 139"/>
                  <a:gd name="T5" fmla="*/ 5 h 139"/>
                  <a:gd name="T6" fmla="*/ 31 w 139"/>
                  <a:gd name="T7" fmla="*/ 11 h 139"/>
                  <a:gd name="T8" fmla="*/ 21 w 139"/>
                  <a:gd name="T9" fmla="*/ 20 h 139"/>
                  <a:gd name="T10" fmla="*/ 12 w 139"/>
                  <a:gd name="T11" fmla="*/ 30 h 139"/>
                  <a:gd name="T12" fmla="*/ 6 w 139"/>
                  <a:gd name="T13" fmla="*/ 43 h 139"/>
                  <a:gd name="T14" fmla="*/ 1 w 139"/>
                  <a:gd name="T15" fmla="*/ 55 h 139"/>
                  <a:gd name="T16" fmla="*/ 0 w 139"/>
                  <a:gd name="T17" fmla="*/ 69 h 139"/>
                  <a:gd name="T18" fmla="*/ 1 w 139"/>
                  <a:gd name="T19" fmla="*/ 83 h 139"/>
                  <a:gd name="T20" fmla="*/ 3 w 139"/>
                  <a:gd name="T21" fmla="*/ 89 h 139"/>
                  <a:gd name="T22" fmla="*/ 6 w 139"/>
                  <a:gd name="T23" fmla="*/ 96 h 139"/>
                  <a:gd name="T24" fmla="*/ 8 w 139"/>
                  <a:gd name="T25" fmla="*/ 101 h 139"/>
                  <a:gd name="T26" fmla="*/ 12 w 139"/>
                  <a:gd name="T27" fmla="*/ 107 h 139"/>
                  <a:gd name="T28" fmla="*/ 21 w 139"/>
                  <a:gd name="T29" fmla="*/ 118 h 139"/>
                  <a:gd name="T30" fmla="*/ 31 w 139"/>
                  <a:gd name="T31" fmla="*/ 126 h 139"/>
                  <a:gd name="T32" fmla="*/ 43 w 139"/>
                  <a:gd name="T33" fmla="*/ 133 h 139"/>
                  <a:gd name="T34" fmla="*/ 56 w 139"/>
                  <a:gd name="T35" fmla="*/ 137 h 139"/>
                  <a:gd name="T36" fmla="*/ 70 w 139"/>
                  <a:gd name="T37" fmla="*/ 139 h 139"/>
                  <a:gd name="T38" fmla="*/ 76 w 139"/>
                  <a:gd name="T39" fmla="*/ 138 h 139"/>
                  <a:gd name="T40" fmla="*/ 76 w 139"/>
                  <a:gd name="T41" fmla="*/ 137 h 139"/>
                  <a:gd name="T42" fmla="*/ 77 w 139"/>
                  <a:gd name="T43" fmla="*/ 137 h 139"/>
                  <a:gd name="T44" fmla="*/ 79 w 139"/>
                  <a:gd name="T45" fmla="*/ 137 h 139"/>
                  <a:gd name="T46" fmla="*/ 83 w 139"/>
                  <a:gd name="T47" fmla="*/ 137 h 139"/>
                  <a:gd name="T48" fmla="*/ 89 w 139"/>
                  <a:gd name="T49" fmla="*/ 135 h 139"/>
                  <a:gd name="T50" fmla="*/ 89 w 139"/>
                  <a:gd name="T51" fmla="*/ 133 h 139"/>
                  <a:gd name="T52" fmla="*/ 90 w 139"/>
                  <a:gd name="T53" fmla="*/ 133 h 139"/>
                  <a:gd name="T54" fmla="*/ 92 w 139"/>
                  <a:gd name="T55" fmla="*/ 133 h 139"/>
                  <a:gd name="T56" fmla="*/ 96 w 139"/>
                  <a:gd name="T57" fmla="*/ 133 h 139"/>
                  <a:gd name="T58" fmla="*/ 101 w 139"/>
                  <a:gd name="T59" fmla="*/ 129 h 139"/>
                  <a:gd name="T60" fmla="*/ 107 w 139"/>
                  <a:gd name="T61" fmla="*/ 126 h 139"/>
                  <a:gd name="T62" fmla="*/ 113 w 139"/>
                  <a:gd name="T63" fmla="*/ 122 h 139"/>
                  <a:gd name="T64" fmla="*/ 119 w 139"/>
                  <a:gd name="T65" fmla="*/ 118 h 139"/>
                  <a:gd name="T66" fmla="*/ 123 w 139"/>
                  <a:gd name="T67" fmla="*/ 112 h 139"/>
                  <a:gd name="T68" fmla="*/ 127 w 139"/>
                  <a:gd name="T69" fmla="*/ 107 h 139"/>
                  <a:gd name="T70" fmla="*/ 130 w 139"/>
                  <a:gd name="T71" fmla="*/ 101 h 139"/>
                  <a:gd name="T72" fmla="*/ 134 w 139"/>
                  <a:gd name="T73" fmla="*/ 96 h 139"/>
                  <a:gd name="T74" fmla="*/ 134 w 139"/>
                  <a:gd name="T75" fmla="*/ 92 h 139"/>
                  <a:gd name="T76" fmla="*/ 134 w 139"/>
                  <a:gd name="T77" fmla="*/ 90 h 139"/>
                  <a:gd name="T78" fmla="*/ 134 w 139"/>
                  <a:gd name="T79" fmla="*/ 89 h 139"/>
                  <a:gd name="T80" fmla="*/ 135 w 139"/>
                  <a:gd name="T81" fmla="*/ 89 h 139"/>
                  <a:gd name="T82" fmla="*/ 137 w 139"/>
                  <a:gd name="T83" fmla="*/ 83 h 139"/>
                  <a:gd name="T84" fmla="*/ 137 w 139"/>
                  <a:gd name="T85" fmla="*/ 78 h 139"/>
                  <a:gd name="T86" fmla="*/ 137 w 139"/>
                  <a:gd name="T87" fmla="*/ 76 h 139"/>
                  <a:gd name="T88" fmla="*/ 137 w 139"/>
                  <a:gd name="T89" fmla="*/ 75 h 139"/>
                  <a:gd name="T90" fmla="*/ 138 w 139"/>
                  <a:gd name="T91" fmla="*/ 75 h 139"/>
                  <a:gd name="T92" fmla="*/ 139 w 139"/>
                  <a:gd name="T93" fmla="*/ 69 h 139"/>
                  <a:gd name="T94" fmla="*/ 137 w 139"/>
                  <a:gd name="T95" fmla="*/ 55 h 139"/>
                  <a:gd name="T96" fmla="*/ 134 w 139"/>
                  <a:gd name="T97" fmla="*/ 43 h 139"/>
                  <a:gd name="T98" fmla="*/ 127 w 139"/>
                  <a:gd name="T99" fmla="*/ 30 h 139"/>
                  <a:gd name="T100" fmla="*/ 119 w 139"/>
                  <a:gd name="T101" fmla="*/ 20 h 139"/>
                  <a:gd name="T102" fmla="*/ 107 w 139"/>
                  <a:gd name="T103" fmla="*/ 11 h 139"/>
                  <a:gd name="T104" fmla="*/ 101 w 139"/>
                  <a:gd name="T105" fmla="*/ 7 h 139"/>
                  <a:gd name="T106" fmla="*/ 96 w 139"/>
                  <a:gd name="T107" fmla="*/ 5 h 139"/>
                  <a:gd name="T108" fmla="*/ 89 w 139"/>
                  <a:gd name="T109" fmla="*/ 2 h 139"/>
                  <a:gd name="T110" fmla="*/ 83 w 139"/>
                  <a:gd name="T111" fmla="*/ 1 h 139"/>
                  <a:gd name="T112" fmla="*/ 70 w 139"/>
                  <a:gd name="T113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9" h="139">
                    <a:moveTo>
                      <a:pt x="70" y="0"/>
                    </a:moveTo>
                    <a:lnTo>
                      <a:pt x="56" y="1"/>
                    </a:lnTo>
                    <a:lnTo>
                      <a:pt x="43" y="5"/>
                    </a:lnTo>
                    <a:lnTo>
                      <a:pt x="31" y="11"/>
                    </a:lnTo>
                    <a:lnTo>
                      <a:pt x="21" y="20"/>
                    </a:lnTo>
                    <a:lnTo>
                      <a:pt x="12" y="30"/>
                    </a:lnTo>
                    <a:lnTo>
                      <a:pt x="6" y="43"/>
                    </a:lnTo>
                    <a:lnTo>
                      <a:pt x="1" y="55"/>
                    </a:lnTo>
                    <a:lnTo>
                      <a:pt x="0" y="69"/>
                    </a:lnTo>
                    <a:lnTo>
                      <a:pt x="1" y="83"/>
                    </a:lnTo>
                    <a:lnTo>
                      <a:pt x="3" y="89"/>
                    </a:lnTo>
                    <a:lnTo>
                      <a:pt x="6" y="96"/>
                    </a:lnTo>
                    <a:lnTo>
                      <a:pt x="8" y="101"/>
                    </a:lnTo>
                    <a:lnTo>
                      <a:pt x="12" y="107"/>
                    </a:lnTo>
                    <a:lnTo>
                      <a:pt x="21" y="118"/>
                    </a:lnTo>
                    <a:lnTo>
                      <a:pt x="31" y="126"/>
                    </a:lnTo>
                    <a:lnTo>
                      <a:pt x="43" y="133"/>
                    </a:lnTo>
                    <a:lnTo>
                      <a:pt x="56" y="137"/>
                    </a:lnTo>
                    <a:lnTo>
                      <a:pt x="70" y="139"/>
                    </a:lnTo>
                    <a:lnTo>
                      <a:pt x="76" y="138"/>
                    </a:lnTo>
                    <a:lnTo>
                      <a:pt x="76" y="137"/>
                    </a:lnTo>
                    <a:lnTo>
                      <a:pt x="77" y="137"/>
                    </a:lnTo>
                    <a:lnTo>
                      <a:pt x="79" y="137"/>
                    </a:lnTo>
                    <a:lnTo>
                      <a:pt x="83" y="137"/>
                    </a:lnTo>
                    <a:lnTo>
                      <a:pt x="89" y="135"/>
                    </a:lnTo>
                    <a:lnTo>
                      <a:pt x="89" y="133"/>
                    </a:lnTo>
                    <a:lnTo>
                      <a:pt x="90" y="133"/>
                    </a:lnTo>
                    <a:lnTo>
                      <a:pt x="92" y="133"/>
                    </a:lnTo>
                    <a:lnTo>
                      <a:pt x="96" y="133"/>
                    </a:lnTo>
                    <a:lnTo>
                      <a:pt x="101" y="129"/>
                    </a:lnTo>
                    <a:lnTo>
                      <a:pt x="107" y="126"/>
                    </a:lnTo>
                    <a:lnTo>
                      <a:pt x="113" y="122"/>
                    </a:lnTo>
                    <a:lnTo>
                      <a:pt x="119" y="118"/>
                    </a:lnTo>
                    <a:lnTo>
                      <a:pt x="123" y="112"/>
                    </a:lnTo>
                    <a:lnTo>
                      <a:pt x="127" y="107"/>
                    </a:lnTo>
                    <a:lnTo>
                      <a:pt x="130" y="101"/>
                    </a:lnTo>
                    <a:lnTo>
                      <a:pt x="134" y="96"/>
                    </a:lnTo>
                    <a:lnTo>
                      <a:pt x="134" y="92"/>
                    </a:lnTo>
                    <a:lnTo>
                      <a:pt x="134" y="90"/>
                    </a:lnTo>
                    <a:lnTo>
                      <a:pt x="134" y="89"/>
                    </a:lnTo>
                    <a:lnTo>
                      <a:pt x="135" y="89"/>
                    </a:lnTo>
                    <a:lnTo>
                      <a:pt x="137" y="83"/>
                    </a:lnTo>
                    <a:lnTo>
                      <a:pt x="137" y="78"/>
                    </a:lnTo>
                    <a:lnTo>
                      <a:pt x="137" y="76"/>
                    </a:lnTo>
                    <a:lnTo>
                      <a:pt x="137" y="75"/>
                    </a:lnTo>
                    <a:lnTo>
                      <a:pt x="138" y="75"/>
                    </a:lnTo>
                    <a:lnTo>
                      <a:pt x="139" y="69"/>
                    </a:lnTo>
                    <a:lnTo>
                      <a:pt x="137" y="55"/>
                    </a:lnTo>
                    <a:lnTo>
                      <a:pt x="134" y="43"/>
                    </a:lnTo>
                    <a:lnTo>
                      <a:pt x="127" y="30"/>
                    </a:lnTo>
                    <a:lnTo>
                      <a:pt x="119" y="20"/>
                    </a:lnTo>
                    <a:lnTo>
                      <a:pt x="107" y="11"/>
                    </a:lnTo>
                    <a:lnTo>
                      <a:pt x="101" y="7"/>
                    </a:lnTo>
                    <a:lnTo>
                      <a:pt x="96" y="5"/>
                    </a:lnTo>
                    <a:lnTo>
                      <a:pt x="89" y="2"/>
                    </a:lnTo>
                    <a:lnTo>
                      <a:pt x="83" y="1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51" name="Freeform 53">
                <a:extLst>
                  <a:ext uri="{FF2B5EF4-FFF2-40B4-BE49-F238E27FC236}">
                    <a16:creationId xmlns:a16="http://schemas.microsoft.com/office/drawing/2014/main" id="{FAE747F4-9EB8-0292-B425-8DF61EA0AF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2638" y="2038351"/>
                <a:ext cx="36512" cy="38100"/>
              </a:xfrm>
              <a:custGeom>
                <a:avLst/>
                <a:gdLst>
                  <a:gd name="T0" fmla="*/ 69 w 139"/>
                  <a:gd name="T1" fmla="*/ 0 h 139"/>
                  <a:gd name="T2" fmla="*/ 55 w 139"/>
                  <a:gd name="T3" fmla="*/ 1 h 139"/>
                  <a:gd name="T4" fmla="*/ 43 w 139"/>
                  <a:gd name="T5" fmla="*/ 5 h 139"/>
                  <a:gd name="T6" fmla="*/ 31 w 139"/>
                  <a:gd name="T7" fmla="*/ 11 h 139"/>
                  <a:gd name="T8" fmla="*/ 21 w 139"/>
                  <a:gd name="T9" fmla="*/ 20 h 139"/>
                  <a:gd name="T10" fmla="*/ 11 w 139"/>
                  <a:gd name="T11" fmla="*/ 31 h 139"/>
                  <a:gd name="T12" fmla="*/ 5 w 139"/>
                  <a:gd name="T13" fmla="*/ 43 h 139"/>
                  <a:gd name="T14" fmla="*/ 1 w 139"/>
                  <a:gd name="T15" fmla="*/ 55 h 139"/>
                  <a:gd name="T16" fmla="*/ 0 w 139"/>
                  <a:gd name="T17" fmla="*/ 69 h 139"/>
                  <a:gd name="T18" fmla="*/ 1 w 139"/>
                  <a:gd name="T19" fmla="*/ 83 h 139"/>
                  <a:gd name="T20" fmla="*/ 2 w 139"/>
                  <a:gd name="T21" fmla="*/ 89 h 139"/>
                  <a:gd name="T22" fmla="*/ 5 w 139"/>
                  <a:gd name="T23" fmla="*/ 96 h 139"/>
                  <a:gd name="T24" fmla="*/ 7 w 139"/>
                  <a:gd name="T25" fmla="*/ 101 h 139"/>
                  <a:gd name="T26" fmla="*/ 11 w 139"/>
                  <a:gd name="T27" fmla="*/ 107 h 139"/>
                  <a:gd name="T28" fmla="*/ 21 w 139"/>
                  <a:gd name="T29" fmla="*/ 118 h 139"/>
                  <a:gd name="T30" fmla="*/ 31 w 139"/>
                  <a:gd name="T31" fmla="*/ 126 h 139"/>
                  <a:gd name="T32" fmla="*/ 43 w 139"/>
                  <a:gd name="T33" fmla="*/ 134 h 139"/>
                  <a:gd name="T34" fmla="*/ 55 w 139"/>
                  <a:gd name="T35" fmla="*/ 137 h 139"/>
                  <a:gd name="T36" fmla="*/ 69 w 139"/>
                  <a:gd name="T37" fmla="*/ 139 h 139"/>
                  <a:gd name="T38" fmla="*/ 76 w 139"/>
                  <a:gd name="T39" fmla="*/ 138 h 139"/>
                  <a:gd name="T40" fmla="*/ 76 w 139"/>
                  <a:gd name="T41" fmla="*/ 137 h 139"/>
                  <a:gd name="T42" fmla="*/ 77 w 139"/>
                  <a:gd name="T43" fmla="*/ 137 h 139"/>
                  <a:gd name="T44" fmla="*/ 79 w 139"/>
                  <a:gd name="T45" fmla="*/ 137 h 139"/>
                  <a:gd name="T46" fmla="*/ 83 w 139"/>
                  <a:gd name="T47" fmla="*/ 137 h 139"/>
                  <a:gd name="T48" fmla="*/ 89 w 139"/>
                  <a:gd name="T49" fmla="*/ 135 h 139"/>
                  <a:gd name="T50" fmla="*/ 89 w 139"/>
                  <a:gd name="T51" fmla="*/ 134 h 139"/>
                  <a:gd name="T52" fmla="*/ 90 w 139"/>
                  <a:gd name="T53" fmla="*/ 134 h 139"/>
                  <a:gd name="T54" fmla="*/ 92 w 139"/>
                  <a:gd name="T55" fmla="*/ 134 h 139"/>
                  <a:gd name="T56" fmla="*/ 96 w 139"/>
                  <a:gd name="T57" fmla="*/ 134 h 139"/>
                  <a:gd name="T58" fmla="*/ 101 w 139"/>
                  <a:gd name="T59" fmla="*/ 129 h 139"/>
                  <a:gd name="T60" fmla="*/ 107 w 139"/>
                  <a:gd name="T61" fmla="*/ 126 h 139"/>
                  <a:gd name="T62" fmla="*/ 112 w 139"/>
                  <a:gd name="T63" fmla="*/ 122 h 139"/>
                  <a:gd name="T64" fmla="*/ 118 w 139"/>
                  <a:gd name="T65" fmla="*/ 118 h 139"/>
                  <a:gd name="T66" fmla="*/ 122 w 139"/>
                  <a:gd name="T67" fmla="*/ 112 h 139"/>
                  <a:gd name="T68" fmla="*/ 127 w 139"/>
                  <a:gd name="T69" fmla="*/ 107 h 139"/>
                  <a:gd name="T70" fmla="*/ 130 w 139"/>
                  <a:gd name="T71" fmla="*/ 101 h 139"/>
                  <a:gd name="T72" fmla="*/ 134 w 139"/>
                  <a:gd name="T73" fmla="*/ 96 h 139"/>
                  <a:gd name="T74" fmla="*/ 134 w 139"/>
                  <a:gd name="T75" fmla="*/ 92 h 139"/>
                  <a:gd name="T76" fmla="*/ 134 w 139"/>
                  <a:gd name="T77" fmla="*/ 90 h 139"/>
                  <a:gd name="T78" fmla="*/ 134 w 139"/>
                  <a:gd name="T79" fmla="*/ 89 h 139"/>
                  <a:gd name="T80" fmla="*/ 135 w 139"/>
                  <a:gd name="T81" fmla="*/ 89 h 139"/>
                  <a:gd name="T82" fmla="*/ 137 w 139"/>
                  <a:gd name="T83" fmla="*/ 83 h 139"/>
                  <a:gd name="T84" fmla="*/ 137 w 139"/>
                  <a:gd name="T85" fmla="*/ 79 h 139"/>
                  <a:gd name="T86" fmla="*/ 137 w 139"/>
                  <a:gd name="T87" fmla="*/ 76 h 139"/>
                  <a:gd name="T88" fmla="*/ 137 w 139"/>
                  <a:gd name="T89" fmla="*/ 75 h 139"/>
                  <a:gd name="T90" fmla="*/ 138 w 139"/>
                  <a:gd name="T91" fmla="*/ 75 h 139"/>
                  <a:gd name="T92" fmla="*/ 139 w 139"/>
                  <a:gd name="T93" fmla="*/ 69 h 139"/>
                  <a:gd name="T94" fmla="*/ 137 w 139"/>
                  <a:gd name="T95" fmla="*/ 55 h 139"/>
                  <a:gd name="T96" fmla="*/ 134 w 139"/>
                  <a:gd name="T97" fmla="*/ 43 h 139"/>
                  <a:gd name="T98" fmla="*/ 127 w 139"/>
                  <a:gd name="T99" fmla="*/ 31 h 139"/>
                  <a:gd name="T100" fmla="*/ 118 w 139"/>
                  <a:gd name="T101" fmla="*/ 20 h 139"/>
                  <a:gd name="T102" fmla="*/ 107 w 139"/>
                  <a:gd name="T103" fmla="*/ 11 h 139"/>
                  <a:gd name="T104" fmla="*/ 101 w 139"/>
                  <a:gd name="T105" fmla="*/ 7 h 139"/>
                  <a:gd name="T106" fmla="*/ 96 w 139"/>
                  <a:gd name="T107" fmla="*/ 5 h 139"/>
                  <a:gd name="T108" fmla="*/ 89 w 139"/>
                  <a:gd name="T109" fmla="*/ 2 h 139"/>
                  <a:gd name="T110" fmla="*/ 83 w 139"/>
                  <a:gd name="T111" fmla="*/ 1 h 139"/>
                  <a:gd name="T112" fmla="*/ 69 w 139"/>
                  <a:gd name="T113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9" h="139">
                    <a:moveTo>
                      <a:pt x="69" y="0"/>
                    </a:moveTo>
                    <a:lnTo>
                      <a:pt x="55" y="1"/>
                    </a:lnTo>
                    <a:lnTo>
                      <a:pt x="43" y="5"/>
                    </a:lnTo>
                    <a:lnTo>
                      <a:pt x="31" y="11"/>
                    </a:lnTo>
                    <a:lnTo>
                      <a:pt x="21" y="20"/>
                    </a:lnTo>
                    <a:lnTo>
                      <a:pt x="11" y="31"/>
                    </a:lnTo>
                    <a:lnTo>
                      <a:pt x="5" y="43"/>
                    </a:lnTo>
                    <a:lnTo>
                      <a:pt x="1" y="55"/>
                    </a:lnTo>
                    <a:lnTo>
                      <a:pt x="0" y="69"/>
                    </a:lnTo>
                    <a:lnTo>
                      <a:pt x="1" y="83"/>
                    </a:lnTo>
                    <a:lnTo>
                      <a:pt x="2" y="89"/>
                    </a:lnTo>
                    <a:lnTo>
                      <a:pt x="5" y="96"/>
                    </a:lnTo>
                    <a:lnTo>
                      <a:pt x="7" y="101"/>
                    </a:lnTo>
                    <a:lnTo>
                      <a:pt x="11" y="107"/>
                    </a:lnTo>
                    <a:lnTo>
                      <a:pt x="21" y="118"/>
                    </a:lnTo>
                    <a:lnTo>
                      <a:pt x="31" y="126"/>
                    </a:lnTo>
                    <a:lnTo>
                      <a:pt x="43" y="134"/>
                    </a:lnTo>
                    <a:lnTo>
                      <a:pt x="55" y="137"/>
                    </a:lnTo>
                    <a:lnTo>
                      <a:pt x="69" y="139"/>
                    </a:lnTo>
                    <a:lnTo>
                      <a:pt x="76" y="138"/>
                    </a:lnTo>
                    <a:lnTo>
                      <a:pt x="76" y="137"/>
                    </a:lnTo>
                    <a:lnTo>
                      <a:pt x="77" y="137"/>
                    </a:lnTo>
                    <a:lnTo>
                      <a:pt x="79" y="137"/>
                    </a:lnTo>
                    <a:lnTo>
                      <a:pt x="83" y="137"/>
                    </a:lnTo>
                    <a:lnTo>
                      <a:pt x="89" y="135"/>
                    </a:lnTo>
                    <a:lnTo>
                      <a:pt x="89" y="134"/>
                    </a:lnTo>
                    <a:lnTo>
                      <a:pt x="90" y="134"/>
                    </a:lnTo>
                    <a:lnTo>
                      <a:pt x="92" y="134"/>
                    </a:lnTo>
                    <a:lnTo>
                      <a:pt x="96" y="134"/>
                    </a:lnTo>
                    <a:lnTo>
                      <a:pt x="101" y="129"/>
                    </a:lnTo>
                    <a:lnTo>
                      <a:pt x="107" y="126"/>
                    </a:lnTo>
                    <a:lnTo>
                      <a:pt x="112" y="122"/>
                    </a:lnTo>
                    <a:lnTo>
                      <a:pt x="118" y="118"/>
                    </a:lnTo>
                    <a:lnTo>
                      <a:pt x="122" y="112"/>
                    </a:lnTo>
                    <a:lnTo>
                      <a:pt x="127" y="107"/>
                    </a:lnTo>
                    <a:lnTo>
                      <a:pt x="130" y="101"/>
                    </a:lnTo>
                    <a:lnTo>
                      <a:pt x="134" y="96"/>
                    </a:lnTo>
                    <a:lnTo>
                      <a:pt x="134" y="92"/>
                    </a:lnTo>
                    <a:lnTo>
                      <a:pt x="134" y="90"/>
                    </a:lnTo>
                    <a:lnTo>
                      <a:pt x="134" y="89"/>
                    </a:lnTo>
                    <a:lnTo>
                      <a:pt x="135" y="89"/>
                    </a:lnTo>
                    <a:lnTo>
                      <a:pt x="137" y="83"/>
                    </a:lnTo>
                    <a:lnTo>
                      <a:pt x="137" y="79"/>
                    </a:lnTo>
                    <a:lnTo>
                      <a:pt x="137" y="76"/>
                    </a:lnTo>
                    <a:lnTo>
                      <a:pt x="137" y="75"/>
                    </a:lnTo>
                    <a:lnTo>
                      <a:pt x="138" y="75"/>
                    </a:lnTo>
                    <a:lnTo>
                      <a:pt x="139" y="69"/>
                    </a:lnTo>
                    <a:lnTo>
                      <a:pt x="137" y="55"/>
                    </a:lnTo>
                    <a:lnTo>
                      <a:pt x="134" y="43"/>
                    </a:lnTo>
                    <a:lnTo>
                      <a:pt x="127" y="31"/>
                    </a:lnTo>
                    <a:lnTo>
                      <a:pt x="118" y="20"/>
                    </a:lnTo>
                    <a:lnTo>
                      <a:pt x="107" y="11"/>
                    </a:lnTo>
                    <a:lnTo>
                      <a:pt x="101" y="7"/>
                    </a:lnTo>
                    <a:lnTo>
                      <a:pt x="96" y="5"/>
                    </a:lnTo>
                    <a:lnTo>
                      <a:pt x="89" y="2"/>
                    </a:lnTo>
                    <a:lnTo>
                      <a:pt x="83" y="1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52" name="Freeform 54">
                <a:extLst>
                  <a:ext uri="{FF2B5EF4-FFF2-40B4-BE49-F238E27FC236}">
                    <a16:creationId xmlns:a16="http://schemas.microsoft.com/office/drawing/2014/main" id="{554107E1-3B74-9E31-D8F1-EC279F9FCA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9163" y="1968501"/>
                <a:ext cx="36512" cy="36513"/>
              </a:xfrm>
              <a:custGeom>
                <a:avLst/>
                <a:gdLst>
                  <a:gd name="T0" fmla="*/ 69 w 139"/>
                  <a:gd name="T1" fmla="*/ 0 h 138"/>
                  <a:gd name="T2" fmla="*/ 55 w 139"/>
                  <a:gd name="T3" fmla="*/ 1 h 138"/>
                  <a:gd name="T4" fmla="*/ 43 w 139"/>
                  <a:gd name="T5" fmla="*/ 5 h 138"/>
                  <a:gd name="T6" fmla="*/ 30 w 139"/>
                  <a:gd name="T7" fmla="*/ 11 h 138"/>
                  <a:gd name="T8" fmla="*/ 20 w 139"/>
                  <a:gd name="T9" fmla="*/ 20 h 138"/>
                  <a:gd name="T10" fmla="*/ 11 w 139"/>
                  <a:gd name="T11" fmla="*/ 30 h 138"/>
                  <a:gd name="T12" fmla="*/ 5 w 139"/>
                  <a:gd name="T13" fmla="*/ 43 h 138"/>
                  <a:gd name="T14" fmla="*/ 1 w 139"/>
                  <a:gd name="T15" fmla="*/ 55 h 138"/>
                  <a:gd name="T16" fmla="*/ 0 w 139"/>
                  <a:gd name="T17" fmla="*/ 69 h 138"/>
                  <a:gd name="T18" fmla="*/ 1 w 139"/>
                  <a:gd name="T19" fmla="*/ 82 h 138"/>
                  <a:gd name="T20" fmla="*/ 2 w 139"/>
                  <a:gd name="T21" fmla="*/ 89 h 138"/>
                  <a:gd name="T22" fmla="*/ 5 w 139"/>
                  <a:gd name="T23" fmla="*/ 96 h 138"/>
                  <a:gd name="T24" fmla="*/ 7 w 139"/>
                  <a:gd name="T25" fmla="*/ 101 h 138"/>
                  <a:gd name="T26" fmla="*/ 11 w 139"/>
                  <a:gd name="T27" fmla="*/ 107 h 138"/>
                  <a:gd name="T28" fmla="*/ 20 w 139"/>
                  <a:gd name="T29" fmla="*/ 118 h 138"/>
                  <a:gd name="T30" fmla="*/ 30 w 139"/>
                  <a:gd name="T31" fmla="*/ 126 h 138"/>
                  <a:gd name="T32" fmla="*/ 43 w 139"/>
                  <a:gd name="T33" fmla="*/ 133 h 138"/>
                  <a:gd name="T34" fmla="*/ 55 w 139"/>
                  <a:gd name="T35" fmla="*/ 136 h 138"/>
                  <a:gd name="T36" fmla="*/ 69 w 139"/>
                  <a:gd name="T37" fmla="*/ 138 h 138"/>
                  <a:gd name="T38" fmla="*/ 75 w 139"/>
                  <a:gd name="T39" fmla="*/ 137 h 138"/>
                  <a:gd name="T40" fmla="*/ 75 w 139"/>
                  <a:gd name="T41" fmla="*/ 136 h 138"/>
                  <a:gd name="T42" fmla="*/ 76 w 139"/>
                  <a:gd name="T43" fmla="*/ 136 h 138"/>
                  <a:gd name="T44" fmla="*/ 78 w 139"/>
                  <a:gd name="T45" fmla="*/ 136 h 138"/>
                  <a:gd name="T46" fmla="*/ 82 w 139"/>
                  <a:gd name="T47" fmla="*/ 136 h 138"/>
                  <a:gd name="T48" fmla="*/ 89 w 139"/>
                  <a:gd name="T49" fmla="*/ 134 h 138"/>
                  <a:gd name="T50" fmla="*/ 89 w 139"/>
                  <a:gd name="T51" fmla="*/ 133 h 138"/>
                  <a:gd name="T52" fmla="*/ 90 w 139"/>
                  <a:gd name="T53" fmla="*/ 133 h 138"/>
                  <a:gd name="T54" fmla="*/ 92 w 139"/>
                  <a:gd name="T55" fmla="*/ 133 h 138"/>
                  <a:gd name="T56" fmla="*/ 96 w 139"/>
                  <a:gd name="T57" fmla="*/ 133 h 138"/>
                  <a:gd name="T58" fmla="*/ 101 w 139"/>
                  <a:gd name="T59" fmla="*/ 129 h 138"/>
                  <a:gd name="T60" fmla="*/ 107 w 139"/>
                  <a:gd name="T61" fmla="*/ 126 h 138"/>
                  <a:gd name="T62" fmla="*/ 112 w 139"/>
                  <a:gd name="T63" fmla="*/ 122 h 138"/>
                  <a:gd name="T64" fmla="*/ 118 w 139"/>
                  <a:gd name="T65" fmla="*/ 118 h 138"/>
                  <a:gd name="T66" fmla="*/ 122 w 139"/>
                  <a:gd name="T67" fmla="*/ 112 h 138"/>
                  <a:gd name="T68" fmla="*/ 126 w 139"/>
                  <a:gd name="T69" fmla="*/ 107 h 138"/>
                  <a:gd name="T70" fmla="*/ 129 w 139"/>
                  <a:gd name="T71" fmla="*/ 101 h 138"/>
                  <a:gd name="T72" fmla="*/ 133 w 139"/>
                  <a:gd name="T73" fmla="*/ 96 h 138"/>
                  <a:gd name="T74" fmla="*/ 133 w 139"/>
                  <a:gd name="T75" fmla="*/ 92 h 138"/>
                  <a:gd name="T76" fmla="*/ 133 w 139"/>
                  <a:gd name="T77" fmla="*/ 90 h 138"/>
                  <a:gd name="T78" fmla="*/ 133 w 139"/>
                  <a:gd name="T79" fmla="*/ 89 h 138"/>
                  <a:gd name="T80" fmla="*/ 134 w 139"/>
                  <a:gd name="T81" fmla="*/ 89 h 138"/>
                  <a:gd name="T82" fmla="*/ 136 w 139"/>
                  <a:gd name="T83" fmla="*/ 82 h 138"/>
                  <a:gd name="T84" fmla="*/ 136 w 139"/>
                  <a:gd name="T85" fmla="*/ 78 h 138"/>
                  <a:gd name="T86" fmla="*/ 136 w 139"/>
                  <a:gd name="T87" fmla="*/ 76 h 138"/>
                  <a:gd name="T88" fmla="*/ 136 w 139"/>
                  <a:gd name="T89" fmla="*/ 75 h 138"/>
                  <a:gd name="T90" fmla="*/ 137 w 139"/>
                  <a:gd name="T91" fmla="*/ 75 h 138"/>
                  <a:gd name="T92" fmla="*/ 139 w 139"/>
                  <a:gd name="T93" fmla="*/ 69 h 138"/>
                  <a:gd name="T94" fmla="*/ 136 w 139"/>
                  <a:gd name="T95" fmla="*/ 55 h 138"/>
                  <a:gd name="T96" fmla="*/ 133 w 139"/>
                  <a:gd name="T97" fmla="*/ 43 h 138"/>
                  <a:gd name="T98" fmla="*/ 126 w 139"/>
                  <a:gd name="T99" fmla="*/ 30 h 138"/>
                  <a:gd name="T100" fmla="*/ 118 w 139"/>
                  <a:gd name="T101" fmla="*/ 20 h 138"/>
                  <a:gd name="T102" fmla="*/ 107 w 139"/>
                  <a:gd name="T103" fmla="*/ 11 h 138"/>
                  <a:gd name="T104" fmla="*/ 101 w 139"/>
                  <a:gd name="T105" fmla="*/ 7 h 138"/>
                  <a:gd name="T106" fmla="*/ 96 w 139"/>
                  <a:gd name="T107" fmla="*/ 5 h 138"/>
                  <a:gd name="T108" fmla="*/ 89 w 139"/>
                  <a:gd name="T109" fmla="*/ 2 h 138"/>
                  <a:gd name="T110" fmla="*/ 82 w 139"/>
                  <a:gd name="T111" fmla="*/ 1 h 138"/>
                  <a:gd name="T112" fmla="*/ 69 w 139"/>
                  <a:gd name="T113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9" h="138">
                    <a:moveTo>
                      <a:pt x="69" y="0"/>
                    </a:moveTo>
                    <a:lnTo>
                      <a:pt x="55" y="1"/>
                    </a:lnTo>
                    <a:lnTo>
                      <a:pt x="43" y="5"/>
                    </a:lnTo>
                    <a:lnTo>
                      <a:pt x="30" y="11"/>
                    </a:lnTo>
                    <a:lnTo>
                      <a:pt x="20" y="20"/>
                    </a:lnTo>
                    <a:lnTo>
                      <a:pt x="11" y="30"/>
                    </a:lnTo>
                    <a:lnTo>
                      <a:pt x="5" y="43"/>
                    </a:lnTo>
                    <a:lnTo>
                      <a:pt x="1" y="55"/>
                    </a:lnTo>
                    <a:lnTo>
                      <a:pt x="0" y="69"/>
                    </a:lnTo>
                    <a:lnTo>
                      <a:pt x="1" y="82"/>
                    </a:lnTo>
                    <a:lnTo>
                      <a:pt x="2" y="89"/>
                    </a:lnTo>
                    <a:lnTo>
                      <a:pt x="5" y="96"/>
                    </a:lnTo>
                    <a:lnTo>
                      <a:pt x="7" y="101"/>
                    </a:lnTo>
                    <a:lnTo>
                      <a:pt x="11" y="107"/>
                    </a:lnTo>
                    <a:lnTo>
                      <a:pt x="20" y="118"/>
                    </a:lnTo>
                    <a:lnTo>
                      <a:pt x="30" y="126"/>
                    </a:lnTo>
                    <a:lnTo>
                      <a:pt x="43" y="133"/>
                    </a:lnTo>
                    <a:lnTo>
                      <a:pt x="55" y="136"/>
                    </a:lnTo>
                    <a:lnTo>
                      <a:pt x="69" y="138"/>
                    </a:lnTo>
                    <a:lnTo>
                      <a:pt x="75" y="137"/>
                    </a:lnTo>
                    <a:lnTo>
                      <a:pt x="75" y="136"/>
                    </a:lnTo>
                    <a:lnTo>
                      <a:pt x="76" y="136"/>
                    </a:lnTo>
                    <a:lnTo>
                      <a:pt x="78" y="136"/>
                    </a:lnTo>
                    <a:lnTo>
                      <a:pt x="82" y="136"/>
                    </a:lnTo>
                    <a:lnTo>
                      <a:pt x="89" y="134"/>
                    </a:lnTo>
                    <a:lnTo>
                      <a:pt x="89" y="133"/>
                    </a:lnTo>
                    <a:lnTo>
                      <a:pt x="90" y="133"/>
                    </a:lnTo>
                    <a:lnTo>
                      <a:pt x="92" y="133"/>
                    </a:lnTo>
                    <a:lnTo>
                      <a:pt x="96" y="133"/>
                    </a:lnTo>
                    <a:lnTo>
                      <a:pt x="101" y="129"/>
                    </a:lnTo>
                    <a:lnTo>
                      <a:pt x="107" y="126"/>
                    </a:lnTo>
                    <a:lnTo>
                      <a:pt x="112" y="122"/>
                    </a:lnTo>
                    <a:lnTo>
                      <a:pt x="118" y="118"/>
                    </a:lnTo>
                    <a:lnTo>
                      <a:pt x="122" y="112"/>
                    </a:lnTo>
                    <a:lnTo>
                      <a:pt x="126" y="107"/>
                    </a:lnTo>
                    <a:lnTo>
                      <a:pt x="129" y="101"/>
                    </a:lnTo>
                    <a:lnTo>
                      <a:pt x="133" y="96"/>
                    </a:lnTo>
                    <a:lnTo>
                      <a:pt x="133" y="92"/>
                    </a:lnTo>
                    <a:lnTo>
                      <a:pt x="133" y="90"/>
                    </a:lnTo>
                    <a:lnTo>
                      <a:pt x="133" y="89"/>
                    </a:lnTo>
                    <a:lnTo>
                      <a:pt x="134" y="89"/>
                    </a:lnTo>
                    <a:lnTo>
                      <a:pt x="136" y="82"/>
                    </a:lnTo>
                    <a:lnTo>
                      <a:pt x="136" y="78"/>
                    </a:lnTo>
                    <a:lnTo>
                      <a:pt x="136" y="76"/>
                    </a:lnTo>
                    <a:lnTo>
                      <a:pt x="136" y="75"/>
                    </a:lnTo>
                    <a:lnTo>
                      <a:pt x="137" y="75"/>
                    </a:lnTo>
                    <a:lnTo>
                      <a:pt x="139" y="69"/>
                    </a:lnTo>
                    <a:lnTo>
                      <a:pt x="136" y="55"/>
                    </a:lnTo>
                    <a:lnTo>
                      <a:pt x="133" y="43"/>
                    </a:lnTo>
                    <a:lnTo>
                      <a:pt x="126" y="30"/>
                    </a:lnTo>
                    <a:lnTo>
                      <a:pt x="118" y="20"/>
                    </a:lnTo>
                    <a:lnTo>
                      <a:pt x="107" y="11"/>
                    </a:lnTo>
                    <a:lnTo>
                      <a:pt x="101" y="7"/>
                    </a:lnTo>
                    <a:lnTo>
                      <a:pt x="96" y="5"/>
                    </a:lnTo>
                    <a:lnTo>
                      <a:pt x="89" y="2"/>
                    </a:lnTo>
                    <a:lnTo>
                      <a:pt x="82" y="1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53" name="Freeform 55">
                <a:extLst>
                  <a:ext uri="{FF2B5EF4-FFF2-40B4-BE49-F238E27FC236}">
                    <a16:creationId xmlns:a16="http://schemas.microsoft.com/office/drawing/2014/main" id="{B93ADDEE-4FBE-B60B-7DF8-62B9F178E5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2513" y="1924051"/>
                <a:ext cx="38100" cy="36513"/>
              </a:xfrm>
              <a:custGeom>
                <a:avLst/>
                <a:gdLst>
                  <a:gd name="T0" fmla="*/ 70 w 139"/>
                  <a:gd name="T1" fmla="*/ 0 h 138"/>
                  <a:gd name="T2" fmla="*/ 55 w 139"/>
                  <a:gd name="T3" fmla="*/ 1 h 138"/>
                  <a:gd name="T4" fmla="*/ 43 w 139"/>
                  <a:gd name="T5" fmla="*/ 5 h 138"/>
                  <a:gd name="T6" fmla="*/ 31 w 139"/>
                  <a:gd name="T7" fmla="*/ 11 h 138"/>
                  <a:gd name="T8" fmla="*/ 21 w 139"/>
                  <a:gd name="T9" fmla="*/ 20 h 138"/>
                  <a:gd name="T10" fmla="*/ 12 w 139"/>
                  <a:gd name="T11" fmla="*/ 30 h 138"/>
                  <a:gd name="T12" fmla="*/ 6 w 139"/>
                  <a:gd name="T13" fmla="*/ 42 h 138"/>
                  <a:gd name="T14" fmla="*/ 1 w 139"/>
                  <a:gd name="T15" fmla="*/ 55 h 138"/>
                  <a:gd name="T16" fmla="*/ 0 w 139"/>
                  <a:gd name="T17" fmla="*/ 69 h 138"/>
                  <a:gd name="T18" fmla="*/ 1 w 139"/>
                  <a:gd name="T19" fmla="*/ 82 h 138"/>
                  <a:gd name="T20" fmla="*/ 2 w 139"/>
                  <a:gd name="T21" fmla="*/ 88 h 138"/>
                  <a:gd name="T22" fmla="*/ 6 w 139"/>
                  <a:gd name="T23" fmla="*/ 95 h 138"/>
                  <a:gd name="T24" fmla="*/ 8 w 139"/>
                  <a:gd name="T25" fmla="*/ 100 h 138"/>
                  <a:gd name="T26" fmla="*/ 12 w 139"/>
                  <a:gd name="T27" fmla="*/ 107 h 138"/>
                  <a:gd name="T28" fmla="*/ 21 w 139"/>
                  <a:gd name="T29" fmla="*/ 118 h 138"/>
                  <a:gd name="T30" fmla="*/ 31 w 139"/>
                  <a:gd name="T31" fmla="*/ 126 h 138"/>
                  <a:gd name="T32" fmla="*/ 43 w 139"/>
                  <a:gd name="T33" fmla="*/ 133 h 138"/>
                  <a:gd name="T34" fmla="*/ 55 w 139"/>
                  <a:gd name="T35" fmla="*/ 136 h 138"/>
                  <a:gd name="T36" fmla="*/ 70 w 139"/>
                  <a:gd name="T37" fmla="*/ 138 h 138"/>
                  <a:gd name="T38" fmla="*/ 76 w 139"/>
                  <a:gd name="T39" fmla="*/ 137 h 138"/>
                  <a:gd name="T40" fmla="*/ 76 w 139"/>
                  <a:gd name="T41" fmla="*/ 136 h 138"/>
                  <a:gd name="T42" fmla="*/ 77 w 139"/>
                  <a:gd name="T43" fmla="*/ 136 h 138"/>
                  <a:gd name="T44" fmla="*/ 79 w 139"/>
                  <a:gd name="T45" fmla="*/ 136 h 138"/>
                  <a:gd name="T46" fmla="*/ 83 w 139"/>
                  <a:gd name="T47" fmla="*/ 136 h 138"/>
                  <a:gd name="T48" fmla="*/ 89 w 139"/>
                  <a:gd name="T49" fmla="*/ 134 h 138"/>
                  <a:gd name="T50" fmla="*/ 89 w 139"/>
                  <a:gd name="T51" fmla="*/ 133 h 138"/>
                  <a:gd name="T52" fmla="*/ 90 w 139"/>
                  <a:gd name="T53" fmla="*/ 133 h 138"/>
                  <a:gd name="T54" fmla="*/ 92 w 139"/>
                  <a:gd name="T55" fmla="*/ 133 h 138"/>
                  <a:gd name="T56" fmla="*/ 96 w 139"/>
                  <a:gd name="T57" fmla="*/ 133 h 138"/>
                  <a:gd name="T58" fmla="*/ 101 w 139"/>
                  <a:gd name="T59" fmla="*/ 129 h 138"/>
                  <a:gd name="T60" fmla="*/ 107 w 139"/>
                  <a:gd name="T61" fmla="*/ 126 h 138"/>
                  <a:gd name="T62" fmla="*/ 113 w 139"/>
                  <a:gd name="T63" fmla="*/ 122 h 138"/>
                  <a:gd name="T64" fmla="*/ 119 w 139"/>
                  <a:gd name="T65" fmla="*/ 118 h 138"/>
                  <a:gd name="T66" fmla="*/ 123 w 139"/>
                  <a:gd name="T67" fmla="*/ 112 h 138"/>
                  <a:gd name="T68" fmla="*/ 127 w 139"/>
                  <a:gd name="T69" fmla="*/ 107 h 138"/>
                  <a:gd name="T70" fmla="*/ 130 w 139"/>
                  <a:gd name="T71" fmla="*/ 100 h 138"/>
                  <a:gd name="T72" fmla="*/ 134 w 139"/>
                  <a:gd name="T73" fmla="*/ 95 h 138"/>
                  <a:gd name="T74" fmla="*/ 134 w 139"/>
                  <a:gd name="T75" fmla="*/ 91 h 138"/>
                  <a:gd name="T76" fmla="*/ 134 w 139"/>
                  <a:gd name="T77" fmla="*/ 89 h 138"/>
                  <a:gd name="T78" fmla="*/ 134 w 139"/>
                  <a:gd name="T79" fmla="*/ 88 h 138"/>
                  <a:gd name="T80" fmla="*/ 135 w 139"/>
                  <a:gd name="T81" fmla="*/ 88 h 138"/>
                  <a:gd name="T82" fmla="*/ 137 w 139"/>
                  <a:gd name="T83" fmla="*/ 82 h 138"/>
                  <a:gd name="T84" fmla="*/ 137 w 139"/>
                  <a:gd name="T85" fmla="*/ 78 h 138"/>
                  <a:gd name="T86" fmla="*/ 137 w 139"/>
                  <a:gd name="T87" fmla="*/ 76 h 138"/>
                  <a:gd name="T88" fmla="*/ 137 w 139"/>
                  <a:gd name="T89" fmla="*/ 75 h 138"/>
                  <a:gd name="T90" fmla="*/ 138 w 139"/>
                  <a:gd name="T91" fmla="*/ 75 h 138"/>
                  <a:gd name="T92" fmla="*/ 139 w 139"/>
                  <a:gd name="T93" fmla="*/ 69 h 138"/>
                  <a:gd name="T94" fmla="*/ 137 w 139"/>
                  <a:gd name="T95" fmla="*/ 55 h 138"/>
                  <a:gd name="T96" fmla="*/ 134 w 139"/>
                  <a:gd name="T97" fmla="*/ 42 h 138"/>
                  <a:gd name="T98" fmla="*/ 127 w 139"/>
                  <a:gd name="T99" fmla="*/ 30 h 138"/>
                  <a:gd name="T100" fmla="*/ 119 w 139"/>
                  <a:gd name="T101" fmla="*/ 20 h 138"/>
                  <a:gd name="T102" fmla="*/ 107 w 139"/>
                  <a:gd name="T103" fmla="*/ 11 h 138"/>
                  <a:gd name="T104" fmla="*/ 101 w 139"/>
                  <a:gd name="T105" fmla="*/ 7 h 138"/>
                  <a:gd name="T106" fmla="*/ 96 w 139"/>
                  <a:gd name="T107" fmla="*/ 5 h 138"/>
                  <a:gd name="T108" fmla="*/ 89 w 139"/>
                  <a:gd name="T109" fmla="*/ 2 h 138"/>
                  <a:gd name="T110" fmla="*/ 83 w 139"/>
                  <a:gd name="T111" fmla="*/ 1 h 138"/>
                  <a:gd name="T112" fmla="*/ 70 w 139"/>
                  <a:gd name="T113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9" h="138">
                    <a:moveTo>
                      <a:pt x="70" y="0"/>
                    </a:moveTo>
                    <a:lnTo>
                      <a:pt x="55" y="1"/>
                    </a:lnTo>
                    <a:lnTo>
                      <a:pt x="43" y="5"/>
                    </a:lnTo>
                    <a:lnTo>
                      <a:pt x="31" y="11"/>
                    </a:lnTo>
                    <a:lnTo>
                      <a:pt x="21" y="20"/>
                    </a:lnTo>
                    <a:lnTo>
                      <a:pt x="12" y="30"/>
                    </a:lnTo>
                    <a:lnTo>
                      <a:pt x="6" y="42"/>
                    </a:lnTo>
                    <a:lnTo>
                      <a:pt x="1" y="55"/>
                    </a:lnTo>
                    <a:lnTo>
                      <a:pt x="0" y="69"/>
                    </a:lnTo>
                    <a:lnTo>
                      <a:pt x="1" y="82"/>
                    </a:lnTo>
                    <a:lnTo>
                      <a:pt x="2" y="88"/>
                    </a:lnTo>
                    <a:lnTo>
                      <a:pt x="6" y="95"/>
                    </a:lnTo>
                    <a:lnTo>
                      <a:pt x="8" y="100"/>
                    </a:lnTo>
                    <a:lnTo>
                      <a:pt x="12" y="107"/>
                    </a:lnTo>
                    <a:lnTo>
                      <a:pt x="21" y="118"/>
                    </a:lnTo>
                    <a:lnTo>
                      <a:pt x="31" y="126"/>
                    </a:lnTo>
                    <a:lnTo>
                      <a:pt x="43" y="133"/>
                    </a:lnTo>
                    <a:lnTo>
                      <a:pt x="55" y="136"/>
                    </a:lnTo>
                    <a:lnTo>
                      <a:pt x="70" y="138"/>
                    </a:lnTo>
                    <a:lnTo>
                      <a:pt x="76" y="137"/>
                    </a:lnTo>
                    <a:lnTo>
                      <a:pt x="76" y="136"/>
                    </a:lnTo>
                    <a:lnTo>
                      <a:pt x="77" y="136"/>
                    </a:lnTo>
                    <a:lnTo>
                      <a:pt x="79" y="136"/>
                    </a:lnTo>
                    <a:lnTo>
                      <a:pt x="83" y="136"/>
                    </a:lnTo>
                    <a:lnTo>
                      <a:pt x="89" y="134"/>
                    </a:lnTo>
                    <a:lnTo>
                      <a:pt x="89" y="133"/>
                    </a:lnTo>
                    <a:lnTo>
                      <a:pt x="90" y="133"/>
                    </a:lnTo>
                    <a:lnTo>
                      <a:pt x="92" y="133"/>
                    </a:lnTo>
                    <a:lnTo>
                      <a:pt x="96" y="133"/>
                    </a:lnTo>
                    <a:lnTo>
                      <a:pt x="101" y="129"/>
                    </a:lnTo>
                    <a:lnTo>
                      <a:pt x="107" y="126"/>
                    </a:lnTo>
                    <a:lnTo>
                      <a:pt x="113" y="122"/>
                    </a:lnTo>
                    <a:lnTo>
                      <a:pt x="119" y="118"/>
                    </a:lnTo>
                    <a:lnTo>
                      <a:pt x="123" y="112"/>
                    </a:lnTo>
                    <a:lnTo>
                      <a:pt x="127" y="107"/>
                    </a:lnTo>
                    <a:lnTo>
                      <a:pt x="130" y="100"/>
                    </a:lnTo>
                    <a:lnTo>
                      <a:pt x="134" y="95"/>
                    </a:lnTo>
                    <a:lnTo>
                      <a:pt x="134" y="91"/>
                    </a:lnTo>
                    <a:lnTo>
                      <a:pt x="134" y="89"/>
                    </a:lnTo>
                    <a:lnTo>
                      <a:pt x="134" y="88"/>
                    </a:lnTo>
                    <a:lnTo>
                      <a:pt x="135" y="88"/>
                    </a:lnTo>
                    <a:lnTo>
                      <a:pt x="137" y="82"/>
                    </a:lnTo>
                    <a:lnTo>
                      <a:pt x="137" y="78"/>
                    </a:lnTo>
                    <a:lnTo>
                      <a:pt x="137" y="76"/>
                    </a:lnTo>
                    <a:lnTo>
                      <a:pt x="137" y="75"/>
                    </a:lnTo>
                    <a:lnTo>
                      <a:pt x="138" y="75"/>
                    </a:lnTo>
                    <a:lnTo>
                      <a:pt x="139" y="69"/>
                    </a:lnTo>
                    <a:lnTo>
                      <a:pt x="137" y="55"/>
                    </a:lnTo>
                    <a:lnTo>
                      <a:pt x="134" y="42"/>
                    </a:lnTo>
                    <a:lnTo>
                      <a:pt x="127" y="30"/>
                    </a:lnTo>
                    <a:lnTo>
                      <a:pt x="119" y="20"/>
                    </a:lnTo>
                    <a:lnTo>
                      <a:pt x="107" y="11"/>
                    </a:lnTo>
                    <a:lnTo>
                      <a:pt x="101" y="7"/>
                    </a:lnTo>
                    <a:lnTo>
                      <a:pt x="96" y="5"/>
                    </a:lnTo>
                    <a:lnTo>
                      <a:pt x="89" y="2"/>
                    </a:lnTo>
                    <a:lnTo>
                      <a:pt x="83" y="1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54" name="Freeform 56">
                <a:extLst>
                  <a:ext uri="{FF2B5EF4-FFF2-40B4-BE49-F238E27FC236}">
                    <a16:creationId xmlns:a16="http://schemas.microsoft.com/office/drawing/2014/main" id="{624FB3D9-11EB-FC81-2B53-708EC7803F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7450" y="1893888"/>
                <a:ext cx="36512" cy="36513"/>
              </a:xfrm>
              <a:custGeom>
                <a:avLst/>
                <a:gdLst>
                  <a:gd name="T0" fmla="*/ 69 w 139"/>
                  <a:gd name="T1" fmla="*/ 0 h 139"/>
                  <a:gd name="T2" fmla="*/ 55 w 139"/>
                  <a:gd name="T3" fmla="*/ 1 h 139"/>
                  <a:gd name="T4" fmla="*/ 43 w 139"/>
                  <a:gd name="T5" fmla="*/ 5 h 139"/>
                  <a:gd name="T6" fmla="*/ 31 w 139"/>
                  <a:gd name="T7" fmla="*/ 11 h 139"/>
                  <a:gd name="T8" fmla="*/ 20 w 139"/>
                  <a:gd name="T9" fmla="*/ 21 h 139"/>
                  <a:gd name="T10" fmla="*/ 11 w 139"/>
                  <a:gd name="T11" fmla="*/ 31 h 139"/>
                  <a:gd name="T12" fmla="*/ 5 w 139"/>
                  <a:gd name="T13" fmla="*/ 43 h 139"/>
                  <a:gd name="T14" fmla="*/ 1 w 139"/>
                  <a:gd name="T15" fmla="*/ 55 h 139"/>
                  <a:gd name="T16" fmla="*/ 0 w 139"/>
                  <a:gd name="T17" fmla="*/ 70 h 139"/>
                  <a:gd name="T18" fmla="*/ 1 w 139"/>
                  <a:gd name="T19" fmla="*/ 83 h 139"/>
                  <a:gd name="T20" fmla="*/ 2 w 139"/>
                  <a:gd name="T21" fmla="*/ 89 h 139"/>
                  <a:gd name="T22" fmla="*/ 5 w 139"/>
                  <a:gd name="T23" fmla="*/ 96 h 139"/>
                  <a:gd name="T24" fmla="*/ 7 w 139"/>
                  <a:gd name="T25" fmla="*/ 101 h 139"/>
                  <a:gd name="T26" fmla="*/ 11 w 139"/>
                  <a:gd name="T27" fmla="*/ 107 h 139"/>
                  <a:gd name="T28" fmla="*/ 20 w 139"/>
                  <a:gd name="T29" fmla="*/ 119 h 139"/>
                  <a:gd name="T30" fmla="*/ 31 w 139"/>
                  <a:gd name="T31" fmla="*/ 127 h 139"/>
                  <a:gd name="T32" fmla="*/ 43 w 139"/>
                  <a:gd name="T33" fmla="*/ 134 h 139"/>
                  <a:gd name="T34" fmla="*/ 55 w 139"/>
                  <a:gd name="T35" fmla="*/ 137 h 139"/>
                  <a:gd name="T36" fmla="*/ 69 w 139"/>
                  <a:gd name="T37" fmla="*/ 139 h 139"/>
                  <a:gd name="T38" fmla="*/ 75 w 139"/>
                  <a:gd name="T39" fmla="*/ 138 h 139"/>
                  <a:gd name="T40" fmla="*/ 75 w 139"/>
                  <a:gd name="T41" fmla="*/ 137 h 139"/>
                  <a:gd name="T42" fmla="*/ 76 w 139"/>
                  <a:gd name="T43" fmla="*/ 137 h 139"/>
                  <a:gd name="T44" fmla="*/ 79 w 139"/>
                  <a:gd name="T45" fmla="*/ 137 h 139"/>
                  <a:gd name="T46" fmla="*/ 83 w 139"/>
                  <a:gd name="T47" fmla="*/ 137 h 139"/>
                  <a:gd name="T48" fmla="*/ 89 w 139"/>
                  <a:gd name="T49" fmla="*/ 135 h 139"/>
                  <a:gd name="T50" fmla="*/ 89 w 139"/>
                  <a:gd name="T51" fmla="*/ 134 h 139"/>
                  <a:gd name="T52" fmla="*/ 90 w 139"/>
                  <a:gd name="T53" fmla="*/ 134 h 139"/>
                  <a:gd name="T54" fmla="*/ 92 w 139"/>
                  <a:gd name="T55" fmla="*/ 134 h 139"/>
                  <a:gd name="T56" fmla="*/ 96 w 139"/>
                  <a:gd name="T57" fmla="*/ 134 h 139"/>
                  <a:gd name="T58" fmla="*/ 101 w 139"/>
                  <a:gd name="T59" fmla="*/ 130 h 139"/>
                  <a:gd name="T60" fmla="*/ 107 w 139"/>
                  <a:gd name="T61" fmla="*/ 127 h 139"/>
                  <a:gd name="T62" fmla="*/ 112 w 139"/>
                  <a:gd name="T63" fmla="*/ 123 h 139"/>
                  <a:gd name="T64" fmla="*/ 118 w 139"/>
                  <a:gd name="T65" fmla="*/ 119 h 139"/>
                  <a:gd name="T66" fmla="*/ 122 w 139"/>
                  <a:gd name="T67" fmla="*/ 112 h 139"/>
                  <a:gd name="T68" fmla="*/ 126 w 139"/>
                  <a:gd name="T69" fmla="*/ 107 h 139"/>
                  <a:gd name="T70" fmla="*/ 129 w 139"/>
                  <a:gd name="T71" fmla="*/ 101 h 139"/>
                  <a:gd name="T72" fmla="*/ 134 w 139"/>
                  <a:gd name="T73" fmla="*/ 96 h 139"/>
                  <a:gd name="T74" fmla="*/ 134 w 139"/>
                  <a:gd name="T75" fmla="*/ 92 h 139"/>
                  <a:gd name="T76" fmla="*/ 134 w 139"/>
                  <a:gd name="T77" fmla="*/ 90 h 139"/>
                  <a:gd name="T78" fmla="*/ 134 w 139"/>
                  <a:gd name="T79" fmla="*/ 89 h 139"/>
                  <a:gd name="T80" fmla="*/ 135 w 139"/>
                  <a:gd name="T81" fmla="*/ 89 h 139"/>
                  <a:gd name="T82" fmla="*/ 137 w 139"/>
                  <a:gd name="T83" fmla="*/ 83 h 139"/>
                  <a:gd name="T84" fmla="*/ 137 w 139"/>
                  <a:gd name="T85" fmla="*/ 79 h 139"/>
                  <a:gd name="T86" fmla="*/ 137 w 139"/>
                  <a:gd name="T87" fmla="*/ 77 h 139"/>
                  <a:gd name="T88" fmla="*/ 137 w 139"/>
                  <a:gd name="T89" fmla="*/ 76 h 139"/>
                  <a:gd name="T90" fmla="*/ 138 w 139"/>
                  <a:gd name="T91" fmla="*/ 76 h 139"/>
                  <a:gd name="T92" fmla="*/ 139 w 139"/>
                  <a:gd name="T93" fmla="*/ 70 h 139"/>
                  <a:gd name="T94" fmla="*/ 137 w 139"/>
                  <a:gd name="T95" fmla="*/ 55 h 139"/>
                  <a:gd name="T96" fmla="*/ 134 w 139"/>
                  <a:gd name="T97" fmla="*/ 43 h 139"/>
                  <a:gd name="T98" fmla="*/ 126 w 139"/>
                  <a:gd name="T99" fmla="*/ 31 h 139"/>
                  <a:gd name="T100" fmla="*/ 118 w 139"/>
                  <a:gd name="T101" fmla="*/ 21 h 139"/>
                  <a:gd name="T102" fmla="*/ 107 w 139"/>
                  <a:gd name="T103" fmla="*/ 11 h 139"/>
                  <a:gd name="T104" fmla="*/ 101 w 139"/>
                  <a:gd name="T105" fmla="*/ 7 h 139"/>
                  <a:gd name="T106" fmla="*/ 96 w 139"/>
                  <a:gd name="T107" fmla="*/ 5 h 139"/>
                  <a:gd name="T108" fmla="*/ 89 w 139"/>
                  <a:gd name="T109" fmla="*/ 2 h 139"/>
                  <a:gd name="T110" fmla="*/ 83 w 139"/>
                  <a:gd name="T111" fmla="*/ 1 h 139"/>
                  <a:gd name="T112" fmla="*/ 69 w 139"/>
                  <a:gd name="T113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9" h="139">
                    <a:moveTo>
                      <a:pt x="69" y="0"/>
                    </a:moveTo>
                    <a:lnTo>
                      <a:pt x="55" y="1"/>
                    </a:lnTo>
                    <a:lnTo>
                      <a:pt x="43" y="5"/>
                    </a:lnTo>
                    <a:lnTo>
                      <a:pt x="31" y="11"/>
                    </a:lnTo>
                    <a:lnTo>
                      <a:pt x="20" y="21"/>
                    </a:lnTo>
                    <a:lnTo>
                      <a:pt x="11" y="31"/>
                    </a:lnTo>
                    <a:lnTo>
                      <a:pt x="5" y="43"/>
                    </a:lnTo>
                    <a:lnTo>
                      <a:pt x="1" y="55"/>
                    </a:lnTo>
                    <a:lnTo>
                      <a:pt x="0" y="70"/>
                    </a:lnTo>
                    <a:lnTo>
                      <a:pt x="1" y="83"/>
                    </a:lnTo>
                    <a:lnTo>
                      <a:pt x="2" y="89"/>
                    </a:lnTo>
                    <a:lnTo>
                      <a:pt x="5" y="96"/>
                    </a:lnTo>
                    <a:lnTo>
                      <a:pt x="7" y="101"/>
                    </a:lnTo>
                    <a:lnTo>
                      <a:pt x="11" y="107"/>
                    </a:lnTo>
                    <a:lnTo>
                      <a:pt x="20" y="119"/>
                    </a:lnTo>
                    <a:lnTo>
                      <a:pt x="31" y="127"/>
                    </a:lnTo>
                    <a:lnTo>
                      <a:pt x="43" y="134"/>
                    </a:lnTo>
                    <a:lnTo>
                      <a:pt x="55" y="137"/>
                    </a:lnTo>
                    <a:lnTo>
                      <a:pt x="69" y="139"/>
                    </a:lnTo>
                    <a:lnTo>
                      <a:pt x="75" y="138"/>
                    </a:lnTo>
                    <a:lnTo>
                      <a:pt x="75" y="137"/>
                    </a:lnTo>
                    <a:lnTo>
                      <a:pt x="76" y="137"/>
                    </a:lnTo>
                    <a:lnTo>
                      <a:pt x="79" y="137"/>
                    </a:lnTo>
                    <a:lnTo>
                      <a:pt x="83" y="137"/>
                    </a:lnTo>
                    <a:lnTo>
                      <a:pt x="89" y="135"/>
                    </a:lnTo>
                    <a:lnTo>
                      <a:pt x="89" y="134"/>
                    </a:lnTo>
                    <a:lnTo>
                      <a:pt x="90" y="134"/>
                    </a:lnTo>
                    <a:lnTo>
                      <a:pt x="92" y="134"/>
                    </a:lnTo>
                    <a:lnTo>
                      <a:pt x="96" y="134"/>
                    </a:lnTo>
                    <a:lnTo>
                      <a:pt x="101" y="130"/>
                    </a:lnTo>
                    <a:lnTo>
                      <a:pt x="107" y="127"/>
                    </a:lnTo>
                    <a:lnTo>
                      <a:pt x="112" y="123"/>
                    </a:lnTo>
                    <a:lnTo>
                      <a:pt x="118" y="119"/>
                    </a:lnTo>
                    <a:lnTo>
                      <a:pt x="122" y="112"/>
                    </a:lnTo>
                    <a:lnTo>
                      <a:pt x="126" y="107"/>
                    </a:lnTo>
                    <a:lnTo>
                      <a:pt x="129" y="101"/>
                    </a:lnTo>
                    <a:lnTo>
                      <a:pt x="134" y="96"/>
                    </a:lnTo>
                    <a:lnTo>
                      <a:pt x="134" y="92"/>
                    </a:lnTo>
                    <a:lnTo>
                      <a:pt x="134" y="90"/>
                    </a:lnTo>
                    <a:lnTo>
                      <a:pt x="134" y="89"/>
                    </a:lnTo>
                    <a:lnTo>
                      <a:pt x="135" y="89"/>
                    </a:lnTo>
                    <a:lnTo>
                      <a:pt x="137" y="83"/>
                    </a:lnTo>
                    <a:lnTo>
                      <a:pt x="137" y="79"/>
                    </a:lnTo>
                    <a:lnTo>
                      <a:pt x="137" y="77"/>
                    </a:lnTo>
                    <a:lnTo>
                      <a:pt x="137" y="76"/>
                    </a:lnTo>
                    <a:lnTo>
                      <a:pt x="138" y="76"/>
                    </a:lnTo>
                    <a:lnTo>
                      <a:pt x="139" y="70"/>
                    </a:lnTo>
                    <a:lnTo>
                      <a:pt x="137" y="55"/>
                    </a:lnTo>
                    <a:lnTo>
                      <a:pt x="134" y="43"/>
                    </a:lnTo>
                    <a:lnTo>
                      <a:pt x="126" y="31"/>
                    </a:lnTo>
                    <a:lnTo>
                      <a:pt x="118" y="21"/>
                    </a:lnTo>
                    <a:lnTo>
                      <a:pt x="107" y="11"/>
                    </a:lnTo>
                    <a:lnTo>
                      <a:pt x="101" y="7"/>
                    </a:lnTo>
                    <a:lnTo>
                      <a:pt x="96" y="5"/>
                    </a:lnTo>
                    <a:lnTo>
                      <a:pt x="89" y="2"/>
                    </a:lnTo>
                    <a:lnTo>
                      <a:pt x="83" y="1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55" name="Freeform 57">
                <a:extLst>
                  <a:ext uri="{FF2B5EF4-FFF2-40B4-BE49-F238E27FC236}">
                    <a16:creationId xmlns:a16="http://schemas.microsoft.com/office/drawing/2014/main" id="{8C7E4D3A-2466-D26F-84D4-4227607612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850" y="1898651"/>
                <a:ext cx="36512" cy="36513"/>
              </a:xfrm>
              <a:custGeom>
                <a:avLst/>
                <a:gdLst>
                  <a:gd name="T0" fmla="*/ 69 w 139"/>
                  <a:gd name="T1" fmla="*/ 0 h 138"/>
                  <a:gd name="T2" fmla="*/ 55 w 139"/>
                  <a:gd name="T3" fmla="*/ 1 h 138"/>
                  <a:gd name="T4" fmla="*/ 43 w 139"/>
                  <a:gd name="T5" fmla="*/ 5 h 138"/>
                  <a:gd name="T6" fmla="*/ 31 w 139"/>
                  <a:gd name="T7" fmla="*/ 11 h 138"/>
                  <a:gd name="T8" fmla="*/ 20 w 139"/>
                  <a:gd name="T9" fmla="*/ 20 h 138"/>
                  <a:gd name="T10" fmla="*/ 11 w 139"/>
                  <a:gd name="T11" fmla="*/ 30 h 138"/>
                  <a:gd name="T12" fmla="*/ 5 w 139"/>
                  <a:gd name="T13" fmla="*/ 42 h 138"/>
                  <a:gd name="T14" fmla="*/ 1 w 139"/>
                  <a:gd name="T15" fmla="*/ 55 h 138"/>
                  <a:gd name="T16" fmla="*/ 0 w 139"/>
                  <a:gd name="T17" fmla="*/ 69 h 138"/>
                  <a:gd name="T18" fmla="*/ 1 w 139"/>
                  <a:gd name="T19" fmla="*/ 82 h 138"/>
                  <a:gd name="T20" fmla="*/ 2 w 139"/>
                  <a:gd name="T21" fmla="*/ 88 h 138"/>
                  <a:gd name="T22" fmla="*/ 5 w 139"/>
                  <a:gd name="T23" fmla="*/ 95 h 138"/>
                  <a:gd name="T24" fmla="*/ 7 w 139"/>
                  <a:gd name="T25" fmla="*/ 101 h 138"/>
                  <a:gd name="T26" fmla="*/ 11 w 139"/>
                  <a:gd name="T27" fmla="*/ 107 h 138"/>
                  <a:gd name="T28" fmla="*/ 20 w 139"/>
                  <a:gd name="T29" fmla="*/ 118 h 138"/>
                  <a:gd name="T30" fmla="*/ 31 w 139"/>
                  <a:gd name="T31" fmla="*/ 126 h 138"/>
                  <a:gd name="T32" fmla="*/ 43 w 139"/>
                  <a:gd name="T33" fmla="*/ 133 h 138"/>
                  <a:gd name="T34" fmla="*/ 55 w 139"/>
                  <a:gd name="T35" fmla="*/ 136 h 138"/>
                  <a:gd name="T36" fmla="*/ 69 w 139"/>
                  <a:gd name="T37" fmla="*/ 138 h 138"/>
                  <a:gd name="T38" fmla="*/ 75 w 139"/>
                  <a:gd name="T39" fmla="*/ 137 h 138"/>
                  <a:gd name="T40" fmla="*/ 75 w 139"/>
                  <a:gd name="T41" fmla="*/ 136 h 138"/>
                  <a:gd name="T42" fmla="*/ 76 w 139"/>
                  <a:gd name="T43" fmla="*/ 136 h 138"/>
                  <a:gd name="T44" fmla="*/ 78 w 139"/>
                  <a:gd name="T45" fmla="*/ 136 h 138"/>
                  <a:gd name="T46" fmla="*/ 83 w 139"/>
                  <a:gd name="T47" fmla="*/ 136 h 138"/>
                  <a:gd name="T48" fmla="*/ 89 w 139"/>
                  <a:gd name="T49" fmla="*/ 134 h 138"/>
                  <a:gd name="T50" fmla="*/ 89 w 139"/>
                  <a:gd name="T51" fmla="*/ 133 h 138"/>
                  <a:gd name="T52" fmla="*/ 90 w 139"/>
                  <a:gd name="T53" fmla="*/ 133 h 138"/>
                  <a:gd name="T54" fmla="*/ 92 w 139"/>
                  <a:gd name="T55" fmla="*/ 133 h 138"/>
                  <a:gd name="T56" fmla="*/ 96 w 139"/>
                  <a:gd name="T57" fmla="*/ 133 h 138"/>
                  <a:gd name="T58" fmla="*/ 101 w 139"/>
                  <a:gd name="T59" fmla="*/ 129 h 138"/>
                  <a:gd name="T60" fmla="*/ 107 w 139"/>
                  <a:gd name="T61" fmla="*/ 126 h 138"/>
                  <a:gd name="T62" fmla="*/ 112 w 139"/>
                  <a:gd name="T63" fmla="*/ 122 h 138"/>
                  <a:gd name="T64" fmla="*/ 118 w 139"/>
                  <a:gd name="T65" fmla="*/ 118 h 138"/>
                  <a:gd name="T66" fmla="*/ 122 w 139"/>
                  <a:gd name="T67" fmla="*/ 112 h 138"/>
                  <a:gd name="T68" fmla="*/ 126 w 139"/>
                  <a:gd name="T69" fmla="*/ 107 h 138"/>
                  <a:gd name="T70" fmla="*/ 129 w 139"/>
                  <a:gd name="T71" fmla="*/ 101 h 138"/>
                  <a:gd name="T72" fmla="*/ 133 w 139"/>
                  <a:gd name="T73" fmla="*/ 95 h 138"/>
                  <a:gd name="T74" fmla="*/ 133 w 139"/>
                  <a:gd name="T75" fmla="*/ 91 h 138"/>
                  <a:gd name="T76" fmla="*/ 133 w 139"/>
                  <a:gd name="T77" fmla="*/ 89 h 138"/>
                  <a:gd name="T78" fmla="*/ 133 w 139"/>
                  <a:gd name="T79" fmla="*/ 88 h 138"/>
                  <a:gd name="T80" fmla="*/ 135 w 139"/>
                  <a:gd name="T81" fmla="*/ 88 h 138"/>
                  <a:gd name="T82" fmla="*/ 137 w 139"/>
                  <a:gd name="T83" fmla="*/ 82 h 138"/>
                  <a:gd name="T84" fmla="*/ 137 w 139"/>
                  <a:gd name="T85" fmla="*/ 78 h 138"/>
                  <a:gd name="T86" fmla="*/ 137 w 139"/>
                  <a:gd name="T87" fmla="*/ 76 h 138"/>
                  <a:gd name="T88" fmla="*/ 137 w 139"/>
                  <a:gd name="T89" fmla="*/ 75 h 138"/>
                  <a:gd name="T90" fmla="*/ 138 w 139"/>
                  <a:gd name="T91" fmla="*/ 75 h 138"/>
                  <a:gd name="T92" fmla="*/ 139 w 139"/>
                  <a:gd name="T93" fmla="*/ 69 h 138"/>
                  <a:gd name="T94" fmla="*/ 137 w 139"/>
                  <a:gd name="T95" fmla="*/ 55 h 138"/>
                  <a:gd name="T96" fmla="*/ 133 w 139"/>
                  <a:gd name="T97" fmla="*/ 42 h 138"/>
                  <a:gd name="T98" fmla="*/ 126 w 139"/>
                  <a:gd name="T99" fmla="*/ 30 h 138"/>
                  <a:gd name="T100" fmla="*/ 118 w 139"/>
                  <a:gd name="T101" fmla="*/ 20 h 138"/>
                  <a:gd name="T102" fmla="*/ 107 w 139"/>
                  <a:gd name="T103" fmla="*/ 11 h 138"/>
                  <a:gd name="T104" fmla="*/ 101 w 139"/>
                  <a:gd name="T105" fmla="*/ 7 h 138"/>
                  <a:gd name="T106" fmla="*/ 96 w 139"/>
                  <a:gd name="T107" fmla="*/ 5 h 138"/>
                  <a:gd name="T108" fmla="*/ 89 w 139"/>
                  <a:gd name="T109" fmla="*/ 2 h 138"/>
                  <a:gd name="T110" fmla="*/ 83 w 139"/>
                  <a:gd name="T111" fmla="*/ 1 h 138"/>
                  <a:gd name="T112" fmla="*/ 69 w 139"/>
                  <a:gd name="T113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9" h="138">
                    <a:moveTo>
                      <a:pt x="69" y="0"/>
                    </a:moveTo>
                    <a:lnTo>
                      <a:pt x="55" y="1"/>
                    </a:lnTo>
                    <a:lnTo>
                      <a:pt x="43" y="5"/>
                    </a:lnTo>
                    <a:lnTo>
                      <a:pt x="31" y="11"/>
                    </a:lnTo>
                    <a:lnTo>
                      <a:pt x="20" y="20"/>
                    </a:lnTo>
                    <a:lnTo>
                      <a:pt x="11" y="30"/>
                    </a:lnTo>
                    <a:lnTo>
                      <a:pt x="5" y="42"/>
                    </a:lnTo>
                    <a:lnTo>
                      <a:pt x="1" y="55"/>
                    </a:lnTo>
                    <a:lnTo>
                      <a:pt x="0" y="69"/>
                    </a:lnTo>
                    <a:lnTo>
                      <a:pt x="1" y="82"/>
                    </a:lnTo>
                    <a:lnTo>
                      <a:pt x="2" y="88"/>
                    </a:lnTo>
                    <a:lnTo>
                      <a:pt x="5" y="95"/>
                    </a:lnTo>
                    <a:lnTo>
                      <a:pt x="7" y="101"/>
                    </a:lnTo>
                    <a:lnTo>
                      <a:pt x="11" y="107"/>
                    </a:lnTo>
                    <a:lnTo>
                      <a:pt x="20" y="118"/>
                    </a:lnTo>
                    <a:lnTo>
                      <a:pt x="31" y="126"/>
                    </a:lnTo>
                    <a:lnTo>
                      <a:pt x="43" y="133"/>
                    </a:lnTo>
                    <a:lnTo>
                      <a:pt x="55" y="136"/>
                    </a:lnTo>
                    <a:lnTo>
                      <a:pt x="69" y="138"/>
                    </a:lnTo>
                    <a:lnTo>
                      <a:pt x="75" y="137"/>
                    </a:lnTo>
                    <a:lnTo>
                      <a:pt x="75" y="136"/>
                    </a:lnTo>
                    <a:lnTo>
                      <a:pt x="76" y="136"/>
                    </a:lnTo>
                    <a:lnTo>
                      <a:pt x="78" y="136"/>
                    </a:lnTo>
                    <a:lnTo>
                      <a:pt x="83" y="136"/>
                    </a:lnTo>
                    <a:lnTo>
                      <a:pt x="89" y="134"/>
                    </a:lnTo>
                    <a:lnTo>
                      <a:pt x="89" y="133"/>
                    </a:lnTo>
                    <a:lnTo>
                      <a:pt x="90" y="133"/>
                    </a:lnTo>
                    <a:lnTo>
                      <a:pt x="92" y="133"/>
                    </a:lnTo>
                    <a:lnTo>
                      <a:pt x="96" y="133"/>
                    </a:lnTo>
                    <a:lnTo>
                      <a:pt x="101" y="129"/>
                    </a:lnTo>
                    <a:lnTo>
                      <a:pt x="107" y="126"/>
                    </a:lnTo>
                    <a:lnTo>
                      <a:pt x="112" y="122"/>
                    </a:lnTo>
                    <a:lnTo>
                      <a:pt x="118" y="118"/>
                    </a:lnTo>
                    <a:lnTo>
                      <a:pt x="122" y="112"/>
                    </a:lnTo>
                    <a:lnTo>
                      <a:pt x="126" y="107"/>
                    </a:lnTo>
                    <a:lnTo>
                      <a:pt x="129" y="101"/>
                    </a:lnTo>
                    <a:lnTo>
                      <a:pt x="133" y="95"/>
                    </a:lnTo>
                    <a:lnTo>
                      <a:pt x="133" y="91"/>
                    </a:lnTo>
                    <a:lnTo>
                      <a:pt x="133" y="89"/>
                    </a:lnTo>
                    <a:lnTo>
                      <a:pt x="133" y="88"/>
                    </a:lnTo>
                    <a:lnTo>
                      <a:pt x="135" y="88"/>
                    </a:lnTo>
                    <a:lnTo>
                      <a:pt x="137" y="82"/>
                    </a:lnTo>
                    <a:lnTo>
                      <a:pt x="137" y="78"/>
                    </a:lnTo>
                    <a:lnTo>
                      <a:pt x="137" y="76"/>
                    </a:lnTo>
                    <a:lnTo>
                      <a:pt x="137" y="75"/>
                    </a:lnTo>
                    <a:lnTo>
                      <a:pt x="138" y="75"/>
                    </a:lnTo>
                    <a:lnTo>
                      <a:pt x="139" y="69"/>
                    </a:lnTo>
                    <a:lnTo>
                      <a:pt x="137" y="55"/>
                    </a:lnTo>
                    <a:lnTo>
                      <a:pt x="133" y="42"/>
                    </a:lnTo>
                    <a:lnTo>
                      <a:pt x="126" y="30"/>
                    </a:lnTo>
                    <a:lnTo>
                      <a:pt x="118" y="20"/>
                    </a:lnTo>
                    <a:lnTo>
                      <a:pt x="107" y="11"/>
                    </a:lnTo>
                    <a:lnTo>
                      <a:pt x="101" y="7"/>
                    </a:lnTo>
                    <a:lnTo>
                      <a:pt x="96" y="5"/>
                    </a:lnTo>
                    <a:lnTo>
                      <a:pt x="89" y="2"/>
                    </a:lnTo>
                    <a:lnTo>
                      <a:pt x="83" y="1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56" name="Freeform 58">
                <a:extLst>
                  <a:ext uri="{FF2B5EF4-FFF2-40B4-BE49-F238E27FC236}">
                    <a16:creationId xmlns:a16="http://schemas.microsoft.com/office/drawing/2014/main" id="{34078AEE-A61D-BA3D-4D69-082E48AA15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1963" y="1993901"/>
                <a:ext cx="36512" cy="38100"/>
              </a:xfrm>
              <a:custGeom>
                <a:avLst/>
                <a:gdLst>
                  <a:gd name="T0" fmla="*/ 69 w 139"/>
                  <a:gd name="T1" fmla="*/ 0 h 138"/>
                  <a:gd name="T2" fmla="*/ 55 w 139"/>
                  <a:gd name="T3" fmla="*/ 1 h 138"/>
                  <a:gd name="T4" fmla="*/ 43 w 139"/>
                  <a:gd name="T5" fmla="*/ 5 h 138"/>
                  <a:gd name="T6" fmla="*/ 31 w 139"/>
                  <a:gd name="T7" fmla="*/ 11 h 138"/>
                  <a:gd name="T8" fmla="*/ 20 w 139"/>
                  <a:gd name="T9" fmla="*/ 20 h 138"/>
                  <a:gd name="T10" fmla="*/ 11 w 139"/>
                  <a:gd name="T11" fmla="*/ 30 h 138"/>
                  <a:gd name="T12" fmla="*/ 5 w 139"/>
                  <a:gd name="T13" fmla="*/ 43 h 138"/>
                  <a:gd name="T14" fmla="*/ 1 w 139"/>
                  <a:gd name="T15" fmla="*/ 55 h 138"/>
                  <a:gd name="T16" fmla="*/ 0 w 139"/>
                  <a:gd name="T17" fmla="*/ 69 h 138"/>
                  <a:gd name="T18" fmla="*/ 1 w 139"/>
                  <a:gd name="T19" fmla="*/ 82 h 138"/>
                  <a:gd name="T20" fmla="*/ 2 w 139"/>
                  <a:gd name="T21" fmla="*/ 88 h 138"/>
                  <a:gd name="T22" fmla="*/ 5 w 139"/>
                  <a:gd name="T23" fmla="*/ 96 h 138"/>
                  <a:gd name="T24" fmla="*/ 7 w 139"/>
                  <a:gd name="T25" fmla="*/ 101 h 138"/>
                  <a:gd name="T26" fmla="*/ 11 w 139"/>
                  <a:gd name="T27" fmla="*/ 107 h 138"/>
                  <a:gd name="T28" fmla="*/ 20 w 139"/>
                  <a:gd name="T29" fmla="*/ 118 h 138"/>
                  <a:gd name="T30" fmla="*/ 31 w 139"/>
                  <a:gd name="T31" fmla="*/ 126 h 138"/>
                  <a:gd name="T32" fmla="*/ 43 w 139"/>
                  <a:gd name="T33" fmla="*/ 133 h 138"/>
                  <a:gd name="T34" fmla="*/ 55 w 139"/>
                  <a:gd name="T35" fmla="*/ 136 h 138"/>
                  <a:gd name="T36" fmla="*/ 69 w 139"/>
                  <a:gd name="T37" fmla="*/ 138 h 138"/>
                  <a:gd name="T38" fmla="*/ 75 w 139"/>
                  <a:gd name="T39" fmla="*/ 137 h 138"/>
                  <a:gd name="T40" fmla="*/ 75 w 139"/>
                  <a:gd name="T41" fmla="*/ 136 h 138"/>
                  <a:gd name="T42" fmla="*/ 76 w 139"/>
                  <a:gd name="T43" fmla="*/ 136 h 138"/>
                  <a:gd name="T44" fmla="*/ 78 w 139"/>
                  <a:gd name="T45" fmla="*/ 136 h 138"/>
                  <a:gd name="T46" fmla="*/ 82 w 139"/>
                  <a:gd name="T47" fmla="*/ 136 h 138"/>
                  <a:gd name="T48" fmla="*/ 89 w 139"/>
                  <a:gd name="T49" fmla="*/ 134 h 138"/>
                  <a:gd name="T50" fmla="*/ 89 w 139"/>
                  <a:gd name="T51" fmla="*/ 133 h 138"/>
                  <a:gd name="T52" fmla="*/ 90 w 139"/>
                  <a:gd name="T53" fmla="*/ 133 h 138"/>
                  <a:gd name="T54" fmla="*/ 92 w 139"/>
                  <a:gd name="T55" fmla="*/ 133 h 138"/>
                  <a:gd name="T56" fmla="*/ 96 w 139"/>
                  <a:gd name="T57" fmla="*/ 133 h 138"/>
                  <a:gd name="T58" fmla="*/ 101 w 139"/>
                  <a:gd name="T59" fmla="*/ 129 h 138"/>
                  <a:gd name="T60" fmla="*/ 107 w 139"/>
                  <a:gd name="T61" fmla="*/ 126 h 138"/>
                  <a:gd name="T62" fmla="*/ 112 w 139"/>
                  <a:gd name="T63" fmla="*/ 122 h 138"/>
                  <a:gd name="T64" fmla="*/ 118 w 139"/>
                  <a:gd name="T65" fmla="*/ 118 h 138"/>
                  <a:gd name="T66" fmla="*/ 122 w 139"/>
                  <a:gd name="T67" fmla="*/ 112 h 138"/>
                  <a:gd name="T68" fmla="*/ 126 w 139"/>
                  <a:gd name="T69" fmla="*/ 107 h 138"/>
                  <a:gd name="T70" fmla="*/ 129 w 139"/>
                  <a:gd name="T71" fmla="*/ 101 h 138"/>
                  <a:gd name="T72" fmla="*/ 133 w 139"/>
                  <a:gd name="T73" fmla="*/ 96 h 138"/>
                  <a:gd name="T74" fmla="*/ 133 w 139"/>
                  <a:gd name="T75" fmla="*/ 91 h 138"/>
                  <a:gd name="T76" fmla="*/ 133 w 139"/>
                  <a:gd name="T77" fmla="*/ 89 h 138"/>
                  <a:gd name="T78" fmla="*/ 133 w 139"/>
                  <a:gd name="T79" fmla="*/ 88 h 138"/>
                  <a:gd name="T80" fmla="*/ 134 w 139"/>
                  <a:gd name="T81" fmla="*/ 88 h 138"/>
                  <a:gd name="T82" fmla="*/ 137 w 139"/>
                  <a:gd name="T83" fmla="*/ 82 h 138"/>
                  <a:gd name="T84" fmla="*/ 137 w 139"/>
                  <a:gd name="T85" fmla="*/ 78 h 138"/>
                  <a:gd name="T86" fmla="*/ 137 w 139"/>
                  <a:gd name="T87" fmla="*/ 76 h 138"/>
                  <a:gd name="T88" fmla="*/ 137 w 139"/>
                  <a:gd name="T89" fmla="*/ 75 h 138"/>
                  <a:gd name="T90" fmla="*/ 138 w 139"/>
                  <a:gd name="T91" fmla="*/ 75 h 138"/>
                  <a:gd name="T92" fmla="*/ 139 w 139"/>
                  <a:gd name="T93" fmla="*/ 69 h 138"/>
                  <a:gd name="T94" fmla="*/ 137 w 139"/>
                  <a:gd name="T95" fmla="*/ 55 h 138"/>
                  <a:gd name="T96" fmla="*/ 133 w 139"/>
                  <a:gd name="T97" fmla="*/ 43 h 138"/>
                  <a:gd name="T98" fmla="*/ 126 w 139"/>
                  <a:gd name="T99" fmla="*/ 30 h 138"/>
                  <a:gd name="T100" fmla="*/ 118 w 139"/>
                  <a:gd name="T101" fmla="*/ 20 h 138"/>
                  <a:gd name="T102" fmla="*/ 107 w 139"/>
                  <a:gd name="T103" fmla="*/ 11 h 138"/>
                  <a:gd name="T104" fmla="*/ 101 w 139"/>
                  <a:gd name="T105" fmla="*/ 7 h 138"/>
                  <a:gd name="T106" fmla="*/ 96 w 139"/>
                  <a:gd name="T107" fmla="*/ 5 h 138"/>
                  <a:gd name="T108" fmla="*/ 89 w 139"/>
                  <a:gd name="T109" fmla="*/ 2 h 138"/>
                  <a:gd name="T110" fmla="*/ 82 w 139"/>
                  <a:gd name="T111" fmla="*/ 1 h 138"/>
                  <a:gd name="T112" fmla="*/ 69 w 139"/>
                  <a:gd name="T113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9" h="138">
                    <a:moveTo>
                      <a:pt x="69" y="0"/>
                    </a:moveTo>
                    <a:lnTo>
                      <a:pt x="55" y="1"/>
                    </a:lnTo>
                    <a:lnTo>
                      <a:pt x="43" y="5"/>
                    </a:lnTo>
                    <a:lnTo>
                      <a:pt x="31" y="11"/>
                    </a:lnTo>
                    <a:lnTo>
                      <a:pt x="20" y="20"/>
                    </a:lnTo>
                    <a:lnTo>
                      <a:pt x="11" y="30"/>
                    </a:lnTo>
                    <a:lnTo>
                      <a:pt x="5" y="43"/>
                    </a:lnTo>
                    <a:lnTo>
                      <a:pt x="1" y="55"/>
                    </a:lnTo>
                    <a:lnTo>
                      <a:pt x="0" y="69"/>
                    </a:lnTo>
                    <a:lnTo>
                      <a:pt x="1" y="82"/>
                    </a:lnTo>
                    <a:lnTo>
                      <a:pt x="2" y="88"/>
                    </a:lnTo>
                    <a:lnTo>
                      <a:pt x="5" y="96"/>
                    </a:lnTo>
                    <a:lnTo>
                      <a:pt x="7" y="101"/>
                    </a:lnTo>
                    <a:lnTo>
                      <a:pt x="11" y="107"/>
                    </a:lnTo>
                    <a:lnTo>
                      <a:pt x="20" y="118"/>
                    </a:lnTo>
                    <a:lnTo>
                      <a:pt x="31" y="126"/>
                    </a:lnTo>
                    <a:lnTo>
                      <a:pt x="43" y="133"/>
                    </a:lnTo>
                    <a:lnTo>
                      <a:pt x="55" y="136"/>
                    </a:lnTo>
                    <a:lnTo>
                      <a:pt x="69" y="138"/>
                    </a:lnTo>
                    <a:lnTo>
                      <a:pt x="75" y="137"/>
                    </a:lnTo>
                    <a:lnTo>
                      <a:pt x="75" y="136"/>
                    </a:lnTo>
                    <a:lnTo>
                      <a:pt x="76" y="136"/>
                    </a:lnTo>
                    <a:lnTo>
                      <a:pt x="78" y="136"/>
                    </a:lnTo>
                    <a:lnTo>
                      <a:pt x="82" y="136"/>
                    </a:lnTo>
                    <a:lnTo>
                      <a:pt x="89" y="134"/>
                    </a:lnTo>
                    <a:lnTo>
                      <a:pt x="89" y="133"/>
                    </a:lnTo>
                    <a:lnTo>
                      <a:pt x="90" y="133"/>
                    </a:lnTo>
                    <a:lnTo>
                      <a:pt x="92" y="133"/>
                    </a:lnTo>
                    <a:lnTo>
                      <a:pt x="96" y="133"/>
                    </a:lnTo>
                    <a:lnTo>
                      <a:pt x="101" y="129"/>
                    </a:lnTo>
                    <a:lnTo>
                      <a:pt x="107" y="126"/>
                    </a:lnTo>
                    <a:lnTo>
                      <a:pt x="112" y="122"/>
                    </a:lnTo>
                    <a:lnTo>
                      <a:pt x="118" y="118"/>
                    </a:lnTo>
                    <a:lnTo>
                      <a:pt x="122" y="112"/>
                    </a:lnTo>
                    <a:lnTo>
                      <a:pt x="126" y="107"/>
                    </a:lnTo>
                    <a:lnTo>
                      <a:pt x="129" y="101"/>
                    </a:lnTo>
                    <a:lnTo>
                      <a:pt x="133" y="96"/>
                    </a:lnTo>
                    <a:lnTo>
                      <a:pt x="133" y="91"/>
                    </a:lnTo>
                    <a:lnTo>
                      <a:pt x="133" y="89"/>
                    </a:lnTo>
                    <a:lnTo>
                      <a:pt x="133" y="88"/>
                    </a:lnTo>
                    <a:lnTo>
                      <a:pt x="134" y="88"/>
                    </a:lnTo>
                    <a:lnTo>
                      <a:pt x="137" y="82"/>
                    </a:lnTo>
                    <a:lnTo>
                      <a:pt x="137" y="78"/>
                    </a:lnTo>
                    <a:lnTo>
                      <a:pt x="137" y="76"/>
                    </a:lnTo>
                    <a:lnTo>
                      <a:pt x="137" y="75"/>
                    </a:lnTo>
                    <a:lnTo>
                      <a:pt x="138" y="75"/>
                    </a:lnTo>
                    <a:lnTo>
                      <a:pt x="139" y="69"/>
                    </a:lnTo>
                    <a:lnTo>
                      <a:pt x="137" y="55"/>
                    </a:lnTo>
                    <a:lnTo>
                      <a:pt x="133" y="43"/>
                    </a:lnTo>
                    <a:lnTo>
                      <a:pt x="126" y="30"/>
                    </a:lnTo>
                    <a:lnTo>
                      <a:pt x="118" y="20"/>
                    </a:lnTo>
                    <a:lnTo>
                      <a:pt x="107" y="11"/>
                    </a:lnTo>
                    <a:lnTo>
                      <a:pt x="101" y="7"/>
                    </a:lnTo>
                    <a:lnTo>
                      <a:pt x="96" y="5"/>
                    </a:lnTo>
                    <a:lnTo>
                      <a:pt x="89" y="2"/>
                    </a:lnTo>
                    <a:lnTo>
                      <a:pt x="82" y="1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57" name="Freeform 59">
                <a:extLst>
                  <a:ext uri="{FF2B5EF4-FFF2-40B4-BE49-F238E27FC236}">
                    <a16:creationId xmlns:a16="http://schemas.microsoft.com/office/drawing/2014/main" id="{13C689C2-78DA-9244-0D1C-1E7FB44D90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9775" y="2006601"/>
                <a:ext cx="36512" cy="36513"/>
              </a:xfrm>
              <a:custGeom>
                <a:avLst/>
                <a:gdLst>
                  <a:gd name="T0" fmla="*/ 69 w 138"/>
                  <a:gd name="T1" fmla="*/ 0 h 138"/>
                  <a:gd name="T2" fmla="*/ 55 w 138"/>
                  <a:gd name="T3" fmla="*/ 1 h 138"/>
                  <a:gd name="T4" fmla="*/ 43 w 138"/>
                  <a:gd name="T5" fmla="*/ 5 h 138"/>
                  <a:gd name="T6" fmla="*/ 30 w 138"/>
                  <a:gd name="T7" fmla="*/ 11 h 138"/>
                  <a:gd name="T8" fmla="*/ 20 w 138"/>
                  <a:gd name="T9" fmla="*/ 20 h 138"/>
                  <a:gd name="T10" fmla="*/ 11 w 138"/>
                  <a:gd name="T11" fmla="*/ 30 h 138"/>
                  <a:gd name="T12" fmla="*/ 5 w 138"/>
                  <a:gd name="T13" fmla="*/ 42 h 138"/>
                  <a:gd name="T14" fmla="*/ 1 w 138"/>
                  <a:gd name="T15" fmla="*/ 55 h 138"/>
                  <a:gd name="T16" fmla="*/ 0 w 138"/>
                  <a:gd name="T17" fmla="*/ 69 h 138"/>
                  <a:gd name="T18" fmla="*/ 1 w 138"/>
                  <a:gd name="T19" fmla="*/ 82 h 138"/>
                  <a:gd name="T20" fmla="*/ 2 w 138"/>
                  <a:gd name="T21" fmla="*/ 88 h 138"/>
                  <a:gd name="T22" fmla="*/ 5 w 138"/>
                  <a:gd name="T23" fmla="*/ 95 h 138"/>
                  <a:gd name="T24" fmla="*/ 7 w 138"/>
                  <a:gd name="T25" fmla="*/ 101 h 138"/>
                  <a:gd name="T26" fmla="*/ 11 w 138"/>
                  <a:gd name="T27" fmla="*/ 107 h 138"/>
                  <a:gd name="T28" fmla="*/ 20 w 138"/>
                  <a:gd name="T29" fmla="*/ 118 h 138"/>
                  <a:gd name="T30" fmla="*/ 30 w 138"/>
                  <a:gd name="T31" fmla="*/ 126 h 138"/>
                  <a:gd name="T32" fmla="*/ 43 w 138"/>
                  <a:gd name="T33" fmla="*/ 133 h 138"/>
                  <a:gd name="T34" fmla="*/ 55 w 138"/>
                  <a:gd name="T35" fmla="*/ 136 h 138"/>
                  <a:gd name="T36" fmla="*/ 69 w 138"/>
                  <a:gd name="T37" fmla="*/ 138 h 138"/>
                  <a:gd name="T38" fmla="*/ 75 w 138"/>
                  <a:gd name="T39" fmla="*/ 137 h 138"/>
                  <a:gd name="T40" fmla="*/ 75 w 138"/>
                  <a:gd name="T41" fmla="*/ 136 h 138"/>
                  <a:gd name="T42" fmla="*/ 76 w 138"/>
                  <a:gd name="T43" fmla="*/ 136 h 138"/>
                  <a:gd name="T44" fmla="*/ 78 w 138"/>
                  <a:gd name="T45" fmla="*/ 136 h 138"/>
                  <a:gd name="T46" fmla="*/ 82 w 138"/>
                  <a:gd name="T47" fmla="*/ 136 h 138"/>
                  <a:gd name="T48" fmla="*/ 88 w 138"/>
                  <a:gd name="T49" fmla="*/ 134 h 138"/>
                  <a:gd name="T50" fmla="*/ 88 w 138"/>
                  <a:gd name="T51" fmla="*/ 133 h 138"/>
                  <a:gd name="T52" fmla="*/ 89 w 138"/>
                  <a:gd name="T53" fmla="*/ 133 h 138"/>
                  <a:gd name="T54" fmla="*/ 91 w 138"/>
                  <a:gd name="T55" fmla="*/ 133 h 138"/>
                  <a:gd name="T56" fmla="*/ 96 w 138"/>
                  <a:gd name="T57" fmla="*/ 133 h 138"/>
                  <a:gd name="T58" fmla="*/ 101 w 138"/>
                  <a:gd name="T59" fmla="*/ 129 h 138"/>
                  <a:gd name="T60" fmla="*/ 107 w 138"/>
                  <a:gd name="T61" fmla="*/ 126 h 138"/>
                  <a:gd name="T62" fmla="*/ 112 w 138"/>
                  <a:gd name="T63" fmla="*/ 122 h 138"/>
                  <a:gd name="T64" fmla="*/ 118 w 138"/>
                  <a:gd name="T65" fmla="*/ 118 h 138"/>
                  <a:gd name="T66" fmla="*/ 122 w 138"/>
                  <a:gd name="T67" fmla="*/ 112 h 138"/>
                  <a:gd name="T68" fmla="*/ 126 w 138"/>
                  <a:gd name="T69" fmla="*/ 107 h 138"/>
                  <a:gd name="T70" fmla="*/ 129 w 138"/>
                  <a:gd name="T71" fmla="*/ 101 h 138"/>
                  <a:gd name="T72" fmla="*/ 133 w 138"/>
                  <a:gd name="T73" fmla="*/ 95 h 138"/>
                  <a:gd name="T74" fmla="*/ 133 w 138"/>
                  <a:gd name="T75" fmla="*/ 91 h 138"/>
                  <a:gd name="T76" fmla="*/ 133 w 138"/>
                  <a:gd name="T77" fmla="*/ 89 h 138"/>
                  <a:gd name="T78" fmla="*/ 133 w 138"/>
                  <a:gd name="T79" fmla="*/ 88 h 138"/>
                  <a:gd name="T80" fmla="*/ 134 w 138"/>
                  <a:gd name="T81" fmla="*/ 88 h 138"/>
                  <a:gd name="T82" fmla="*/ 136 w 138"/>
                  <a:gd name="T83" fmla="*/ 82 h 138"/>
                  <a:gd name="T84" fmla="*/ 136 w 138"/>
                  <a:gd name="T85" fmla="*/ 78 h 138"/>
                  <a:gd name="T86" fmla="*/ 136 w 138"/>
                  <a:gd name="T87" fmla="*/ 76 h 138"/>
                  <a:gd name="T88" fmla="*/ 136 w 138"/>
                  <a:gd name="T89" fmla="*/ 75 h 138"/>
                  <a:gd name="T90" fmla="*/ 137 w 138"/>
                  <a:gd name="T91" fmla="*/ 75 h 138"/>
                  <a:gd name="T92" fmla="*/ 138 w 138"/>
                  <a:gd name="T93" fmla="*/ 69 h 138"/>
                  <a:gd name="T94" fmla="*/ 136 w 138"/>
                  <a:gd name="T95" fmla="*/ 55 h 138"/>
                  <a:gd name="T96" fmla="*/ 133 w 138"/>
                  <a:gd name="T97" fmla="*/ 42 h 138"/>
                  <a:gd name="T98" fmla="*/ 126 w 138"/>
                  <a:gd name="T99" fmla="*/ 30 h 138"/>
                  <a:gd name="T100" fmla="*/ 118 w 138"/>
                  <a:gd name="T101" fmla="*/ 20 h 138"/>
                  <a:gd name="T102" fmla="*/ 107 w 138"/>
                  <a:gd name="T103" fmla="*/ 11 h 138"/>
                  <a:gd name="T104" fmla="*/ 101 w 138"/>
                  <a:gd name="T105" fmla="*/ 7 h 138"/>
                  <a:gd name="T106" fmla="*/ 96 w 138"/>
                  <a:gd name="T107" fmla="*/ 5 h 138"/>
                  <a:gd name="T108" fmla="*/ 88 w 138"/>
                  <a:gd name="T109" fmla="*/ 2 h 138"/>
                  <a:gd name="T110" fmla="*/ 82 w 138"/>
                  <a:gd name="T111" fmla="*/ 1 h 138"/>
                  <a:gd name="T112" fmla="*/ 69 w 138"/>
                  <a:gd name="T113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8" h="138">
                    <a:moveTo>
                      <a:pt x="69" y="0"/>
                    </a:moveTo>
                    <a:lnTo>
                      <a:pt x="55" y="1"/>
                    </a:lnTo>
                    <a:lnTo>
                      <a:pt x="43" y="5"/>
                    </a:lnTo>
                    <a:lnTo>
                      <a:pt x="30" y="11"/>
                    </a:lnTo>
                    <a:lnTo>
                      <a:pt x="20" y="20"/>
                    </a:lnTo>
                    <a:lnTo>
                      <a:pt x="11" y="30"/>
                    </a:lnTo>
                    <a:lnTo>
                      <a:pt x="5" y="42"/>
                    </a:lnTo>
                    <a:lnTo>
                      <a:pt x="1" y="55"/>
                    </a:lnTo>
                    <a:lnTo>
                      <a:pt x="0" y="69"/>
                    </a:lnTo>
                    <a:lnTo>
                      <a:pt x="1" y="82"/>
                    </a:lnTo>
                    <a:lnTo>
                      <a:pt x="2" y="88"/>
                    </a:lnTo>
                    <a:lnTo>
                      <a:pt x="5" y="95"/>
                    </a:lnTo>
                    <a:lnTo>
                      <a:pt x="7" y="101"/>
                    </a:lnTo>
                    <a:lnTo>
                      <a:pt x="11" y="107"/>
                    </a:lnTo>
                    <a:lnTo>
                      <a:pt x="20" y="118"/>
                    </a:lnTo>
                    <a:lnTo>
                      <a:pt x="30" y="126"/>
                    </a:lnTo>
                    <a:lnTo>
                      <a:pt x="43" y="133"/>
                    </a:lnTo>
                    <a:lnTo>
                      <a:pt x="55" y="136"/>
                    </a:lnTo>
                    <a:lnTo>
                      <a:pt x="69" y="138"/>
                    </a:lnTo>
                    <a:lnTo>
                      <a:pt x="75" y="137"/>
                    </a:lnTo>
                    <a:lnTo>
                      <a:pt x="75" y="136"/>
                    </a:lnTo>
                    <a:lnTo>
                      <a:pt x="76" y="136"/>
                    </a:lnTo>
                    <a:lnTo>
                      <a:pt x="78" y="136"/>
                    </a:lnTo>
                    <a:lnTo>
                      <a:pt x="82" y="136"/>
                    </a:lnTo>
                    <a:lnTo>
                      <a:pt x="88" y="134"/>
                    </a:lnTo>
                    <a:lnTo>
                      <a:pt x="88" y="133"/>
                    </a:lnTo>
                    <a:lnTo>
                      <a:pt x="89" y="133"/>
                    </a:lnTo>
                    <a:lnTo>
                      <a:pt x="91" y="133"/>
                    </a:lnTo>
                    <a:lnTo>
                      <a:pt x="96" y="133"/>
                    </a:lnTo>
                    <a:lnTo>
                      <a:pt x="101" y="129"/>
                    </a:lnTo>
                    <a:lnTo>
                      <a:pt x="107" y="126"/>
                    </a:lnTo>
                    <a:lnTo>
                      <a:pt x="112" y="122"/>
                    </a:lnTo>
                    <a:lnTo>
                      <a:pt x="118" y="118"/>
                    </a:lnTo>
                    <a:lnTo>
                      <a:pt x="122" y="112"/>
                    </a:lnTo>
                    <a:lnTo>
                      <a:pt x="126" y="107"/>
                    </a:lnTo>
                    <a:lnTo>
                      <a:pt x="129" y="101"/>
                    </a:lnTo>
                    <a:lnTo>
                      <a:pt x="133" y="95"/>
                    </a:lnTo>
                    <a:lnTo>
                      <a:pt x="133" y="91"/>
                    </a:lnTo>
                    <a:lnTo>
                      <a:pt x="133" y="89"/>
                    </a:lnTo>
                    <a:lnTo>
                      <a:pt x="133" y="88"/>
                    </a:lnTo>
                    <a:lnTo>
                      <a:pt x="134" y="88"/>
                    </a:lnTo>
                    <a:lnTo>
                      <a:pt x="136" y="82"/>
                    </a:lnTo>
                    <a:lnTo>
                      <a:pt x="136" y="78"/>
                    </a:lnTo>
                    <a:lnTo>
                      <a:pt x="136" y="76"/>
                    </a:lnTo>
                    <a:lnTo>
                      <a:pt x="136" y="75"/>
                    </a:lnTo>
                    <a:lnTo>
                      <a:pt x="137" y="75"/>
                    </a:lnTo>
                    <a:lnTo>
                      <a:pt x="138" y="69"/>
                    </a:lnTo>
                    <a:lnTo>
                      <a:pt x="136" y="55"/>
                    </a:lnTo>
                    <a:lnTo>
                      <a:pt x="133" y="42"/>
                    </a:lnTo>
                    <a:lnTo>
                      <a:pt x="126" y="30"/>
                    </a:lnTo>
                    <a:lnTo>
                      <a:pt x="118" y="20"/>
                    </a:lnTo>
                    <a:lnTo>
                      <a:pt x="107" y="11"/>
                    </a:lnTo>
                    <a:lnTo>
                      <a:pt x="101" y="7"/>
                    </a:lnTo>
                    <a:lnTo>
                      <a:pt x="96" y="5"/>
                    </a:lnTo>
                    <a:lnTo>
                      <a:pt x="88" y="2"/>
                    </a:lnTo>
                    <a:lnTo>
                      <a:pt x="82" y="1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58" name="Freeform 60">
                <a:extLst>
                  <a:ext uri="{FF2B5EF4-FFF2-40B4-BE49-F238E27FC236}">
                    <a16:creationId xmlns:a16="http://schemas.microsoft.com/office/drawing/2014/main" id="{9904C8AE-A2AF-2208-4D5A-E98859A0CF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8063" y="2022476"/>
                <a:ext cx="36512" cy="36513"/>
              </a:xfrm>
              <a:custGeom>
                <a:avLst/>
                <a:gdLst>
                  <a:gd name="T0" fmla="*/ 69 w 138"/>
                  <a:gd name="T1" fmla="*/ 0 h 138"/>
                  <a:gd name="T2" fmla="*/ 55 w 138"/>
                  <a:gd name="T3" fmla="*/ 1 h 138"/>
                  <a:gd name="T4" fmla="*/ 43 w 138"/>
                  <a:gd name="T5" fmla="*/ 5 h 138"/>
                  <a:gd name="T6" fmla="*/ 30 w 138"/>
                  <a:gd name="T7" fmla="*/ 11 h 138"/>
                  <a:gd name="T8" fmla="*/ 20 w 138"/>
                  <a:gd name="T9" fmla="*/ 20 h 138"/>
                  <a:gd name="T10" fmla="*/ 11 w 138"/>
                  <a:gd name="T11" fmla="*/ 30 h 138"/>
                  <a:gd name="T12" fmla="*/ 5 w 138"/>
                  <a:gd name="T13" fmla="*/ 43 h 138"/>
                  <a:gd name="T14" fmla="*/ 1 w 138"/>
                  <a:gd name="T15" fmla="*/ 55 h 138"/>
                  <a:gd name="T16" fmla="*/ 0 w 138"/>
                  <a:gd name="T17" fmla="*/ 69 h 138"/>
                  <a:gd name="T18" fmla="*/ 1 w 138"/>
                  <a:gd name="T19" fmla="*/ 82 h 138"/>
                  <a:gd name="T20" fmla="*/ 2 w 138"/>
                  <a:gd name="T21" fmla="*/ 89 h 138"/>
                  <a:gd name="T22" fmla="*/ 5 w 138"/>
                  <a:gd name="T23" fmla="*/ 96 h 138"/>
                  <a:gd name="T24" fmla="*/ 7 w 138"/>
                  <a:gd name="T25" fmla="*/ 101 h 138"/>
                  <a:gd name="T26" fmla="*/ 11 w 138"/>
                  <a:gd name="T27" fmla="*/ 107 h 138"/>
                  <a:gd name="T28" fmla="*/ 20 w 138"/>
                  <a:gd name="T29" fmla="*/ 118 h 138"/>
                  <a:gd name="T30" fmla="*/ 30 w 138"/>
                  <a:gd name="T31" fmla="*/ 126 h 138"/>
                  <a:gd name="T32" fmla="*/ 43 w 138"/>
                  <a:gd name="T33" fmla="*/ 133 h 138"/>
                  <a:gd name="T34" fmla="*/ 55 w 138"/>
                  <a:gd name="T35" fmla="*/ 136 h 138"/>
                  <a:gd name="T36" fmla="*/ 69 w 138"/>
                  <a:gd name="T37" fmla="*/ 138 h 138"/>
                  <a:gd name="T38" fmla="*/ 75 w 138"/>
                  <a:gd name="T39" fmla="*/ 137 h 138"/>
                  <a:gd name="T40" fmla="*/ 75 w 138"/>
                  <a:gd name="T41" fmla="*/ 136 h 138"/>
                  <a:gd name="T42" fmla="*/ 76 w 138"/>
                  <a:gd name="T43" fmla="*/ 136 h 138"/>
                  <a:gd name="T44" fmla="*/ 78 w 138"/>
                  <a:gd name="T45" fmla="*/ 136 h 138"/>
                  <a:gd name="T46" fmla="*/ 82 w 138"/>
                  <a:gd name="T47" fmla="*/ 136 h 138"/>
                  <a:gd name="T48" fmla="*/ 89 w 138"/>
                  <a:gd name="T49" fmla="*/ 134 h 138"/>
                  <a:gd name="T50" fmla="*/ 89 w 138"/>
                  <a:gd name="T51" fmla="*/ 133 h 138"/>
                  <a:gd name="T52" fmla="*/ 90 w 138"/>
                  <a:gd name="T53" fmla="*/ 133 h 138"/>
                  <a:gd name="T54" fmla="*/ 92 w 138"/>
                  <a:gd name="T55" fmla="*/ 133 h 138"/>
                  <a:gd name="T56" fmla="*/ 96 w 138"/>
                  <a:gd name="T57" fmla="*/ 133 h 138"/>
                  <a:gd name="T58" fmla="*/ 101 w 138"/>
                  <a:gd name="T59" fmla="*/ 129 h 138"/>
                  <a:gd name="T60" fmla="*/ 107 w 138"/>
                  <a:gd name="T61" fmla="*/ 126 h 138"/>
                  <a:gd name="T62" fmla="*/ 112 w 138"/>
                  <a:gd name="T63" fmla="*/ 122 h 138"/>
                  <a:gd name="T64" fmla="*/ 118 w 138"/>
                  <a:gd name="T65" fmla="*/ 118 h 138"/>
                  <a:gd name="T66" fmla="*/ 122 w 138"/>
                  <a:gd name="T67" fmla="*/ 112 h 138"/>
                  <a:gd name="T68" fmla="*/ 126 w 138"/>
                  <a:gd name="T69" fmla="*/ 107 h 138"/>
                  <a:gd name="T70" fmla="*/ 129 w 138"/>
                  <a:gd name="T71" fmla="*/ 101 h 138"/>
                  <a:gd name="T72" fmla="*/ 133 w 138"/>
                  <a:gd name="T73" fmla="*/ 96 h 138"/>
                  <a:gd name="T74" fmla="*/ 133 w 138"/>
                  <a:gd name="T75" fmla="*/ 92 h 138"/>
                  <a:gd name="T76" fmla="*/ 133 w 138"/>
                  <a:gd name="T77" fmla="*/ 90 h 138"/>
                  <a:gd name="T78" fmla="*/ 133 w 138"/>
                  <a:gd name="T79" fmla="*/ 89 h 138"/>
                  <a:gd name="T80" fmla="*/ 134 w 138"/>
                  <a:gd name="T81" fmla="*/ 89 h 138"/>
                  <a:gd name="T82" fmla="*/ 136 w 138"/>
                  <a:gd name="T83" fmla="*/ 82 h 138"/>
                  <a:gd name="T84" fmla="*/ 136 w 138"/>
                  <a:gd name="T85" fmla="*/ 78 h 138"/>
                  <a:gd name="T86" fmla="*/ 136 w 138"/>
                  <a:gd name="T87" fmla="*/ 76 h 138"/>
                  <a:gd name="T88" fmla="*/ 136 w 138"/>
                  <a:gd name="T89" fmla="*/ 75 h 138"/>
                  <a:gd name="T90" fmla="*/ 137 w 138"/>
                  <a:gd name="T91" fmla="*/ 75 h 138"/>
                  <a:gd name="T92" fmla="*/ 138 w 138"/>
                  <a:gd name="T93" fmla="*/ 69 h 138"/>
                  <a:gd name="T94" fmla="*/ 136 w 138"/>
                  <a:gd name="T95" fmla="*/ 55 h 138"/>
                  <a:gd name="T96" fmla="*/ 133 w 138"/>
                  <a:gd name="T97" fmla="*/ 43 h 138"/>
                  <a:gd name="T98" fmla="*/ 126 w 138"/>
                  <a:gd name="T99" fmla="*/ 30 h 138"/>
                  <a:gd name="T100" fmla="*/ 118 w 138"/>
                  <a:gd name="T101" fmla="*/ 20 h 138"/>
                  <a:gd name="T102" fmla="*/ 107 w 138"/>
                  <a:gd name="T103" fmla="*/ 11 h 138"/>
                  <a:gd name="T104" fmla="*/ 101 w 138"/>
                  <a:gd name="T105" fmla="*/ 7 h 138"/>
                  <a:gd name="T106" fmla="*/ 96 w 138"/>
                  <a:gd name="T107" fmla="*/ 5 h 138"/>
                  <a:gd name="T108" fmla="*/ 89 w 138"/>
                  <a:gd name="T109" fmla="*/ 2 h 138"/>
                  <a:gd name="T110" fmla="*/ 82 w 138"/>
                  <a:gd name="T111" fmla="*/ 1 h 138"/>
                  <a:gd name="T112" fmla="*/ 69 w 138"/>
                  <a:gd name="T113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8" h="138">
                    <a:moveTo>
                      <a:pt x="69" y="0"/>
                    </a:moveTo>
                    <a:lnTo>
                      <a:pt x="55" y="1"/>
                    </a:lnTo>
                    <a:lnTo>
                      <a:pt x="43" y="5"/>
                    </a:lnTo>
                    <a:lnTo>
                      <a:pt x="30" y="11"/>
                    </a:lnTo>
                    <a:lnTo>
                      <a:pt x="20" y="20"/>
                    </a:lnTo>
                    <a:lnTo>
                      <a:pt x="11" y="30"/>
                    </a:lnTo>
                    <a:lnTo>
                      <a:pt x="5" y="43"/>
                    </a:lnTo>
                    <a:lnTo>
                      <a:pt x="1" y="55"/>
                    </a:lnTo>
                    <a:lnTo>
                      <a:pt x="0" y="69"/>
                    </a:lnTo>
                    <a:lnTo>
                      <a:pt x="1" y="82"/>
                    </a:lnTo>
                    <a:lnTo>
                      <a:pt x="2" y="89"/>
                    </a:lnTo>
                    <a:lnTo>
                      <a:pt x="5" y="96"/>
                    </a:lnTo>
                    <a:lnTo>
                      <a:pt x="7" y="101"/>
                    </a:lnTo>
                    <a:lnTo>
                      <a:pt x="11" y="107"/>
                    </a:lnTo>
                    <a:lnTo>
                      <a:pt x="20" y="118"/>
                    </a:lnTo>
                    <a:lnTo>
                      <a:pt x="30" y="126"/>
                    </a:lnTo>
                    <a:lnTo>
                      <a:pt x="43" y="133"/>
                    </a:lnTo>
                    <a:lnTo>
                      <a:pt x="55" y="136"/>
                    </a:lnTo>
                    <a:lnTo>
                      <a:pt x="69" y="138"/>
                    </a:lnTo>
                    <a:lnTo>
                      <a:pt x="75" y="137"/>
                    </a:lnTo>
                    <a:lnTo>
                      <a:pt x="75" y="136"/>
                    </a:lnTo>
                    <a:lnTo>
                      <a:pt x="76" y="136"/>
                    </a:lnTo>
                    <a:lnTo>
                      <a:pt x="78" y="136"/>
                    </a:lnTo>
                    <a:lnTo>
                      <a:pt x="82" y="136"/>
                    </a:lnTo>
                    <a:lnTo>
                      <a:pt x="89" y="134"/>
                    </a:lnTo>
                    <a:lnTo>
                      <a:pt x="89" y="133"/>
                    </a:lnTo>
                    <a:lnTo>
                      <a:pt x="90" y="133"/>
                    </a:lnTo>
                    <a:lnTo>
                      <a:pt x="92" y="133"/>
                    </a:lnTo>
                    <a:lnTo>
                      <a:pt x="96" y="133"/>
                    </a:lnTo>
                    <a:lnTo>
                      <a:pt x="101" y="129"/>
                    </a:lnTo>
                    <a:lnTo>
                      <a:pt x="107" y="126"/>
                    </a:lnTo>
                    <a:lnTo>
                      <a:pt x="112" y="122"/>
                    </a:lnTo>
                    <a:lnTo>
                      <a:pt x="118" y="118"/>
                    </a:lnTo>
                    <a:lnTo>
                      <a:pt x="122" y="112"/>
                    </a:lnTo>
                    <a:lnTo>
                      <a:pt x="126" y="107"/>
                    </a:lnTo>
                    <a:lnTo>
                      <a:pt x="129" y="101"/>
                    </a:lnTo>
                    <a:lnTo>
                      <a:pt x="133" y="96"/>
                    </a:lnTo>
                    <a:lnTo>
                      <a:pt x="133" y="92"/>
                    </a:lnTo>
                    <a:lnTo>
                      <a:pt x="133" y="90"/>
                    </a:lnTo>
                    <a:lnTo>
                      <a:pt x="133" y="89"/>
                    </a:lnTo>
                    <a:lnTo>
                      <a:pt x="134" y="89"/>
                    </a:lnTo>
                    <a:lnTo>
                      <a:pt x="136" y="82"/>
                    </a:lnTo>
                    <a:lnTo>
                      <a:pt x="136" y="78"/>
                    </a:lnTo>
                    <a:lnTo>
                      <a:pt x="136" y="76"/>
                    </a:lnTo>
                    <a:lnTo>
                      <a:pt x="136" y="75"/>
                    </a:lnTo>
                    <a:lnTo>
                      <a:pt x="137" y="75"/>
                    </a:lnTo>
                    <a:lnTo>
                      <a:pt x="138" y="69"/>
                    </a:lnTo>
                    <a:lnTo>
                      <a:pt x="136" y="55"/>
                    </a:lnTo>
                    <a:lnTo>
                      <a:pt x="133" y="43"/>
                    </a:lnTo>
                    <a:lnTo>
                      <a:pt x="126" y="30"/>
                    </a:lnTo>
                    <a:lnTo>
                      <a:pt x="118" y="20"/>
                    </a:lnTo>
                    <a:lnTo>
                      <a:pt x="107" y="11"/>
                    </a:lnTo>
                    <a:lnTo>
                      <a:pt x="101" y="7"/>
                    </a:lnTo>
                    <a:lnTo>
                      <a:pt x="96" y="5"/>
                    </a:lnTo>
                    <a:lnTo>
                      <a:pt x="89" y="2"/>
                    </a:lnTo>
                    <a:lnTo>
                      <a:pt x="82" y="1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59" name="Freeform 61">
                <a:extLst>
                  <a:ext uri="{FF2B5EF4-FFF2-40B4-BE49-F238E27FC236}">
                    <a16:creationId xmlns:a16="http://schemas.microsoft.com/office/drawing/2014/main" id="{95462DD7-A4A5-E2D1-6780-1D79D9FC3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2700" y="2076451"/>
                <a:ext cx="36512" cy="36513"/>
              </a:xfrm>
              <a:custGeom>
                <a:avLst/>
                <a:gdLst>
                  <a:gd name="T0" fmla="*/ 70 w 139"/>
                  <a:gd name="T1" fmla="*/ 0 h 138"/>
                  <a:gd name="T2" fmla="*/ 56 w 139"/>
                  <a:gd name="T3" fmla="*/ 1 h 138"/>
                  <a:gd name="T4" fmla="*/ 43 w 139"/>
                  <a:gd name="T5" fmla="*/ 5 h 138"/>
                  <a:gd name="T6" fmla="*/ 31 w 139"/>
                  <a:gd name="T7" fmla="*/ 11 h 138"/>
                  <a:gd name="T8" fmla="*/ 21 w 139"/>
                  <a:gd name="T9" fmla="*/ 20 h 138"/>
                  <a:gd name="T10" fmla="*/ 12 w 139"/>
                  <a:gd name="T11" fmla="*/ 30 h 138"/>
                  <a:gd name="T12" fmla="*/ 6 w 139"/>
                  <a:gd name="T13" fmla="*/ 43 h 138"/>
                  <a:gd name="T14" fmla="*/ 1 w 139"/>
                  <a:gd name="T15" fmla="*/ 55 h 138"/>
                  <a:gd name="T16" fmla="*/ 0 w 139"/>
                  <a:gd name="T17" fmla="*/ 69 h 138"/>
                  <a:gd name="T18" fmla="*/ 1 w 139"/>
                  <a:gd name="T19" fmla="*/ 82 h 138"/>
                  <a:gd name="T20" fmla="*/ 3 w 139"/>
                  <a:gd name="T21" fmla="*/ 88 h 138"/>
                  <a:gd name="T22" fmla="*/ 6 w 139"/>
                  <a:gd name="T23" fmla="*/ 96 h 138"/>
                  <a:gd name="T24" fmla="*/ 8 w 139"/>
                  <a:gd name="T25" fmla="*/ 101 h 138"/>
                  <a:gd name="T26" fmla="*/ 12 w 139"/>
                  <a:gd name="T27" fmla="*/ 107 h 138"/>
                  <a:gd name="T28" fmla="*/ 21 w 139"/>
                  <a:gd name="T29" fmla="*/ 118 h 138"/>
                  <a:gd name="T30" fmla="*/ 31 w 139"/>
                  <a:gd name="T31" fmla="*/ 126 h 138"/>
                  <a:gd name="T32" fmla="*/ 43 w 139"/>
                  <a:gd name="T33" fmla="*/ 133 h 138"/>
                  <a:gd name="T34" fmla="*/ 56 w 139"/>
                  <a:gd name="T35" fmla="*/ 136 h 138"/>
                  <a:gd name="T36" fmla="*/ 70 w 139"/>
                  <a:gd name="T37" fmla="*/ 138 h 138"/>
                  <a:gd name="T38" fmla="*/ 76 w 139"/>
                  <a:gd name="T39" fmla="*/ 137 h 138"/>
                  <a:gd name="T40" fmla="*/ 76 w 139"/>
                  <a:gd name="T41" fmla="*/ 136 h 138"/>
                  <a:gd name="T42" fmla="*/ 77 w 139"/>
                  <a:gd name="T43" fmla="*/ 136 h 138"/>
                  <a:gd name="T44" fmla="*/ 79 w 139"/>
                  <a:gd name="T45" fmla="*/ 136 h 138"/>
                  <a:gd name="T46" fmla="*/ 83 w 139"/>
                  <a:gd name="T47" fmla="*/ 136 h 138"/>
                  <a:gd name="T48" fmla="*/ 89 w 139"/>
                  <a:gd name="T49" fmla="*/ 134 h 138"/>
                  <a:gd name="T50" fmla="*/ 89 w 139"/>
                  <a:gd name="T51" fmla="*/ 133 h 138"/>
                  <a:gd name="T52" fmla="*/ 90 w 139"/>
                  <a:gd name="T53" fmla="*/ 133 h 138"/>
                  <a:gd name="T54" fmla="*/ 92 w 139"/>
                  <a:gd name="T55" fmla="*/ 133 h 138"/>
                  <a:gd name="T56" fmla="*/ 96 w 139"/>
                  <a:gd name="T57" fmla="*/ 133 h 138"/>
                  <a:gd name="T58" fmla="*/ 101 w 139"/>
                  <a:gd name="T59" fmla="*/ 129 h 138"/>
                  <a:gd name="T60" fmla="*/ 107 w 139"/>
                  <a:gd name="T61" fmla="*/ 126 h 138"/>
                  <a:gd name="T62" fmla="*/ 113 w 139"/>
                  <a:gd name="T63" fmla="*/ 122 h 138"/>
                  <a:gd name="T64" fmla="*/ 119 w 139"/>
                  <a:gd name="T65" fmla="*/ 118 h 138"/>
                  <a:gd name="T66" fmla="*/ 123 w 139"/>
                  <a:gd name="T67" fmla="*/ 112 h 138"/>
                  <a:gd name="T68" fmla="*/ 127 w 139"/>
                  <a:gd name="T69" fmla="*/ 107 h 138"/>
                  <a:gd name="T70" fmla="*/ 130 w 139"/>
                  <a:gd name="T71" fmla="*/ 101 h 138"/>
                  <a:gd name="T72" fmla="*/ 134 w 139"/>
                  <a:gd name="T73" fmla="*/ 96 h 138"/>
                  <a:gd name="T74" fmla="*/ 134 w 139"/>
                  <a:gd name="T75" fmla="*/ 92 h 138"/>
                  <a:gd name="T76" fmla="*/ 134 w 139"/>
                  <a:gd name="T77" fmla="*/ 89 h 138"/>
                  <a:gd name="T78" fmla="*/ 134 w 139"/>
                  <a:gd name="T79" fmla="*/ 88 h 138"/>
                  <a:gd name="T80" fmla="*/ 135 w 139"/>
                  <a:gd name="T81" fmla="*/ 88 h 138"/>
                  <a:gd name="T82" fmla="*/ 137 w 139"/>
                  <a:gd name="T83" fmla="*/ 82 h 138"/>
                  <a:gd name="T84" fmla="*/ 137 w 139"/>
                  <a:gd name="T85" fmla="*/ 78 h 138"/>
                  <a:gd name="T86" fmla="*/ 137 w 139"/>
                  <a:gd name="T87" fmla="*/ 76 h 138"/>
                  <a:gd name="T88" fmla="*/ 137 w 139"/>
                  <a:gd name="T89" fmla="*/ 75 h 138"/>
                  <a:gd name="T90" fmla="*/ 138 w 139"/>
                  <a:gd name="T91" fmla="*/ 75 h 138"/>
                  <a:gd name="T92" fmla="*/ 139 w 139"/>
                  <a:gd name="T93" fmla="*/ 69 h 138"/>
                  <a:gd name="T94" fmla="*/ 137 w 139"/>
                  <a:gd name="T95" fmla="*/ 55 h 138"/>
                  <a:gd name="T96" fmla="*/ 134 w 139"/>
                  <a:gd name="T97" fmla="*/ 43 h 138"/>
                  <a:gd name="T98" fmla="*/ 127 w 139"/>
                  <a:gd name="T99" fmla="*/ 30 h 138"/>
                  <a:gd name="T100" fmla="*/ 119 w 139"/>
                  <a:gd name="T101" fmla="*/ 20 h 138"/>
                  <a:gd name="T102" fmla="*/ 107 w 139"/>
                  <a:gd name="T103" fmla="*/ 11 h 138"/>
                  <a:gd name="T104" fmla="*/ 101 w 139"/>
                  <a:gd name="T105" fmla="*/ 7 h 138"/>
                  <a:gd name="T106" fmla="*/ 96 w 139"/>
                  <a:gd name="T107" fmla="*/ 5 h 138"/>
                  <a:gd name="T108" fmla="*/ 89 w 139"/>
                  <a:gd name="T109" fmla="*/ 2 h 138"/>
                  <a:gd name="T110" fmla="*/ 83 w 139"/>
                  <a:gd name="T111" fmla="*/ 1 h 138"/>
                  <a:gd name="T112" fmla="*/ 70 w 139"/>
                  <a:gd name="T113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9" h="138">
                    <a:moveTo>
                      <a:pt x="70" y="0"/>
                    </a:moveTo>
                    <a:lnTo>
                      <a:pt x="56" y="1"/>
                    </a:lnTo>
                    <a:lnTo>
                      <a:pt x="43" y="5"/>
                    </a:lnTo>
                    <a:lnTo>
                      <a:pt x="31" y="11"/>
                    </a:lnTo>
                    <a:lnTo>
                      <a:pt x="21" y="20"/>
                    </a:lnTo>
                    <a:lnTo>
                      <a:pt x="12" y="30"/>
                    </a:lnTo>
                    <a:lnTo>
                      <a:pt x="6" y="43"/>
                    </a:lnTo>
                    <a:lnTo>
                      <a:pt x="1" y="55"/>
                    </a:lnTo>
                    <a:lnTo>
                      <a:pt x="0" y="69"/>
                    </a:lnTo>
                    <a:lnTo>
                      <a:pt x="1" y="82"/>
                    </a:lnTo>
                    <a:lnTo>
                      <a:pt x="3" y="88"/>
                    </a:lnTo>
                    <a:lnTo>
                      <a:pt x="6" y="96"/>
                    </a:lnTo>
                    <a:lnTo>
                      <a:pt x="8" y="101"/>
                    </a:lnTo>
                    <a:lnTo>
                      <a:pt x="12" y="107"/>
                    </a:lnTo>
                    <a:lnTo>
                      <a:pt x="21" y="118"/>
                    </a:lnTo>
                    <a:lnTo>
                      <a:pt x="31" y="126"/>
                    </a:lnTo>
                    <a:lnTo>
                      <a:pt x="43" y="133"/>
                    </a:lnTo>
                    <a:lnTo>
                      <a:pt x="56" y="136"/>
                    </a:lnTo>
                    <a:lnTo>
                      <a:pt x="70" y="138"/>
                    </a:lnTo>
                    <a:lnTo>
                      <a:pt x="76" y="137"/>
                    </a:lnTo>
                    <a:lnTo>
                      <a:pt x="76" y="136"/>
                    </a:lnTo>
                    <a:lnTo>
                      <a:pt x="77" y="136"/>
                    </a:lnTo>
                    <a:lnTo>
                      <a:pt x="79" y="136"/>
                    </a:lnTo>
                    <a:lnTo>
                      <a:pt x="83" y="136"/>
                    </a:lnTo>
                    <a:lnTo>
                      <a:pt x="89" y="134"/>
                    </a:lnTo>
                    <a:lnTo>
                      <a:pt x="89" y="133"/>
                    </a:lnTo>
                    <a:lnTo>
                      <a:pt x="90" y="133"/>
                    </a:lnTo>
                    <a:lnTo>
                      <a:pt x="92" y="133"/>
                    </a:lnTo>
                    <a:lnTo>
                      <a:pt x="96" y="133"/>
                    </a:lnTo>
                    <a:lnTo>
                      <a:pt x="101" y="129"/>
                    </a:lnTo>
                    <a:lnTo>
                      <a:pt x="107" y="126"/>
                    </a:lnTo>
                    <a:lnTo>
                      <a:pt x="113" y="122"/>
                    </a:lnTo>
                    <a:lnTo>
                      <a:pt x="119" y="118"/>
                    </a:lnTo>
                    <a:lnTo>
                      <a:pt x="123" y="112"/>
                    </a:lnTo>
                    <a:lnTo>
                      <a:pt x="127" y="107"/>
                    </a:lnTo>
                    <a:lnTo>
                      <a:pt x="130" y="101"/>
                    </a:lnTo>
                    <a:lnTo>
                      <a:pt x="134" y="96"/>
                    </a:lnTo>
                    <a:lnTo>
                      <a:pt x="134" y="92"/>
                    </a:lnTo>
                    <a:lnTo>
                      <a:pt x="134" y="89"/>
                    </a:lnTo>
                    <a:lnTo>
                      <a:pt x="134" y="88"/>
                    </a:lnTo>
                    <a:lnTo>
                      <a:pt x="135" y="88"/>
                    </a:lnTo>
                    <a:lnTo>
                      <a:pt x="137" y="82"/>
                    </a:lnTo>
                    <a:lnTo>
                      <a:pt x="137" y="78"/>
                    </a:lnTo>
                    <a:lnTo>
                      <a:pt x="137" y="76"/>
                    </a:lnTo>
                    <a:lnTo>
                      <a:pt x="137" y="75"/>
                    </a:lnTo>
                    <a:lnTo>
                      <a:pt x="138" y="75"/>
                    </a:lnTo>
                    <a:lnTo>
                      <a:pt x="139" y="69"/>
                    </a:lnTo>
                    <a:lnTo>
                      <a:pt x="137" y="55"/>
                    </a:lnTo>
                    <a:lnTo>
                      <a:pt x="134" y="43"/>
                    </a:lnTo>
                    <a:lnTo>
                      <a:pt x="127" y="30"/>
                    </a:lnTo>
                    <a:lnTo>
                      <a:pt x="119" y="20"/>
                    </a:lnTo>
                    <a:lnTo>
                      <a:pt x="107" y="11"/>
                    </a:lnTo>
                    <a:lnTo>
                      <a:pt x="101" y="7"/>
                    </a:lnTo>
                    <a:lnTo>
                      <a:pt x="96" y="5"/>
                    </a:lnTo>
                    <a:lnTo>
                      <a:pt x="89" y="2"/>
                    </a:lnTo>
                    <a:lnTo>
                      <a:pt x="83" y="1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60" name="Freeform 62">
                <a:extLst>
                  <a:ext uri="{FF2B5EF4-FFF2-40B4-BE49-F238E27FC236}">
                    <a16:creationId xmlns:a16="http://schemas.microsoft.com/office/drawing/2014/main" id="{274CB931-DAAA-3617-DCE8-A05C04D5F4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2575" y="2105026"/>
                <a:ext cx="38100" cy="36513"/>
              </a:xfrm>
              <a:custGeom>
                <a:avLst/>
                <a:gdLst>
                  <a:gd name="T0" fmla="*/ 69 w 138"/>
                  <a:gd name="T1" fmla="*/ 0 h 139"/>
                  <a:gd name="T2" fmla="*/ 55 w 138"/>
                  <a:gd name="T3" fmla="*/ 1 h 139"/>
                  <a:gd name="T4" fmla="*/ 43 w 138"/>
                  <a:gd name="T5" fmla="*/ 5 h 139"/>
                  <a:gd name="T6" fmla="*/ 30 w 138"/>
                  <a:gd name="T7" fmla="*/ 11 h 139"/>
                  <a:gd name="T8" fmla="*/ 20 w 138"/>
                  <a:gd name="T9" fmla="*/ 20 h 139"/>
                  <a:gd name="T10" fmla="*/ 11 w 138"/>
                  <a:gd name="T11" fmla="*/ 30 h 139"/>
                  <a:gd name="T12" fmla="*/ 5 w 138"/>
                  <a:gd name="T13" fmla="*/ 43 h 139"/>
                  <a:gd name="T14" fmla="*/ 1 w 138"/>
                  <a:gd name="T15" fmla="*/ 55 h 139"/>
                  <a:gd name="T16" fmla="*/ 0 w 138"/>
                  <a:gd name="T17" fmla="*/ 69 h 139"/>
                  <a:gd name="T18" fmla="*/ 1 w 138"/>
                  <a:gd name="T19" fmla="*/ 82 h 139"/>
                  <a:gd name="T20" fmla="*/ 2 w 138"/>
                  <a:gd name="T21" fmla="*/ 89 h 139"/>
                  <a:gd name="T22" fmla="*/ 5 w 138"/>
                  <a:gd name="T23" fmla="*/ 96 h 139"/>
                  <a:gd name="T24" fmla="*/ 7 w 138"/>
                  <a:gd name="T25" fmla="*/ 101 h 139"/>
                  <a:gd name="T26" fmla="*/ 11 w 138"/>
                  <a:gd name="T27" fmla="*/ 107 h 139"/>
                  <a:gd name="T28" fmla="*/ 20 w 138"/>
                  <a:gd name="T29" fmla="*/ 118 h 139"/>
                  <a:gd name="T30" fmla="*/ 30 w 138"/>
                  <a:gd name="T31" fmla="*/ 126 h 139"/>
                  <a:gd name="T32" fmla="*/ 43 w 138"/>
                  <a:gd name="T33" fmla="*/ 133 h 139"/>
                  <a:gd name="T34" fmla="*/ 55 w 138"/>
                  <a:gd name="T35" fmla="*/ 136 h 139"/>
                  <a:gd name="T36" fmla="*/ 69 w 138"/>
                  <a:gd name="T37" fmla="*/ 139 h 139"/>
                  <a:gd name="T38" fmla="*/ 75 w 138"/>
                  <a:gd name="T39" fmla="*/ 138 h 139"/>
                  <a:gd name="T40" fmla="*/ 75 w 138"/>
                  <a:gd name="T41" fmla="*/ 136 h 139"/>
                  <a:gd name="T42" fmla="*/ 76 w 138"/>
                  <a:gd name="T43" fmla="*/ 136 h 139"/>
                  <a:gd name="T44" fmla="*/ 78 w 138"/>
                  <a:gd name="T45" fmla="*/ 136 h 139"/>
                  <a:gd name="T46" fmla="*/ 82 w 138"/>
                  <a:gd name="T47" fmla="*/ 136 h 139"/>
                  <a:gd name="T48" fmla="*/ 88 w 138"/>
                  <a:gd name="T49" fmla="*/ 134 h 139"/>
                  <a:gd name="T50" fmla="*/ 88 w 138"/>
                  <a:gd name="T51" fmla="*/ 133 h 139"/>
                  <a:gd name="T52" fmla="*/ 89 w 138"/>
                  <a:gd name="T53" fmla="*/ 133 h 139"/>
                  <a:gd name="T54" fmla="*/ 91 w 138"/>
                  <a:gd name="T55" fmla="*/ 133 h 139"/>
                  <a:gd name="T56" fmla="*/ 96 w 138"/>
                  <a:gd name="T57" fmla="*/ 133 h 139"/>
                  <a:gd name="T58" fmla="*/ 101 w 138"/>
                  <a:gd name="T59" fmla="*/ 129 h 139"/>
                  <a:gd name="T60" fmla="*/ 107 w 138"/>
                  <a:gd name="T61" fmla="*/ 126 h 139"/>
                  <a:gd name="T62" fmla="*/ 112 w 138"/>
                  <a:gd name="T63" fmla="*/ 122 h 139"/>
                  <a:gd name="T64" fmla="*/ 118 w 138"/>
                  <a:gd name="T65" fmla="*/ 118 h 139"/>
                  <a:gd name="T66" fmla="*/ 122 w 138"/>
                  <a:gd name="T67" fmla="*/ 112 h 139"/>
                  <a:gd name="T68" fmla="*/ 126 w 138"/>
                  <a:gd name="T69" fmla="*/ 107 h 139"/>
                  <a:gd name="T70" fmla="*/ 129 w 138"/>
                  <a:gd name="T71" fmla="*/ 101 h 139"/>
                  <a:gd name="T72" fmla="*/ 133 w 138"/>
                  <a:gd name="T73" fmla="*/ 96 h 139"/>
                  <a:gd name="T74" fmla="*/ 133 w 138"/>
                  <a:gd name="T75" fmla="*/ 92 h 139"/>
                  <a:gd name="T76" fmla="*/ 133 w 138"/>
                  <a:gd name="T77" fmla="*/ 90 h 139"/>
                  <a:gd name="T78" fmla="*/ 133 w 138"/>
                  <a:gd name="T79" fmla="*/ 89 h 139"/>
                  <a:gd name="T80" fmla="*/ 134 w 138"/>
                  <a:gd name="T81" fmla="*/ 89 h 139"/>
                  <a:gd name="T82" fmla="*/ 136 w 138"/>
                  <a:gd name="T83" fmla="*/ 82 h 139"/>
                  <a:gd name="T84" fmla="*/ 136 w 138"/>
                  <a:gd name="T85" fmla="*/ 78 h 139"/>
                  <a:gd name="T86" fmla="*/ 136 w 138"/>
                  <a:gd name="T87" fmla="*/ 76 h 139"/>
                  <a:gd name="T88" fmla="*/ 136 w 138"/>
                  <a:gd name="T89" fmla="*/ 75 h 139"/>
                  <a:gd name="T90" fmla="*/ 137 w 138"/>
                  <a:gd name="T91" fmla="*/ 75 h 139"/>
                  <a:gd name="T92" fmla="*/ 138 w 138"/>
                  <a:gd name="T93" fmla="*/ 69 h 139"/>
                  <a:gd name="T94" fmla="*/ 136 w 138"/>
                  <a:gd name="T95" fmla="*/ 55 h 139"/>
                  <a:gd name="T96" fmla="*/ 133 w 138"/>
                  <a:gd name="T97" fmla="*/ 43 h 139"/>
                  <a:gd name="T98" fmla="*/ 126 w 138"/>
                  <a:gd name="T99" fmla="*/ 30 h 139"/>
                  <a:gd name="T100" fmla="*/ 118 w 138"/>
                  <a:gd name="T101" fmla="*/ 20 h 139"/>
                  <a:gd name="T102" fmla="*/ 107 w 138"/>
                  <a:gd name="T103" fmla="*/ 11 h 139"/>
                  <a:gd name="T104" fmla="*/ 101 w 138"/>
                  <a:gd name="T105" fmla="*/ 7 h 139"/>
                  <a:gd name="T106" fmla="*/ 96 w 138"/>
                  <a:gd name="T107" fmla="*/ 5 h 139"/>
                  <a:gd name="T108" fmla="*/ 88 w 138"/>
                  <a:gd name="T109" fmla="*/ 2 h 139"/>
                  <a:gd name="T110" fmla="*/ 82 w 138"/>
                  <a:gd name="T111" fmla="*/ 1 h 139"/>
                  <a:gd name="T112" fmla="*/ 69 w 138"/>
                  <a:gd name="T113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8" h="139">
                    <a:moveTo>
                      <a:pt x="69" y="0"/>
                    </a:moveTo>
                    <a:lnTo>
                      <a:pt x="55" y="1"/>
                    </a:lnTo>
                    <a:lnTo>
                      <a:pt x="43" y="5"/>
                    </a:lnTo>
                    <a:lnTo>
                      <a:pt x="30" y="11"/>
                    </a:lnTo>
                    <a:lnTo>
                      <a:pt x="20" y="20"/>
                    </a:lnTo>
                    <a:lnTo>
                      <a:pt x="11" y="30"/>
                    </a:lnTo>
                    <a:lnTo>
                      <a:pt x="5" y="43"/>
                    </a:lnTo>
                    <a:lnTo>
                      <a:pt x="1" y="55"/>
                    </a:lnTo>
                    <a:lnTo>
                      <a:pt x="0" y="69"/>
                    </a:lnTo>
                    <a:lnTo>
                      <a:pt x="1" y="82"/>
                    </a:lnTo>
                    <a:lnTo>
                      <a:pt x="2" y="89"/>
                    </a:lnTo>
                    <a:lnTo>
                      <a:pt x="5" y="96"/>
                    </a:lnTo>
                    <a:lnTo>
                      <a:pt x="7" y="101"/>
                    </a:lnTo>
                    <a:lnTo>
                      <a:pt x="11" y="107"/>
                    </a:lnTo>
                    <a:lnTo>
                      <a:pt x="20" y="118"/>
                    </a:lnTo>
                    <a:lnTo>
                      <a:pt x="30" y="126"/>
                    </a:lnTo>
                    <a:lnTo>
                      <a:pt x="43" y="133"/>
                    </a:lnTo>
                    <a:lnTo>
                      <a:pt x="55" y="136"/>
                    </a:lnTo>
                    <a:lnTo>
                      <a:pt x="69" y="139"/>
                    </a:lnTo>
                    <a:lnTo>
                      <a:pt x="75" y="138"/>
                    </a:lnTo>
                    <a:lnTo>
                      <a:pt x="75" y="136"/>
                    </a:lnTo>
                    <a:lnTo>
                      <a:pt x="76" y="136"/>
                    </a:lnTo>
                    <a:lnTo>
                      <a:pt x="78" y="136"/>
                    </a:lnTo>
                    <a:lnTo>
                      <a:pt x="82" y="136"/>
                    </a:lnTo>
                    <a:lnTo>
                      <a:pt x="88" y="134"/>
                    </a:lnTo>
                    <a:lnTo>
                      <a:pt x="88" y="133"/>
                    </a:lnTo>
                    <a:lnTo>
                      <a:pt x="89" y="133"/>
                    </a:lnTo>
                    <a:lnTo>
                      <a:pt x="91" y="133"/>
                    </a:lnTo>
                    <a:lnTo>
                      <a:pt x="96" y="133"/>
                    </a:lnTo>
                    <a:lnTo>
                      <a:pt x="101" y="129"/>
                    </a:lnTo>
                    <a:lnTo>
                      <a:pt x="107" y="126"/>
                    </a:lnTo>
                    <a:lnTo>
                      <a:pt x="112" y="122"/>
                    </a:lnTo>
                    <a:lnTo>
                      <a:pt x="118" y="118"/>
                    </a:lnTo>
                    <a:lnTo>
                      <a:pt x="122" y="112"/>
                    </a:lnTo>
                    <a:lnTo>
                      <a:pt x="126" y="107"/>
                    </a:lnTo>
                    <a:lnTo>
                      <a:pt x="129" y="101"/>
                    </a:lnTo>
                    <a:lnTo>
                      <a:pt x="133" y="96"/>
                    </a:lnTo>
                    <a:lnTo>
                      <a:pt x="133" y="92"/>
                    </a:lnTo>
                    <a:lnTo>
                      <a:pt x="133" y="90"/>
                    </a:lnTo>
                    <a:lnTo>
                      <a:pt x="133" y="89"/>
                    </a:lnTo>
                    <a:lnTo>
                      <a:pt x="134" y="89"/>
                    </a:lnTo>
                    <a:lnTo>
                      <a:pt x="136" y="82"/>
                    </a:lnTo>
                    <a:lnTo>
                      <a:pt x="136" y="78"/>
                    </a:lnTo>
                    <a:lnTo>
                      <a:pt x="136" y="76"/>
                    </a:lnTo>
                    <a:lnTo>
                      <a:pt x="136" y="75"/>
                    </a:lnTo>
                    <a:lnTo>
                      <a:pt x="137" y="75"/>
                    </a:lnTo>
                    <a:lnTo>
                      <a:pt x="138" y="69"/>
                    </a:lnTo>
                    <a:lnTo>
                      <a:pt x="136" y="55"/>
                    </a:lnTo>
                    <a:lnTo>
                      <a:pt x="133" y="43"/>
                    </a:lnTo>
                    <a:lnTo>
                      <a:pt x="126" y="30"/>
                    </a:lnTo>
                    <a:lnTo>
                      <a:pt x="118" y="20"/>
                    </a:lnTo>
                    <a:lnTo>
                      <a:pt x="107" y="11"/>
                    </a:lnTo>
                    <a:lnTo>
                      <a:pt x="101" y="7"/>
                    </a:lnTo>
                    <a:lnTo>
                      <a:pt x="96" y="5"/>
                    </a:lnTo>
                    <a:lnTo>
                      <a:pt x="88" y="2"/>
                    </a:lnTo>
                    <a:lnTo>
                      <a:pt x="82" y="1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61" name="Freeform 63">
                <a:extLst>
                  <a:ext uri="{FF2B5EF4-FFF2-40B4-BE49-F238E27FC236}">
                    <a16:creationId xmlns:a16="http://schemas.microsoft.com/office/drawing/2014/main" id="{A750EECE-6482-77AC-515F-4BC6EFE843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4038" y="2152651"/>
                <a:ext cx="36512" cy="36513"/>
              </a:xfrm>
              <a:custGeom>
                <a:avLst/>
                <a:gdLst>
                  <a:gd name="T0" fmla="*/ 69 w 139"/>
                  <a:gd name="T1" fmla="*/ 0 h 139"/>
                  <a:gd name="T2" fmla="*/ 55 w 139"/>
                  <a:gd name="T3" fmla="*/ 1 h 139"/>
                  <a:gd name="T4" fmla="*/ 43 w 139"/>
                  <a:gd name="T5" fmla="*/ 5 h 139"/>
                  <a:gd name="T6" fmla="*/ 31 w 139"/>
                  <a:gd name="T7" fmla="*/ 12 h 139"/>
                  <a:gd name="T8" fmla="*/ 20 w 139"/>
                  <a:gd name="T9" fmla="*/ 21 h 139"/>
                  <a:gd name="T10" fmla="*/ 11 w 139"/>
                  <a:gd name="T11" fmla="*/ 31 h 139"/>
                  <a:gd name="T12" fmla="*/ 5 w 139"/>
                  <a:gd name="T13" fmla="*/ 43 h 139"/>
                  <a:gd name="T14" fmla="*/ 1 w 139"/>
                  <a:gd name="T15" fmla="*/ 55 h 139"/>
                  <a:gd name="T16" fmla="*/ 0 w 139"/>
                  <a:gd name="T17" fmla="*/ 70 h 139"/>
                  <a:gd name="T18" fmla="*/ 1 w 139"/>
                  <a:gd name="T19" fmla="*/ 83 h 139"/>
                  <a:gd name="T20" fmla="*/ 2 w 139"/>
                  <a:gd name="T21" fmla="*/ 89 h 139"/>
                  <a:gd name="T22" fmla="*/ 5 w 139"/>
                  <a:gd name="T23" fmla="*/ 96 h 139"/>
                  <a:gd name="T24" fmla="*/ 7 w 139"/>
                  <a:gd name="T25" fmla="*/ 101 h 139"/>
                  <a:gd name="T26" fmla="*/ 11 w 139"/>
                  <a:gd name="T27" fmla="*/ 107 h 139"/>
                  <a:gd name="T28" fmla="*/ 20 w 139"/>
                  <a:gd name="T29" fmla="*/ 119 h 139"/>
                  <a:gd name="T30" fmla="*/ 31 w 139"/>
                  <a:gd name="T31" fmla="*/ 127 h 139"/>
                  <a:gd name="T32" fmla="*/ 43 w 139"/>
                  <a:gd name="T33" fmla="*/ 134 h 139"/>
                  <a:gd name="T34" fmla="*/ 55 w 139"/>
                  <a:gd name="T35" fmla="*/ 137 h 139"/>
                  <a:gd name="T36" fmla="*/ 69 w 139"/>
                  <a:gd name="T37" fmla="*/ 139 h 139"/>
                  <a:gd name="T38" fmla="*/ 75 w 139"/>
                  <a:gd name="T39" fmla="*/ 138 h 139"/>
                  <a:gd name="T40" fmla="*/ 75 w 139"/>
                  <a:gd name="T41" fmla="*/ 137 h 139"/>
                  <a:gd name="T42" fmla="*/ 76 w 139"/>
                  <a:gd name="T43" fmla="*/ 137 h 139"/>
                  <a:gd name="T44" fmla="*/ 79 w 139"/>
                  <a:gd name="T45" fmla="*/ 137 h 139"/>
                  <a:gd name="T46" fmla="*/ 83 w 139"/>
                  <a:gd name="T47" fmla="*/ 137 h 139"/>
                  <a:gd name="T48" fmla="*/ 89 w 139"/>
                  <a:gd name="T49" fmla="*/ 135 h 139"/>
                  <a:gd name="T50" fmla="*/ 89 w 139"/>
                  <a:gd name="T51" fmla="*/ 134 h 139"/>
                  <a:gd name="T52" fmla="*/ 90 w 139"/>
                  <a:gd name="T53" fmla="*/ 134 h 139"/>
                  <a:gd name="T54" fmla="*/ 92 w 139"/>
                  <a:gd name="T55" fmla="*/ 134 h 139"/>
                  <a:gd name="T56" fmla="*/ 96 w 139"/>
                  <a:gd name="T57" fmla="*/ 134 h 139"/>
                  <a:gd name="T58" fmla="*/ 101 w 139"/>
                  <a:gd name="T59" fmla="*/ 130 h 139"/>
                  <a:gd name="T60" fmla="*/ 107 w 139"/>
                  <a:gd name="T61" fmla="*/ 127 h 139"/>
                  <a:gd name="T62" fmla="*/ 112 w 139"/>
                  <a:gd name="T63" fmla="*/ 123 h 139"/>
                  <a:gd name="T64" fmla="*/ 118 w 139"/>
                  <a:gd name="T65" fmla="*/ 119 h 139"/>
                  <a:gd name="T66" fmla="*/ 122 w 139"/>
                  <a:gd name="T67" fmla="*/ 112 h 139"/>
                  <a:gd name="T68" fmla="*/ 126 w 139"/>
                  <a:gd name="T69" fmla="*/ 107 h 139"/>
                  <a:gd name="T70" fmla="*/ 129 w 139"/>
                  <a:gd name="T71" fmla="*/ 101 h 139"/>
                  <a:gd name="T72" fmla="*/ 134 w 139"/>
                  <a:gd name="T73" fmla="*/ 96 h 139"/>
                  <a:gd name="T74" fmla="*/ 134 w 139"/>
                  <a:gd name="T75" fmla="*/ 92 h 139"/>
                  <a:gd name="T76" fmla="*/ 134 w 139"/>
                  <a:gd name="T77" fmla="*/ 90 h 139"/>
                  <a:gd name="T78" fmla="*/ 134 w 139"/>
                  <a:gd name="T79" fmla="*/ 89 h 139"/>
                  <a:gd name="T80" fmla="*/ 135 w 139"/>
                  <a:gd name="T81" fmla="*/ 89 h 139"/>
                  <a:gd name="T82" fmla="*/ 137 w 139"/>
                  <a:gd name="T83" fmla="*/ 83 h 139"/>
                  <a:gd name="T84" fmla="*/ 137 w 139"/>
                  <a:gd name="T85" fmla="*/ 79 h 139"/>
                  <a:gd name="T86" fmla="*/ 137 w 139"/>
                  <a:gd name="T87" fmla="*/ 77 h 139"/>
                  <a:gd name="T88" fmla="*/ 137 w 139"/>
                  <a:gd name="T89" fmla="*/ 76 h 139"/>
                  <a:gd name="T90" fmla="*/ 138 w 139"/>
                  <a:gd name="T91" fmla="*/ 76 h 139"/>
                  <a:gd name="T92" fmla="*/ 139 w 139"/>
                  <a:gd name="T93" fmla="*/ 70 h 139"/>
                  <a:gd name="T94" fmla="*/ 137 w 139"/>
                  <a:gd name="T95" fmla="*/ 55 h 139"/>
                  <a:gd name="T96" fmla="*/ 134 w 139"/>
                  <a:gd name="T97" fmla="*/ 43 h 139"/>
                  <a:gd name="T98" fmla="*/ 126 w 139"/>
                  <a:gd name="T99" fmla="*/ 31 h 139"/>
                  <a:gd name="T100" fmla="*/ 118 w 139"/>
                  <a:gd name="T101" fmla="*/ 21 h 139"/>
                  <a:gd name="T102" fmla="*/ 107 w 139"/>
                  <a:gd name="T103" fmla="*/ 12 h 139"/>
                  <a:gd name="T104" fmla="*/ 101 w 139"/>
                  <a:gd name="T105" fmla="*/ 7 h 139"/>
                  <a:gd name="T106" fmla="*/ 96 w 139"/>
                  <a:gd name="T107" fmla="*/ 5 h 139"/>
                  <a:gd name="T108" fmla="*/ 89 w 139"/>
                  <a:gd name="T109" fmla="*/ 2 h 139"/>
                  <a:gd name="T110" fmla="*/ 83 w 139"/>
                  <a:gd name="T111" fmla="*/ 1 h 139"/>
                  <a:gd name="T112" fmla="*/ 69 w 139"/>
                  <a:gd name="T113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9" h="139">
                    <a:moveTo>
                      <a:pt x="69" y="0"/>
                    </a:moveTo>
                    <a:lnTo>
                      <a:pt x="55" y="1"/>
                    </a:lnTo>
                    <a:lnTo>
                      <a:pt x="43" y="5"/>
                    </a:lnTo>
                    <a:lnTo>
                      <a:pt x="31" y="12"/>
                    </a:lnTo>
                    <a:lnTo>
                      <a:pt x="20" y="21"/>
                    </a:lnTo>
                    <a:lnTo>
                      <a:pt x="11" y="31"/>
                    </a:lnTo>
                    <a:lnTo>
                      <a:pt x="5" y="43"/>
                    </a:lnTo>
                    <a:lnTo>
                      <a:pt x="1" y="55"/>
                    </a:lnTo>
                    <a:lnTo>
                      <a:pt x="0" y="70"/>
                    </a:lnTo>
                    <a:lnTo>
                      <a:pt x="1" y="83"/>
                    </a:lnTo>
                    <a:lnTo>
                      <a:pt x="2" y="89"/>
                    </a:lnTo>
                    <a:lnTo>
                      <a:pt x="5" y="96"/>
                    </a:lnTo>
                    <a:lnTo>
                      <a:pt x="7" y="101"/>
                    </a:lnTo>
                    <a:lnTo>
                      <a:pt x="11" y="107"/>
                    </a:lnTo>
                    <a:lnTo>
                      <a:pt x="20" y="119"/>
                    </a:lnTo>
                    <a:lnTo>
                      <a:pt x="31" y="127"/>
                    </a:lnTo>
                    <a:lnTo>
                      <a:pt x="43" y="134"/>
                    </a:lnTo>
                    <a:lnTo>
                      <a:pt x="55" y="137"/>
                    </a:lnTo>
                    <a:lnTo>
                      <a:pt x="69" y="139"/>
                    </a:lnTo>
                    <a:lnTo>
                      <a:pt x="75" y="138"/>
                    </a:lnTo>
                    <a:lnTo>
                      <a:pt x="75" y="137"/>
                    </a:lnTo>
                    <a:lnTo>
                      <a:pt x="76" y="137"/>
                    </a:lnTo>
                    <a:lnTo>
                      <a:pt x="79" y="137"/>
                    </a:lnTo>
                    <a:lnTo>
                      <a:pt x="83" y="137"/>
                    </a:lnTo>
                    <a:lnTo>
                      <a:pt x="89" y="135"/>
                    </a:lnTo>
                    <a:lnTo>
                      <a:pt x="89" y="134"/>
                    </a:lnTo>
                    <a:lnTo>
                      <a:pt x="90" y="134"/>
                    </a:lnTo>
                    <a:lnTo>
                      <a:pt x="92" y="134"/>
                    </a:lnTo>
                    <a:lnTo>
                      <a:pt x="96" y="134"/>
                    </a:lnTo>
                    <a:lnTo>
                      <a:pt x="101" y="130"/>
                    </a:lnTo>
                    <a:lnTo>
                      <a:pt x="107" y="127"/>
                    </a:lnTo>
                    <a:lnTo>
                      <a:pt x="112" y="123"/>
                    </a:lnTo>
                    <a:lnTo>
                      <a:pt x="118" y="119"/>
                    </a:lnTo>
                    <a:lnTo>
                      <a:pt x="122" y="112"/>
                    </a:lnTo>
                    <a:lnTo>
                      <a:pt x="126" y="107"/>
                    </a:lnTo>
                    <a:lnTo>
                      <a:pt x="129" y="101"/>
                    </a:lnTo>
                    <a:lnTo>
                      <a:pt x="134" y="96"/>
                    </a:lnTo>
                    <a:lnTo>
                      <a:pt x="134" y="92"/>
                    </a:lnTo>
                    <a:lnTo>
                      <a:pt x="134" y="90"/>
                    </a:lnTo>
                    <a:lnTo>
                      <a:pt x="134" y="89"/>
                    </a:lnTo>
                    <a:lnTo>
                      <a:pt x="135" y="89"/>
                    </a:lnTo>
                    <a:lnTo>
                      <a:pt x="137" y="83"/>
                    </a:lnTo>
                    <a:lnTo>
                      <a:pt x="137" y="79"/>
                    </a:lnTo>
                    <a:lnTo>
                      <a:pt x="137" y="77"/>
                    </a:lnTo>
                    <a:lnTo>
                      <a:pt x="137" y="76"/>
                    </a:lnTo>
                    <a:lnTo>
                      <a:pt x="138" y="76"/>
                    </a:lnTo>
                    <a:lnTo>
                      <a:pt x="139" y="70"/>
                    </a:lnTo>
                    <a:lnTo>
                      <a:pt x="137" y="55"/>
                    </a:lnTo>
                    <a:lnTo>
                      <a:pt x="134" y="43"/>
                    </a:lnTo>
                    <a:lnTo>
                      <a:pt x="126" y="31"/>
                    </a:lnTo>
                    <a:lnTo>
                      <a:pt x="118" y="21"/>
                    </a:lnTo>
                    <a:lnTo>
                      <a:pt x="107" y="12"/>
                    </a:lnTo>
                    <a:lnTo>
                      <a:pt x="101" y="7"/>
                    </a:lnTo>
                    <a:lnTo>
                      <a:pt x="96" y="5"/>
                    </a:lnTo>
                    <a:lnTo>
                      <a:pt x="89" y="2"/>
                    </a:lnTo>
                    <a:lnTo>
                      <a:pt x="83" y="1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62" name="Freeform 64">
                <a:extLst>
                  <a:ext uri="{FF2B5EF4-FFF2-40B4-BE49-F238E27FC236}">
                    <a16:creationId xmlns:a16="http://schemas.microsoft.com/office/drawing/2014/main" id="{A1E9ACD0-DE21-99FA-9E5A-18A8F7C64F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8675" y="2187576"/>
                <a:ext cx="36512" cy="36513"/>
              </a:xfrm>
              <a:custGeom>
                <a:avLst/>
                <a:gdLst>
                  <a:gd name="T0" fmla="*/ 69 w 138"/>
                  <a:gd name="T1" fmla="*/ 0 h 139"/>
                  <a:gd name="T2" fmla="*/ 55 w 138"/>
                  <a:gd name="T3" fmla="*/ 1 h 139"/>
                  <a:gd name="T4" fmla="*/ 42 w 138"/>
                  <a:gd name="T5" fmla="*/ 5 h 139"/>
                  <a:gd name="T6" fmla="*/ 30 w 138"/>
                  <a:gd name="T7" fmla="*/ 11 h 139"/>
                  <a:gd name="T8" fmla="*/ 20 w 138"/>
                  <a:gd name="T9" fmla="*/ 20 h 139"/>
                  <a:gd name="T10" fmla="*/ 11 w 138"/>
                  <a:gd name="T11" fmla="*/ 30 h 139"/>
                  <a:gd name="T12" fmla="*/ 5 w 138"/>
                  <a:gd name="T13" fmla="*/ 43 h 139"/>
                  <a:gd name="T14" fmla="*/ 1 w 138"/>
                  <a:gd name="T15" fmla="*/ 55 h 139"/>
                  <a:gd name="T16" fmla="*/ 0 w 138"/>
                  <a:gd name="T17" fmla="*/ 69 h 139"/>
                  <a:gd name="T18" fmla="*/ 1 w 138"/>
                  <a:gd name="T19" fmla="*/ 82 h 139"/>
                  <a:gd name="T20" fmla="*/ 2 w 138"/>
                  <a:gd name="T21" fmla="*/ 89 h 139"/>
                  <a:gd name="T22" fmla="*/ 5 w 138"/>
                  <a:gd name="T23" fmla="*/ 96 h 139"/>
                  <a:gd name="T24" fmla="*/ 7 w 138"/>
                  <a:gd name="T25" fmla="*/ 101 h 139"/>
                  <a:gd name="T26" fmla="*/ 11 w 138"/>
                  <a:gd name="T27" fmla="*/ 107 h 139"/>
                  <a:gd name="T28" fmla="*/ 20 w 138"/>
                  <a:gd name="T29" fmla="*/ 118 h 139"/>
                  <a:gd name="T30" fmla="*/ 30 w 138"/>
                  <a:gd name="T31" fmla="*/ 126 h 139"/>
                  <a:gd name="T32" fmla="*/ 42 w 138"/>
                  <a:gd name="T33" fmla="*/ 133 h 139"/>
                  <a:gd name="T34" fmla="*/ 55 w 138"/>
                  <a:gd name="T35" fmla="*/ 137 h 139"/>
                  <a:gd name="T36" fmla="*/ 69 w 138"/>
                  <a:gd name="T37" fmla="*/ 139 h 139"/>
                  <a:gd name="T38" fmla="*/ 75 w 138"/>
                  <a:gd name="T39" fmla="*/ 138 h 139"/>
                  <a:gd name="T40" fmla="*/ 75 w 138"/>
                  <a:gd name="T41" fmla="*/ 137 h 139"/>
                  <a:gd name="T42" fmla="*/ 76 w 138"/>
                  <a:gd name="T43" fmla="*/ 137 h 139"/>
                  <a:gd name="T44" fmla="*/ 78 w 138"/>
                  <a:gd name="T45" fmla="*/ 137 h 139"/>
                  <a:gd name="T46" fmla="*/ 82 w 138"/>
                  <a:gd name="T47" fmla="*/ 137 h 139"/>
                  <a:gd name="T48" fmla="*/ 88 w 138"/>
                  <a:gd name="T49" fmla="*/ 134 h 139"/>
                  <a:gd name="T50" fmla="*/ 88 w 138"/>
                  <a:gd name="T51" fmla="*/ 133 h 139"/>
                  <a:gd name="T52" fmla="*/ 89 w 138"/>
                  <a:gd name="T53" fmla="*/ 133 h 139"/>
                  <a:gd name="T54" fmla="*/ 91 w 138"/>
                  <a:gd name="T55" fmla="*/ 133 h 139"/>
                  <a:gd name="T56" fmla="*/ 95 w 138"/>
                  <a:gd name="T57" fmla="*/ 133 h 139"/>
                  <a:gd name="T58" fmla="*/ 101 w 138"/>
                  <a:gd name="T59" fmla="*/ 129 h 139"/>
                  <a:gd name="T60" fmla="*/ 107 w 138"/>
                  <a:gd name="T61" fmla="*/ 126 h 139"/>
                  <a:gd name="T62" fmla="*/ 112 w 138"/>
                  <a:gd name="T63" fmla="*/ 122 h 139"/>
                  <a:gd name="T64" fmla="*/ 118 w 138"/>
                  <a:gd name="T65" fmla="*/ 118 h 139"/>
                  <a:gd name="T66" fmla="*/ 122 w 138"/>
                  <a:gd name="T67" fmla="*/ 112 h 139"/>
                  <a:gd name="T68" fmla="*/ 126 w 138"/>
                  <a:gd name="T69" fmla="*/ 107 h 139"/>
                  <a:gd name="T70" fmla="*/ 129 w 138"/>
                  <a:gd name="T71" fmla="*/ 101 h 139"/>
                  <a:gd name="T72" fmla="*/ 133 w 138"/>
                  <a:gd name="T73" fmla="*/ 96 h 139"/>
                  <a:gd name="T74" fmla="*/ 133 w 138"/>
                  <a:gd name="T75" fmla="*/ 92 h 139"/>
                  <a:gd name="T76" fmla="*/ 133 w 138"/>
                  <a:gd name="T77" fmla="*/ 90 h 139"/>
                  <a:gd name="T78" fmla="*/ 133 w 138"/>
                  <a:gd name="T79" fmla="*/ 89 h 139"/>
                  <a:gd name="T80" fmla="*/ 134 w 138"/>
                  <a:gd name="T81" fmla="*/ 89 h 139"/>
                  <a:gd name="T82" fmla="*/ 136 w 138"/>
                  <a:gd name="T83" fmla="*/ 82 h 139"/>
                  <a:gd name="T84" fmla="*/ 136 w 138"/>
                  <a:gd name="T85" fmla="*/ 78 h 139"/>
                  <a:gd name="T86" fmla="*/ 136 w 138"/>
                  <a:gd name="T87" fmla="*/ 76 h 139"/>
                  <a:gd name="T88" fmla="*/ 136 w 138"/>
                  <a:gd name="T89" fmla="*/ 75 h 139"/>
                  <a:gd name="T90" fmla="*/ 137 w 138"/>
                  <a:gd name="T91" fmla="*/ 75 h 139"/>
                  <a:gd name="T92" fmla="*/ 138 w 138"/>
                  <a:gd name="T93" fmla="*/ 69 h 139"/>
                  <a:gd name="T94" fmla="*/ 136 w 138"/>
                  <a:gd name="T95" fmla="*/ 55 h 139"/>
                  <a:gd name="T96" fmla="*/ 133 w 138"/>
                  <a:gd name="T97" fmla="*/ 43 h 139"/>
                  <a:gd name="T98" fmla="*/ 126 w 138"/>
                  <a:gd name="T99" fmla="*/ 30 h 139"/>
                  <a:gd name="T100" fmla="*/ 118 w 138"/>
                  <a:gd name="T101" fmla="*/ 20 h 139"/>
                  <a:gd name="T102" fmla="*/ 107 w 138"/>
                  <a:gd name="T103" fmla="*/ 11 h 139"/>
                  <a:gd name="T104" fmla="*/ 101 w 138"/>
                  <a:gd name="T105" fmla="*/ 7 h 139"/>
                  <a:gd name="T106" fmla="*/ 95 w 138"/>
                  <a:gd name="T107" fmla="*/ 5 h 139"/>
                  <a:gd name="T108" fmla="*/ 88 w 138"/>
                  <a:gd name="T109" fmla="*/ 2 h 139"/>
                  <a:gd name="T110" fmla="*/ 82 w 138"/>
                  <a:gd name="T111" fmla="*/ 1 h 139"/>
                  <a:gd name="T112" fmla="*/ 69 w 138"/>
                  <a:gd name="T113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8" h="139">
                    <a:moveTo>
                      <a:pt x="69" y="0"/>
                    </a:moveTo>
                    <a:lnTo>
                      <a:pt x="55" y="1"/>
                    </a:lnTo>
                    <a:lnTo>
                      <a:pt x="42" y="5"/>
                    </a:lnTo>
                    <a:lnTo>
                      <a:pt x="30" y="11"/>
                    </a:lnTo>
                    <a:lnTo>
                      <a:pt x="20" y="20"/>
                    </a:lnTo>
                    <a:lnTo>
                      <a:pt x="11" y="30"/>
                    </a:lnTo>
                    <a:lnTo>
                      <a:pt x="5" y="43"/>
                    </a:lnTo>
                    <a:lnTo>
                      <a:pt x="1" y="55"/>
                    </a:lnTo>
                    <a:lnTo>
                      <a:pt x="0" y="69"/>
                    </a:lnTo>
                    <a:lnTo>
                      <a:pt x="1" y="82"/>
                    </a:lnTo>
                    <a:lnTo>
                      <a:pt x="2" y="89"/>
                    </a:lnTo>
                    <a:lnTo>
                      <a:pt x="5" y="96"/>
                    </a:lnTo>
                    <a:lnTo>
                      <a:pt x="7" y="101"/>
                    </a:lnTo>
                    <a:lnTo>
                      <a:pt x="11" y="107"/>
                    </a:lnTo>
                    <a:lnTo>
                      <a:pt x="20" y="118"/>
                    </a:lnTo>
                    <a:lnTo>
                      <a:pt x="30" y="126"/>
                    </a:lnTo>
                    <a:lnTo>
                      <a:pt x="42" y="133"/>
                    </a:lnTo>
                    <a:lnTo>
                      <a:pt x="55" y="137"/>
                    </a:lnTo>
                    <a:lnTo>
                      <a:pt x="69" y="139"/>
                    </a:lnTo>
                    <a:lnTo>
                      <a:pt x="75" y="138"/>
                    </a:lnTo>
                    <a:lnTo>
                      <a:pt x="75" y="137"/>
                    </a:lnTo>
                    <a:lnTo>
                      <a:pt x="76" y="137"/>
                    </a:lnTo>
                    <a:lnTo>
                      <a:pt x="78" y="137"/>
                    </a:lnTo>
                    <a:lnTo>
                      <a:pt x="82" y="137"/>
                    </a:lnTo>
                    <a:lnTo>
                      <a:pt x="88" y="134"/>
                    </a:lnTo>
                    <a:lnTo>
                      <a:pt x="88" y="133"/>
                    </a:lnTo>
                    <a:lnTo>
                      <a:pt x="89" y="133"/>
                    </a:lnTo>
                    <a:lnTo>
                      <a:pt x="91" y="133"/>
                    </a:lnTo>
                    <a:lnTo>
                      <a:pt x="95" y="133"/>
                    </a:lnTo>
                    <a:lnTo>
                      <a:pt x="101" y="129"/>
                    </a:lnTo>
                    <a:lnTo>
                      <a:pt x="107" y="126"/>
                    </a:lnTo>
                    <a:lnTo>
                      <a:pt x="112" y="122"/>
                    </a:lnTo>
                    <a:lnTo>
                      <a:pt x="118" y="118"/>
                    </a:lnTo>
                    <a:lnTo>
                      <a:pt x="122" y="112"/>
                    </a:lnTo>
                    <a:lnTo>
                      <a:pt x="126" y="107"/>
                    </a:lnTo>
                    <a:lnTo>
                      <a:pt x="129" y="101"/>
                    </a:lnTo>
                    <a:lnTo>
                      <a:pt x="133" y="96"/>
                    </a:lnTo>
                    <a:lnTo>
                      <a:pt x="133" y="92"/>
                    </a:lnTo>
                    <a:lnTo>
                      <a:pt x="133" y="90"/>
                    </a:lnTo>
                    <a:lnTo>
                      <a:pt x="133" y="89"/>
                    </a:lnTo>
                    <a:lnTo>
                      <a:pt x="134" y="89"/>
                    </a:lnTo>
                    <a:lnTo>
                      <a:pt x="136" y="82"/>
                    </a:lnTo>
                    <a:lnTo>
                      <a:pt x="136" y="78"/>
                    </a:lnTo>
                    <a:lnTo>
                      <a:pt x="136" y="76"/>
                    </a:lnTo>
                    <a:lnTo>
                      <a:pt x="136" y="75"/>
                    </a:lnTo>
                    <a:lnTo>
                      <a:pt x="137" y="75"/>
                    </a:lnTo>
                    <a:lnTo>
                      <a:pt x="138" y="69"/>
                    </a:lnTo>
                    <a:lnTo>
                      <a:pt x="136" y="55"/>
                    </a:lnTo>
                    <a:lnTo>
                      <a:pt x="133" y="43"/>
                    </a:lnTo>
                    <a:lnTo>
                      <a:pt x="126" y="30"/>
                    </a:lnTo>
                    <a:lnTo>
                      <a:pt x="118" y="20"/>
                    </a:lnTo>
                    <a:lnTo>
                      <a:pt x="107" y="11"/>
                    </a:lnTo>
                    <a:lnTo>
                      <a:pt x="101" y="7"/>
                    </a:lnTo>
                    <a:lnTo>
                      <a:pt x="95" y="5"/>
                    </a:lnTo>
                    <a:lnTo>
                      <a:pt x="88" y="2"/>
                    </a:lnTo>
                    <a:lnTo>
                      <a:pt x="82" y="1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63" name="Freeform 65">
                <a:extLst>
                  <a:ext uri="{FF2B5EF4-FFF2-40B4-BE49-F238E27FC236}">
                    <a16:creationId xmlns:a16="http://schemas.microsoft.com/office/drawing/2014/main" id="{470D277B-8C7C-C354-120F-EF465B6B0B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1725" y="2208213"/>
                <a:ext cx="36512" cy="36513"/>
              </a:xfrm>
              <a:custGeom>
                <a:avLst/>
                <a:gdLst>
                  <a:gd name="T0" fmla="*/ 69 w 139"/>
                  <a:gd name="T1" fmla="*/ 0 h 139"/>
                  <a:gd name="T2" fmla="*/ 55 w 139"/>
                  <a:gd name="T3" fmla="*/ 1 h 139"/>
                  <a:gd name="T4" fmla="*/ 43 w 139"/>
                  <a:gd name="T5" fmla="*/ 6 h 139"/>
                  <a:gd name="T6" fmla="*/ 31 w 139"/>
                  <a:gd name="T7" fmla="*/ 12 h 139"/>
                  <a:gd name="T8" fmla="*/ 21 w 139"/>
                  <a:gd name="T9" fmla="*/ 21 h 139"/>
                  <a:gd name="T10" fmla="*/ 11 w 139"/>
                  <a:gd name="T11" fmla="*/ 31 h 139"/>
                  <a:gd name="T12" fmla="*/ 5 w 139"/>
                  <a:gd name="T13" fmla="*/ 43 h 139"/>
                  <a:gd name="T14" fmla="*/ 1 w 139"/>
                  <a:gd name="T15" fmla="*/ 55 h 139"/>
                  <a:gd name="T16" fmla="*/ 0 w 139"/>
                  <a:gd name="T17" fmla="*/ 70 h 139"/>
                  <a:gd name="T18" fmla="*/ 1 w 139"/>
                  <a:gd name="T19" fmla="*/ 83 h 139"/>
                  <a:gd name="T20" fmla="*/ 2 w 139"/>
                  <a:gd name="T21" fmla="*/ 89 h 139"/>
                  <a:gd name="T22" fmla="*/ 5 w 139"/>
                  <a:gd name="T23" fmla="*/ 96 h 139"/>
                  <a:gd name="T24" fmla="*/ 7 w 139"/>
                  <a:gd name="T25" fmla="*/ 101 h 139"/>
                  <a:gd name="T26" fmla="*/ 11 w 139"/>
                  <a:gd name="T27" fmla="*/ 108 h 139"/>
                  <a:gd name="T28" fmla="*/ 21 w 139"/>
                  <a:gd name="T29" fmla="*/ 119 h 139"/>
                  <a:gd name="T30" fmla="*/ 31 w 139"/>
                  <a:gd name="T31" fmla="*/ 127 h 139"/>
                  <a:gd name="T32" fmla="*/ 43 w 139"/>
                  <a:gd name="T33" fmla="*/ 134 h 139"/>
                  <a:gd name="T34" fmla="*/ 55 w 139"/>
                  <a:gd name="T35" fmla="*/ 137 h 139"/>
                  <a:gd name="T36" fmla="*/ 69 w 139"/>
                  <a:gd name="T37" fmla="*/ 139 h 139"/>
                  <a:gd name="T38" fmla="*/ 76 w 139"/>
                  <a:gd name="T39" fmla="*/ 138 h 139"/>
                  <a:gd name="T40" fmla="*/ 76 w 139"/>
                  <a:gd name="T41" fmla="*/ 137 h 139"/>
                  <a:gd name="T42" fmla="*/ 77 w 139"/>
                  <a:gd name="T43" fmla="*/ 137 h 139"/>
                  <a:gd name="T44" fmla="*/ 79 w 139"/>
                  <a:gd name="T45" fmla="*/ 137 h 139"/>
                  <a:gd name="T46" fmla="*/ 83 w 139"/>
                  <a:gd name="T47" fmla="*/ 137 h 139"/>
                  <a:gd name="T48" fmla="*/ 89 w 139"/>
                  <a:gd name="T49" fmla="*/ 135 h 139"/>
                  <a:gd name="T50" fmla="*/ 89 w 139"/>
                  <a:gd name="T51" fmla="*/ 134 h 139"/>
                  <a:gd name="T52" fmla="*/ 90 w 139"/>
                  <a:gd name="T53" fmla="*/ 134 h 139"/>
                  <a:gd name="T54" fmla="*/ 92 w 139"/>
                  <a:gd name="T55" fmla="*/ 134 h 139"/>
                  <a:gd name="T56" fmla="*/ 96 w 139"/>
                  <a:gd name="T57" fmla="*/ 134 h 139"/>
                  <a:gd name="T58" fmla="*/ 101 w 139"/>
                  <a:gd name="T59" fmla="*/ 130 h 139"/>
                  <a:gd name="T60" fmla="*/ 107 w 139"/>
                  <a:gd name="T61" fmla="*/ 127 h 139"/>
                  <a:gd name="T62" fmla="*/ 112 w 139"/>
                  <a:gd name="T63" fmla="*/ 123 h 139"/>
                  <a:gd name="T64" fmla="*/ 118 w 139"/>
                  <a:gd name="T65" fmla="*/ 119 h 139"/>
                  <a:gd name="T66" fmla="*/ 122 w 139"/>
                  <a:gd name="T67" fmla="*/ 113 h 139"/>
                  <a:gd name="T68" fmla="*/ 127 w 139"/>
                  <a:gd name="T69" fmla="*/ 108 h 139"/>
                  <a:gd name="T70" fmla="*/ 130 w 139"/>
                  <a:gd name="T71" fmla="*/ 101 h 139"/>
                  <a:gd name="T72" fmla="*/ 134 w 139"/>
                  <a:gd name="T73" fmla="*/ 96 h 139"/>
                  <a:gd name="T74" fmla="*/ 134 w 139"/>
                  <a:gd name="T75" fmla="*/ 92 h 139"/>
                  <a:gd name="T76" fmla="*/ 134 w 139"/>
                  <a:gd name="T77" fmla="*/ 90 h 139"/>
                  <a:gd name="T78" fmla="*/ 134 w 139"/>
                  <a:gd name="T79" fmla="*/ 89 h 139"/>
                  <a:gd name="T80" fmla="*/ 135 w 139"/>
                  <a:gd name="T81" fmla="*/ 89 h 139"/>
                  <a:gd name="T82" fmla="*/ 137 w 139"/>
                  <a:gd name="T83" fmla="*/ 83 h 139"/>
                  <a:gd name="T84" fmla="*/ 137 w 139"/>
                  <a:gd name="T85" fmla="*/ 79 h 139"/>
                  <a:gd name="T86" fmla="*/ 137 w 139"/>
                  <a:gd name="T87" fmla="*/ 77 h 139"/>
                  <a:gd name="T88" fmla="*/ 137 w 139"/>
                  <a:gd name="T89" fmla="*/ 76 h 139"/>
                  <a:gd name="T90" fmla="*/ 138 w 139"/>
                  <a:gd name="T91" fmla="*/ 76 h 139"/>
                  <a:gd name="T92" fmla="*/ 139 w 139"/>
                  <a:gd name="T93" fmla="*/ 70 h 139"/>
                  <a:gd name="T94" fmla="*/ 137 w 139"/>
                  <a:gd name="T95" fmla="*/ 55 h 139"/>
                  <a:gd name="T96" fmla="*/ 134 w 139"/>
                  <a:gd name="T97" fmla="*/ 43 h 139"/>
                  <a:gd name="T98" fmla="*/ 127 w 139"/>
                  <a:gd name="T99" fmla="*/ 31 h 139"/>
                  <a:gd name="T100" fmla="*/ 118 w 139"/>
                  <a:gd name="T101" fmla="*/ 21 h 139"/>
                  <a:gd name="T102" fmla="*/ 107 w 139"/>
                  <a:gd name="T103" fmla="*/ 12 h 139"/>
                  <a:gd name="T104" fmla="*/ 101 w 139"/>
                  <a:gd name="T105" fmla="*/ 8 h 139"/>
                  <a:gd name="T106" fmla="*/ 96 w 139"/>
                  <a:gd name="T107" fmla="*/ 6 h 139"/>
                  <a:gd name="T108" fmla="*/ 89 w 139"/>
                  <a:gd name="T109" fmla="*/ 2 h 139"/>
                  <a:gd name="T110" fmla="*/ 83 w 139"/>
                  <a:gd name="T111" fmla="*/ 1 h 139"/>
                  <a:gd name="T112" fmla="*/ 69 w 139"/>
                  <a:gd name="T113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9" h="139">
                    <a:moveTo>
                      <a:pt x="69" y="0"/>
                    </a:moveTo>
                    <a:lnTo>
                      <a:pt x="55" y="1"/>
                    </a:lnTo>
                    <a:lnTo>
                      <a:pt x="43" y="6"/>
                    </a:lnTo>
                    <a:lnTo>
                      <a:pt x="31" y="12"/>
                    </a:lnTo>
                    <a:lnTo>
                      <a:pt x="21" y="21"/>
                    </a:lnTo>
                    <a:lnTo>
                      <a:pt x="11" y="31"/>
                    </a:lnTo>
                    <a:lnTo>
                      <a:pt x="5" y="43"/>
                    </a:lnTo>
                    <a:lnTo>
                      <a:pt x="1" y="55"/>
                    </a:lnTo>
                    <a:lnTo>
                      <a:pt x="0" y="70"/>
                    </a:lnTo>
                    <a:lnTo>
                      <a:pt x="1" y="83"/>
                    </a:lnTo>
                    <a:lnTo>
                      <a:pt x="2" y="89"/>
                    </a:lnTo>
                    <a:lnTo>
                      <a:pt x="5" y="96"/>
                    </a:lnTo>
                    <a:lnTo>
                      <a:pt x="7" y="101"/>
                    </a:lnTo>
                    <a:lnTo>
                      <a:pt x="11" y="108"/>
                    </a:lnTo>
                    <a:lnTo>
                      <a:pt x="21" y="119"/>
                    </a:lnTo>
                    <a:lnTo>
                      <a:pt x="31" y="127"/>
                    </a:lnTo>
                    <a:lnTo>
                      <a:pt x="43" y="134"/>
                    </a:lnTo>
                    <a:lnTo>
                      <a:pt x="55" y="137"/>
                    </a:lnTo>
                    <a:lnTo>
                      <a:pt x="69" y="139"/>
                    </a:lnTo>
                    <a:lnTo>
                      <a:pt x="76" y="138"/>
                    </a:lnTo>
                    <a:lnTo>
                      <a:pt x="76" y="137"/>
                    </a:lnTo>
                    <a:lnTo>
                      <a:pt x="77" y="137"/>
                    </a:lnTo>
                    <a:lnTo>
                      <a:pt x="79" y="137"/>
                    </a:lnTo>
                    <a:lnTo>
                      <a:pt x="83" y="137"/>
                    </a:lnTo>
                    <a:lnTo>
                      <a:pt x="89" y="135"/>
                    </a:lnTo>
                    <a:lnTo>
                      <a:pt x="89" y="134"/>
                    </a:lnTo>
                    <a:lnTo>
                      <a:pt x="90" y="134"/>
                    </a:lnTo>
                    <a:lnTo>
                      <a:pt x="92" y="134"/>
                    </a:lnTo>
                    <a:lnTo>
                      <a:pt x="96" y="134"/>
                    </a:lnTo>
                    <a:lnTo>
                      <a:pt x="101" y="130"/>
                    </a:lnTo>
                    <a:lnTo>
                      <a:pt x="107" y="127"/>
                    </a:lnTo>
                    <a:lnTo>
                      <a:pt x="112" y="123"/>
                    </a:lnTo>
                    <a:lnTo>
                      <a:pt x="118" y="119"/>
                    </a:lnTo>
                    <a:lnTo>
                      <a:pt x="122" y="113"/>
                    </a:lnTo>
                    <a:lnTo>
                      <a:pt x="127" y="108"/>
                    </a:lnTo>
                    <a:lnTo>
                      <a:pt x="130" y="101"/>
                    </a:lnTo>
                    <a:lnTo>
                      <a:pt x="134" y="96"/>
                    </a:lnTo>
                    <a:lnTo>
                      <a:pt x="134" y="92"/>
                    </a:lnTo>
                    <a:lnTo>
                      <a:pt x="134" y="90"/>
                    </a:lnTo>
                    <a:lnTo>
                      <a:pt x="134" y="89"/>
                    </a:lnTo>
                    <a:lnTo>
                      <a:pt x="135" y="89"/>
                    </a:lnTo>
                    <a:lnTo>
                      <a:pt x="137" y="83"/>
                    </a:lnTo>
                    <a:lnTo>
                      <a:pt x="137" y="79"/>
                    </a:lnTo>
                    <a:lnTo>
                      <a:pt x="137" y="77"/>
                    </a:lnTo>
                    <a:lnTo>
                      <a:pt x="137" y="76"/>
                    </a:lnTo>
                    <a:lnTo>
                      <a:pt x="138" y="76"/>
                    </a:lnTo>
                    <a:lnTo>
                      <a:pt x="139" y="70"/>
                    </a:lnTo>
                    <a:lnTo>
                      <a:pt x="137" y="55"/>
                    </a:lnTo>
                    <a:lnTo>
                      <a:pt x="134" y="43"/>
                    </a:lnTo>
                    <a:lnTo>
                      <a:pt x="127" y="31"/>
                    </a:lnTo>
                    <a:lnTo>
                      <a:pt x="118" y="21"/>
                    </a:lnTo>
                    <a:lnTo>
                      <a:pt x="107" y="12"/>
                    </a:lnTo>
                    <a:lnTo>
                      <a:pt x="101" y="8"/>
                    </a:lnTo>
                    <a:lnTo>
                      <a:pt x="96" y="6"/>
                    </a:lnTo>
                    <a:lnTo>
                      <a:pt x="89" y="2"/>
                    </a:lnTo>
                    <a:lnTo>
                      <a:pt x="83" y="1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64" name="Freeform 66">
                <a:extLst>
                  <a:ext uri="{FF2B5EF4-FFF2-40B4-BE49-F238E27FC236}">
                    <a16:creationId xmlns:a16="http://schemas.microsoft.com/office/drawing/2014/main" id="{0ABF1EA4-ADB3-8878-7BFE-4270561B81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5075" y="2239963"/>
                <a:ext cx="36512" cy="36513"/>
              </a:xfrm>
              <a:custGeom>
                <a:avLst/>
                <a:gdLst>
                  <a:gd name="T0" fmla="*/ 69 w 138"/>
                  <a:gd name="T1" fmla="*/ 0 h 138"/>
                  <a:gd name="T2" fmla="*/ 55 w 138"/>
                  <a:gd name="T3" fmla="*/ 1 h 138"/>
                  <a:gd name="T4" fmla="*/ 43 w 138"/>
                  <a:gd name="T5" fmla="*/ 5 h 138"/>
                  <a:gd name="T6" fmla="*/ 30 w 138"/>
                  <a:gd name="T7" fmla="*/ 11 h 138"/>
                  <a:gd name="T8" fmla="*/ 20 w 138"/>
                  <a:gd name="T9" fmla="*/ 20 h 138"/>
                  <a:gd name="T10" fmla="*/ 11 w 138"/>
                  <a:gd name="T11" fmla="*/ 30 h 138"/>
                  <a:gd name="T12" fmla="*/ 5 w 138"/>
                  <a:gd name="T13" fmla="*/ 43 h 138"/>
                  <a:gd name="T14" fmla="*/ 1 w 138"/>
                  <a:gd name="T15" fmla="*/ 55 h 138"/>
                  <a:gd name="T16" fmla="*/ 0 w 138"/>
                  <a:gd name="T17" fmla="*/ 69 h 138"/>
                  <a:gd name="T18" fmla="*/ 1 w 138"/>
                  <a:gd name="T19" fmla="*/ 82 h 138"/>
                  <a:gd name="T20" fmla="*/ 2 w 138"/>
                  <a:gd name="T21" fmla="*/ 88 h 138"/>
                  <a:gd name="T22" fmla="*/ 5 w 138"/>
                  <a:gd name="T23" fmla="*/ 96 h 138"/>
                  <a:gd name="T24" fmla="*/ 7 w 138"/>
                  <a:gd name="T25" fmla="*/ 101 h 138"/>
                  <a:gd name="T26" fmla="*/ 11 w 138"/>
                  <a:gd name="T27" fmla="*/ 107 h 138"/>
                  <a:gd name="T28" fmla="*/ 20 w 138"/>
                  <a:gd name="T29" fmla="*/ 118 h 138"/>
                  <a:gd name="T30" fmla="*/ 30 w 138"/>
                  <a:gd name="T31" fmla="*/ 126 h 138"/>
                  <a:gd name="T32" fmla="*/ 43 w 138"/>
                  <a:gd name="T33" fmla="*/ 133 h 138"/>
                  <a:gd name="T34" fmla="*/ 55 w 138"/>
                  <a:gd name="T35" fmla="*/ 136 h 138"/>
                  <a:gd name="T36" fmla="*/ 69 w 138"/>
                  <a:gd name="T37" fmla="*/ 138 h 138"/>
                  <a:gd name="T38" fmla="*/ 75 w 138"/>
                  <a:gd name="T39" fmla="*/ 137 h 138"/>
                  <a:gd name="T40" fmla="*/ 75 w 138"/>
                  <a:gd name="T41" fmla="*/ 136 h 138"/>
                  <a:gd name="T42" fmla="*/ 76 w 138"/>
                  <a:gd name="T43" fmla="*/ 136 h 138"/>
                  <a:gd name="T44" fmla="*/ 78 w 138"/>
                  <a:gd name="T45" fmla="*/ 136 h 138"/>
                  <a:gd name="T46" fmla="*/ 82 w 138"/>
                  <a:gd name="T47" fmla="*/ 136 h 138"/>
                  <a:gd name="T48" fmla="*/ 88 w 138"/>
                  <a:gd name="T49" fmla="*/ 134 h 138"/>
                  <a:gd name="T50" fmla="*/ 88 w 138"/>
                  <a:gd name="T51" fmla="*/ 133 h 138"/>
                  <a:gd name="T52" fmla="*/ 89 w 138"/>
                  <a:gd name="T53" fmla="*/ 133 h 138"/>
                  <a:gd name="T54" fmla="*/ 91 w 138"/>
                  <a:gd name="T55" fmla="*/ 133 h 138"/>
                  <a:gd name="T56" fmla="*/ 96 w 138"/>
                  <a:gd name="T57" fmla="*/ 133 h 138"/>
                  <a:gd name="T58" fmla="*/ 101 w 138"/>
                  <a:gd name="T59" fmla="*/ 129 h 138"/>
                  <a:gd name="T60" fmla="*/ 107 w 138"/>
                  <a:gd name="T61" fmla="*/ 126 h 138"/>
                  <a:gd name="T62" fmla="*/ 112 w 138"/>
                  <a:gd name="T63" fmla="*/ 122 h 138"/>
                  <a:gd name="T64" fmla="*/ 118 w 138"/>
                  <a:gd name="T65" fmla="*/ 118 h 138"/>
                  <a:gd name="T66" fmla="*/ 122 w 138"/>
                  <a:gd name="T67" fmla="*/ 112 h 138"/>
                  <a:gd name="T68" fmla="*/ 126 w 138"/>
                  <a:gd name="T69" fmla="*/ 107 h 138"/>
                  <a:gd name="T70" fmla="*/ 129 w 138"/>
                  <a:gd name="T71" fmla="*/ 101 h 138"/>
                  <a:gd name="T72" fmla="*/ 133 w 138"/>
                  <a:gd name="T73" fmla="*/ 96 h 138"/>
                  <a:gd name="T74" fmla="*/ 133 w 138"/>
                  <a:gd name="T75" fmla="*/ 91 h 138"/>
                  <a:gd name="T76" fmla="*/ 133 w 138"/>
                  <a:gd name="T77" fmla="*/ 89 h 138"/>
                  <a:gd name="T78" fmla="*/ 133 w 138"/>
                  <a:gd name="T79" fmla="*/ 88 h 138"/>
                  <a:gd name="T80" fmla="*/ 134 w 138"/>
                  <a:gd name="T81" fmla="*/ 88 h 138"/>
                  <a:gd name="T82" fmla="*/ 136 w 138"/>
                  <a:gd name="T83" fmla="*/ 82 h 138"/>
                  <a:gd name="T84" fmla="*/ 136 w 138"/>
                  <a:gd name="T85" fmla="*/ 78 h 138"/>
                  <a:gd name="T86" fmla="*/ 136 w 138"/>
                  <a:gd name="T87" fmla="*/ 76 h 138"/>
                  <a:gd name="T88" fmla="*/ 136 w 138"/>
                  <a:gd name="T89" fmla="*/ 75 h 138"/>
                  <a:gd name="T90" fmla="*/ 137 w 138"/>
                  <a:gd name="T91" fmla="*/ 75 h 138"/>
                  <a:gd name="T92" fmla="*/ 138 w 138"/>
                  <a:gd name="T93" fmla="*/ 69 h 138"/>
                  <a:gd name="T94" fmla="*/ 136 w 138"/>
                  <a:gd name="T95" fmla="*/ 55 h 138"/>
                  <a:gd name="T96" fmla="*/ 133 w 138"/>
                  <a:gd name="T97" fmla="*/ 43 h 138"/>
                  <a:gd name="T98" fmla="*/ 126 w 138"/>
                  <a:gd name="T99" fmla="*/ 30 h 138"/>
                  <a:gd name="T100" fmla="*/ 118 w 138"/>
                  <a:gd name="T101" fmla="*/ 20 h 138"/>
                  <a:gd name="T102" fmla="*/ 107 w 138"/>
                  <a:gd name="T103" fmla="*/ 11 h 138"/>
                  <a:gd name="T104" fmla="*/ 101 w 138"/>
                  <a:gd name="T105" fmla="*/ 7 h 138"/>
                  <a:gd name="T106" fmla="*/ 96 w 138"/>
                  <a:gd name="T107" fmla="*/ 5 h 138"/>
                  <a:gd name="T108" fmla="*/ 88 w 138"/>
                  <a:gd name="T109" fmla="*/ 2 h 138"/>
                  <a:gd name="T110" fmla="*/ 82 w 138"/>
                  <a:gd name="T111" fmla="*/ 1 h 138"/>
                  <a:gd name="T112" fmla="*/ 69 w 138"/>
                  <a:gd name="T113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8" h="138">
                    <a:moveTo>
                      <a:pt x="69" y="0"/>
                    </a:moveTo>
                    <a:lnTo>
                      <a:pt x="55" y="1"/>
                    </a:lnTo>
                    <a:lnTo>
                      <a:pt x="43" y="5"/>
                    </a:lnTo>
                    <a:lnTo>
                      <a:pt x="30" y="11"/>
                    </a:lnTo>
                    <a:lnTo>
                      <a:pt x="20" y="20"/>
                    </a:lnTo>
                    <a:lnTo>
                      <a:pt x="11" y="30"/>
                    </a:lnTo>
                    <a:lnTo>
                      <a:pt x="5" y="43"/>
                    </a:lnTo>
                    <a:lnTo>
                      <a:pt x="1" y="55"/>
                    </a:lnTo>
                    <a:lnTo>
                      <a:pt x="0" y="69"/>
                    </a:lnTo>
                    <a:lnTo>
                      <a:pt x="1" y="82"/>
                    </a:lnTo>
                    <a:lnTo>
                      <a:pt x="2" y="88"/>
                    </a:lnTo>
                    <a:lnTo>
                      <a:pt x="5" y="96"/>
                    </a:lnTo>
                    <a:lnTo>
                      <a:pt x="7" y="101"/>
                    </a:lnTo>
                    <a:lnTo>
                      <a:pt x="11" y="107"/>
                    </a:lnTo>
                    <a:lnTo>
                      <a:pt x="20" y="118"/>
                    </a:lnTo>
                    <a:lnTo>
                      <a:pt x="30" y="126"/>
                    </a:lnTo>
                    <a:lnTo>
                      <a:pt x="43" y="133"/>
                    </a:lnTo>
                    <a:lnTo>
                      <a:pt x="55" y="136"/>
                    </a:lnTo>
                    <a:lnTo>
                      <a:pt x="69" y="138"/>
                    </a:lnTo>
                    <a:lnTo>
                      <a:pt x="75" y="137"/>
                    </a:lnTo>
                    <a:lnTo>
                      <a:pt x="75" y="136"/>
                    </a:lnTo>
                    <a:lnTo>
                      <a:pt x="76" y="136"/>
                    </a:lnTo>
                    <a:lnTo>
                      <a:pt x="78" y="136"/>
                    </a:lnTo>
                    <a:lnTo>
                      <a:pt x="82" y="136"/>
                    </a:lnTo>
                    <a:lnTo>
                      <a:pt x="88" y="134"/>
                    </a:lnTo>
                    <a:lnTo>
                      <a:pt x="88" y="133"/>
                    </a:lnTo>
                    <a:lnTo>
                      <a:pt x="89" y="133"/>
                    </a:lnTo>
                    <a:lnTo>
                      <a:pt x="91" y="133"/>
                    </a:lnTo>
                    <a:lnTo>
                      <a:pt x="96" y="133"/>
                    </a:lnTo>
                    <a:lnTo>
                      <a:pt x="101" y="129"/>
                    </a:lnTo>
                    <a:lnTo>
                      <a:pt x="107" y="126"/>
                    </a:lnTo>
                    <a:lnTo>
                      <a:pt x="112" y="122"/>
                    </a:lnTo>
                    <a:lnTo>
                      <a:pt x="118" y="118"/>
                    </a:lnTo>
                    <a:lnTo>
                      <a:pt x="122" y="112"/>
                    </a:lnTo>
                    <a:lnTo>
                      <a:pt x="126" y="107"/>
                    </a:lnTo>
                    <a:lnTo>
                      <a:pt x="129" y="101"/>
                    </a:lnTo>
                    <a:lnTo>
                      <a:pt x="133" y="96"/>
                    </a:lnTo>
                    <a:lnTo>
                      <a:pt x="133" y="91"/>
                    </a:lnTo>
                    <a:lnTo>
                      <a:pt x="133" y="89"/>
                    </a:lnTo>
                    <a:lnTo>
                      <a:pt x="133" y="88"/>
                    </a:lnTo>
                    <a:lnTo>
                      <a:pt x="134" y="88"/>
                    </a:lnTo>
                    <a:lnTo>
                      <a:pt x="136" y="82"/>
                    </a:lnTo>
                    <a:lnTo>
                      <a:pt x="136" y="78"/>
                    </a:lnTo>
                    <a:lnTo>
                      <a:pt x="136" y="76"/>
                    </a:lnTo>
                    <a:lnTo>
                      <a:pt x="136" y="75"/>
                    </a:lnTo>
                    <a:lnTo>
                      <a:pt x="137" y="75"/>
                    </a:lnTo>
                    <a:lnTo>
                      <a:pt x="138" y="69"/>
                    </a:lnTo>
                    <a:lnTo>
                      <a:pt x="136" y="55"/>
                    </a:lnTo>
                    <a:lnTo>
                      <a:pt x="133" y="43"/>
                    </a:lnTo>
                    <a:lnTo>
                      <a:pt x="126" y="30"/>
                    </a:lnTo>
                    <a:lnTo>
                      <a:pt x="118" y="20"/>
                    </a:lnTo>
                    <a:lnTo>
                      <a:pt x="107" y="11"/>
                    </a:lnTo>
                    <a:lnTo>
                      <a:pt x="101" y="7"/>
                    </a:lnTo>
                    <a:lnTo>
                      <a:pt x="96" y="5"/>
                    </a:lnTo>
                    <a:lnTo>
                      <a:pt x="88" y="2"/>
                    </a:lnTo>
                    <a:lnTo>
                      <a:pt x="82" y="1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65" name="Freeform 67">
                <a:extLst>
                  <a:ext uri="{FF2B5EF4-FFF2-40B4-BE49-F238E27FC236}">
                    <a16:creationId xmlns:a16="http://schemas.microsoft.com/office/drawing/2014/main" id="{FCBCBA6F-4FEB-28F7-7D8D-2DA1266655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4775" y="2251076"/>
                <a:ext cx="36512" cy="36513"/>
              </a:xfrm>
              <a:custGeom>
                <a:avLst/>
                <a:gdLst>
                  <a:gd name="T0" fmla="*/ 69 w 138"/>
                  <a:gd name="T1" fmla="*/ 0 h 138"/>
                  <a:gd name="T2" fmla="*/ 55 w 138"/>
                  <a:gd name="T3" fmla="*/ 1 h 138"/>
                  <a:gd name="T4" fmla="*/ 42 w 138"/>
                  <a:gd name="T5" fmla="*/ 5 h 138"/>
                  <a:gd name="T6" fmla="*/ 30 w 138"/>
                  <a:gd name="T7" fmla="*/ 11 h 138"/>
                  <a:gd name="T8" fmla="*/ 20 w 138"/>
                  <a:gd name="T9" fmla="*/ 20 h 138"/>
                  <a:gd name="T10" fmla="*/ 11 w 138"/>
                  <a:gd name="T11" fmla="*/ 30 h 138"/>
                  <a:gd name="T12" fmla="*/ 5 w 138"/>
                  <a:gd name="T13" fmla="*/ 42 h 138"/>
                  <a:gd name="T14" fmla="*/ 1 w 138"/>
                  <a:gd name="T15" fmla="*/ 55 h 138"/>
                  <a:gd name="T16" fmla="*/ 0 w 138"/>
                  <a:gd name="T17" fmla="*/ 69 h 138"/>
                  <a:gd name="T18" fmla="*/ 1 w 138"/>
                  <a:gd name="T19" fmla="*/ 82 h 138"/>
                  <a:gd name="T20" fmla="*/ 2 w 138"/>
                  <a:gd name="T21" fmla="*/ 88 h 138"/>
                  <a:gd name="T22" fmla="*/ 5 w 138"/>
                  <a:gd name="T23" fmla="*/ 95 h 138"/>
                  <a:gd name="T24" fmla="*/ 7 w 138"/>
                  <a:gd name="T25" fmla="*/ 101 h 138"/>
                  <a:gd name="T26" fmla="*/ 11 w 138"/>
                  <a:gd name="T27" fmla="*/ 107 h 138"/>
                  <a:gd name="T28" fmla="*/ 20 w 138"/>
                  <a:gd name="T29" fmla="*/ 118 h 138"/>
                  <a:gd name="T30" fmla="*/ 30 w 138"/>
                  <a:gd name="T31" fmla="*/ 126 h 138"/>
                  <a:gd name="T32" fmla="*/ 42 w 138"/>
                  <a:gd name="T33" fmla="*/ 133 h 138"/>
                  <a:gd name="T34" fmla="*/ 55 w 138"/>
                  <a:gd name="T35" fmla="*/ 136 h 138"/>
                  <a:gd name="T36" fmla="*/ 69 w 138"/>
                  <a:gd name="T37" fmla="*/ 138 h 138"/>
                  <a:gd name="T38" fmla="*/ 75 w 138"/>
                  <a:gd name="T39" fmla="*/ 137 h 138"/>
                  <a:gd name="T40" fmla="*/ 75 w 138"/>
                  <a:gd name="T41" fmla="*/ 136 h 138"/>
                  <a:gd name="T42" fmla="*/ 76 w 138"/>
                  <a:gd name="T43" fmla="*/ 136 h 138"/>
                  <a:gd name="T44" fmla="*/ 78 w 138"/>
                  <a:gd name="T45" fmla="*/ 136 h 138"/>
                  <a:gd name="T46" fmla="*/ 82 w 138"/>
                  <a:gd name="T47" fmla="*/ 136 h 138"/>
                  <a:gd name="T48" fmla="*/ 88 w 138"/>
                  <a:gd name="T49" fmla="*/ 134 h 138"/>
                  <a:gd name="T50" fmla="*/ 88 w 138"/>
                  <a:gd name="T51" fmla="*/ 133 h 138"/>
                  <a:gd name="T52" fmla="*/ 89 w 138"/>
                  <a:gd name="T53" fmla="*/ 133 h 138"/>
                  <a:gd name="T54" fmla="*/ 91 w 138"/>
                  <a:gd name="T55" fmla="*/ 133 h 138"/>
                  <a:gd name="T56" fmla="*/ 95 w 138"/>
                  <a:gd name="T57" fmla="*/ 133 h 138"/>
                  <a:gd name="T58" fmla="*/ 100 w 138"/>
                  <a:gd name="T59" fmla="*/ 129 h 138"/>
                  <a:gd name="T60" fmla="*/ 107 w 138"/>
                  <a:gd name="T61" fmla="*/ 126 h 138"/>
                  <a:gd name="T62" fmla="*/ 112 w 138"/>
                  <a:gd name="T63" fmla="*/ 122 h 138"/>
                  <a:gd name="T64" fmla="*/ 118 w 138"/>
                  <a:gd name="T65" fmla="*/ 118 h 138"/>
                  <a:gd name="T66" fmla="*/ 122 w 138"/>
                  <a:gd name="T67" fmla="*/ 112 h 138"/>
                  <a:gd name="T68" fmla="*/ 126 w 138"/>
                  <a:gd name="T69" fmla="*/ 107 h 138"/>
                  <a:gd name="T70" fmla="*/ 129 w 138"/>
                  <a:gd name="T71" fmla="*/ 101 h 138"/>
                  <a:gd name="T72" fmla="*/ 133 w 138"/>
                  <a:gd name="T73" fmla="*/ 95 h 138"/>
                  <a:gd name="T74" fmla="*/ 133 w 138"/>
                  <a:gd name="T75" fmla="*/ 91 h 138"/>
                  <a:gd name="T76" fmla="*/ 133 w 138"/>
                  <a:gd name="T77" fmla="*/ 89 h 138"/>
                  <a:gd name="T78" fmla="*/ 133 w 138"/>
                  <a:gd name="T79" fmla="*/ 88 h 138"/>
                  <a:gd name="T80" fmla="*/ 134 w 138"/>
                  <a:gd name="T81" fmla="*/ 88 h 138"/>
                  <a:gd name="T82" fmla="*/ 136 w 138"/>
                  <a:gd name="T83" fmla="*/ 82 h 138"/>
                  <a:gd name="T84" fmla="*/ 136 w 138"/>
                  <a:gd name="T85" fmla="*/ 78 h 138"/>
                  <a:gd name="T86" fmla="*/ 136 w 138"/>
                  <a:gd name="T87" fmla="*/ 76 h 138"/>
                  <a:gd name="T88" fmla="*/ 136 w 138"/>
                  <a:gd name="T89" fmla="*/ 75 h 138"/>
                  <a:gd name="T90" fmla="*/ 137 w 138"/>
                  <a:gd name="T91" fmla="*/ 75 h 138"/>
                  <a:gd name="T92" fmla="*/ 138 w 138"/>
                  <a:gd name="T93" fmla="*/ 69 h 138"/>
                  <a:gd name="T94" fmla="*/ 136 w 138"/>
                  <a:gd name="T95" fmla="*/ 55 h 138"/>
                  <a:gd name="T96" fmla="*/ 133 w 138"/>
                  <a:gd name="T97" fmla="*/ 42 h 138"/>
                  <a:gd name="T98" fmla="*/ 126 w 138"/>
                  <a:gd name="T99" fmla="*/ 30 h 138"/>
                  <a:gd name="T100" fmla="*/ 118 w 138"/>
                  <a:gd name="T101" fmla="*/ 20 h 138"/>
                  <a:gd name="T102" fmla="*/ 107 w 138"/>
                  <a:gd name="T103" fmla="*/ 11 h 138"/>
                  <a:gd name="T104" fmla="*/ 100 w 138"/>
                  <a:gd name="T105" fmla="*/ 7 h 138"/>
                  <a:gd name="T106" fmla="*/ 95 w 138"/>
                  <a:gd name="T107" fmla="*/ 5 h 138"/>
                  <a:gd name="T108" fmla="*/ 88 w 138"/>
                  <a:gd name="T109" fmla="*/ 2 h 138"/>
                  <a:gd name="T110" fmla="*/ 82 w 138"/>
                  <a:gd name="T111" fmla="*/ 1 h 138"/>
                  <a:gd name="T112" fmla="*/ 69 w 138"/>
                  <a:gd name="T113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8" h="138">
                    <a:moveTo>
                      <a:pt x="69" y="0"/>
                    </a:moveTo>
                    <a:lnTo>
                      <a:pt x="55" y="1"/>
                    </a:lnTo>
                    <a:lnTo>
                      <a:pt x="42" y="5"/>
                    </a:lnTo>
                    <a:lnTo>
                      <a:pt x="30" y="11"/>
                    </a:lnTo>
                    <a:lnTo>
                      <a:pt x="20" y="20"/>
                    </a:lnTo>
                    <a:lnTo>
                      <a:pt x="11" y="30"/>
                    </a:lnTo>
                    <a:lnTo>
                      <a:pt x="5" y="42"/>
                    </a:lnTo>
                    <a:lnTo>
                      <a:pt x="1" y="55"/>
                    </a:lnTo>
                    <a:lnTo>
                      <a:pt x="0" y="69"/>
                    </a:lnTo>
                    <a:lnTo>
                      <a:pt x="1" y="82"/>
                    </a:lnTo>
                    <a:lnTo>
                      <a:pt x="2" y="88"/>
                    </a:lnTo>
                    <a:lnTo>
                      <a:pt x="5" y="95"/>
                    </a:lnTo>
                    <a:lnTo>
                      <a:pt x="7" y="101"/>
                    </a:lnTo>
                    <a:lnTo>
                      <a:pt x="11" y="107"/>
                    </a:lnTo>
                    <a:lnTo>
                      <a:pt x="20" y="118"/>
                    </a:lnTo>
                    <a:lnTo>
                      <a:pt x="30" y="126"/>
                    </a:lnTo>
                    <a:lnTo>
                      <a:pt x="42" y="133"/>
                    </a:lnTo>
                    <a:lnTo>
                      <a:pt x="55" y="136"/>
                    </a:lnTo>
                    <a:lnTo>
                      <a:pt x="69" y="138"/>
                    </a:lnTo>
                    <a:lnTo>
                      <a:pt x="75" y="137"/>
                    </a:lnTo>
                    <a:lnTo>
                      <a:pt x="75" y="136"/>
                    </a:lnTo>
                    <a:lnTo>
                      <a:pt x="76" y="136"/>
                    </a:lnTo>
                    <a:lnTo>
                      <a:pt x="78" y="136"/>
                    </a:lnTo>
                    <a:lnTo>
                      <a:pt x="82" y="136"/>
                    </a:lnTo>
                    <a:lnTo>
                      <a:pt x="88" y="134"/>
                    </a:lnTo>
                    <a:lnTo>
                      <a:pt x="88" y="133"/>
                    </a:lnTo>
                    <a:lnTo>
                      <a:pt x="89" y="133"/>
                    </a:lnTo>
                    <a:lnTo>
                      <a:pt x="91" y="133"/>
                    </a:lnTo>
                    <a:lnTo>
                      <a:pt x="95" y="133"/>
                    </a:lnTo>
                    <a:lnTo>
                      <a:pt x="100" y="129"/>
                    </a:lnTo>
                    <a:lnTo>
                      <a:pt x="107" y="126"/>
                    </a:lnTo>
                    <a:lnTo>
                      <a:pt x="112" y="122"/>
                    </a:lnTo>
                    <a:lnTo>
                      <a:pt x="118" y="118"/>
                    </a:lnTo>
                    <a:lnTo>
                      <a:pt x="122" y="112"/>
                    </a:lnTo>
                    <a:lnTo>
                      <a:pt x="126" y="107"/>
                    </a:lnTo>
                    <a:lnTo>
                      <a:pt x="129" y="101"/>
                    </a:lnTo>
                    <a:lnTo>
                      <a:pt x="133" y="95"/>
                    </a:lnTo>
                    <a:lnTo>
                      <a:pt x="133" y="91"/>
                    </a:lnTo>
                    <a:lnTo>
                      <a:pt x="133" y="89"/>
                    </a:lnTo>
                    <a:lnTo>
                      <a:pt x="133" y="88"/>
                    </a:lnTo>
                    <a:lnTo>
                      <a:pt x="134" y="88"/>
                    </a:lnTo>
                    <a:lnTo>
                      <a:pt x="136" y="82"/>
                    </a:lnTo>
                    <a:lnTo>
                      <a:pt x="136" y="78"/>
                    </a:lnTo>
                    <a:lnTo>
                      <a:pt x="136" y="76"/>
                    </a:lnTo>
                    <a:lnTo>
                      <a:pt x="136" y="75"/>
                    </a:lnTo>
                    <a:lnTo>
                      <a:pt x="137" y="75"/>
                    </a:lnTo>
                    <a:lnTo>
                      <a:pt x="138" y="69"/>
                    </a:lnTo>
                    <a:lnTo>
                      <a:pt x="136" y="55"/>
                    </a:lnTo>
                    <a:lnTo>
                      <a:pt x="133" y="42"/>
                    </a:lnTo>
                    <a:lnTo>
                      <a:pt x="126" y="30"/>
                    </a:lnTo>
                    <a:lnTo>
                      <a:pt x="118" y="20"/>
                    </a:lnTo>
                    <a:lnTo>
                      <a:pt x="107" y="11"/>
                    </a:lnTo>
                    <a:lnTo>
                      <a:pt x="100" y="7"/>
                    </a:lnTo>
                    <a:lnTo>
                      <a:pt x="95" y="5"/>
                    </a:lnTo>
                    <a:lnTo>
                      <a:pt x="88" y="2"/>
                    </a:lnTo>
                    <a:lnTo>
                      <a:pt x="82" y="1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66" name="Freeform 68">
                <a:extLst>
                  <a:ext uri="{FF2B5EF4-FFF2-40B4-BE49-F238E27FC236}">
                    <a16:creationId xmlns:a16="http://schemas.microsoft.com/office/drawing/2014/main" id="{A10EF0BA-34DB-18DC-57F8-65DCA97DFE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4950" y="2295526"/>
                <a:ext cx="38100" cy="36513"/>
              </a:xfrm>
              <a:custGeom>
                <a:avLst/>
                <a:gdLst>
                  <a:gd name="T0" fmla="*/ 69 w 139"/>
                  <a:gd name="T1" fmla="*/ 0 h 139"/>
                  <a:gd name="T2" fmla="*/ 55 w 139"/>
                  <a:gd name="T3" fmla="*/ 1 h 139"/>
                  <a:gd name="T4" fmla="*/ 43 w 139"/>
                  <a:gd name="T5" fmla="*/ 5 h 139"/>
                  <a:gd name="T6" fmla="*/ 31 w 139"/>
                  <a:gd name="T7" fmla="*/ 11 h 139"/>
                  <a:gd name="T8" fmla="*/ 20 w 139"/>
                  <a:gd name="T9" fmla="*/ 20 h 139"/>
                  <a:gd name="T10" fmla="*/ 11 w 139"/>
                  <a:gd name="T11" fmla="*/ 30 h 139"/>
                  <a:gd name="T12" fmla="*/ 5 w 139"/>
                  <a:gd name="T13" fmla="*/ 43 h 139"/>
                  <a:gd name="T14" fmla="*/ 1 w 139"/>
                  <a:gd name="T15" fmla="*/ 55 h 139"/>
                  <a:gd name="T16" fmla="*/ 0 w 139"/>
                  <a:gd name="T17" fmla="*/ 69 h 139"/>
                  <a:gd name="T18" fmla="*/ 1 w 139"/>
                  <a:gd name="T19" fmla="*/ 82 h 139"/>
                  <a:gd name="T20" fmla="*/ 2 w 139"/>
                  <a:gd name="T21" fmla="*/ 89 h 139"/>
                  <a:gd name="T22" fmla="*/ 5 w 139"/>
                  <a:gd name="T23" fmla="*/ 96 h 139"/>
                  <a:gd name="T24" fmla="*/ 7 w 139"/>
                  <a:gd name="T25" fmla="*/ 101 h 139"/>
                  <a:gd name="T26" fmla="*/ 11 w 139"/>
                  <a:gd name="T27" fmla="*/ 107 h 139"/>
                  <a:gd name="T28" fmla="*/ 20 w 139"/>
                  <a:gd name="T29" fmla="*/ 118 h 139"/>
                  <a:gd name="T30" fmla="*/ 31 w 139"/>
                  <a:gd name="T31" fmla="*/ 126 h 139"/>
                  <a:gd name="T32" fmla="*/ 43 w 139"/>
                  <a:gd name="T33" fmla="*/ 133 h 139"/>
                  <a:gd name="T34" fmla="*/ 55 w 139"/>
                  <a:gd name="T35" fmla="*/ 136 h 139"/>
                  <a:gd name="T36" fmla="*/ 69 w 139"/>
                  <a:gd name="T37" fmla="*/ 139 h 139"/>
                  <a:gd name="T38" fmla="*/ 75 w 139"/>
                  <a:gd name="T39" fmla="*/ 138 h 139"/>
                  <a:gd name="T40" fmla="*/ 75 w 139"/>
                  <a:gd name="T41" fmla="*/ 136 h 139"/>
                  <a:gd name="T42" fmla="*/ 76 w 139"/>
                  <a:gd name="T43" fmla="*/ 136 h 139"/>
                  <a:gd name="T44" fmla="*/ 78 w 139"/>
                  <a:gd name="T45" fmla="*/ 136 h 139"/>
                  <a:gd name="T46" fmla="*/ 83 w 139"/>
                  <a:gd name="T47" fmla="*/ 136 h 139"/>
                  <a:gd name="T48" fmla="*/ 89 w 139"/>
                  <a:gd name="T49" fmla="*/ 134 h 139"/>
                  <a:gd name="T50" fmla="*/ 89 w 139"/>
                  <a:gd name="T51" fmla="*/ 133 h 139"/>
                  <a:gd name="T52" fmla="*/ 90 w 139"/>
                  <a:gd name="T53" fmla="*/ 133 h 139"/>
                  <a:gd name="T54" fmla="*/ 92 w 139"/>
                  <a:gd name="T55" fmla="*/ 133 h 139"/>
                  <a:gd name="T56" fmla="*/ 96 w 139"/>
                  <a:gd name="T57" fmla="*/ 133 h 139"/>
                  <a:gd name="T58" fmla="*/ 101 w 139"/>
                  <a:gd name="T59" fmla="*/ 129 h 139"/>
                  <a:gd name="T60" fmla="*/ 107 w 139"/>
                  <a:gd name="T61" fmla="*/ 126 h 139"/>
                  <a:gd name="T62" fmla="*/ 112 w 139"/>
                  <a:gd name="T63" fmla="*/ 122 h 139"/>
                  <a:gd name="T64" fmla="*/ 118 w 139"/>
                  <a:gd name="T65" fmla="*/ 118 h 139"/>
                  <a:gd name="T66" fmla="*/ 122 w 139"/>
                  <a:gd name="T67" fmla="*/ 112 h 139"/>
                  <a:gd name="T68" fmla="*/ 126 w 139"/>
                  <a:gd name="T69" fmla="*/ 107 h 139"/>
                  <a:gd name="T70" fmla="*/ 129 w 139"/>
                  <a:gd name="T71" fmla="*/ 101 h 139"/>
                  <a:gd name="T72" fmla="*/ 133 w 139"/>
                  <a:gd name="T73" fmla="*/ 96 h 139"/>
                  <a:gd name="T74" fmla="*/ 133 w 139"/>
                  <a:gd name="T75" fmla="*/ 92 h 139"/>
                  <a:gd name="T76" fmla="*/ 133 w 139"/>
                  <a:gd name="T77" fmla="*/ 90 h 139"/>
                  <a:gd name="T78" fmla="*/ 133 w 139"/>
                  <a:gd name="T79" fmla="*/ 89 h 139"/>
                  <a:gd name="T80" fmla="*/ 135 w 139"/>
                  <a:gd name="T81" fmla="*/ 89 h 139"/>
                  <a:gd name="T82" fmla="*/ 137 w 139"/>
                  <a:gd name="T83" fmla="*/ 82 h 139"/>
                  <a:gd name="T84" fmla="*/ 137 w 139"/>
                  <a:gd name="T85" fmla="*/ 78 h 139"/>
                  <a:gd name="T86" fmla="*/ 137 w 139"/>
                  <a:gd name="T87" fmla="*/ 76 h 139"/>
                  <a:gd name="T88" fmla="*/ 137 w 139"/>
                  <a:gd name="T89" fmla="*/ 75 h 139"/>
                  <a:gd name="T90" fmla="*/ 138 w 139"/>
                  <a:gd name="T91" fmla="*/ 75 h 139"/>
                  <a:gd name="T92" fmla="*/ 139 w 139"/>
                  <a:gd name="T93" fmla="*/ 69 h 139"/>
                  <a:gd name="T94" fmla="*/ 137 w 139"/>
                  <a:gd name="T95" fmla="*/ 55 h 139"/>
                  <a:gd name="T96" fmla="*/ 133 w 139"/>
                  <a:gd name="T97" fmla="*/ 43 h 139"/>
                  <a:gd name="T98" fmla="*/ 126 w 139"/>
                  <a:gd name="T99" fmla="*/ 30 h 139"/>
                  <a:gd name="T100" fmla="*/ 118 w 139"/>
                  <a:gd name="T101" fmla="*/ 20 h 139"/>
                  <a:gd name="T102" fmla="*/ 107 w 139"/>
                  <a:gd name="T103" fmla="*/ 11 h 139"/>
                  <a:gd name="T104" fmla="*/ 101 w 139"/>
                  <a:gd name="T105" fmla="*/ 7 h 139"/>
                  <a:gd name="T106" fmla="*/ 96 w 139"/>
                  <a:gd name="T107" fmla="*/ 5 h 139"/>
                  <a:gd name="T108" fmla="*/ 89 w 139"/>
                  <a:gd name="T109" fmla="*/ 2 h 139"/>
                  <a:gd name="T110" fmla="*/ 83 w 139"/>
                  <a:gd name="T111" fmla="*/ 1 h 139"/>
                  <a:gd name="T112" fmla="*/ 69 w 139"/>
                  <a:gd name="T113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9" h="139">
                    <a:moveTo>
                      <a:pt x="69" y="0"/>
                    </a:moveTo>
                    <a:lnTo>
                      <a:pt x="55" y="1"/>
                    </a:lnTo>
                    <a:lnTo>
                      <a:pt x="43" y="5"/>
                    </a:lnTo>
                    <a:lnTo>
                      <a:pt x="31" y="11"/>
                    </a:lnTo>
                    <a:lnTo>
                      <a:pt x="20" y="20"/>
                    </a:lnTo>
                    <a:lnTo>
                      <a:pt x="11" y="30"/>
                    </a:lnTo>
                    <a:lnTo>
                      <a:pt x="5" y="43"/>
                    </a:lnTo>
                    <a:lnTo>
                      <a:pt x="1" y="55"/>
                    </a:lnTo>
                    <a:lnTo>
                      <a:pt x="0" y="69"/>
                    </a:lnTo>
                    <a:lnTo>
                      <a:pt x="1" y="82"/>
                    </a:lnTo>
                    <a:lnTo>
                      <a:pt x="2" y="89"/>
                    </a:lnTo>
                    <a:lnTo>
                      <a:pt x="5" y="96"/>
                    </a:lnTo>
                    <a:lnTo>
                      <a:pt x="7" y="101"/>
                    </a:lnTo>
                    <a:lnTo>
                      <a:pt x="11" y="107"/>
                    </a:lnTo>
                    <a:lnTo>
                      <a:pt x="20" y="118"/>
                    </a:lnTo>
                    <a:lnTo>
                      <a:pt x="31" y="126"/>
                    </a:lnTo>
                    <a:lnTo>
                      <a:pt x="43" y="133"/>
                    </a:lnTo>
                    <a:lnTo>
                      <a:pt x="55" y="136"/>
                    </a:lnTo>
                    <a:lnTo>
                      <a:pt x="69" y="139"/>
                    </a:lnTo>
                    <a:lnTo>
                      <a:pt x="75" y="138"/>
                    </a:lnTo>
                    <a:lnTo>
                      <a:pt x="75" y="136"/>
                    </a:lnTo>
                    <a:lnTo>
                      <a:pt x="76" y="136"/>
                    </a:lnTo>
                    <a:lnTo>
                      <a:pt x="78" y="136"/>
                    </a:lnTo>
                    <a:lnTo>
                      <a:pt x="83" y="136"/>
                    </a:lnTo>
                    <a:lnTo>
                      <a:pt x="89" y="134"/>
                    </a:lnTo>
                    <a:lnTo>
                      <a:pt x="89" y="133"/>
                    </a:lnTo>
                    <a:lnTo>
                      <a:pt x="90" y="133"/>
                    </a:lnTo>
                    <a:lnTo>
                      <a:pt x="92" y="133"/>
                    </a:lnTo>
                    <a:lnTo>
                      <a:pt x="96" y="133"/>
                    </a:lnTo>
                    <a:lnTo>
                      <a:pt x="101" y="129"/>
                    </a:lnTo>
                    <a:lnTo>
                      <a:pt x="107" y="126"/>
                    </a:lnTo>
                    <a:lnTo>
                      <a:pt x="112" y="122"/>
                    </a:lnTo>
                    <a:lnTo>
                      <a:pt x="118" y="118"/>
                    </a:lnTo>
                    <a:lnTo>
                      <a:pt x="122" y="112"/>
                    </a:lnTo>
                    <a:lnTo>
                      <a:pt x="126" y="107"/>
                    </a:lnTo>
                    <a:lnTo>
                      <a:pt x="129" y="101"/>
                    </a:lnTo>
                    <a:lnTo>
                      <a:pt x="133" y="96"/>
                    </a:lnTo>
                    <a:lnTo>
                      <a:pt x="133" y="92"/>
                    </a:lnTo>
                    <a:lnTo>
                      <a:pt x="133" y="90"/>
                    </a:lnTo>
                    <a:lnTo>
                      <a:pt x="133" y="89"/>
                    </a:lnTo>
                    <a:lnTo>
                      <a:pt x="135" y="89"/>
                    </a:lnTo>
                    <a:lnTo>
                      <a:pt x="137" y="82"/>
                    </a:lnTo>
                    <a:lnTo>
                      <a:pt x="137" y="78"/>
                    </a:lnTo>
                    <a:lnTo>
                      <a:pt x="137" y="76"/>
                    </a:lnTo>
                    <a:lnTo>
                      <a:pt x="137" y="75"/>
                    </a:lnTo>
                    <a:lnTo>
                      <a:pt x="138" y="75"/>
                    </a:lnTo>
                    <a:lnTo>
                      <a:pt x="139" y="69"/>
                    </a:lnTo>
                    <a:lnTo>
                      <a:pt x="137" y="55"/>
                    </a:lnTo>
                    <a:lnTo>
                      <a:pt x="133" y="43"/>
                    </a:lnTo>
                    <a:lnTo>
                      <a:pt x="126" y="30"/>
                    </a:lnTo>
                    <a:lnTo>
                      <a:pt x="118" y="20"/>
                    </a:lnTo>
                    <a:lnTo>
                      <a:pt x="107" y="11"/>
                    </a:lnTo>
                    <a:lnTo>
                      <a:pt x="101" y="7"/>
                    </a:lnTo>
                    <a:lnTo>
                      <a:pt x="96" y="5"/>
                    </a:lnTo>
                    <a:lnTo>
                      <a:pt x="89" y="2"/>
                    </a:lnTo>
                    <a:lnTo>
                      <a:pt x="83" y="1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167" name="Freeform 69">
                <a:extLst>
                  <a:ext uri="{FF2B5EF4-FFF2-40B4-BE49-F238E27FC236}">
                    <a16:creationId xmlns:a16="http://schemas.microsoft.com/office/drawing/2014/main" id="{67A7EA97-2697-8130-96EF-1FAAB8159C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4650" y="2279651"/>
                <a:ext cx="36512" cy="36513"/>
              </a:xfrm>
              <a:custGeom>
                <a:avLst/>
                <a:gdLst>
                  <a:gd name="T0" fmla="*/ 69 w 138"/>
                  <a:gd name="T1" fmla="*/ 0 h 138"/>
                  <a:gd name="T2" fmla="*/ 55 w 138"/>
                  <a:gd name="T3" fmla="*/ 1 h 138"/>
                  <a:gd name="T4" fmla="*/ 43 w 138"/>
                  <a:gd name="T5" fmla="*/ 5 h 138"/>
                  <a:gd name="T6" fmla="*/ 30 w 138"/>
                  <a:gd name="T7" fmla="*/ 11 h 138"/>
                  <a:gd name="T8" fmla="*/ 20 w 138"/>
                  <a:gd name="T9" fmla="*/ 20 h 138"/>
                  <a:gd name="T10" fmla="*/ 11 w 138"/>
                  <a:gd name="T11" fmla="*/ 30 h 138"/>
                  <a:gd name="T12" fmla="*/ 5 w 138"/>
                  <a:gd name="T13" fmla="*/ 42 h 138"/>
                  <a:gd name="T14" fmla="*/ 1 w 138"/>
                  <a:gd name="T15" fmla="*/ 55 h 138"/>
                  <a:gd name="T16" fmla="*/ 0 w 138"/>
                  <a:gd name="T17" fmla="*/ 69 h 138"/>
                  <a:gd name="T18" fmla="*/ 1 w 138"/>
                  <a:gd name="T19" fmla="*/ 82 h 138"/>
                  <a:gd name="T20" fmla="*/ 2 w 138"/>
                  <a:gd name="T21" fmla="*/ 88 h 138"/>
                  <a:gd name="T22" fmla="*/ 5 w 138"/>
                  <a:gd name="T23" fmla="*/ 95 h 138"/>
                  <a:gd name="T24" fmla="*/ 7 w 138"/>
                  <a:gd name="T25" fmla="*/ 101 h 138"/>
                  <a:gd name="T26" fmla="*/ 11 w 138"/>
                  <a:gd name="T27" fmla="*/ 107 h 138"/>
                  <a:gd name="T28" fmla="*/ 20 w 138"/>
                  <a:gd name="T29" fmla="*/ 118 h 138"/>
                  <a:gd name="T30" fmla="*/ 30 w 138"/>
                  <a:gd name="T31" fmla="*/ 126 h 138"/>
                  <a:gd name="T32" fmla="*/ 43 w 138"/>
                  <a:gd name="T33" fmla="*/ 133 h 138"/>
                  <a:gd name="T34" fmla="*/ 55 w 138"/>
                  <a:gd name="T35" fmla="*/ 136 h 138"/>
                  <a:gd name="T36" fmla="*/ 69 w 138"/>
                  <a:gd name="T37" fmla="*/ 138 h 138"/>
                  <a:gd name="T38" fmla="*/ 75 w 138"/>
                  <a:gd name="T39" fmla="*/ 137 h 138"/>
                  <a:gd name="T40" fmla="*/ 75 w 138"/>
                  <a:gd name="T41" fmla="*/ 136 h 138"/>
                  <a:gd name="T42" fmla="*/ 76 w 138"/>
                  <a:gd name="T43" fmla="*/ 136 h 138"/>
                  <a:gd name="T44" fmla="*/ 78 w 138"/>
                  <a:gd name="T45" fmla="*/ 136 h 138"/>
                  <a:gd name="T46" fmla="*/ 82 w 138"/>
                  <a:gd name="T47" fmla="*/ 136 h 138"/>
                  <a:gd name="T48" fmla="*/ 89 w 138"/>
                  <a:gd name="T49" fmla="*/ 134 h 138"/>
                  <a:gd name="T50" fmla="*/ 89 w 138"/>
                  <a:gd name="T51" fmla="*/ 133 h 138"/>
                  <a:gd name="T52" fmla="*/ 90 w 138"/>
                  <a:gd name="T53" fmla="*/ 133 h 138"/>
                  <a:gd name="T54" fmla="*/ 92 w 138"/>
                  <a:gd name="T55" fmla="*/ 133 h 138"/>
                  <a:gd name="T56" fmla="*/ 96 w 138"/>
                  <a:gd name="T57" fmla="*/ 133 h 138"/>
                  <a:gd name="T58" fmla="*/ 101 w 138"/>
                  <a:gd name="T59" fmla="*/ 129 h 138"/>
                  <a:gd name="T60" fmla="*/ 107 w 138"/>
                  <a:gd name="T61" fmla="*/ 126 h 138"/>
                  <a:gd name="T62" fmla="*/ 112 w 138"/>
                  <a:gd name="T63" fmla="*/ 122 h 138"/>
                  <a:gd name="T64" fmla="*/ 118 w 138"/>
                  <a:gd name="T65" fmla="*/ 118 h 138"/>
                  <a:gd name="T66" fmla="*/ 122 w 138"/>
                  <a:gd name="T67" fmla="*/ 112 h 138"/>
                  <a:gd name="T68" fmla="*/ 126 w 138"/>
                  <a:gd name="T69" fmla="*/ 107 h 138"/>
                  <a:gd name="T70" fmla="*/ 129 w 138"/>
                  <a:gd name="T71" fmla="*/ 101 h 138"/>
                  <a:gd name="T72" fmla="*/ 133 w 138"/>
                  <a:gd name="T73" fmla="*/ 95 h 138"/>
                  <a:gd name="T74" fmla="*/ 133 w 138"/>
                  <a:gd name="T75" fmla="*/ 91 h 138"/>
                  <a:gd name="T76" fmla="*/ 133 w 138"/>
                  <a:gd name="T77" fmla="*/ 89 h 138"/>
                  <a:gd name="T78" fmla="*/ 133 w 138"/>
                  <a:gd name="T79" fmla="*/ 88 h 138"/>
                  <a:gd name="T80" fmla="*/ 134 w 138"/>
                  <a:gd name="T81" fmla="*/ 88 h 138"/>
                  <a:gd name="T82" fmla="*/ 136 w 138"/>
                  <a:gd name="T83" fmla="*/ 82 h 138"/>
                  <a:gd name="T84" fmla="*/ 136 w 138"/>
                  <a:gd name="T85" fmla="*/ 78 h 138"/>
                  <a:gd name="T86" fmla="*/ 136 w 138"/>
                  <a:gd name="T87" fmla="*/ 76 h 138"/>
                  <a:gd name="T88" fmla="*/ 136 w 138"/>
                  <a:gd name="T89" fmla="*/ 75 h 138"/>
                  <a:gd name="T90" fmla="*/ 137 w 138"/>
                  <a:gd name="T91" fmla="*/ 75 h 138"/>
                  <a:gd name="T92" fmla="*/ 138 w 138"/>
                  <a:gd name="T93" fmla="*/ 69 h 138"/>
                  <a:gd name="T94" fmla="*/ 136 w 138"/>
                  <a:gd name="T95" fmla="*/ 55 h 138"/>
                  <a:gd name="T96" fmla="*/ 133 w 138"/>
                  <a:gd name="T97" fmla="*/ 42 h 138"/>
                  <a:gd name="T98" fmla="*/ 126 w 138"/>
                  <a:gd name="T99" fmla="*/ 30 h 138"/>
                  <a:gd name="T100" fmla="*/ 118 w 138"/>
                  <a:gd name="T101" fmla="*/ 20 h 138"/>
                  <a:gd name="T102" fmla="*/ 107 w 138"/>
                  <a:gd name="T103" fmla="*/ 11 h 138"/>
                  <a:gd name="T104" fmla="*/ 101 w 138"/>
                  <a:gd name="T105" fmla="*/ 7 h 138"/>
                  <a:gd name="T106" fmla="*/ 96 w 138"/>
                  <a:gd name="T107" fmla="*/ 5 h 138"/>
                  <a:gd name="T108" fmla="*/ 89 w 138"/>
                  <a:gd name="T109" fmla="*/ 2 h 138"/>
                  <a:gd name="T110" fmla="*/ 82 w 138"/>
                  <a:gd name="T111" fmla="*/ 1 h 138"/>
                  <a:gd name="T112" fmla="*/ 69 w 138"/>
                  <a:gd name="T113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8" h="138">
                    <a:moveTo>
                      <a:pt x="69" y="0"/>
                    </a:moveTo>
                    <a:lnTo>
                      <a:pt x="55" y="1"/>
                    </a:lnTo>
                    <a:lnTo>
                      <a:pt x="43" y="5"/>
                    </a:lnTo>
                    <a:lnTo>
                      <a:pt x="30" y="11"/>
                    </a:lnTo>
                    <a:lnTo>
                      <a:pt x="20" y="20"/>
                    </a:lnTo>
                    <a:lnTo>
                      <a:pt x="11" y="30"/>
                    </a:lnTo>
                    <a:lnTo>
                      <a:pt x="5" y="42"/>
                    </a:lnTo>
                    <a:lnTo>
                      <a:pt x="1" y="55"/>
                    </a:lnTo>
                    <a:lnTo>
                      <a:pt x="0" y="69"/>
                    </a:lnTo>
                    <a:lnTo>
                      <a:pt x="1" y="82"/>
                    </a:lnTo>
                    <a:lnTo>
                      <a:pt x="2" y="88"/>
                    </a:lnTo>
                    <a:lnTo>
                      <a:pt x="5" y="95"/>
                    </a:lnTo>
                    <a:lnTo>
                      <a:pt x="7" y="101"/>
                    </a:lnTo>
                    <a:lnTo>
                      <a:pt x="11" y="107"/>
                    </a:lnTo>
                    <a:lnTo>
                      <a:pt x="20" y="118"/>
                    </a:lnTo>
                    <a:lnTo>
                      <a:pt x="30" y="126"/>
                    </a:lnTo>
                    <a:lnTo>
                      <a:pt x="43" y="133"/>
                    </a:lnTo>
                    <a:lnTo>
                      <a:pt x="55" y="136"/>
                    </a:lnTo>
                    <a:lnTo>
                      <a:pt x="69" y="138"/>
                    </a:lnTo>
                    <a:lnTo>
                      <a:pt x="75" y="137"/>
                    </a:lnTo>
                    <a:lnTo>
                      <a:pt x="75" y="136"/>
                    </a:lnTo>
                    <a:lnTo>
                      <a:pt x="76" y="136"/>
                    </a:lnTo>
                    <a:lnTo>
                      <a:pt x="78" y="136"/>
                    </a:lnTo>
                    <a:lnTo>
                      <a:pt x="82" y="136"/>
                    </a:lnTo>
                    <a:lnTo>
                      <a:pt x="89" y="134"/>
                    </a:lnTo>
                    <a:lnTo>
                      <a:pt x="89" y="133"/>
                    </a:lnTo>
                    <a:lnTo>
                      <a:pt x="90" y="133"/>
                    </a:lnTo>
                    <a:lnTo>
                      <a:pt x="92" y="133"/>
                    </a:lnTo>
                    <a:lnTo>
                      <a:pt x="96" y="133"/>
                    </a:lnTo>
                    <a:lnTo>
                      <a:pt x="101" y="129"/>
                    </a:lnTo>
                    <a:lnTo>
                      <a:pt x="107" y="126"/>
                    </a:lnTo>
                    <a:lnTo>
                      <a:pt x="112" y="122"/>
                    </a:lnTo>
                    <a:lnTo>
                      <a:pt x="118" y="118"/>
                    </a:lnTo>
                    <a:lnTo>
                      <a:pt x="122" y="112"/>
                    </a:lnTo>
                    <a:lnTo>
                      <a:pt x="126" y="107"/>
                    </a:lnTo>
                    <a:lnTo>
                      <a:pt x="129" y="101"/>
                    </a:lnTo>
                    <a:lnTo>
                      <a:pt x="133" y="95"/>
                    </a:lnTo>
                    <a:lnTo>
                      <a:pt x="133" y="91"/>
                    </a:lnTo>
                    <a:lnTo>
                      <a:pt x="133" y="89"/>
                    </a:lnTo>
                    <a:lnTo>
                      <a:pt x="133" y="88"/>
                    </a:lnTo>
                    <a:lnTo>
                      <a:pt x="134" y="88"/>
                    </a:lnTo>
                    <a:lnTo>
                      <a:pt x="136" y="82"/>
                    </a:lnTo>
                    <a:lnTo>
                      <a:pt x="136" y="78"/>
                    </a:lnTo>
                    <a:lnTo>
                      <a:pt x="136" y="76"/>
                    </a:lnTo>
                    <a:lnTo>
                      <a:pt x="136" y="75"/>
                    </a:lnTo>
                    <a:lnTo>
                      <a:pt x="137" y="75"/>
                    </a:lnTo>
                    <a:lnTo>
                      <a:pt x="138" y="69"/>
                    </a:lnTo>
                    <a:lnTo>
                      <a:pt x="136" y="55"/>
                    </a:lnTo>
                    <a:lnTo>
                      <a:pt x="133" y="42"/>
                    </a:lnTo>
                    <a:lnTo>
                      <a:pt x="126" y="30"/>
                    </a:lnTo>
                    <a:lnTo>
                      <a:pt x="118" y="20"/>
                    </a:lnTo>
                    <a:lnTo>
                      <a:pt x="107" y="11"/>
                    </a:lnTo>
                    <a:lnTo>
                      <a:pt x="101" y="7"/>
                    </a:lnTo>
                    <a:lnTo>
                      <a:pt x="96" y="5"/>
                    </a:lnTo>
                    <a:lnTo>
                      <a:pt x="89" y="2"/>
                    </a:lnTo>
                    <a:lnTo>
                      <a:pt x="82" y="1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</p:grpSp>
        <p:sp>
          <p:nvSpPr>
            <p:cNvPr id="168" name="Line 70">
              <a:extLst>
                <a:ext uri="{FF2B5EF4-FFF2-40B4-BE49-F238E27FC236}">
                  <a16:creationId xmlns:a16="http://schemas.microsoft.com/office/drawing/2014/main" id="{09953CAA-A2DE-1B16-387B-8D51005335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63257" y="3092496"/>
              <a:ext cx="184422" cy="0"/>
            </a:xfrm>
            <a:prstGeom prst="line">
              <a:avLst/>
            </a:prstGeom>
            <a:noFill/>
            <a:ln w="15875">
              <a:solidFill>
                <a:srgbClr val="00B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169" name="Line 71">
              <a:extLst>
                <a:ext uri="{FF2B5EF4-FFF2-40B4-BE49-F238E27FC236}">
                  <a16:creationId xmlns:a16="http://schemas.microsoft.com/office/drawing/2014/main" id="{E68AC6FA-3414-F2CC-EFCA-35CD16DDF7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63257" y="3273999"/>
              <a:ext cx="184422" cy="0"/>
            </a:xfrm>
            <a:prstGeom prst="line">
              <a:avLst/>
            </a:prstGeom>
            <a:noFill/>
            <a:ln w="15875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170" name="ZoneTexte 169">
              <a:extLst>
                <a:ext uri="{FF2B5EF4-FFF2-40B4-BE49-F238E27FC236}">
                  <a16:creationId xmlns:a16="http://schemas.microsoft.com/office/drawing/2014/main" id="{0F06426D-0177-F99E-939F-81411678A621}"/>
                </a:ext>
              </a:extLst>
            </p:cNvPr>
            <p:cNvSpPr txBox="1"/>
            <p:nvPr/>
          </p:nvSpPr>
          <p:spPr>
            <a:xfrm>
              <a:off x="4068007" y="361411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0</a:t>
              </a:r>
            </a:p>
          </p:txBody>
        </p:sp>
        <p:sp>
          <p:nvSpPr>
            <p:cNvPr id="171" name="ZoneTexte 170">
              <a:extLst>
                <a:ext uri="{FF2B5EF4-FFF2-40B4-BE49-F238E27FC236}">
                  <a16:creationId xmlns:a16="http://schemas.microsoft.com/office/drawing/2014/main" id="{70DA8302-DEDC-E50C-C770-3C2A2288EB2A}"/>
                </a:ext>
              </a:extLst>
            </p:cNvPr>
            <p:cNvSpPr txBox="1"/>
            <p:nvPr/>
          </p:nvSpPr>
          <p:spPr>
            <a:xfrm>
              <a:off x="4333719" y="361411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4</a:t>
              </a:r>
            </a:p>
          </p:txBody>
        </p:sp>
        <p:sp>
          <p:nvSpPr>
            <p:cNvPr id="172" name="ZoneTexte 171">
              <a:extLst>
                <a:ext uri="{FF2B5EF4-FFF2-40B4-BE49-F238E27FC236}">
                  <a16:creationId xmlns:a16="http://schemas.microsoft.com/office/drawing/2014/main" id="{AC0B2C9F-B011-3AB4-4F26-E0764C3BC03F}"/>
                </a:ext>
              </a:extLst>
            </p:cNvPr>
            <p:cNvSpPr txBox="1"/>
            <p:nvPr/>
          </p:nvSpPr>
          <p:spPr>
            <a:xfrm>
              <a:off x="4599433" y="361411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8</a:t>
              </a:r>
            </a:p>
          </p:txBody>
        </p:sp>
        <p:sp>
          <p:nvSpPr>
            <p:cNvPr id="173" name="ZoneTexte 172">
              <a:extLst>
                <a:ext uri="{FF2B5EF4-FFF2-40B4-BE49-F238E27FC236}">
                  <a16:creationId xmlns:a16="http://schemas.microsoft.com/office/drawing/2014/main" id="{E4302E0E-A3AD-DB5D-C7EF-3DDD5F450B10}"/>
                </a:ext>
              </a:extLst>
            </p:cNvPr>
            <p:cNvSpPr txBox="1"/>
            <p:nvPr/>
          </p:nvSpPr>
          <p:spPr>
            <a:xfrm>
              <a:off x="4825873" y="3614115"/>
              <a:ext cx="3417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12</a:t>
              </a:r>
            </a:p>
          </p:txBody>
        </p:sp>
        <p:sp>
          <p:nvSpPr>
            <p:cNvPr id="174" name="ZoneTexte 173">
              <a:extLst>
                <a:ext uri="{FF2B5EF4-FFF2-40B4-BE49-F238E27FC236}">
                  <a16:creationId xmlns:a16="http://schemas.microsoft.com/office/drawing/2014/main" id="{596D61B0-845C-E555-BFE0-83BA0CE22991}"/>
                </a:ext>
              </a:extLst>
            </p:cNvPr>
            <p:cNvSpPr txBox="1"/>
            <p:nvPr/>
          </p:nvSpPr>
          <p:spPr>
            <a:xfrm>
              <a:off x="5091585" y="3614115"/>
              <a:ext cx="3417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16</a:t>
              </a:r>
            </a:p>
          </p:txBody>
        </p:sp>
        <p:sp>
          <p:nvSpPr>
            <p:cNvPr id="175" name="ZoneTexte 174">
              <a:extLst>
                <a:ext uri="{FF2B5EF4-FFF2-40B4-BE49-F238E27FC236}">
                  <a16:creationId xmlns:a16="http://schemas.microsoft.com/office/drawing/2014/main" id="{C338B14D-8FFC-730E-9671-14AA21E8E581}"/>
                </a:ext>
              </a:extLst>
            </p:cNvPr>
            <p:cNvSpPr txBox="1"/>
            <p:nvPr/>
          </p:nvSpPr>
          <p:spPr>
            <a:xfrm>
              <a:off x="5357299" y="3614115"/>
              <a:ext cx="3417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20</a:t>
              </a:r>
            </a:p>
          </p:txBody>
        </p:sp>
        <p:sp>
          <p:nvSpPr>
            <p:cNvPr id="176" name="ZoneTexte 175">
              <a:extLst>
                <a:ext uri="{FF2B5EF4-FFF2-40B4-BE49-F238E27FC236}">
                  <a16:creationId xmlns:a16="http://schemas.microsoft.com/office/drawing/2014/main" id="{0480D2B5-DBBB-4A10-DDF5-9D2DB949C3BA}"/>
                </a:ext>
              </a:extLst>
            </p:cNvPr>
            <p:cNvSpPr txBox="1"/>
            <p:nvPr/>
          </p:nvSpPr>
          <p:spPr>
            <a:xfrm>
              <a:off x="5623011" y="3614115"/>
              <a:ext cx="3417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24</a:t>
              </a:r>
            </a:p>
          </p:txBody>
        </p:sp>
        <p:sp>
          <p:nvSpPr>
            <p:cNvPr id="177" name="ZoneTexte 176">
              <a:extLst>
                <a:ext uri="{FF2B5EF4-FFF2-40B4-BE49-F238E27FC236}">
                  <a16:creationId xmlns:a16="http://schemas.microsoft.com/office/drawing/2014/main" id="{28A5DD38-6A0B-7B42-1904-E2A6849F73B0}"/>
                </a:ext>
              </a:extLst>
            </p:cNvPr>
            <p:cNvSpPr txBox="1"/>
            <p:nvPr/>
          </p:nvSpPr>
          <p:spPr>
            <a:xfrm>
              <a:off x="5888723" y="3614115"/>
              <a:ext cx="3417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28</a:t>
              </a:r>
            </a:p>
          </p:txBody>
        </p:sp>
        <p:sp>
          <p:nvSpPr>
            <p:cNvPr id="178" name="ZoneTexte 177">
              <a:extLst>
                <a:ext uri="{FF2B5EF4-FFF2-40B4-BE49-F238E27FC236}">
                  <a16:creationId xmlns:a16="http://schemas.microsoft.com/office/drawing/2014/main" id="{9A766BFD-8B7A-E83C-9B38-E92C7B373768}"/>
                </a:ext>
              </a:extLst>
            </p:cNvPr>
            <p:cNvSpPr txBox="1"/>
            <p:nvPr/>
          </p:nvSpPr>
          <p:spPr>
            <a:xfrm>
              <a:off x="6154437" y="3614115"/>
              <a:ext cx="3417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32</a:t>
              </a:r>
            </a:p>
          </p:txBody>
        </p:sp>
        <p:sp>
          <p:nvSpPr>
            <p:cNvPr id="179" name="ZoneTexte 178">
              <a:extLst>
                <a:ext uri="{FF2B5EF4-FFF2-40B4-BE49-F238E27FC236}">
                  <a16:creationId xmlns:a16="http://schemas.microsoft.com/office/drawing/2014/main" id="{E3B101DA-64C4-3F55-1587-2CE0F52444CA}"/>
                </a:ext>
              </a:extLst>
            </p:cNvPr>
            <p:cNvSpPr txBox="1"/>
            <p:nvPr/>
          </p:nvSpPr>
          <p:spPr>
            <a:xfrm>
              <a:off x="6420149" y="3614115"/>
              <a:ext cx="3417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36</a:t>
              </a:r>
            </a:p>
          </p:txBody>
        </p:sp>
        <p:sp>
          <p:nvSpPr>
            <p:cNvPr id="180" name="ZoneTexte 179">
              <a:extLst>
                <a:ext uri="{FF2B5EF4-FFF2-40B4-BE49-F238E27FC236}">
                  <a16:creationId xmlns:a16="http://schemas.microsoft.com/office/drawing/2014/main" id="{5D086295-035F-A9ED-8FAF-F46A2E37FF32}"/>
                </a:ext>
              </a:extLst>
            </p:cNvPr>
            <p:cNvSpPr txBox="1"/>
            <p:nvPr/>
          </p:nvSpPr>
          <p:spPr>
            <a:xfrm>
              <a:off x="6685862" y="3614115"/>
              <a:ext cx="3417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40</a:t>
              </a:r>
            </a:p>
          </p:txBody>
        </p:sp>
        <p:sp>
          <p:nvSpPr>
            <p:cNvPr id="181" name="ZoneTexte 180">
              <a:extLst>
                <a:ext uri="{FF2B5EF4-FFF2-40B4-BE49-F238E27FC236}">
                  <a16:creationId xmlns:a16="http://schemas.microsoft.com/office/drawing/2014/main" id="{A048462C-1FAE-BDFD-6D2B-9F50EC492091}"/>
                </a:ext>
              </a:extLst>
            </p:cNvPr>
            <p:cNvSpPr txBox="1"/>
            <p:nvPr/>
          </p:nvSpPr>
          <p:spPr>
            <a:xfrm>
              <a:off x="6951575" y="3614115"/>
              <a:ext cx="3417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44</a:t>
              </a:r>
            </a:p>
          </p:txBody>
        </p:sp>
        <p:sp>
          <p:nvSpPr>
            <p:cNvPr id="182" name="ZoneTexte 181">
              <a:extLst>
                <a:ext uri="{FF2B5EF4-FFF2-40B4-BE49-F238E27FC236}">
                  <a16:creationId xmlns:a16="http://schemas.microsoft.com/office/drawing/2014/main" id="{2DCD8038-2B81-8F14-F07B-D49AA6F4C9A1}"/>
                </a:ext>
              </a:extLst>
            </p:cNvPr>
            <p:cNvSpPr txBox="1"/>
            <p:nvPr/>
          </p:nvSpPr>
          <p:spPr>
            <a:xfrm>
              <a:off x="7217287" y="3614115"/>
              <a:ext cx="3417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48</a:t>
              </a:r>
            </a:p>
          </p:txBody>
        </p:sp>
        <p:sp>
          <p:nvSpPr>
            <p:cNvPr id="183" name="ZoneTexte 182">
              <a:extLst>
                <a:ext uri="{FF2B5EF4-FFF2-40B4-BE49-F238E27FC236}">
                  <a16:creationId xmlns:a16="http://schemas.microsoft.com/office/drawing/2014/main" id="{60C62946-936A-800B-4C76-C10832BB7745}"/>
                </a:ext>
              </a:extLst>
            </p:cNvPr>
            <p:cNvSpPr txBox="1"/>
            <p:nvPr/>
          </p:nvSpPr>
          <p:spPr>
            <a:xfrm>
              <a:off x="7483000" y="3614115"/>
              <a:ext cx="3417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52</a:t>
              </a:r>
            </a:p>
          </p:txBody>
        </p:sp>
        <p:sp>
          <p:nvSpPr>
            <p:cNvPr id="184" name="ZoneTexte 183">
              <a:extLst>
                <a:ext uri="{FF2B5EF4-FFF2-40B4-BE49-F238E27FC236}">
                  <a16:creationId xmlns:a16="http://schemas.microsoft.com/office/drawing/2014/main" id="{3C1EB3FB-3A11-AD71-D528-A90CBCDE9195}"/>
                </a:ext>
              </a:extLst>
            </p:cNvPr>
            <p:cNvSpPr txBox="1"/>
            <p:nvPr/>
          </p:nvSpPr>
          <p:spPr>
            <a:xfrm>
              <a:off x="7748713" y="3614115"/>
              <a:ext cx="3417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56</a:t>
              </a:r>
            </a:p>
          </p:txBody>
        </p:sp>
        <p:sp>
          <p:nvSpPr>
            <p:cNvPr id="185" name="ZoneTexte 184">
              <a:extLst>
                <a:ext uri="{FF2B5EF4-FFF2-40B4-BE49-F238E27FC236}">
                  <a16:creationId xmlns:a16="http://schemas.microsoft.com/office/drawing/2014/main" id="{4B354497-970B-7888-0A3A-92CCB0A71F70}"/>
                </a:ext>
              </a:extLst>
            </p:cNvPr>
            <p:cNvSpPr txBox="1"/>
            <p:nvPr/>
          </p:nvSpPr>
          <p:spPr>
            <a:xfrm>
              <a:off x="5303729" y="3895096"/>
              <a:ext cx="17000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charset="0"/>
                </a:rPr>
                <a:t>Time post-dose (weeks)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64DAA4AF-717B-5718-B4D2-E71A4BA2C66A}"/>
              </a:ext>
            </a:extLst>
          </p:cNvPr>
          <p:cNvSpPr txBox="1"/>
          <p:nvPr/>
        </p:nvSpPr>
        <p:spPr>
          <a:xfrm>
            <a:off x="3126637" y="2499498"/>
            <a:ext cx="5548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charset="0"/>
              </a:rPr>
              <a:t>Median (IQR) LEN plasma concentration (ng/mL)</a:t>
            </a:r>
          </a:p>
        </p:txBody>
      </p:sp>
      <p:sp>
        <p:nvSpPr>
          <p:cNvPr id="189" name="ZoneTexte 188">
            <a:extLst>
              <a:ext uri="{FF2B5EF4-FFF2-40B4-BE49-F238E27FC236}">
                <a16:creationId xmlns:a16="http://schemas.microsoft.com/office/drawing/2014/main" id="{F2AE255E-3488-2AA5-4A3E-B2FB4FA39932}"/>
              </a:ext>
            </a:extLst>
          </p:cNvPr>
          <p:cNvSpPr txBox="1"/>
          <p:nvPr/>
        </p:nvSpPr>
        <p:spPr>
          <a:xfrm>
            <a:off x="547678" y="5814995"/>
            <a:ext cx="11303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noProof="0" dirty="0"/>
              <a:t>I</a:t>
            </a:r>
            <a:r>
              <a:rPr lang="en-US" noProof="0" dirty="0">
                <a:effectLst/>
              </a:rPr>
              <a:t>njection-site pain: 16 </a:t>
            </a:r>
            <a:r>
              <a:rPr lang="en-US" noProof="0" dirty="0"/>
              <a:t>(</a:t>
            </a:r>
            <a:r>
              <a:rPr lang="en-US" noProof="0" dirty="0">
                <a:effectLst/>
              </a:rPr>
              <a:t>80%) participants given formulation 1, 15 (75%) given formulation 2, which was generally mild, resolved within 1 week, was substantially reduced by pretreatment with ice</a:t>
            </a:r>
          </a:p>
        </p:txBody>
      </p:sp>
      <p:sp>
        <p:nvSpPr>
          <p:cNvPr id="190" name="Text Box 3">
            <a:extLst>
              <a:ext uri="{FF2B5EF4-FFF2-40B4-BE49-F238E27FC236}">
                <a16:creationId xmlns:a16="http://schemas.microsoft.com/office/drawing/2014/main" id="{C5FC1FF7-5955-C119-604A-686B48ED7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4549" y="6469710"/>
            <a:ext cx="574394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Jogiraju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V, CROI 2025, Abs. 154, and Lancet, </a:t>
            </a:r>
            <a:r>
              <a:rPr kumimoji="0" lang="fr-FR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published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online 11 March 2025</a:t>
            </a:r>
          </a:p>
        </p:txBody>
      </p:sp>
    </p:spTree>
    <p:extLst>
      <p:ext uri="{BB962C8B-B14F-4D97-AF65-F5344CB8AC3E}">
        <p14:creationId xmlns:p14="http://schemas.microsoft.com/office/powerpoint/2010/main" val="2847212336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666A9-0178-8330-90BF-1271E322C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/>
              <a:t>im</a:t>
            </a:r>
            <a:r>
              <a:rPr lang="en-US" noProof="0" dirty="0"/>
              <a:t> LEN Q12M for </a:t>
            </a:r>
            <a:r>
              <a:rPr lang="en-US" noProof="0" dirty="0" err="1"/>
              <a:t>PrEP</a:t>
            </a:r>
            <a:endParaRPr lang="en-US" noProof="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719C3F-11D4-D21C-4CB9-DA354938E8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Phase 3 study enrolling (</a:t>
            </a:r>
            <a:r>
              <a:rPr lang="en-US" b="0" i="0" u="none" strike="noStrike" noProof="0" dirty="0">
                <a:solidFill>
                  <a:srgbClr val="1B1B1B"/>
                </a:solidFill>
                <a:effectLst/>
              </a:rPr>
              <a:t>NCT07047716)</a:t>
            </a:r>
          </a:p>
          <a:p>
            <a:pPr lvl="1"/>
            <a:r>
              <a:rPr lang="en-US" noProof="0" dirty="0">
                <a:solidFill>
                  <a:srgbClr val="1B1B1B"/>
                </a:solidFill>
              </a:rPr>
              <a:t>300 subjects (3 sites in US) with an indication for </a:t>
            </a:r>
            <a:r>
              <a:rPr lang="en-US" noProof="0" dirty="0" err="1">
                <a:solidFill>
                  <a:srgbClr val="1B1B1B"/>
                </a:solidFill>
              </a:rPr>
              <a:t>PrEP</a:t>
            </a:r>
            <a:endParaRPr lang="en-US" noProof="0" dirty="0">
              <a:solidFill>
                <a:srgbClr val="1B1B1B"/>
              </a:solidFill>
            </a:endParaRPr>
          </a:p>
          <a:p>
            <a:pPr lvl="1"/>
            <a:r>
              <a:rPr lang="en-US" noProof="0" dirty="0">
                <a:solidFill>
                  <a:srgbClr val="1B1B1B"/>
                </a:solidFill>
              </a:rPr>
              <a:t>Single arm study to evaluate </a:t>
            </a:r>
            <a:r>
              <a:rPr lang="en-US" b="0" i="0" u="none" strike="noStrike" noProof="0" dirty="0">
                <a:solidFill>
                  <a:srgbClr val="171716"/>
                </a:solidFill>
                <a:effectLst/>
              </a:rPr>
              <a:t>the pharmacokinetics</a:t>
            </a:r>
            <a:r>
              <a:rPr lang="en-US" noProof="0" dirty="0">
                <a:solidFill>
                  <a:srgbClr val="171716"/>
                </a:solidFill>
              </a:rPr>
              <a:t>, </a:t>
            </a:r>
            <a:r>
              <a:rPr lang="en-US" b="0" i="0" u="none" strike="noStrike" noProof="0" dirty="0">
                <a:solidFill>
                  <a:srgbClr val="171716"/>
                </a:solidFill>
                <a:effectLst/>
              </a:rPr>
              <a:t>safety and tolerability of every 12 months 3000 mg IM LEN x 3 years</a:t>
            </a:r>
          </a:p>
          <a:p>
            <a:pPr lvl="1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02533545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B078196-D518-4745-4F46-DF0200F0A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Innovation in </a:t>
            </a:r>
            <a:r>
              <a:rPr lang="en-US" noProof="0" dirty="0" err="1"/>
              <a:t>PrEP</a:t>
            </a:r>
            <a:r>
              <a:rPr lang="en-US" noProof="0" dirty="0"/>
              <a:t> products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612E32D-0A7D-6DCA-B009-0509D2825F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noProof="0" dirty="0"/>
              <a:t>Long-acting injectable (</a:t>
            </a:r>
            <a:r>
              <a:rPr lang="en-US" sz="2000" noProof="0" dirty="0" err="1"/>
              <a:t>sc</a:t>
            </a:r>
            <a:r>
              <a:rPr lang="en-US" sz="2000" noProof="0" dirty="0"/>
              <a:t>) CAB/MPA (</a:t>
            </a:r>
            <a:r>
              <a:rPr lang="en-US" sz="2000" noProof="0" dirty="0" err="1"/>
              <a:t>medroxyprogestrone</a:t>
            </a:r>
            <a:r>
              <a:rPr lang="en-US" sz="2000" noProof="0" dirty="0"/>
              <a:t> </a:t>
            </a:r>
            <a:r>
              <a:rPr lang="en-US" sz="2000" noProof="0" dirty="0" err="1"/>
              <a:t>actate</a:t>
            </a:r>
            <a:r>
              <a:rPr lang="en-US" sz="2000" noProof="0" dirty="0"/>
              <a:t>) Implant for prevention of HIV and Unintended Pregnancy: active plasma concentrations maintained for 180 days in mice with no PK tail at removal </a:t>
            </a:r>
            <a:r>
              <a:rPr lang="en-US" sz="2000" i="1" noProof="0" dirty="0"/>
              <a:t>(King JL, Abs. 1236)</a:t>
            </a:r>
          </a:p>
          <a:p>
            <a:endParaRPr lang="en-US" sz="2000" noProof="0" dirty="0"/>
          </a:p>
          <a:p>
            <a:r>
              <a:rPr lang="en-US" sz="2000" noProof="0" dirty="0"/>
              <a:t>Injectable in-situ forming implant releasing CAB/MPA for prevention of HIV and contraception: complete suppression of ovulation in macaques + sustained plasma CAB levels for &gt; 6 months, </a:t>
            </a:r>
            <a:br>
              <a:rPr lang="en-US" sz="2000" noProof="0" dirty="0"/>
            </a:br>
            <a:r>
              <a:rPr lang="en-US" sz="2000" noProof="0" dirty="0"/>
              <a:t>with short PK tail </a:t>
            </a:r>
            <a:r>
              <a:rPr lang="en-US" sz="2000" i="1" noProof="0" dirty="0"/>
              <a:t>(</a:t>
            </a:r>
            <a:r>
              <a:rPr lang="en-US" sz="2000" i="1" noProof="0" dirty="0" err="1"/>
              <a:t>Massud</a:t>
            </a:r>
            <a:r>
              <a:rPr lang="en-US" sz="2000" i="1" noProof="0" dirty="0"/>
              <a:t> I, Abs.199)</a:t>
            </a:r>
          </a:p>
          <a:p>
            <a:endParaRPr lang="en-US" sz="2000" noProof="0" dirty="0"/>
          </a:p>
          <a:p>
            <a:r>
              <a:rPr lang="en-US" sz="2000" noProof="0" dirty="0"/>
              <a:t>Biodegradable implant in the arm releasing low-dose </a:t>
            </a:r>
            <a:r>
              <a:rPr lang="en-US" sz="2000" noProof="0" dirty="0" err="1"/>
              <a:t>islatravir</a:t>
            </a:r>
            <a:r>
              <a:rPr lang="en-US" sz="2000" noProof="0" dirty="0"/>
              <a:t>: 100% protection of macaques from rectal HIV infection – challenges done 7 weeks post implant </a:t>
            </a:r>
            <a:r>
              <a:rPr lang="en-US" sz="2000" i="1" noProof="0" dirty="0"/>
              <a:t>(Kim JS, Abs. 1233)</a:t>
            </a:r>
          </a:p>
          <a:p>
            <a:endParaRPr lang="en-US" sz="2000" noProof="0" dirty="0"/>
          </a:p>
          <a:p>
            <a:r>
              <a:rPr lang="en-US" sz="2000" noProof="0" dirty="0"/>
              <a:t>Intravaginal rings of </a:t>
            </a:r>
            <a:r>
              <a:rPr lang="en-US" sz="2000" noProof="0" dirty="0" err="1"/>
              <a:t>islatravir</a:t>
            </a:r>
            <a:r>
              <a:rPr lang="en-US" sz="2000" noProof="0" dirty="0"/>
              <a:t>: active concentration &gt; 90 days in macaques </a:t>
            </a:r>
            <a:r>
              <a:rPr lang="en-US" sz="2000" i="1" noProof="0" dirty="0"/>
              <a:t>(Srinivasan P, Abs. 1238)</a:t>
            </a:r>
          </a:p>
          <a:p>
            <a:endParaRPr lang="en-US" sz="2000" noProof="0" dirty="0"/>
          </a:p>
        </p:txBody>
      </p:sp>
    </p:spTree>
    <p:extLst>
      <p:ext uri="{BB962C8B-B14F-4D97-AF65-F5344CB8AC3E}">
        <p14:creationId xmlns:p14="http://schemas.microsoft.com/office/powerpoint/2010/main" val="2641391186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CF7924-36E6-BCFB-FD16-724581775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LA ARVs in the near future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D8D5E84-645D-A5D5-987F-C129999AA8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The SOC for prevention: IM Q2M/Q4M (CAB), </a:t>
            </a:r>
            <a:r>
              <a:rPr lang="en-US" noProof="0" dirty="0" err="1"/>
              <a:t>sc</a:t>
            </a:r>
            <a:r>
              <a:rPr lang="en-US" noProof="0" dirty="0"/>
              <a:t> Q6M/ </a:t>
            </a:r>
            <a:r>
              <a:rPr lang="en-US" noProof="0" dirty="0" err="1"/>
              <a:t>im</a:t>
            </a:r>
            <a:r>
              <a:rPr lang="en-US" noProof="0" dirty="0"/>
              <a:t> Q12M (LEN), </a:t>
            </a:r>
            <a:br>
              <a:rPr lang="en-US" noProof="0" dirty="0"/>
            </a:br>
            <a:r>
              <a:rPr lang="en-US" noProof="0" dirty="0"/>
              <a:t>oral QM (MK-8527)</a:t>
            </a:r>
          </a:p>
          <a:p>
            <a:endParaRPr lang="en-US" noProof="0" dirty="0"/>
          </a:p>
          <a:p>
            <a:r>
              <a:rPr lang="en-US" noProof="0" dirty="0"/>
              <a:t>An alternative to QD STR</a:t>
            </a:r>
          </a:p>
          <a:p>
            <a:pPr lvl="1"/>
            <a:r>
              <a:rPr lang="en-US" noProof="0" dirty="0"/>
              <a:t>Meets patients’ expectations, improves QoL, satisfaction, etc.</a:t>
            </a:r>
          </a:p>
          <a:p>
            <a:pPr lvl="1"/>
            <a:r>
              <a:rPr lang="en-US" noProof="0" dirty="0"/>
              <a:t>Dual therapies will be the standard</a:t>
            </a:r>
          </a:p>
          <a:p>
            <a:pPr lvl="2"/>
            <a:r>
              <a:rPr lang="en-US" noProof="0" dirty="0"/>
              <a:t>Oral QW/QM</a:t>
            </a:r>
          </a:p>
          <a:p>
            <a:pPr lvl="2"/>
            <a:r>
              <a:rPr lang="en-US" noProof="0" dirty="0"/>
              <a:t>Injectable Q2M/Q4M/Q6M</a:t>
            </a:r>
          </a:p>
        </p:txBody>
      </p:sp>
    </p:spTree>
    <p:extLst>
      <p:ext uri="{BB962C8B-B14F-4D97-AF65-F5344CB8AC3E}">
        <p14:creationId xmlns:p14="http://schemas.microsoft.com/office/powerpoint/2010/main" val="1913425184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99897F3-4787-4018-1E45-56AD2B824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0"/>
            <a:ext cx="10371668" cy="1491539"/>
          </a:xfrm>
        </p:spPr>
        <p:txBody>
          <a:bodyPr/>
          <a:lstStyle/>
          <a:p>
            <a:r>
              <a:rPr lang="en-US" noProof="0" dirty="0"/>
              <a:t>New Drugs and Formulations in Development (1)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17CFBAA-BAC2-ACEF-0149-B14C8070759B}"/>
              </a:ext>
            </a:extLst>
          </p:cNvPr>
          <p:cNvGrpSpPr/>
          <p:nvPr/>
        </p:nvGrpSpPr>
        <p:grpSpPr>
          <a:xfrm>
            <a:off x="113496" y="1037832"/>
            <a:ext cx="11858327" cy="5667768"/>
            <a:chOff x="113496" y="1037832"/>
            <a:chExt cx="11858327" cy="5667768"/>
          </a:xfrm>
        </p:grpSpPr>
        <p:pic>
          <p:nvPicPr>
            <p:cNvPr id="3" name="Image 2" descr="Une image contenant texte, carte, diagramme&#10;&#10;Le contenu généré par l’IA peut être incorrect.">
              <a:extLst>
                <a:ext uri="{FF2B5EF4-FFF2-40B4-BE49-F238E27FC236}">
                  <a16:creationId xmlns:a16="http://schemas.microsoft.com/office/drawing/2014/main" id="{BBC3AE40-4DA0-465A-A3B1-D5C45524D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74097" y="1037832"/>
              <a:ext cx="6509516" cy="566776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B99AEA7-16F0-CAB0-7039-B46DD657F6BB}"/>
                </a:ext>
              </a:extLst>
            </p:cNvPr>
            <p:cNvSpPr/>
            <p:nvPr/>
          </p:nvSpPr>
          <p:spPr>
            <a:xfrm>
              <a:off x="113496" y="1626363"/>
              <a:ext cx="3056424" cy="149153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noProof="0" dirty="0">
                  <a:solidFill>
                    <a:schemeClr val="tx1"/>
                  </a:solidFill>
                </a:rPr>
                <a:t>Entry inhibitors</a:t>
              </a:r>
            </a:p>
            <a:p>
              <a:r>
                <a:rPr lang="en-US" sz="1600" noProof="0" dirty="0">
                  <a:solidFill>
                    <a:schemeClr val="tx1"/>
                  </a:solidFill>
                </a:rPr>
                <a:t>Ibalizumab – approved (only in US)</a:t>
              </a:r>
            </a:p>
            <a:p>
              <a:r>
                <a:rPr lang="en-US" sz="1600" noProof="0" dirty="0">
                  <a:solidFill>
                    <a:schemeClr val="tx1"/>
                  </a:solidFill>
                </a:rPr>
                <a:t>Fostemsavir -- approved</a:t>
              </a:r>
            </a:p>
            <a:p>
              <a:r>
                <a:rPr lang="en-US" sz="1600" noProof="0" dirty="0">
                  <a:solidFill>
                    <a:srgbClr val="C00000"/>
                  </a:solidFill>
                </a:rPr>
                <a:t>Broadly neutralizing Abs*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589FFF2-3403-B490-D17E-7DC2E17FC97B}"/>
                </a:ext>
              </a:extLst>
            </p:cNvPr>
            <p:cNvSpPr/>
            <p:nvPr/>
          </p:nvSpPr>
          <p:spPr>
            <a:xfrm>
              <a:off x="220177" y="4034804"/>
              <a:ext cx="3289716" cy="204444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noProof="0" dirty="0">
                  <a:solidFill>
                    <a:schemeClr val="tx1"/>
                  </a:solidFill>
                </a:rPr>
                <a:t>Reverse Transcriptase Inh (RTI)</a:t>
              </a:r>
            </a:p>
            <a:p>
              <a:pPr algn="ctr"/>
              <a:r>
                <a:rPr lang="en-US" sz="1600" b="1" noProof="0" dirty="0">
                  <a:solidFill>
                    <a:srgbClr val="C00000"/>
                  </a:solidFill>
                </a:rPr>
                <a:t>Nonnucleoside RTI (NNRTIs)</a:t>
              </a:r>
            </a:p>
            <a:p>
              <a:pPr algn="ctr"/>
              <a:r>
                <a:rPr lang="en-US" sz="1600" noProof="0" dirty="0" err="1">
                  <a:solidFill>
                    <a:srgbClr val="C00000"/>
                  </a:solidFill>
                </a:rPr>
                <a:t>Ulonivirine</a:t>
              </a:r>
              <a:r>
                <a:rPr lang="en-US" sz="1600" noProof="0" dirty="0">
                  <a:solidFill>
                    <a:srgbClr val="C00000"/>
                  </a:solidFill>
                </a:rPr>
                <a:t> (ULO ; MK-8507)*</a:t>
              </a:r>
            </a:p>
            <a:p>
              <a:pPr algn="ctr"/>
              <a:r>
                <a:rPr lang="en-US" sz="1600" b="1" noProof="0" dirty="0">
                  <a:solidFill>
                    <a:srgbClr val="C00000"/>
                  </a:solidFill>
                </a:rPr>
                <a:t>Nucleoside RT translocation</a:t>
              </a:r>
            </a:p>
            <a:p>
              <a:pPr algn="ctr"/>
              <a:r>
                <a:rPr lang="en-US" sz="1600" b="1" noProof="0" dirty="0">
                  <a:solidFill>
                    <a:srgbClr val="C00000"/>
                  </a:solidFill>
                </a:rPr>
                <a:t>Inhibitors (NRTTIs):</a:t>
              </a:r>
            </a:p>
            <a:p>
              <a:pPr algn="ctr"/>
              <a:r>
                <a:rPr lang="en-US" sz="1600" b="1" noProof="0" dirty="0">
                  <a:solidFill>
                    <a:srgbClr val="C00000"/>
                  </a:solidFill>
                </a:rPr>
                <a:t> </a:t>
              </a:r>
              <a:r>
                <a:rPr lang="en-US" sz="1600" noProof="0" dirty="0" err="1">
                  <a:solidFill>
                    <a:srgbClr val="C00000"/>
                  </a:solidFill>
                </a:rPr>
                <a:t>Islatravir</a:t>
              </a:r>
              <a:r>
                <a:rPr lang="en-US" sz="1600" noProof="0" dirty="0">
                  <a:solidFill>
                    <a:srgbClr val="C00000"/>
                  </a:solidFill>
                </a:rPr>
                <a:t> (ISL)*, </a:t>
              </a:r>
              <a:br>
                <a:rPr lang="en-US" sz="1600" noProof="0" dirty="0">
                  <a:solidFill>
                    <a:srgbClr val="C00000"/>
                  </a:solidFill>
                </a:rPr>
              </a:br>
              <a:r>
                <a:rPr lang="en-US" sz="1600" noProof="0" dirty="0">
                  <a:solidFill>
                    <a:srgbClr val="C00000"/>
                  </a:solidFill>
                </a:rPr>
                <a:t>MK-8527*, </a:t>
              </a:r>
            </a:p>
            <a:p>
              <a:pPr algn="ctr"/>
              <a:r>
                <a:rPr lang="en-US" sz="1600" noProof="0" dirty="0">
                  <a:solidFill>
                    <a:srgbClr val="C00000"/>
                  </a:solidFill>
                </a:rPr>
                <a:t>GS-1614 (ISL pro-drug)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E46F25C-C4D2-76C7-6129-9342A85334A5}"/>
                </a:ext>
              </a:extLst>
            </p:cNvPr>
            <p:cNvSpPr/>
            <p:nvPr/>
          </p:nvSpPr>
          <p:spPr>
            <a:xfrm>
              <a:off x="5242560" y="2577408"/>
              <a:ext cx="2725006" cy="13024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noProof="0" dirty="0">
                  <a:solidFill>
                    <a:schemeClr val="tx1"/>
                  </a:solidFill>
                </a:rPr>
                <a:t>Capsid inhibitors</a:t>
              </a:r>
            </a:p>
            <a:p>
              <a:pPr algn="ctr"/>
              <a:r>
                <a:rPr lang="en-US" sz="1600" noProof="0" dirty="0" err="1">
                  <a:solidFill>
                    <a:srgbClr val="C00000"/>
                  </a:solidFill>
                </a:rPr>
                <a:t>Lenacapavir</a:t>
              </a:r>
              <a:r>
                <a:rPr lang="en-US" sz="1600" noProof="0" dirty="0">
                  <a:solidFill>
                    <a:srgbClr val="C00000"/>
                  </a:solidFill>
                </a:rPr>
                <a:t> -- approved</a:t>
              </a:r>
            </a:p>
            <a:p>
              <a:pPr algn="ctr"/>
              <a:r>
                <a:rPr lang="en-US" sz="1600" noProof="0" dirty="0">
                  <a:solidFill>
                    <a:srgbClr val="C00000"/>
                  </a:solidFill>
                </a:rPr>
                <a:t>GS-4182 -- LEN prodrug (hold)</a:t>
              </a:r>
            </a:p>
            <a:p>
              <a:pPr algn="ctr"/>
              <a:r>
                <a:rPr lang="en-US" sz="1600" noProof="0" dirty="0">
                  <a:solidFill>
                    <a:srgbClr val="C00000"/>
                  </a:solidFill>
                </a:rPr>
                <a:t>VH-499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A369BAB-0DD4-7B53-D0FD-9CF70303D1E1}"/>
                </a:ext>
              </a:extLst>
            </p:cNvPr>
            <p:cNvSpPr/>
            <p:nvPr/>
          </p:nvSpPr>
          <p:spPr>
            <a:xfrm>
              <a:off x="4374546" y="5727064"/>
              <a:ext cx="3844414" cy="97853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Integrase strand transfer inhibitors (INSTI)</a:t>
              </a:r>
            </a:p>
            <a:p>
              <a:pPr algn="ctr"/>
              <a:r>
                <a:rPr lang="en-US" sz="1600" dirty="0">
                  <a:solidFill>
                    <a:srgbClr val="C00000"/>
                  </a:solidFill>
                </a:rPr>
                <a:t>Ultra-long-acting CAB ;</a:t>
              </a:r>
            </a:p>
            <a:p>
              <a:pPr algn="ctr"/>
              <a:r>
                <a:rPr lang="en-US" sz="1600" dirty="0">
                  <a:solidFill>
                    <a:srgbClr val="C00000"/>
                  </a:solidFill>
                </a:rPr>
                <a:t>VH-184 ; GS-1720 (hold)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C9149F7-91FF-9731-59B4-F2D67A50FAD9}"/>
                </a:ext>
              </a:extLst>
            </p:cNvPr>
            <p:cNvSpPr/>
            <p:nvPr/>
          </p:nvSpPr>
          <p:spPr>
            <a:xfrm>
              <a:off x="9202086" y="1913109"/>
              <a:ext cx="2769737" cy="230733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noProof="0" dirty="0">
                  <a:solidFill>
                    <a:schemeClr val="tx1"/>
                  </a:solidFill>
                </a:rPr>
                <a:t>Maturation inhibitors</a:t>
              </a:r>
            </a:p>
            <a:p>
              <a:pPr algn="ctr"/>
              <a:r>
                <a:rPr lang="en-US" sz="1600" noProof="0" dirty="0">
                  <a:solidFill>
                    <a:srgbClr val="C00000"/>
                  </a:solidFill>
                </a:rPr>
                <a:t>GSK3640254 —</a:t>
              </a:r>
            </a:p>
            <a:p>
              <a:pPr algn="ctr"/>
              <a:r>
                <a:rPr lang="en-US" sz="1600" noProof="0" dirty="0">
                  <a:solidFill>
                    <a:srgbClr val="C00000"/>
                  </a:solidFill>
                </a:rPr>
                <a:t>discontinued</a:t>
              </a:r>
            </a:p>
            <a:p>
              <a:pPr algn="ctr"/>
              <a:r>
                <a:rPr lang="en-US" sz="1600" noProof="0" dirty="0">
                  <a:solidFill>
                    <a:srgbClr val="C00000"/>
                  </a:solidFill>
                </a:rPr>
                <a:t>VH3739937</a:t>
              </a:r>
            </a:p>
            <a:p>
              <a:pPr algn="ctr"/>
              <a:r>
                <a:rPr lang="en-US" sz="1600" noProof="0" dirty="0">
                  <a:solidFill>
                    <a:srgbClr val="C00000"/>
                  </a:solidFill>
                </a:rPr>
                <a:t>HRF-10071 - phase2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302888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re 1"/>
          <p:cNvSpPr>
            <a:spLocks noGrp="1"/>
          </p:cNvSpPr>
          <p:nvPr>
            <p:ph type="title"/>
          </p:nvPr>
        </p:nvSpPr>
        <p:spPr>
          <a:xfrm>
            <a:off x="609599" y="0"/>
            <a:ext cx="10532533" cy="1491539"/>
          </a:xfrm>
        </p:spPr>
        <p:txBody>
          <a:bodyPr/>
          <a:lstStyle/>
          <a:p>
            <a:pPr>
              <a:defRPr/>
            </a:pPr>
            <a:r>
              <a:rPr lang="en-US" dirty="0"/>
              <a:t>New Drugs and Formulations in Development (2)</a:t>
            </a:r>
            <a:endParaRPr lang="fr-FR" dirty="0"/>
          </a:p>
        </p:txBody>
      </p:sp>
      <p:sp>
        <p:nvSpPr>
          <p:cNvPr id="6148" name="Text Box 2"/>
          <p:cNvSpPr txBox="1">
            <a:spLocks noChangeArrowheads="1"/>
          </p:cNvSpPr>
          <p:nvPr/>
        </p:nvSpPr>
        <p:spPr bwMode="auto">
          <a:xfrm>
            <a:off x="452741" y="1108511"/>
            <a:ext cx="82523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Arial" charset="0"/>
              </a:rPr>
              <a:t>Broadly neutralizing antibodies and binding sites on HIV gp120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ＭＳ Ｐゴシック" pitchFamily="34" charset="-128"/>
              <a:cs typeface="Arial" charset="0"/>
            </a:endParaRP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9B3CB521-1CC7-EA2C-C830-20EB74759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0198" y="6444771"/>
            <a:ext cx="49418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Mahomed S. Clin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Microbiol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Rev 2024; 37:e0015222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4502603-D311-A1E2-133F-67601574EC24}"/>
              </a:ext>
            </a:extLst>
          </p:cNvPr>
          <p:cNvGrpSpPr/>
          <p:nvPr/>
        </p:nvGrpSpPr>
        <p:grpSpPr>
          <a:xfrm>
            <a:off x="729598" y="1689177"/>
            <a:ext cx="9163883" cy="4678195"/>
            <a:chOff x="729598" y="1689177"/>
            <a:chExt cx="9163883" cy="4678195"/>
          </a:xfrm>
        </p:grpSpPr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17CC49E1-94DD-4828-90C7-A1448D761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46515" y="2219904"/>
              <a:ext cx="4154927" cy="4147468"/>
            </a:xfrm>
            <a:prstGeom prst="rect">
              <a:avLst/>
            </a:prstGeom>
          </p:spPr>
        </p:pic>
        <p:sp>
          <p:nvSpPr>
            <p:cNvPr id="6" name="Text Box 11">
              <a:extLst>
                <a:ext uri="{FF2B5EF4-FFF2-40B4-BE49-F238E27FC236}">
                  <a16:creationId xmlns:a16="http://schemas.microsoft.com/office/drawing/2014/main" id="{20086489-FAC7-6FD4-3540-9404CABD2F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60755" y="1689177"/>
              <a:ext cx="1182804" cy="1465883"/>
            </a:xfrm>
            <a:prstGeom prst="roundRect">
              <a:avLst>
                <a:gd name="adj" fmla="val 5348"/>
              </a:avLst>
            </a:prstGeom>
            <a:ln w="38100">
              <a:solidFill>
                <a:srgbClr val="0070C0"/>
              </a:solidFill>
              <a:headEnd/>
              <a:tailEnd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lIns="108000" tIns="72000" rIns="108000" bIns="7200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itchFamily="-65" charset="-128"/>
                  <a:cs typeface="ＭＳ Ｐゴシック" pitchFamily="-65" charset="-128"/>
                </a:rPr>
                <a:t>CAP256V2LS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400" b="1" dirty="0">
                  <a:solidFill>
                    <a:prstClr val="black"/>
                  </a:solidFill>
                  <a:latin typeface="Calibri"/>
                  <a:ea typeface="ＭＳ Ｐゴシック" pitchFamily="-65" charset="-128"/>
                  <a:cs typeface="ＭＳ Ｐゴシック" pitchFamily="-65" charset="-128"/>
                </a:rPr>
                <a:t>PGDM1400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itchFamily="-65" charset="-128"/>
                  <a:cs typeface="ＭＳ Ｐゴシック" pitchFamily="-65" charset="-128"/>
                </a:rPr>
                <a:t>PG9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400" b="1" dirty="0">
                  <a:solidFill>
                    <a:prstClr val="black"/>
                  </a:solidFill>
                  <a:latin typeface="Calibri"/>
                  <a:ea typeface="ＭＳ Ｐゴシック" pitchFamily="-65" charset="-128"/>
                  <a:cs typeface="ＭＳ Ｐゴシック" pitchFamily="-65" charset="-128"/>
                </a:rPr>
                <a:t>CHO1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itchFamily="-65" charset="-128"/>
                  <a:cs typeface="ＭＳ Ｐゴシック" pitchFamily="-65" charset="-128"/>
                </a:rPr>
                <a:t>PG16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400" b="1" dirty="0">
                  <a:solidFill>
                    <a:prstClr val="black"/>
                  </a:solidFill>
                  <a:latin typeface="Calibri"/>
                  <a:ea typeface="ＭＳ Ｐゴシック" pitchFamily="-65" charset="-128"/>
                  <a:cs typeface="ＭＳ Ｐゴシック" pitchFamily="-65" charset="-128"/>
                </a:rPr>
                <a:t>PGT145</a:t>
              </a: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D3BD1840-CC01-8946-3B0F-6D610A4E9D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0122" y="1914927"/>
              <a:ext cx="159056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Arial" charset="0"/>
                </a:rPr>
                <a:t>V1/V2 glycan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32" name="Text Box 11">
              <a:extLst>
                <a:ext uri="{FF2B5EF4-FFF2-40B4-BE49-F238E27FC236}">
                  <a16:creationId xmlns:a16="http://schemas.microsoft.com/office/drawing/2014/main" id="{FAFF592E-5473-0C75-1348-19FC503B71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74327" y="2030864"/>
              <a:ext cx="1676874" cy="1036403"/>
            </a:xfrm>
            <a:prstGeom prst="roundRect">
              <a:avLst>
                <a:gd name="adj" fmla="val 5348"/>
              </a:avLst>
            </a:prstGeom>
            <a:ln w="38100">
              <a:solidFill>
                <a:srgbClr val="8CAF53"/>
              </a:solidFill>
              <a:headEnd/>
              <a:tailEnd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lIns="108000" tIns="72000" rIns="108000" bIns="7200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itchFamily="-65" charset="-128"/>
                  <a:cs typeface="ＭＳ Ｐゴシック" pitchFamily="-65" charset="-128"/>
                </a:rPr>
                <a:t>PGT121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400" b="1" dirty="0">
                  <a:solidFill>
                    <a:prstClr val="black"/>
                  </a:solidFill>
                  <a:latin typeface="Calibri"/>
                  <a:ea typeface="ＭＳ Ｐゴシック" pitchFamily="-65" charset="-128"/>
                  <a:cs typeface="ＭＳ Ｐゴシック" pitchFamily="-65" charset="-128"/>
                </a:rPr>
                <a:t>10-1074/10-1074LS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itchFamily="-65" charset="-128"/>
                  <a:cs typeface="ＭＳ Ｐゴシック" pitchFamily="-65" charset="-128"/>
                </a:rPr>
                <a:t>PGT125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400" b="1" dirty="0">
                  <a:solidFill>
                    <a:prstClr val="black"/>
                  </a:solidFill>
                  <a:latin typeface="Calibri"/>
                  <a:ea typeface="ＭＳ Ｐゴシック" pitchFamily="-65" charset="-128"/>
                  <a:cs typeface="ＭＳ Ｐゴシック" pitchFamily="-65" charset="-128"/>
                </a:rPr>
                <a:t>PGT135</a:t>
              </a: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33" name="Text Box 2">
              <a:extLst>
                <a:ext uri="{FF2B5EF4-FFF2-40B4-BE49-F238E27FC236}">
                  <a16:creationId xmlns:a16="http://schemas.microsoft.com/office/drawing/2014/main" id="{9374778A-1810-6C76-5B00-55A4A13F7E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43878" y="3081219"/>
              <a:ext cx="119782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8CAF53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Arial" charset="0"/>
                </a:rPr>
                <a:t>V3 glycan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8CAF53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34" name="Text Box 11">
              <a:extLst>
                <a:ext uri="{FF2B5EF4-FFF2-40B4-BE49-F238E27FC236}">
                  <a16:creationId xmlns:a16="http://schemas.microsoft.com/office/drawing/2014/main" id="{52A1B82B-B8DD-2719-AC52-45D4E1A20F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05133" y="3859196"/>
              <a:ext cx="974701" cy="593014"/>
            </a:xfrm>
            <a:prstGeom prst="roundRect">
              <a:avLst>
                <a:gd name="adj" fmla="val 5348"/>
              </a:avLst>
            </a:prstGeom>
            <a:ln w="38100">
              <a:solidFill>
                <a:srgbClr val="8D67AA"/>
              </a:solidFill>
              <a:headEnd/>
              <a:tailEnd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lIns="108000" tIns="72000" rIns="108000" bIns="7200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itchFamily="-65" charset="-128"/>
                  <a:cs typeface="ＭＳ Ｐゴシック" pitchFamily="-65" charset="-128"/>
                </a:rPr>
                <a:t>SF12</a:t>
              </a:r>
              <a:endParaRPr lang="fr-FR" sz="1400" b="1" dirty="0">
                <a:solidFill>
                  <a:prstClr val="black"/>
                </a:solidFill>
                <a:latin typeface="Calibri"/>
                <a:ea typeface="ＭＳ Ｐゴシック" pitchFamily="-65" charset="-128"/>
                <a:cs typeface="ＭＳ Ｐゴシック" pitchFamily="-65" charset="-128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itchFamily="-65" charset="-128"/>
                  <a:cs typeface="ＭＳ Ｐゴシック" pitchFamily="-65" charset="-128"/>
                </a:rPr>
                <a:t>VRC-PG05</a:t>
              </a: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35" name="Text Box 11">
              <a:extLst>
                <a:ext uri="{FF2B5EF4-FFF2-40B4-BE49-F238E27FC236}">
                  <a16:creationId xmlns:a16="http://schemas.microsoft.com/office/drawing/2014/main" id="{8CDF3682-1D3E-8477-5840-BEECD3A204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70163" y="4760309"/>
              <a:ext cx="923318" cy="814708"/>
            </a:xfrm>
            <a:prstGeom prst="roundRect">
              <a:avLst>
                <a:gd name="adj" fmla="val 5348"/>
              </a:avLst>
            </a:prstGeom>
            <a:ln w="38100">
              <a:solidFill>
                <a:srgbClr val="39BADA"/>
              </a:solidFill>
              <a:headEnd/>
              <a:tailEnd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lIns="108000" tIns="72000" rIns="108000" bIns="7200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itchFamily="-65" charset="-128"/>
                  <a:cs typeface="ＭＳ Ｐゴシック" pitchFamily="-65" charset="-128"/>
                </a:rPr>
                <a:t>8ANC195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400" b="1" dirty="0">
                  <a:solidFill>
                    <a:prstClr val="black"/>
                  </a:solidFill>
                  <a:latin typeface="Calibri"/>
                  <a:ea typeface="ＭＳ Ｐゴシック" pitchFamily="-65" charset="-128"/>
                  <a:cs typeface="ＭＳ Ｐゴシック" pitchFamily="-65" charset="-128"/>
                </a:rPr>
                <a:t>PGT151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itchFamily="-65" charset="-128"/>
                  <a:cs typeface="ＭＳ Ｐゴシック" pitchFamily="-65" charset="-128"/>
                </a:rPr>
                <a:t>LN02</a:t>
              </a: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36" name="Text Box 11">
              <a:extLst>
                <a:ext uri="{FF2B5EF4-FFF2-40B4-BE49-F238E27FC236}">
                  <a16:creationId xmlns:a16="http://schemas.microsoft.com/office/drawing/2014/main" id="{D4BF977E-E7E3-290F-8D56-A6180BA946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51459" y="5603277"/>
              <a:ext cx="949724" cy="593014"/>
            </a:xfrm>
            <a:prstGeom prst="roundRect">
              <a:avLst>
                <a:gd name="adj" fmla="val 5348"/>
              </a:avLst>
            </a:prstGeom>
            <a:ln w="38100">
              <a:solidFill>
                <a:srgbClr val="7A7678"/>
              </a:solidFill>
              <a:headEnd/>
              <a:tailEnd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lIns="108000" tIns="72000" rIns="108000" bIns="7200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itchFamily="-65" charset="-128"/>
                  <a:cs typeface="ＭＳ Ｐゴシック" pitchFamily="-65" charset="-128"/>
                </a:rPr>
                <a:t>ACS202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400" b="1" dirty="0">
                  <a:solidFill>
                    <a:prstClr val="black"/>
                  </a:solidFill>
                  <a:latin typeface="Calibri"/>
                  <a:ea typeface="ＭＳ Ｐゴシック" pitchFamily="-65" charset="-128"/>
                  <a:cs typeface="ＭＳ Ｐゴシック" pitchFamily="-65" charset="-128"/>
                </a:rPr>
                <a:t>VRC34.01</a:t>
              </a: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37" name="Text Box 11">
              <a:extLst>
                <a:ext uri="{FF2B5EF4-FFF2-40B4-BE49-F238E27FC236}">
                  <a16:creationId xmlns:a16="http://schemas.microsoft.com/office/drawing/2014/main" id="{2D874321-6D87-BE2D-9A7F-EA69C74901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9598" y="3182173"/>
              <a:ext cx="1867351" cy="1701486"/>
            </a:xfrm>
            <a:prstGeom prst="roundRect">
              <a:avLst>
                <a:gd name="adj" fmla="val 5348"/>
              </a:avLst>
            </a:prstGeom>
            <a:ln w="38100">
              <a:solidFill>
                <a:srgbClr val="BE3D75"/>
              </a:solidFill>
              <a:headEnd/>
              <a:tailEnd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lIns="108000" tIns="72000" rIns="108000" bIns="7200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itchFamily="-65" charset="-128"/>
                  <a:cs typeface="ＭＳ Ｐゴシック" pitchFamily="-65" charset="-128"/>
                </a:rPr>
                <a:t>3BNC117/3BNC117LS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400" b="1" dirty="0">
                  <a:solidFill>
                    <a:prstClr val="black"/>
                  </a:solidFill>
                  <a:latin typeface="Calibri"/>
                  <a:ea typeface="ＭＳ Ｐゴシック" pitchFamily="-65" charset="-128"/>
                  <a:cs typeface="ＭＳ Ｐゴシック" pitchFamily="-65" charset="-128"/>
                </a:rPr>
                <a:t>N6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itchFamily="-65" charset="-128"/>
                  <a:cs typeface="ＭＳ Ｐゴシック" pitchFamily="-65" charset="-128"/>
                </a:rPr>
                <a:t>VRC01 and VRC01LS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400" b="1" dirty="0">
                  <a:solidFill>
                    <a:prstClr val="black"/>
                  </a:solidFill>
                  <a:latin typeface="Calibri"/>
                  <a:ea typeface="ＭＳ Ｐゴシック" pitchFamily="-65" charset="-128"/>
                  <a:cs typeface="ＭＳ Ｐゴシック" pitchFamily="-65" charset="-128"/>
                </a:rPr>
                <a:t>VRC07-523LS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itchFamily="-65" charset="-128"/>
                  <a:cs typeface="ＭＳ Ｐゴシック" pitchFamily="-65" charset="-128"/>
                </a:rPr>
                <a:t>CH23</a:t>
              </a:r>
              <a:r>
                <a:rPr lang="fr-FR" sz="1400" b="1" dirty="0">
                  <a:solidFill>
                    <a:prstClr val="black"/>
                  </a:solidFill>
                  <a:latin typeface="Calibri"/>
                  <a:ea typeface="ＭＳ Ｐゴシック" pitchFamily="-65" charset="-128"/>
                  <a:cs typeface="ＭＳ Ｐゴシック" pitchFamily="-65" charset="-128"/>
                </a:rPr>
                <a:t>5,12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itchFamily="-65" charset="-128"/>
                  <a:cs typeface="ＭＳ Ｐゴシック" pitchFamily="-65" charset="-128"/>
                </a:rPr>
                <a:t>N49P7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400" b="1" dirty="0">
                  <a:solidFill>
                    <a:prstClr val="black"/>
                  </a:solidFill>
                  <a:latin typeface="Calibri"/>
                  <a:ea typeface="ＭＳ Ｐゴシック" pitchFamily="-65" charset="-128"/>
                  <a:cs typeface="ＭＳ Ｐゴシック" pitchFamily="-65" charset="-128"/>
                </a:rPr>
                <a:t>NIH45i</a:t>
              </a: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38" name="Text Box 11">
              <a:extLst>
                <a:ext uri="{FF2B5EF4-FFF2-40B4-BE49-F238E27FC236}">
                  <a16:creationId xmlns:a16="http://schemas.microsoft.com/office/drawing/2014/main" id="{2F5A50FE-A46C-4B33-4D26-7DB30D090E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9598" y="5145000"/>
              <a:ext cx="623619" cy="1016921"/>
            </a:xfrm>
            <a:prstGeom prst="roundRect">
              <a:avLst>
                <a:gd name="adj" fmla="val 5348"/>
              </a:avLst>
            </a:prstGeom>
            <a:ln w="38100">
              <a:solidFill>
                <a:srgbClr val="F28C00"/>
              </a:solidFill>
              <a:headEnd/>
              <a:tailEnd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lIns="108000" tIns="72000" rIns="108000" bIns="7200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itchFamily="-65" charset="-128"/>
                  <a:cs typeface="ＭＳ Ｐゴシック" pitchFamily="-65" charset="-128"/>
                </a:rPr>
                <a:t>10</a:t>
              </a:r>
              <a:r>
                <a:rPr kumimoji="0" lang="fr-FR" sz="1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itchFamily="-65" charset="-128"/>
                  <a:cs typeface="ＭＳ Ｐゴシック" pitchFamily="-65" charset="-128"/>
                </a:rPr>
                <a:t>E</a:t>
              </a: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itchFamily="-65" charset="-128"/>
                  <a:cs typeface="ＭＳ Ｐゴシック" pitchFamily="-65" charset="-128"/>
                </a:rPr>
                <a:t>8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400" b="1" dirty="0">
                  <a:solidFill>
                    <a:prstClr val="black"/>
                  </a:solidFill>
                  <a:latin typeface="Calibri"/>
                  <a:ea typeface="ＭＳ Ｐゴシック" pitchFamily="-65" charset="-128"/>
                  <a:cs typeface="ＭＳ Ｐゴシック" pitchFamily="-65" charset="-128"/>
                </a:rPr>
                <a:t>2F5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itchFamily="-65" charset="-128"/>
                  <a:cs typeface="ＭＳ Ｐゴシック" pitchFamily="-65" charset="-128"/>
                </a:rPr>
                <a:t>2G12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400" b="1" dirty="0">
                  <a:solidFill>
                    <a:prstClr val="black"/>
                  </a:solidFill>
                  <a:latin typeface="Calibri"/>
                  <a:ea typeface="ＭＳ Ｐゴシック" pitchFamily="-65" charset="-128"/>
                  <a:cs typeface="ＭＳ Ｐゴシック" pitchFamily="-65" charset="-128"/>
                </a:rPr>
                <a:t>4E10</a:t>
              </a: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39" name="Text Box 2">
              <a:extLst>
                <a:ext uri="{FF2B5EF4-FFF2-40B4-BE49-F238E27FC236}">
                  <a16:creationId xmlns:a16="http://schemas.microsoft.com/office/drawing/2014/main" id="{38DA6291-542B-D175-0949-3A3DBC71C0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6498" y="3954320"/>
              <a:ext cx="87235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BE3D75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Arial" charset="0"/>
                </a:rPr>
                <a:t>CD4bS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BE3D75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0" name="Text Box 2">
              <a:extLst>
                <a:ext uri="{FF2B5EF4-FFF2-40B4-BE49-F238E27FC236}">
                  <a16:creationId xmlns:a16="http://schemas.microsoft.com/office/drawing/2014/main" id="{DBFA03DA-8516-22C4-A64F-0B1B38B53F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9076" y="5160846"/>
              <a:ext cx="139172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28C0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Arial" charset="0"/>
                </a:rPr>
                <a:t>gp41 MPER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28C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1" name="Text Box 2">
              <a:extLst>
                <a:ext uri="{FF2B5EF4-FFF2-40B4-BE49-F238E27FC236}">
                  <a16:creationId xmlns:a16="http://schemas.microsoft.com/office/drawing/2014/main" id="{71E3014B-BE49-27FB-A8C8-EF77DC5028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4850" y="3967949"/>
              <a:ext cx="197195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8D67AA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Arial" charset="0"/>
                </a:rPr>
                <a:t>gp120 silent face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8D67AA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2" name="Text Box 2">
              <a:extLst>
                <a:ext uri="{FF2B5EF4-FFF2-40B4-BE49-F238E27FC236}">
                  <a16:creationId xmlns:a16="http://schemas.microsoft.com/office/drawing/2014/main" id="{F1B3AB03-FE20-84D4-6E2A-8A0136FD7A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03191" y="4767553"/>
              <a:ext cx="261526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9BADA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Arial" charset="0"/>
                </a:rPr>
                <a:t>gp120-40 interfaceface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39BADA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3" name="Text Box 2">
              <a:extLst>
                <a:ext uri="{FF2B5EF4-FFF2-40B4-BE49-F238E27FC236}">
                  <a16:creationId xmlns:a16="http://schemas.microsoft.com/office/drawing/2014/main" id="{5AE468C6-095F-5F7A-AF21-1BEE04FA92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20944" y="5145000"/>
              <a:ext cx="176099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A7678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Arial" charset="0"/>
                </a:rPr>
                <a:t>Fusion peptide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7A7678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Arial" charset="0"/>
              </a:endParaRPr>
            </a:p>
          </p:txBody>
        </p:sp>
      </p:grp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8262E3AD-966E-5066-C207-7721472B5015}"/>
              </a:ext>
            </a:extLst>
          </p:cNvPr>
          <p:cNvGrpSpPr/>
          <p:nvPr/>
        </p:nvGrpSpPr>
        <p:grpSpPr>
          <a:xfrm>
            <a:off x="213040" y="2244471"/>
            <a:ext cx="11838207" cy="2456718"/>
            <a:chOff x="213040" y="2244471"/>
            <a:chExt cx="11838207" cy="2456718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6996812A-E900-1631-34AC-28B49734E9DD}"/>
                </a:ext>
              </a:extLst>
            </p:cNvPr>
            <p:cNvGrpSpPr/>
            <p:nvPr/>
          </p:nvGrpSpPr>
          <p:grpSpPr>
            <a:xfrm>
              <a:off x="213040" y="2244471"/>
              <a:ext cx="11765919" cy="2456718"/>
              <a:chOff x="255943" y="914400"/>
              <a:chExt cx="11765919" cy="2456718"/>
            </a:xfrm>
          </p:grpSpPr>
          <p:cxnSp>
            <p:nvCxnSpPr>
              <p:cNvPr id="4" name="Straight Connector 38">
                <a:extLst>
                  <a:ext uri="{FF2B5EF4-FFF2-40B4-BE49-F238E27FC236}">
                    <a16:creationId xmlns:a16="http://schemas.microsoft.com/office/drawing/2014/main" id="{4078D18C-2764-A425-0085-9B14CE088859}"/>
                  </a:ext>
                </a:extLst>
              </p:cNvPr>
              <p:cNvCxnSpPr/>
              <p:nvPr/>
            </p:nvCxnSpPr>
            <p:spPr>
              <a:xfrm>
                <a:off x="777573" y="1255094"/>
                <a:ext cx="10753636" cy="0"/>
              </a:xfrm>
              <a:prstGeom prst="line">
                <a:avLst/>
              </a:prstGeom>
              <a:ln w="76200">
                <a:solidFill>
                  <a:srgbClr val="11405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" name="Group 22">
                <a:extLst>
                  <a:ext uri="{FF2B5EF4-FFF2-40B4-BE49-F238E27FC236}">
                    <a16:creationId xmlns:a16="http://schemas.microsoft.com/office/drawing/2014/main" id="{818D0272-FBF7-DF94-A615-50C134F68745}"/>
                  </a:ext>
                </a:extLst>
              </p:cNvPr>
              <p:cNvGrpSpPr/>
              <p:nvPr/>
            </p:nvGrpSpPr>
            <p:grpSpPr>
              <a:xfrm>
                <a:off x="3926063" y="914401"/>
                <a:ext cx="1533556" cy="1829452"/>
                <a:chOff x="3926063" y="1104900"/>
                <a:chExt cx="1533556" cy="1829452"/>
              </a:xfrm>
            </p:grpSpPr>
            <p:cxnSp>
              <p:nvCxnSpPr>
                <p:cNvPr id="44" name="Straight Connector 143">
                  <a:extLst>
                    <a:ext uri="{FF2B5EF4-FFF2-40B4-BE49-F238E27FC236}">
                      <a16:creationId xmlns:a16="http://schemas.microsoft.com/office/drawing/2014/main" id="{7844F647-E5D7-F34C-4C71-818C05C549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55107" y="1550439"/>
                  <a:ext cx="0" cy="1183560"/>
                </a:xfrm>
                <a:prstGeom prst="line">
                  <a:avLst/>
                </a:prstGeom>
                <a:ln w="7620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5" name="Group 54">
                  <a:extLst>
                    <a:ext uri="{FF2B5EF4-FFF2-40B4-BE49-F238E27FC236}">
                      <a16:creationId xmlns:a16="http://schemas.microsoft.com/office/drawing/2014/main" id="{31E766A1-FC8E-661C-19E6-6EFEF99ECCF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4166130" y="1104900"/>
                  <a:ext cx="978347" cy="648101"/>
                  <a:chOff x="1050780" y="2898508"/>
                  <a:chExt cx="1512763" cy="1002123"/>
                </a:xfrm>
              </p:grpSpPr>
              <p:sp>
                <p:nvSpPr>
                  <p:cNvPr id="47" name="Oval 56">
                    <a:extLst>
                      <a:ext uri="{FF2B5EF4-FFF2-40B4-BE49-F238E27FC236}">
                        <a16:creationId xmlns:a16="http://schemas.microsoft.com/office/drawing/2014/main" id="{B25C35A9-7994-0905-696A-F32AB9C9EECE}"/>
                      </a:ext>
                    </a:extLst>
                  </p:cNvPr>
                  <p:cNvSpPr/>
                  <p:nvPr/>
                </p:nvSpPr>
                <p:spPr>
                  <a:xfrm>
                    <a:off x="1306101" y="2898508"/>
                    <a:ext cx="1002123" cy="1002123"/>
                  </a:xfrm>
                  <a:prstGeom prst="ellipse">
                    <a:avLst/>
                  </a:prstGeom>
                  <a:solidFill>
                    <a:srgbClr val="7030A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TextBox 57">
                    <a:extLst>
                      <a:ext uri="{FF2B5EF4-FFF2-40B4-BE49-F238E27FC236}">
                        <a16:creationId xmlns:a16="http://schemas.microsoft.com/office/drawing/2014/main" id="{4FB5C66D-443D-2A0E-3B47-3C7242FC291A}"/>
                      </a:ext>
                    </a:extLst>
                  </p:cNvPr>
                  <p:cNvSpPr txBox="1"/>
                  <p:nvPr/>
                </p:nvSpPr>
                <p:spPr>
                  <a:xfrm>
                    <a:off x="1050780" y="3169351"/>
                    <a:ext cx="1512763" cy="52348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j-lt"/>
                        <a:ea typeface="ＭＳ Ｐゴシック" pitchFamily="34" charset="-128"/>
                        <a:cs typeface="Calibri"/>
                      </a:rPr>
                      <a:t>Q4M</a:t>
                    </a:r>
                    <a:endPara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j-lt"/>
                      <a:ea typeface="ＭＳ Ｐゴシック" pitchFamily="34" charset="-128"/>
                      <a:cs typeface="+mn-cs"/>
                    </a:endParaRPr>
                  </a:p>
                </p:txBody>
              </p:sp>
            </p:grpSp>
            <p:sp>
              <p:nvSpPr>
                <p:cNvPr id="46" name="Rounded Rectangle 134">
                  <a:extLst>
                    <a:ext uri="{FF2B5EF4-FFF2-40B4-BE49-F238E27FC236}">
                      <a16:creationId xmlns:a16="http://schemas.microsoft.com/office/drawing/2014/main" id="{F4D3A611-3CDC-9FCB-74FC-E7915FF07A87}"/>
                    </a:ext>
                  </a:extLst>
                </p:cNvPr>
                <p:cNvSpPr/>
                <p:nvPr/>
              </p:nvSpPr>
              <p:spPr>
                <a:xfrm>
                  <a:off x="3926063" y="2472687"/>
                  <a:ext cx="1533556" cy="461665"/>
                </a:xfrm>
                <a:prstGeom prst="roundRect">
                  <a:avLst/>
                </a:prstGeom>
                <a:solidFill>
                  <a:srgbClr val="7030A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Calibri"/>
                    </a:rPr>
                    <a:t>CAB/RPV ULA</a:t>
                  </a: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" name="Group 13">
                <a:extLst>
                  <a:ext uri="{FF2B5EF4-FFF2-40B4-BE49-F238E27FC236}">
                    <a16:creationId xmlns:a16="http://schemas.microsoft.com/office/drawing/2014/main" id="{E04D5872-3A15-B328-EB3F-254D1CF437E1}"/>
                  </a:ext>
                </a:extLst>
              </p:cNvPr>
              <p:cNvGrpSpPr/>
              <p:nvPr/>
            </p:nvGrpSpPr>
            <p:grpSpPr>
              <a:xfrm>
                <a:off x="255943" y="1272641"/>
                <a:ext cx="1943135" cy="2098477"/>
                <a:chOff x="255943" y="1463140"/>
                <a:chExt cx="1943135" cy="2098477"/>
              </a:xfrm>
            </p:grpSpPr>
            <p:cxnSp>
              <p:nvCxnSpPr>
                <p:cNvPr id="40" name="Straight Connector 146">
                  <a:extLst>
                    <a:ext uri="{FF2B5EF4-FFF2-40B4-BE49-F238E27FC236}">
                      <a16:creationId xmlns:a16="http://schemas.microsoft.com/office/drawing/2014/main" id="{38096E91-80C8-8EBB-6EA0-88AF7D04F8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2853" y="1463140"/>
                  <a:ext cx="0" cy="1806223"/>
                </a:xfrm>
                <a:prstGeom prst="line">
                  <a:avLst/>
                </a:prstGeom>
                <a:ln w="76200">
                  <a:solidFill>
                    <a:srgbClr val="4472C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Rounded Rectangle 129">
                  <a:extLst>
                    <a:ext uri="{FF2B5EF4-FFF2-40B4-BE49-F238E27FC236}">
                      <a16:creationId xmlns:a16="http://schemas.microsoft.com/office/drawing/2014/main" id="{E0566CF7-C795-2CA5-7BE6-1C6983BE3A9E}"/>
                    </a:ext>
                  </a:extLst>
                </p:cNvPr>
                <p:cNvSpPr/>
                <p:nvPr/>
              </p:nvSpPr>
              <p:spPr>
                <a:xfrm>
                  <a:off x="439266" y="1870091"/>
                  <a:ext cx="1065171" cy="461665"/>
                </a:xfrm>
                <a:prstGeom prst="roundRect">
                  <a:avLst/>
                </a:prstGeom>
                <a:solidFill>
                  <a:srgbClr val="4472C4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</a:rPr>
                    <a:t>ISL + LEN</a:t>
                  </a:r>
                </a:p>
              </p:txBody>
            </p:sp>
            <p:sp>
              <p:nvSpPr>
                <p:cNvPr id="42" name="Rounded Rectangle 130">
                  <a:extLst>
                    <a:ext uri="{FF2B5EF4-FFF2-40B4-BE49-F238E27FC236}">
                      <a16:creationId xmlns:a16="http://schemas.microsoft.com/office/drawing/2014/main" id="{513BC143-4EA6-0AE1-DCC1-132C83C68D53}"/>
                    </a:ext>
                  </a:extLst>
                </p:cNvPr>
                <p:cNvSpPr/>
                <p:nvPr/>
              </p:nvSpPr>
              <p:spPr>
                <a:xfrm>
                  <a:off x="356827" y="2418731"/>
                  <a:ext cx="1230048" cy="461665"/>
                </a:xfrm>
                <a:prstGeom prst="roundRect">
                  <a:avLst/>
                </a:prstGeom>
                <a:solidFill>
                  <a:srgbClr val="4472C4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</a:rPr>
                    <a:t>ISL + ULO</a:t>
                  </a:r>
                </a:p>
              </p:txBody>
            </p:sp>
            <p:sp>
              <p:nvSpPr>
                <p:cNvPr id="43" name="Rounded Rectangle 131">
                  <a:extLst>
                    <a:ext uri="{FF2B5EF4-FFF2-40B4-BE49-F238E27FC236}">
                      <a16:creationId xmlns:a16="http://schemas.microsoft.com/office/drawing/2014/main" id="{F98005C8-A1A0-3528-21E1-C78174D76202}"/>
                    </a:ext>
                  </a:extLst>
                </p:cNvPr>
                <p:cNvSpPr/>
                <p:nvPr/>
              </p:nvSpPr>
              <p:spPr>
                <a:xfrm>
                  <a:off x="255943" y="2967371"/>
                  <a:ext cx="1943135" cy="594246"/>
                </a:xfrm>
                <a:prstGeom prst="roundRect">
                  <a:avLst/>
                </a:prstGeom>
                <a:solidFill>
                  <a:srgbClr val="4472C4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</a:rPr>
                    <a:t>GS1720 + GS4182 (hold)</a:t>
                  </a:r>
                </a:p>
              </p:txBody>
            </p:sp>
          </p:grpSp>
          <p:grpSp>
            <p:nvGrpSpPr>
              <p:cNvPr id="9" name="Group 10">
                <a:extLst>
                  <a:ext uri="{FF2B5EF4-FFF2-40B4-BE49-F238E27FC236}">
                    <a16:creationId xmlns:a16="http://schemas.microsoft.com/office/drawing/2014/main" id="{4FFF928F-BDE6-B943-561D-8F99B231AE21}"/>
                  </a:ext>
                </a:extLst>
              </p:cNvPr>
              <p:cNvGrpSpPr/>
              <p:nvPr/>
            </p:nvGrpSpPr>
            <p:grpSpPr>
              <a:xfrm>
                <a:off x="437732" y="914400"/>
                <a:ext cx="978347" cy="648101"/>
                <a:chOff x="437732" y="1104899"/>
                <a:chExt cx="978347" cy="648101"/>
              </a:xfrm>
            </p:grpSpPr>
            <p:sp>
              <p:nvSpPr>
                <p:cNvPr id="38" name="Oval 125">
                  <a:extLst>
                    <a:ext uri="{FF2B5EF4-FFF2-40B4-BE49-F238E27FC236}">
                      <a16:creationId xmlns:a16="http://schemas.microsoft.com/office/drawing/2014/main" id="{301D70BA-0116-E8FC-4077-6E35837E9B1A}"/>
                    </a:ext>
                  </a:extLst>
                </p:cNvPr>
                <p:cNvSpPr/>
                <p:nvPr/>
              </p:nvSpPr>
              <p:spPr>
                <a:xfrm>
                  <a:off x="602855" y="1104899"/>
                  <a:ext cx="648102" cy="648101"/>
                </a:xfrm>
                <a:prstGeom prst="ellipse">
                  <a:avLst/>
                </a:prstGeom>
                <a:solidFill>
                  <a:srgbClr val="4472C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TextBox 126">
                  <a:extLst>
                    <a:ext uri="{FF2B5EF4-FFF2-40B4-BE49-F238E27FC236}">
                      <a16:creationId xmlns:a16="http://schemas.microsoft.com/office/drawing/2014/main" id="{D790F651-D097-7A4E-371F-3D1DEB49C01D}"/>
                    </a:ext>
                  </a:extLst>
                </p:cNvPr>
                <p:cNvSpPr txBox="1"/>
                <p:nvPr/>
              </p:nvSpPr>
              <p:spPr>
                <a:xfrm>
                  <a:off x="437732" y="1280062"/>
                  <a:ext cx="978347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j-lt"/>
                      <a:ea typeface="ＭＳ Ｐゴシック" pitchFamily="34" charset="-128"/>
                      <a:cs typeface="Calibri"/>
                    </a:rPr>
                    <a:t>Q1W</a:t>
                  </a:r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ＭＳ Ｐゴシック" pitchFamily="34" charset="-128"/>
                    <a:cs typeface="+mn-cs"/>
                  </a:endParaRPr>
                </a:p>
              </p:txBody>
            </p:sp>
          </p:grpSp>
          <p:grpSp>
            <p:nvGrpSpPr>
              <p:cNvPr id="10" name="Group 5">
                <a:extLst>
                  <a:ext uri="{FF2B5EF4-FFF2-40B4-BE49-F238E27FC236}">
                    <a16:creationId xmlns:a16="http://schemas.microsoft.com/office/drawing/2014/main" id="{735B1155-4220-C39D-BCE8-328144E99B54}"/>
                  </a:ext>
                </a:extLst>
              </p:cNvPr>
              <p:cNvGrpSpPr/>
              <p:nvPr/>
            </p:nvGrpSpPr>
            <p:grpSpPr>
              <a:xfrm>
                <a:off x="3265206" y="914401"/>
                <a:ext cx="1065169" cy="1242267"/>
                <a:chOff x="3265206" y="1104900"/>
                <a:chExt cx="1065169" cy="1242267"/>
              </a:xfrm>
            </p:grpSpPr>
            <p:cxnSp>
              <p:nvCxnSpPr>
                <p:cNvPr id="32" name="Straight Connector 144">
                  <a:extLst>
                    <a:ext uri="{FF2B5EF4-FFF2-40B4-BE49-F238E27FC236}">
                      <a16:creationId xmlns:a16="http://schemas.microsoft.com/office/drawing/2014/main" id="{3F82A1CC-2855-94D2-606E-503F945252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95434" y="1350521"/>
                  <a:ext cx="0" cy="819769"/>
                </a:xfrm>
                <a:prstGeom prst="line">
                  <a:avLst/>
                </a:prstGeom>
                <a:ln w="76200"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3" name="Group 21">
                  <a:extLst>
                    <a:ext uri="{FF2B5EF4-FFF2-40B4-BE49-F238E27FC236}">
                      <a16:creationId xmlns:a16="http://schemas.microsoft.com/office/drawing/2014/main" id="{C6173350-26C7-FBB6-CCB5-F68EB7F8FEF3}"/>
                    </a:ext>
                  </a:extLst>
                </p:cNvPr>
                <p:cNvGrpSpPr/>
                <p:nvPr/>
              </p:nvGrpSpPr>
              <p:grpSpPr>
                <a:xfrm>
                  <a:off x="3265206" y="1104900"/>
                  <a:ext cx="1065169" cy="1242267"/>
                  <a:chOff x="3265206" y="1104900"/>
                  <a:chExt cx="1065169" cy="1242267"/>
                </a:xfrm>
              </p:grpSpPr>
              <p:grpSp>
                <p:nvGrpSpPr>
                  <p:cNvPr id="34" name="Group 48">
                    <a:extLst>
                      <a:ext uri="{FF2B5EF4-FFF2-40B4-BE49-F238E27FC236}">
                        <a16:creationId xmlns:a16="http://schemas.microsoft.com/office/drawing/2014/main" id="{E7E236BD-1098-461B-9866-3A65F2774A1D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3306457" y="1104900"/>
                    <a:ext cx="978347" cy="648101"/>
                    <a:chOff x="1050780" y="2898508"/>
                    <a:chExt cx="1512763" cy="1002123"/>
                  </a:xfrm>
                </p:grpSpPr>
                <p:sp>
                  <p:nvSpPr>
                    <p:cNvPr id="36" name="Oval 50">
                      <a:extLst>
                        <a:ext uri="{FF2B5EF4-FFF2-40B4-BE49-F238E27FC236}">
                          <a16:creationId xmlns:a16="http://schemas.microsoft.com/office/drawing/2014/main" id="{1E262213-4157-4246-86A3-AF9562734E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6101" y="2898508"/>
                      <a:ext cx="1002123" cy="1002123"/>
                    </a:xfrm>
                    <a:prstGeom prst="ellipse">
                      <a:avLst/>
                    </a:prstGeom>
                    <a:solidFill>
                      <a:schemeClr val="accent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7" name="TextBox 51">
                      <a:extLst>
                        <a:ext uri="{FF2B5EF4-FFF2-40B4-BE49-F238E27FC236}">
                          <a16:creationId xmlns:a16="http://schemas.microsoft.com/office/drawing/2014/main" id="{7B96FFC4-F4F2-F8D3-90B7-7D2CBF66782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50780" y="3169351"/>
                      <a:ext cx="1512763" cy="523487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j-lt"/>
                          <a:ea typeface="ＭＳ Ｐゴシック" pitchFamily="34" charset="-128"/>
                          <a:cs typeface="Calibri"/>
                        </a:rPr>
                        <a:t>Q3M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j-lt"/>
                        <a:ea typeface="ＭＳ Ｐゴシック" pitchFamily="34" charset="-128"/>
                        <a:cs typeface="+mn-cs"/>
                      </a:endParaRPr>
                    </a:p>
                  </p:txBody>
                </p:sp>
              </p:grpSp>
              <p:sp>
                <p:nvSpPr>
                  <p:cNvPr id="35" name="Rounded Rectangle 133">
                    <a:extLst>
                      <a:ext uri="{FF2B5EF4-FFF2-40B4-BE49-F238E27FC236}">
                        <a16:creationId xmlns:a16="http://schemas.microsoft.com/office/drawing/2014/main" id="{30D04C37-F03C-175F-968F-CFADDA1F38C1}"/>
                      </a:ext>
                    </a:extLst>
                  </p:cNvPr>
                  <p:cNvSpPr/>
                  <p:nvPr/>
                </p:nvSpPr>
                <p:spPr>
                  <a:xfrm>
                    <a:off x="3265206" y="1885502"/>
                    <a:ext cx="1065169" cy="461665"/>
                  </a:xfrm>
                  <a:prstGeom prst="roundRect">
                    <a:avLst/>
                  </a:prstGeom>
                  <a:solidFill>
                    <a:schemeClr val="accent5"/>
                  </a:solidFill>
                  <a:ln>
                    <a:solidFill>
                      <a:schemeClr val="accent5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Calibri"/>
                      </a:rPr>
                      <a:t>GS1614</a:t>
                    </a: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1" name="Group 8">
                <a:extLst>
                  <a:ext uri="{FF2B5EF4-FFF2-40B4-BE49-F238E27FC236}">
                    <a16:creationId xmlns:a16="http://schemas.microsoft.com/office/drawing/2014/main" id="{498A178E-93FF-F073-E1BA-3929E1B4E8B5}"/>
                  </a:ext>
                </a:extLst>
              </p:cNvPr>
              <p:cNvGrpSpPr/>
              <p:nvPr/>
            </p:nvGrpSpPr>
            <p:grpSpPr>
              <a:xfrm>
                <a:off x="11043515" y="914401"/>
                <a:ext cx="978347" cy="1453123"/>
                <a:chOff x="11043515" y="1104900"/>
                <a:chExt cx="978347" cy="1453123"/>
              </a:xfrm>
            </p:grpSpPr>
            <p:cxnSp>
              <p:nvCxnSpPr>
                <p:cNvPr id="27" name="Straight Connector 150">
                  <a:extLst>
                    <a:ext uri="{FF2B5EF4-FFF2-40B4-BE49-F238E27FC236}">
                      <a16:creationId xmlns:a16="http://schemas.microsoft.com/office/drawing/2014/main" id="{99F4E524-87BB-F6FE-40D7-4A8F4FF908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31210" y="1428753"/>
                  <a:ext cx="0" cy="579120"/>
                </a:xfrm>
                <a:prstGeom prst="line">
                  <a:avLst/>
                </a:prstGeom>
                <a:ln w="762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8" name="Group 61">
                  <a:extLst>
                    <a:ext uri="{FF2B5EF4-FFF2-40B4-BE49-F238E27FC236}">
                      <a16:creationId xmlns:a16="http://schemas.microsoft.com/office/drawing/2014/main" id="{2C6D0033-243B-7B3D-80FA-32BE6428FEF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1043515" y="1104900"/>
                  <a:ext cx="978347" cy="648101"/>
                  <a:chOff x="1050780" y="2898508"/>
                  <a:chExt cx="1512763" cy="1002123"/>
                </a:xfrm>
              </p:grpSpPr>
              <p:sp>
                <p:nvSpPr>
                  <p:cNvPr id="30" name="Oval 63">
                    <a:extLst>
                      <a:ext uri="{FF2B5EF4-FFF2-40B4-BE49-F238E27FC236}">
                        <a16:creationId xmlns:a16="http://schemas.microsoft.com/office/drawing/2014/main" id="{D2EE48FD-2850-248A-F6E0-5343F1F30461}"/>
                      </a:ext>
                    </a:extLst>
                  </p:cNvPr>
                  <p:cNvSpPr/>
                  <p:nvPr/>
                </p:nvSpPr>
                <p:spPr>
                  <a:xfrm>
                    <a:off x="1306101" y="2898508"/>
                    <a:ext cx="1002123" cy="1002123"/>
                  </a:xfrm>
                  <a:prstGeom prst="ellipse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" name="TextBox 64">
                    <a:extLst>
                      <a:ext uri="{FF2B5EF4-FFF2-40B4-BE49-F238E27FC236}">
                        <a16:creationId xmlns:a16="http://schemas.microsoft.com/office/drawing/2014/main" id="{90BD63DF-5FB6-6143-64AC-43CC93C5ED7C}"/>
                      </a:ext>
                    </a:extLst>
                  </p:cNvPr>
                  <p:cNvSpPr txBox="1"/>
                  <p:nvPr/>
                </p:nvSpPr>
                <p:spPr>
                  <a:xfrm>
                    <a:off x="1050780" y="3169351"/>
                    <a:ext cx="1512763" cy="52348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1" i="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+mj-lt"/>
                        <a:ea typeface="ＭＳ Ｐゴシック" pitchFamily="34" charset="-128"/>
                        <a:cs typeface="Calibri"/>
                      </a:rPr>
                      <a:t>Q12M</a:t>
                    </a:r>
                    <a:endPara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+mj-lt"/>
                      <a:ea typeface="ＭＳ Ｐゴシック" pitchFamily="34" charset="-128"/>
                      <a:cs typeface="+mn-cs"/>
                    </a:endParaRPr>
                  </a:p>
                </p:txBody>
              </p:sp>
            </p:grpSp>
            <p:sp>
              <p:nvSpPr>
                <p:cNvPr id="29" name="Rounded Rectangle 135">
                  <a:extLst>
                    <a:ext uri="{FF2B5EF4-FFF2-40B4-BE49-F238E27FC236}">
                      <a16:creationId xmlns:a16="http://schemas.microsoft.com/office/drawing/2014/main" id="{FF56F76E-6A53-49AE-6934-995B960F3330}"/>
                    </a:ext>
                  </a:extLst>
                </p:cNvPr>
                <p:cNvSpPr/>
                <p:nvPr/>
              </p:nvSpPr>
              <p:spPr>
                <a:xfrm>
                  <a:off x="11043515" y="1855912"/>
                  <a:ext cx="877813" cy="702111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Calibri"/>
                    </a:rPr>
                    <a:t>LEN (IM) *</a:t>
                  </a: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" name="Group 6">
                <a:extLst>
                  <a:ext uri="{FF2B5EF4-FFF2-40B4-BE49-F238E27FC236}">
                    <a16:creationId xmlns:a16="http://schemas.microsoft.com/office/drawing/2014/main" id="{908CA3CE-4100-8B44-98F4-7F6B59586E8B}"/>
                  </a:ext>
                </a:extLst>
              </p:cNvPr>
              <p:cNvGrpSpPr/>
              <p:nvPr/>
            </p:nvGrpSpPr>
            <p:grpSpPr>
              <a:xfrm>
                <a:off x="5479749" y="914401"/>
                <a:ext cx="1821650" cy="1592547"/>
                <a:chOff x="5479749" y="1104900"/>
                <a:chExt cx="1821650" cy="1592547"/>
              </a:xfrm>
            </p:grpSpPr>
            <p:cxnSp>
              <p:nvCxnSpPr>
                <p:cNvPr id="22" name="Straight Connector 138">
                  <a:extLst>
                    <a:ext uri="{FF2B5EF4-FFF2-40B4-BE49-F238E27FC236}">
                      <a16:creationId xmlns:a16="http://schemas.microsoft.com/office/drawing/2014/main" id="{25EFE6AD-CB35-8BD2-6EBC-8AF1937E2610}"/>
                    </a:ext>
                  </a:extLst>
                </p:cNvPr>
                <p:cNvCxnSpPr>
                  <a:cxnSpLocks/>
                  <a:stCxn id="26" idx="0"/>
                </p:cNvCxnSpPr>
                <p:nvPr/>
              </p:nvCxnSpPr>
              <p:spPr>
                <a:xfrm>
                  <a:off x="6374650" y="1280062"/>
                  <a:ext cx="13060" cy="818647"/>
                </a:xfrm>
                <a:prstGeom prst="line">
                  <a:avLst/>
                </a:prstGeom>
                <a:ln w="762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3" name="Group 99">
                  <a:extLst>
                    <a:ext uri="{FF2B5EF4-FFF2-40B4-BE49-F238E27FC236}">
                      <a16:creationId xmlns:a16="http://schemas.microsoft.com/office/drawing/2014/main" id="{1D6FB4E5-44F9-976A-8DD4-5E6B5640A71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885476" y="1104900"/>
                  <a:ext cx="978347" cy="648101"/>
                  <a:chOff x="1050780" y="2898508"/>
                  <a:chExt cx="1512763" cy="1002123"/>
                </a:xfrm>
              </p:grpSpPr>
              <p:sp>
                <p:nvSpPr>
                  <p:cNvPr id="25" name="Oval 101">
                    <a:extLst>
                      <a:ext uri="{FF2B5EF4-FFF2-40B4-BE49-F238E27FC236}">
                        <a16:creationId xmlns:a16="http://schemas.microsoft.com/office/drawing/2014/main" id="{13CCBAE5-1A9B-E0CB-15B3-91178CDACF6C}"/>
                      </a:ext>
                    </a:extLst>
                  </p:cNvPr>
                  <p:cNvSpPr/>
                  <p:nvPr/>
                </p:nvSpPr>
                <p:spPr>
                  <a:xfrm>
                    <a:off x="1306101" y="2898508"/>
                    <a:ext cx="1002123" cy="1002123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" name="TextBox 102">
                    <a:extLst>
                      <a:ext uri="{FF2B5EF4-FFF2-40B4-BE49-F238E27FC236}">
                        <a16:creationId xmlns:a16="http://schemas.microsoft.com/office/drawing/2014/main" id="{D8AF5CB4-023B-389F-12CC-165E5EA4FC55}"/>
                      </a:ext>
                    </a:extLst>
                  </p:cNvPr>
                  <p:cNvSpPr txBox="1"/>
                  <p:nvPr/>
                </p:nvSpPr>
                <p:spPr>
                  <a:xfrm>
                    <a:off x="1050780" y="3169351"/>
                    <a:ext cx="1512763" cy="52348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j-lt"/>
                        <a:ea typeface="ＭＳ Ｐゴシック" pitchFamily="34" charset="-128"/>
                        <a:cs typeface="Calibri"/>
                      </a:rPr>
                      <a:t>Q6M</a:t>
                    </a:r>
                    <a:endPara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j-lt"/>
                      <a:ea typeface="ＭＳ Ｐゴシック" pitchFamily="34" charset="-128"/>
                      <a:cs typeface="+mn-cs"/>
                    </a:endParaRPr>
                  </a:p>
                </p:txBody>
              </p:sp>
            </p:grpSp>
            <p:sp>
              <p:nvSpPr>
                <p:cNvPr id="24" name="Rounded Rectangle 136">
                  <a:extLst>
                    <a:ext uri="{FF2B5EF4-FFF2-40B4-BE49-F238E27FC236}">
                      <a16:creationId xmlns:a16="http://schemas.microsoft.com/office/drawing/2014/main" id="{051E88EB-D778-61C4-3519-F0B4ADE34E25}"/>
                    </a:ext>
                  </a:extLst>
                </p:cNvPr>
                <p:cNvSpPr/>
                <p:nvPr/>
              </p:nvSpPr>
              <p:spPr>
                <a:xfrm>
                  <a:off x="5479749" y="1920954"/>
                  <a:ext cx="1821650" cy="776493"/>
                </a:xfrm>
                <a:prstGeom prst="roundRect">
                  <a:avLst/>
                </a:prstGeom>
                <a:solidFill>
                  <a:srgbClr val="C00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Calibri"/>
                    </a:rPr>
                    <a:t>TAB/ZAB + LEN</a:t>
                  </a:r>
                  <a:endParaRPr lang="en-US" kern="0" dirty="0">
                    <a:solidFill>
                      <a:srgbClr val="FFFFFF"/>
                    </a:solidFill>
                    <a:latin typeface="+mj-lt"/>
                    <a:cs typeface="Calibri"/>
                  </a:endParaRP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Calibri"/>
                    </a:rPr>
                    <a:t>VH-109 (N6LS) + CAB Q2M</a:t>
                  </a:r>
                </a:p>
              </p:txBody>
            </p:sp>
          </p:grpSp>
          <p:grpSp>
            <p:nvGrpSpPr>
              <p:cNvPr id="14" name="Group 4">
                <a:extLst>
                  <a:ext uri="{FF2B5EF4-FFF2-40B4-BE49-F238E27FC236}">
                    <a16:creationId xmlns:a16="http://schemas.microsoft.com/office/drawing/2014/main" id="{C28CEC6D-6BCC-3078-178C-D151B5CCDAB7}"/>
                  </a:ext>
                </a:extLst>
              </p:cNvPr>
              <p:cNvGrpSpPr/>
              <p:nvPr/>
            </p:nvGrpSpPr>
            <p:grpSpPr>
              <a:xfrm>
                <a:off x="1587110" y="914401"/>
                <a:ext cx="1346590" cy="1527657"/>
                <a:chOff x="1587110" y="1104900"/>
                <a:chExt cx="1346590" cy="1527657"/>
              </a:xfrm>
            </p:grpSpPr>
            <p:cxnSp>
              <p:nvCxnSpPr>
                <p:cNvPr id="15" name="Straight Connector 148">
                  <a:extLst>
                    <a:ext uri="{FF2B5EF4-FFF2-40B4-BE49-F238E27FC236}">
                      <a16:creationId xmlns:a16="http://schemas.microsoft.com/office/drawing/2014/main" id="{7F9E7D20-685D-F978-B5D9-7BC0BA2759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84770" y="1412610"/>
                  <a:ext cx="0" cy="742269"/>
                </a:xfrm>
                <a:prstGeom prst="line">
                  <a:avLst/>
                </a:prstGeom>
                <a:ln w="762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6" name="Group 20">
                  <a:extLst>
                    <a:ext uri="{FF2B5EF4-FFF2-40B4-BE49-F238E27FC236}">
                      <a16:creationId xmlns:a16="http://schemas.microsoft.com/office/drawing/2014/main" id="{1FD536A4-655F-1F1F-5DF5-966459B275B1}"/>
                    </a:ext>
                  </a:extLst>
                </p:cNvPr>
                <p:cNvGrpSpPr/>
                <p:nvPr/>
              </p:nvGrpSpPr>
              <p:grpSpPr>
                <a:xfrm>
                  <a:off x="1587110" y="1104900"/>
                  <a:ext cx="1303300" cy="1226856"/>
                  <a:chOff x="1587110" y="1104900"/>
                  <a:chExt cx="1303300" cy="1226856"/>
                </a:xfrm>
              </p:grpSpPr>
              <p:grpSp>
                <p:nvGrpSpPr>
                  <p:cNvPr id="18" name="Group 75">
                    <a:extLst>
                      <a:ext uri="{FF2B5EF4-FFF2-40B4-BE49-F238E27FC236}">
                        <a16:creationId xmlns:a16="http://schemas.microsoft.com/office/drawing/2014/main" id="{1EAD058F-EF70-2C5C-6E46-C12A33A831A7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587110" y="1104900"/>
                    <a:ext cx="978347" cy="648101"/>
                    <a:chOff x="1050780" y="2898508"/>
                    <a:chExt cx="1512763" cy="1002123"/>
                  </a:xfrm>
                </p:grpSpPr>
                <p:sp>
                  <p:nvSpPr>
                    <p:cNvPr id="20" name="Oval 77">
                      <a:extLst>
                        <a:ext uri="{FF2B5EF4-FFF2-40B4-BE49-F238E27FC236}">
                          <a16:creationId xmlns:a16="http://schemas.microsoft.com/office/drawing/2014/main" id="{7C1BA02C-F043-503A-5C9A-9EECF04307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6101" y="2898508"/>
                      <a:ext cx="1002123" cy="1002123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" name="TextBox 78">
                      <a:extLst>
                        <a:ext uri="{FF2B5EF4-FFF2-40B4-BE49-F238E27FC236}">
                          <a16:creationId xmlns:a16="http://schemas.microsoft.com/office/drawing/2014/main" id="{6D210713-F2DE-20D8-CAAC-9EAC370CCC3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50780" y="3169351"/>
                      <a:ext cx="1512763" cy="523487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j-lt"/>
                          <a:ea typeface="ＭＳ Ｐゴシック" pitchFamily="34" charset="-128"/>
                          <a:cs typeface="Calibri"/>
                        </a:rPr>
                        <a:t>Q1M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j-lt"/>
                        <a:ea typeface="ＭＳ Ｐゴシック" pitchFamily="34" charset="-128"/>
                        <a:cs typeface="+mn-cs"/>
                      </a:endParaRPr>
                    </a:p>
                  </p:txBody>
                </p:sp>
              </p:grpSp>
              <p:sp>
                <p:nvSpPr>
                  <p:cNvPr id="19" name="Rounded Rectangle 132">
                    <a:extLst>
                      <a:ext uri="{FF2B5EF4-FFF2-40B4-BE49-F238E27FC236}">
                        <a16:creationId xmlns:a16="http://schemas.microsoft.com/office/drawing/2014/main" id="{54FF2FCD-5DD2-14E8-03ED-898005426C02}"/>
                      </a:ext>
                    </a:extLst>
                  </p:cNvPr>
                  <p:cNvSpPr/>
                  <p:nvPr/>
                </p:nvSpPr>
                <p:spPr>
                  <a:xfrm>
                    <a:off x="1632766" y="1870091"/>
                    <a:ext cx="1257644" cy="461665"/>
                  </a:xfrm>
                  <a:prstGeom prst="roundRect">
                    <a:avLst/>
                  </a:prstGeom>
                  <a:solidFill>
                    <a:srgbClr val="00B050"/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Calibri"/>
                      </a:rPr>
                      <a:t>MK-8527*</a:t>
                    </a: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7" name="TextBox 7">
                  <a:extLst>
                    <a:ext uri="{FF2B5EF4-FFF2-40B4-BE49-F238E27FC236}">
                      <a16:creationId xmlns:a16="http://schemas.microsoft.com/office/drawing/2014/main" id="{B0BBEDE0-AF7B-ACBD-4712-45D4B823D569}"/>
                    </a:ext>
                  </a:extLst>
                </p:cNvPr>
                <p:cNvSpPr txBox="1"/>
                <p:nvPr/>
              </p:nvSpPr>
              <p:spPr>
                <a:xfrm>
                  <a:off x="1879560" y="2355558"/>
                  <a:ext cx="105414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ea typeface="ＭＳ Ｐゴシック" pitchFamily="34" charset="-128"/>
                      <a:cs typeface="Calibri"/>
                    </a:rPr>
                    <a:t>*PrEP</a:t>
                  </a:r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ＭＳ Ｐゴシック" pitchFamily="34" charset="-128"/>
                    <a:cs typeface="+mn-cs"/>
                  </a:endParaRPr>
                </a:p>
              </p:txBody>
            </p:sp>
          </p:grpSp>
        </p:grpSp>
        <p:sp>
          <p:nvSpPr>
            <p:cNvPr id="49" name="TextBox 7">
              <a:extLst>
                <a:ext uri="{FF2B5EF4-FFF2-40B4-BE49-F238E27FC236}">
                  <a16:creationId xmlns:a16="http://schemas.microsoft.com/office/drawing/2014/main" id="{703B49E3-97BE-A31D-A340-7A6E2E8783EB}"/>
                </a:ext>
              </a:extLst>
            </p:cNvPr>
            <p:cNvSpPr txBox="1"/>
            <p:nvPr/>
          </p:nvSpPr>
          <p:spPr>
            <a:xfrm>
              <a:off x="10997107" y="3735071"/>
              <a:ext cx="105414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ＭＳ Ｐゴシック" pitchFamily="34" charset="-128"/>
                  <a:cs typeface="Calibri"/>
                </a:rPr>
                <a:t>*PrEP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5" name="Text Box 3">
            <a:extLst>
              <a:ext uri="{FF2B5EF4-FFF2-40B4-BE49-F238E27FC236}">
                <a16:creationId xmlns:a16="http://schemas.microsoft.com/office/drawing/2014/main" id="{770F1055-06F8-43B0-27D1-5C9CE0602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7477" y="6469710"/>
            <a:ext cx="254101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Ghandi R, IAS 2025, Abs. SY1605</a:t>
            </a:r>
          </a:p>
        </p:txBody>
      </p:sp>
      <p:sp>
        <p:nvSpPr>
          <p:cNvPr id="50" name="Titre 49">
            <a:extLst>
              <a:ext uri="{FF2B5EF4-FFF2-40B4-BE49-F238E27FC236}">
                <a16:creationId xmlns:a16="http://schemas.microsoft.com/office/drawing/2014/main" id="{217C97A2-5EB1-D8D3-1E65-F300C1A1E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Dose Interval of new ARVs in development </a:t>
            </a:r>
            <a:endParaRPr lang="fr-FR" dirty="0"/>
          </a:p>
        </p:txBody>
      </p:sp>
      <p:sp>
        <p:nvSpPr>
          <p:cNvPr id="53" name="Espace réservé du contenu 51">
            <a:extLst>
              <a:ext uri="{FF2B5EF4-FFF2-40B4-BE49-F238E27FC236}">
                <a16:creationId xmlns:a16="http://schemas.microsoft.com/office/drawing/2014/main" id="{DE3FE5B2-69B8-0509-A657-F90A16539DD9}"/>
              </a:ext>
            </a:extLst>
          </p:cNvPr>
          <p:cNvSpPr txBox="1">
            <a:spLocks/>
          </p:cNvSpPr>
          <p:nvPr/>
        </p:nvSpPr>
        <p:spPr>
          <a:xfrm>
            <a:off x="6388100" y="4152901"/>
            <a:ext cx="4919623" cy="2141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noProof="0" dirty="0"/>
              <a:t>Other LA investigational agents</a:t>
            </a:r>
          </a:p>
          <a:p>
            <a:pPr lvl="1"/>
            <a:r>
              <a:rPr lang="en-US" sz="2400" noProof="0" dirty="0"/>
              <a:t>	</a:t>
            </a:r>
            <a:r>
              <a:rPr lang="en-US" sz="2200" noProof="0" dirty="0"/>
              <a:t>VH-499: Capsid inhibitor</a:t>
            </a:r>
          </a:p>
          <a:p>
            <a:pPr lvl="1"/>
            <a:r>
              <a:rPr lang="en-US" sz="2200" noProof="0" dirty="0"/>
              <a:t>	VH-184: 3</a:t>
            </a:r>
            <a:r>
              <a:rPr lang="en-US" sz="2200" baseline="30000" noProof="0" dirty="0"/>
              <a:t>rd</a:t>
            </a:r>
            <a:r>
              <a:rPr lang="en-US" sz="2200" noProof="0" dirty="0"/>
              <a:t> generation INSTI</a:t>
            </a:r>
          </a:p>
          <a:p>
            <a:pPr lvl="1"/>
            <a:r>
              <a:rPr lang="en-US" sz="2200" noProof="0" dirty="0"/>
              <a:t>	Other </a:t>
            </a:r>
            <a:r>
              <a:rPr lang="en-US" sz="2200" noProof="0" dirty="0" err="1"/>
              <a:t>bNAbs</a:t>
            </a:r>
            <a:endParaRPr lang="en-US" sz="2200" noProof="0" dirty="0"/>
          </a:p>
          <a:p>
            <a:pPr lvl="1"/>
            <a:r>
              <a:rPr lang="en-US" sz="2200" noProof="0" dirty="0"/>
              <a:t>	Implants</a:t>
            </a:r>
          </a:p>
        </p:txBody>
      </p:sp>
    </p:spTree>
    <p:extLst>
      <p:ext uri="{BB962C8B-B14F-4D97-AF65-F5344CB8AC3E}">
        <p14:creationId xmlns:p14="http://schemas.microsoft.com/office/powerpoint/2010/main" val="120989099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8CFE4C3D-681B-E53B-2161-ACFE5057069C}"/>
              </a:ext>
            </a:extLst>
          </p:cNvPr>
          <p:cNvGrpSpPr/>
          <p:nvPr/>
        </p:nvGrpSpPr>
        <p:grpSpPr>
          <a:xfrm>
            <a:off x="889375" y="2491289"/>
            <a:ext cx="10427067" cy="3355849"/>
            <a:chOff x="1271464" y="2499058"/>
            <a:chExt cx="10427067" cy="3355849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DE892CA-4002-97F3-576B-EBCDB1896BD2}"/>
                </a:ext>
              </a:extLst>
            </p:cNvPr>
            <p:cNvSpPr/>
            <p:nvPr/>
          </p:nvSpPr>
          <p:spPr>
            <a:xfrm>
              <a:off x="1271464" y="2656901"/>
              <a:ext cx="3102607" cy="1564187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7" name="Flèche : pentagone 36">
              <a:extLst>
                <a:ext uri="{FF2B5EF4-FFF2-40B4-BE49-F238E27FC236}">
                  <a16:creationId xmlns:a16="http://schemas.microsoft.com/office/drawing/2014/main" id="{D4F574E2-1A1F-9CC0-01A7-6CCED4B5E8C0}"/>
                </a:ext>
              </a:extLst>
            </p:cNvPr>
            <p:cNvSpPr/>
            <p:nvPr/>
          </p:nvSpPr>
          <p:spPr>
            <a:xfrm>
              <a:off x="4443912" y="2515242"/>
              <a:ext cx="7214688" cy="786860"/>
            </a:xfrm>
            <a:prstGeom prst="homePlate">
              <a:avLst>
                <a:gd name="adj" fmla="val 33860"/>
              </a:avLst>
            </a:prstGeom>
            <a:solidFill>
              <a:srgbClr val="FF993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8" name="Flèche : pentagone 37">
              <a:extLst>
                <a:ext uri="{FF2B5EF4-FFF2-40B4-BE49-F238E27FC236}">
                  <a16:creationId xmlns:a16="http://schemas.microsoft.com/office/drawing/2014/main" id="{1EDF9735-4F82-B48B-F25F-156D303B942F}"/>
                </a:ext>
              </a:extLst>
            </p:cNvPr>
            <p:cNvSpPr/>
            <p:nvPr/>
          </p:nvSpPr>
          <p:spPr>
            <a:xfrm>
              <a:off x="5372100" y="3422447"/>
              <a:ext cx="6286500" cy="865546"/>
            </a:xfrm>
            <a:prstGeom prst="homePlate">
              <a:avLst>
                <a:gd name="adj" fmla="val 33860"/>
              </a:avLst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9" name="Flèche : pentagone 38">
              <a:extLst>
                <a:ext uri="{FF2B5EF4-FFF2-40B4-BE49-F238E27FC236}">
                  <a16:creationId xmlns:a16="http://schemas.microsoft.com/office/drawing/2014/main" id="{9A84056F-D313-B6A1-EDAC-C81F7FA22261}"/>
                </a:ext>
              </a:extLst>
            </p:cNvPr>
            <p:cNvSpPr/>
            <p:nvPr/>
          </p:nvSpPr>
          <p:spPr>
            <a:xfrm>
              <a:off x="4443912" y="3422447"/>
              <a:ext cx="934538" cy="865546"/>
            </a:xfrm>
            <a:prstGeom prst="homePlate">
              <a:avLst>
                <a:gd name="adj" fmla="val 33860"/>
              </a:avLst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58F1947D-F6F4-321E-C36F-3D13B458C6AB}"/>
                </a:ext>
              </a:extLst>
            </p:cNvPr>
            <p:cNvSpPr txBox="1"/>
            <p:nvPr/>
          </p:nvSpPr>
          <p:spPr>
            <a:xfrm>
              <a:off x="1673179" y="4695760"/>
              <a:ext cx="4860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noProof="0" dirty="0"/>
                <a:t>D-28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A84D53D-A2E9-9442-3550-065C3D2BE291}"/>
                </a:ext>
              </a:extLst>
            </p:cNvPr>
            <p:cNvSpPr txBox="1"/>
            <p:nvPr/>
          </p:nvSpPr>
          <p:spPr>
            <a:xfrm>
              <a:off x="2440632" y="4695760"/>
              <a:ext cx="4074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noProof="0" dirty="0"/>
                <a:t>D-1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9392140-A5CB-20AB-C0C3-E7965E2B4355}"/>
                </a:ext>
              </a:extLst>
            </p:cNvPr>
            <p:cNvSpPr txBox="1"/>
            <p:nvPr/>
          </p:nvSpPr>
          <p:spPr>
            <a:xfrm>
              <a:off x="4241776" y="4695760"/>
              <a:ext cx="3609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noProof="0" dirty="0"/>
                <a:t>D1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823BDC82-C715-8C08-31FC-03EBBF291771}"/>
                </a:ext>
              </a:extLst>
            </p:cNvPr>
            <p:cNvSpPr txBox="1"/>
            <p:nvPr/>
          </p:nvSpPr>
          <p:spPr>
            <a:xfrm>
              <a:off x="5011988" y="4695760"/>
              <a:ext cx="4026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noProof="0" dirty="0"/>
                <a:t>W4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0BCBDB5E-11B7-6602-EB9E-04B3AD4F0FF7}"/>
                </a:ext>
              </a:extLst>
            </p:cNvPr>
            <p:cNvSpPr txBox="1"/>
            <p:nvPr/>
          </p:nvSpPr>
          <p:spPr>
            <a:xfrm>
              <a:off x="6332033" y="4695760"/>
              <a:ext cx="4812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noProof="0" dirty="0"/>
                <a:t>W24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C7531248-337D-ADFB-F1A2-AC3F6E3F67E5}"/>
                </a:ext>
              </a:extLst>
            </p:cNvPr>
            <p:cNvSpPr txBox="1"/>
            <p:nvPr/>
          </p:nvSpPr>
          <p:spPr>
            <a:xfrm>
              <a:off x="7765024" y="4695760"/>
              <a:ext cx="4812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noProof="0" dirty="0"/>
                <a:t>W48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357D06C4-3C1A-6E94-CBDD-324A551D6177}"/>
                </a:ext>
              </a:extLst>
            </p:cNvPr>
            <p:cNvSpPr txBox="1"/>
            <p:nvPr/>
          </p:nvSpPr>
          <p:spPr>
            <a:xfrm>
              <a:off x="9531508" y="4695760"/>
              <a:ext cx="4812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noProof="0" dirty="0"/>
                <a:t>W72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50895529-5CF9-D70F-0358-E6C45D0A8F22}"/>
                </a:ext>
              </a:extLst>
            </p:cNvPr>
            <p:cNvSpPr txBox="1"/>
            <p:nvPr/>
          </p:nvSpPr>
          <p:spPr>
            <a:xfrm>
              <a:off x="11217310" y="4695760"/>
              <a:ext cx="4812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noProof="0" dirty="0"/>
                <a:t>W96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01AEDC2-CE11-15CD-C249-CA22F0BD5C84}"/>
                </a:ext>
              </a:extLst>
            </p:cNvPr>
            <p:cNvSpPr txBox="1"/>
            <p:nvPr/>
          </p:nvSpPr>
          <p:spPr>
            <a:xfrm>
              <a:off x="8044856" y="5577908"/>
              <a:ext cx="18107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noProof="0" dirty="0"/>
                <a:t>Viral load every 24 weeks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9D5F7233-CFF8-D2FC-C35A-F9F1410B801F}"/>
                </a:ext>
              </a:extLst>
            </p:cNvPr>
            <p:cNvSpPr txBox="1"/>
            <p:nvPr/>
          </p:nvSpPr>
          <p:spPr>
            <a:xfrm>
              <a:off x="3823482" y="5292384"/>
              <a:ext cx="14813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noProof="0" dirty="0"/>
                <a:t>Randomization (1:1)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3B0684FC-6774-738B-1471-4AB7EE48EACF}"/>
                </a:ext>
              </a:extLst>
            </p:cNvPr>
            <p:cNvSpPr txBox="1"/>
            <p:nvPr/>
          </p:nvSpPr>
          <p:spPr>
            <a:xfrm>
              <a:off x="1355413" y="5292384"/>
              <a:ext cx="2024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noProof="0" dirty="0"/>
                <a:t>Confirm HIV-1 RNA &lt;50 c/mL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0995D681-214D-AF8C-7491-D00A6060983C}"/>
                </a:ext>
              </a:extLst>
            </p:cNvPr>
            <p:cNvSpPr txBox="1"/>
            <p:nvPr/>
          </p:nvSpPr>
          <p:spPr>
            <a:xfrm>
              <a:off x="1343472" y="2656364"/>
              <a:ext cx="2906546" cy="149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300" b="1" u="sng" noProof="0" dirty="0"/>
                <a:t>&gt;</a:t>
              </a:r>
              <a:r>
                <a:rPr lang="en-US" sz="1300" b="1" noProof="0" dirty="0"/>
                <a:t> 18 years of age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300" b="1" noProof="0" dirty="0"/>
                <a:t>On stable oral therapy:</a:t>
              </a:r>
              <a:br>
                <a:rPr lang="en-US" sz="1300" b="1" noProof="0" dirty="0"/>
              </a:br>
              <a:r>
                <a:rPr lang="en-US" sz="1300" b="1" noProof="0" dirty="0"/>
                <a:t>TDF + 3TC/FTC + DTG/NVP/EFV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300" b="1" noProof="0" dirty="0"/>
                <a:t>HIV-1 RNA &lt;50 c/mL at </a:t>
              </a:r>
              <a:r>
                <a:rPr lang="en-US" sz="1300" b="1" u="sng" noProof="0" dirty="0"/>
                <a:t>&gt;</a:t>
              </a:r>
              <a:r>
                <a:rPr lang="en-US" sz="1300" b="1" noProof="0" dirty="0"/>
                <a:t> 4-12m prior to and at screening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300" b="1" noProof="0" dirty="0"/>
                <a:t>No history of treatment failure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300" b="1" noProof="0" dirty="0"/>
                <a:t>No HBV infection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3C1AB419-C608-A4B2-D493-B1FF6FFEC5F2}"/>
                </a:ext>
              </a:extLst>
            </p:cNvPr>
            <p:cNvSpPr txBox="1"/>
            <p:nvPr/>
          </p:nvSpPr>
          <p:spPr>
            <a:xfrm>
              <a:off x="6555659" y="2499058"/>
              <a:ext cx="280198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noProof="0" dirty="0">
                  <a:solidFill>
                    <a:schemeClr val="bg1"/>
                  </a:solidFill>
                </a:rPr>
                <a:t>Oral ART (SOC)</a:t>
              </a:r>
            </a:p>
            <a:p>
              <a:pPr algn="ctr"/>
              <a:r>
                <a:rPr lang="en-US" sz="1600" b="1" noProof="0" dirty="0">
                  <a:solidFill>
                    <a:schemeClr val="bg1"/>
                  </a:solidFill>
                </a:rPr>
                <a:t>TDF + 3TC/FTC + DTG/NVP/EFV</a:t>
              </a:r>
            </a:p>
            <a:p>
              <a:pPr algn="ctr"/>
              <a:r>
                <a:rPr lang="en-US" sz="1600" b="1" noProof="0" dirty="0">
                  <a:solidFill>
                    <a:schemeClr val="bg1"/>
                  </a:solidFill>
                </a:rPr>
                <a:t>N = 256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6234580C-628B-747D-2FF6-3DD1F3752C90}"/>
                </a:ext>
              </a:extLst>
            </p:cNvPr>
            <p:cNvSpPr txBox="1"/>
            <p:nvPr/>
          </p:nvSpPr>
          <p:spPr>
            <a:xfrm>
              <a:off x="6504208" y="3560273"/>
              <a:ext cx="368780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noProof="0" dirty="0">
                  <a:solidFill>
                    <a:schemeClr val="bg1"/>
                  </a:solidFill>
                </a:rPr>
                <a:t>CAB (600 mg) + RPV (900 mg) LA IM Q8W</a:t>
              </a:r>
            </a:p>
            <a:p>
              <a:pPr algn="ctr"/>
              <a:r>
                <a:rPr lang="en-US" sz="1600" b="1" noProof="0" dirty="0">
                  <a:solidFill>
                    <a:schemeClr val="bg1"/>
                  </a:solidFill>
                </a:rPr>
                <a:t>N = 256</a:t>
              </a:r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FB547467-85C9-AA99-68B3-9AF23BA89E36}"/>
                </a:ext>
              </a:extLst>
            </p:cNvPr>
            <p:cNvSpPr/>
            <p:nvPr/>
          </p:nvSpPr>
          <p:spPr>
            <a:xfrm>
              <a:off x="2041338" y="4527176"/>
              <a:ext cx="9610165" cy="152400"/>
            </a:xfrm>
            <a:custGeom>
              <a:avLst/>
              <a:gdLst>
                <a:gd name="connsiteX0" fmla="*/ 0 w 9610165"/>
                <a:gd name="connsiteY0" fmla="*/ 152400 h 152400"/>
                <a:gd name="connsiteX1" fmla="*/ 0 w 9610165"/>
                <a:gd name="connsiteY1" fmla="*/ 0 h 152400"/>
                <a:gd name="connsiteX2" fmla="*/ 9610165 w 9610165"/>
                <a:gd name="connsiteY2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610165" h="152400">
                  <a:moveTo>
                    <a:pt x="0" y="152400"/>
                  </a:moveTo>
                  <a:lnTo>
                    <a:pt x="0" y="0"/>
                  </a:lnTo>
                  <a:lnTo>
                    <a:pt x="9610165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4" name="Flèche : bas 23">
              <a:extLst>
                <a:ext uri="{FF2B5EF4-FFF2-40B4-BE49-F238E27FC236}">
                  <a16:creationId xmlns:a16="http://schemas.microsoft.com/office/drawing/2014/main" id="{0E5FA21B-E046-C228-C1D0-8AC5F4741056}"/>
                </a:ext>
              </a:extLst>
            </p:cNvPr>
            <p:cNvSpPr/>
            <p:nvPr/>
          </p:nvSpPr>
          <p:spPr>
            <a:xfrm rot="10800000">
              <a:off x="6632857" y="4988866"/>
              <a:ext cx="177757" cy="296585"/>
            </a:xfrm>
            <a:prstGeom prst="down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5" name="Flèche : bas 24">
              <a:extLst>
                <a:ext uri="{FF2B5EF4-FFF2-40B4-BE49-F238E27FC236}">
                  <a16:creationId xmlns:a16="http://schemas.microsoft.com/office/drawing/2014/main" id="{0D384870-AF88-C7F3-7F97-DC842EB8CFDC}"/>
                </a:ext>
              </a:extLst>
            </p:cNvPr>
            <p:cNvSpPr/>
            <p:nvPr/>
          </p:nvSpPr>
          <p:spPr>
            <a:xfrm rot="10800000">
              <a:off x="7955977" y="4988866"/>
              <a:ext cx="177757" cy="296585"/>
            </a:xfrm>
            <a:prstGeom prst="down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6" name="Flèche : bas 25">
              <a:extLst>
                <a:ext uri="{FF2B5EF4-FFF2-40B4-BE49-F238E27FC236}">
                  <a16:creationId xmlns:a16="http://schemas.microsoft.com/office/drawing/2014/main" id="{E9A21BF5-BBF5-89CE-7CA6-35BAC8A3AC5E}"/>
                </a:ext>
              </a:extLst>
            </p:cNvPr>
            <p:cNvSpPr/>
            <p:nvPr/>
          </p:nvSpPr>
          <p:spPr>
            <a:xfrm rot="10800000">
              <a:off x="9758825" y="4988866"/>
              <a:ext cx="177757" cy="296585"/>
            </a:xfrm>
            <a:prstGeom prst="down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7" name="Flèche : bas 26">
              <a:extLst>
                <a:ext uri="{FF2B5EF4-FFF2-40B4-BE49-F238E27FC236}">
                  <a16:creationId xmlns:a16="http://schemas.microsoft.com/office/drawing/2014/main" id="{9CF674F8-AFE8-F3EA-DA88-4D3D0455A582}"/>
                </a:ext>
              </a:extLst>
            </p:cNvPr>
            <p:cNvSpPr/>
            <p:nvPr/>
          </p:nvSpPr>
          <p:spPr>
            <a:xfrm rot="10800000">
              <a:off x="11383916" y="4988866"/>
              <a:ext cx="177757" cy="296585"/>
            </a:xfrm>
            <a:prstGeom prst="down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8" name="Parenthèse ouvrante 27">
              <a:extLst>
                <a:ext uri="{FF2B5EF4-FFF2-40B4-BE49-F238E27FC236}">
                  <a16:creationId xmlns:a16="http://schemas.microsoft.com/office/drawing/2014/main" id="{F40F740B-B437-AA01-5DBA-A5A851354A86}"/>
                </a:ext>
              </a:extLst>
            </p:cNvPr>
            <p:cNvSpPr/>
            <p:nvPr/>
          </p:nvSpPr>
          <p:spPr>
            <a:xfrm rot="16200000">
              <a:off x="8974265" y="2831502"/>
              <a:ext cx="201578" cy="5141691"/>
            </a:xfrm>
            <a:prstGeom prst="leftBracket">
              <a:avLst>
                <a:gd name="adj" fmla="val 0"/>
              </a:avLst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9" name="Parenthèse ouvrante 28">
              <a:extLst>
                <a:ext uri="{FF2B5EF4-FFF2-40B4-BE49-F238E27FC236}">
                  <a16:creationId xmlns:a16="http://schemas.microsoft.com/office/drawing/2014/main" id="{2F740FCC-B7D4-DF70-DD08-D9CED94630C3}"/>
                </a:ext>
              </a:extLst>
            </p:cNvPr>
            <p:cNvSpPr/>
            <p:nvPr/>
          </p:nvSpPr>
          <p:spPr>
            <a:xfrm rot="16200000">
              <a:off x="2306373" y="4717695"/>
              <a:ext cx="105637" cy="514026"/>
            </a:xfrm>
            <a:prstGeom prst="leftBracket">
              <a:avLst>
                <a:gd name="adj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cxnSp>
          <p:nvCxnSpPr>
            <p:cNvPr id="31" name="Connecteur droit avec flèche 30">
              <a:extLst>
                <a:ext uri="{FF2B5EF4-FFF2-40B4-BE49-F238E27FC236}">
                  <a16:creationId xmlns:a16="http://schemas.microsoft.com/office/drawing/2014/main" id="{EB23230D-7D7E-1BEE-D8FD-9DB2F72BFD1C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2376943" y="5054496"/>
              <a:ext cx="0" cy="272462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>
              <a:extLst>
                <a:ext uri="{FF2B5EF4-FFF2-40B4-BE49-F238E27FC236}">
                  <a16:creationId xmlns:a16="http://schemas.microsoft.com/office/drawing/2014/main" id="{57290152-AF17-52AC-8CFC-7EAAFADB6E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31212" y="4959350"/>
              <a:ext cx="0" cy="367608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FD827630-F6DE-C2B6-84FF-82BE20E2618D}"/>
                </a:ext>
              </a:extLst>
            </p:cNvPr>
            <p:cNvCxnSpPr/>
            <p:nvPr/>
          </p:nvCxnSpPr>
          <p:spPr>
            <a:xfrm>
              <a:off x="11491268" y="4527176"/>
              <a:ext cx="0" cy="1524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C78D2D1D-CBC9-4019-BE0D-8D7517856108}"/>
                </a:ext>
              </a:extLst>
            </p:cNvPr>
            <p:cNvSpPr txBox="1"/>
            <p:nvPr/>
          </p:nvSpPr>
          <p:spPr>
            <a:xfrm>
              <a:off x="4393669" y="3478840"/>
              <a:ext cx="906787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b="1" noProof="0" dirty="0">
                  <a:solidFill>
                    <a:schemeClr val="bg1"/>
                  </a:solidFill>
                </a:rPr>
                <a:t>Optional</a:t>
              </a:r>
            </a:p>
            <a:p>
              <a:pPr algn="ctr"/>
              <a:r>
                <a:rPr lang="en-US" sz="1300" b="1" noProof="0" dirty="0">
                  <a:solidFill>
                    <a:schemeClr val="bg1"/>
                  </a:solidFill>
                </a:rPr>
                <a:t>Oral</a:t>
              </a:r>
            </a:p>
            <a:p>
              <a:pPr algn="ctr"/>
              <a:r>
                <a:rPr lang="en-US" sz="1300" b="1" noProof="0" dirty="0">
                  <a:solidFill>
                    <a:schemeClr val="bg1"/>
                  </a:solidFill>
                </a:rPr>
                <a:t>CAB + RPV</a:t>
              </a:r>
            </a:p>
          </p:txBody>
        </p: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77DFD05B-463B-F2BC-66C5-F86641B4B7FA}"/>
                </a:ext>
              </a:extLst>
            </p:cNvPr>
            <p:cNvCxnSpPr/>
            <p:nvPr/>
          </p:nvCxnSpPr>
          <p:spPr>
            <a:xfrm>
              <a:off x="9823270" y="4527176"/>
              <a:ext cx="0" cy="1524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>
              <a:extLst>
                <a:ext uri="{FF2B5EF4-FFF2-40B4-BE49-F238E27FC236}">
                  <a16:creationId xmlns:a16="http://schemas.microsoft.com/office/drawing/2014/main" id="{D8E50B83-82D3-29A8-BD94-3CC859786A94}"/>
                </a:ext>
              </a:extLst>
            </p:cNvPr>
            <p:cNvCxnSpPr/>
            <p:nvPr/>
          </p:nvCxnSpPr>
          <p:spPr>
            <a:xfrm>
              <a:off x="8044856" y="4527176"/>
              <a:ext cx="0" cy="1524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>
              <a:extLst>
                <a:ext uri="{FF2B5EF4-FFF2-40B4-BE49-F238E27FC236}">
                  <a16:creationId xmlns:a16="http://schemas.microsoft.com/office/drawing/2014/main" id="{FF7B7D5B-D03F-5A17-BF3E-77DDD3C6E5D4}"/>
                </a:ext>
              </a:extLst>
            </p:cNvPr>
            <p:cNvCxnSpPr/>
            <p:nvPr/>
          </p:nvCxnSpPr>
          <p:spPr>
            <a:xfrm>
              <a:off x="6622152" y="4527176"/>
              <a:ext cx="0" cy="1524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>
              <a:extLst>
                <a:ext uri="{FF2B5EF4-FFF2-40B4-BE49-F238E27FC236}">
                  <a16:creationId xmlns:a16="http://schemas.microsoft.com/office/drawing/2014/main" id="{21A10E62-7C8D-693E-F208-0F99EF7D91EC}"/>
                </a:ext>
              </a:extLst>
            </p:cNvPr>
            <p:cNvCxnSpPr/>
            <p:nvPr/>
          </p:nvCxnSpPr>
          <p:spPr>
            <a:xfrm>
              <a:off x="5231904" y="4527176"/>
              <a:ext cx="0" cy="1524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id="{0B804D37-CC97-63CC-8185-5BD2971B5038}"/>
                </a:ext>
              </a:extLst>
            </p:cNvPr>
            <p:cNvCxnSpPr/>
            <p:nvPr/>
          </p:nvCxnSpPr>
          <p:spPr>
            <a:xfrm>
              <a:off x="4431212" y="4527176"/>
              <a:ext cx="0" cy="1524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id="{D1BEF020-3E53-3587-A779-72A019B58B3A}"/>
                </a:ext>
              </a:extLst>
            </p:cNvPr>
            <p:cNvCxnSpPr/>
            <p:nvPr/>
          </p:nvCxnSpPr>
          <p:spPr>
            <a:xfrm>
              <a:off x="2669545" y="4527176"/>
              <a:ext cx="0" cy="1524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062D98F6-6EFE-0D3E-86ED-9F4698B78EC2}"/>
              </a:ext>
            </a:extLst>
          </p:cNvPr>
          <p:cNvSpPr txBox="1"/>
          <p:nvPr/>
        </p:nvSpPr>
        <p:spPr>
          <a:xfrm>
            <a:off x="488036" y="5986086"/>
            <a:ext cx="732809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1400" b="1" noProof="0" dirty="0"/>
              <a:t>Stored PBMC: proviral DNA sequencing for resistance and subtype (retrospective determination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937CA394-B43B-C5AF-B435-CE8E5946E9D3}"/>
              </a:ext>
            </a:extLst>
          </p:cNvPr>
          <p:cNvCxnSpPr>
            <a:cxnSpLocks/>
          </p:cNvCxnSpPr>
          <p:nvPr/>
        </p:nvCxnSpPr>
        <p:spPr>
          <a:xfrm>
            <a:off x="4046541" y="5518083"/>
            <a:ext cx="0" cy="375549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Box 3">
            <a:extLst>
              <a:ext uri="{FF2B5EF4-FFF2-40B4-BE49-F238E27FC236}">
                <a16:creationId xmlns:a16="http://schemas.microsoft.com/office/drawing/2014/main" id="{0871555E-3B17-4728-782E-081E729F8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2348" y="6469710"/>
            <a:ext cx="22396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Kityo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C, CROI 2025, Abs. </a:t>
            </a:r>
            <a:r>
              <a:rPr lang="fr-FR" sz="1400" i="1" dirty="0">
                <a:solidFill>
                  <a:srgbClr val="0070C0"/>
                </a:solidFill>
                <a:latin typeface="Calibri"/>
              </a:rPr>
              <a:t>202</a:t>
            </a:r>
            <a:endParaRPr kumimoji="0" lang="fr-FR" sz="14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A84401E0-1FAE-7CFC-496E-61E07200E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0"/>
            <a:ext cx="11082867" cy="1491539"/>
          </a:xfrm>
        </p:spPr>
        <p:txBody>
          <a:bodyPr/>
          <a:lstStyle/>
          <a:p>
            <a:r>
              <a:rPr lang="en-US" dirty="0"/>
              <a:t>CARES Study: CAB + RPV LA IM as switch strategy </a:t>
            </a:r>
            <a:br>
              <a:rPr lang="en-US" dirty="0"/>
            </a:br>
            <a:r>
              <a:rPr lang="en-US" dirty="0"/>
              <a:t>in Africa (1)</a:t>
            </a:r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237F9738-CAAA-49DD-B772-BEBF9C3F8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01580"/>
            <a:ext cx="10972800" cy="822808"/>
          </a:xfrm>
        </p:spPr>
        <p:txBody>
          <a:bodyPr>
            <a:normAutofit/>
          </a:bodyPr>
          <a:lstStyle/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Randomized, open-label, active-controlled, multi-</a:t>
            </a:r>
            <a:r>
              <a:rPr lang="en-US" sz="2000" dirty="0" err="1"/>
              <a:t>centre</a:t>
            </a:r>
            <a:r>
              <a:rPr lang="en-US" sz="2000" dirty="0"/>
              <a:t>, non-inferior study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Kenya, South Africa, Uganda</a:t>
            </a:r>
          </a:p>
        </p:txBody>
      </p:sp>
    </p:spTree>
    <p:extLst>
      <p:ext uri="{BB962C8B-B14F-4D97-AF65-F5344CB8AC3E}">
        <p14:creationId xmlns:p14="http://schemas.microsoft.com/office/powerpoint/2010/main" val="195465183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45E7577A-3F74-712F-871E-4F84E4E1B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0"/>
            <a:ext cx="11082867" cy="1491539"/>
          </a:xfrm>
        </p:spPr>
        <p:txBody>
          <a:bodyPr/>
          <a:lstStyle/>
          <a:p>
            <a:r>
              <a:rPr lang="en-US" dirty="0"/>
              <a:t>CARES Study: CAB + RPV LA IM as switch strategy </a:t>
            </a:r>
            <a:br>
              <a:rPr lang="en-US" dirty="0"/>
            </a:br>
            <a:r>
              <a:rPr lang="en-US" dirty="0"/>
              <a:t>in Africa (2)</a:t>
            </a:r>
            <a:endParaRPr lang="fr-FR" dirty="0"/>
          </a:p>
        </p:txBody>
      </p:sp>
      <p:graphicFrame>
        <p:nvGraphicFramePr>
          <p:cNvPr id="3" name="Tableau 13">
            <a:extLst>
              <a:ext uri="{FF2B5EF4-FFF2-40B4-BE49-F238E27FC236}">
                <a16:creationId xmlns:a16="http://schemas.microsoft.com/office/drawing/2014/main" id="{DBC0A7BA-B86C-3FDF-62B8-7628AC557A22}"/>
              </a:ext>
            </a:extLst>
          </p:cNvPr>
          <p:cNvGraphicFramePr>
            <a:graphicFrameLocks noGrp="1"/>
          </p:cNvGraphicFramePr>
          <p:nvPr/>
        </p:nvGraphicFramePr>
        <p:xfrm>
          <a:off x="1541228" y="1981467"/>
          <a:ext cx="9109543" cy="36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6614">
                  <a:extLst>
                    <a:ext uri="{9D8B030D-6E8A-4147-A177-3AD203B41FA5}">
                      <a16:colId xmlns:a16="http://schemas.microsoft.com/office/drawing/2014/main" val="1151073159"/>
                    </a:ext>
                  </a:extLst>
                </a:gridCol>
                <a:gridCol w="2317834">
                  <a:extLst>
                    <a:ext uri="{9D8B030D-6E8A-4147-A177-3AD203B41FA5}">
                      <a16:colId xmlns:a16="http://schemas.microsoft.com/office/drawing/2014/main" val="566972662"/>
                    </a:ext>
                  </a:extLst>
                </a:gridCol>
                <a:gridCol w="2395095">
                  <a:extLst>
                    <a:ext uri="{9D8B030D-6E8A-4147-A177-3AD203B41FA5}">
                      <a16:colId xmlns:a16="http://schemas.microsoft.com/office/drawing/2014/main" val="3221371887"/>
                    </a:ext>
                  </a:extLst>
                </a:gridCol>
              </a:tblGrid>
              <a:tr h="286240">
                <a:tc>
                  <a:txBody>
                    <a:bodyPr/>
                    <a:lstStyle/>
                    <a:p>
                      <a:endParaRPr lang="en-US" sz="16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strike="noStrike" kern="1200" baseline="0" noProof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CAB + RPV LA (N = 255)</a:t>
                      </a:r>
                      <a:endParaRPr lang="en-US" sz="1600" noProof="0" dirty="0"/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strike="noStrike" kern="1200" baseline="0" noProof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Oral ART (SOC) (N = 257)</a:t>
                      </a:r>
                      <a:endParaRPr lang="en-US" sz="1600" noProof="0" dirty="0"/>
                    </a:p>
                  </a:txBody>
                  <a:tcPr anchor="ctr"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080180"/>
                  </a:ext>
                </a:extLst>
              </a:tr>
              <a:tr h="286240"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Female</a:t>
                      </a:r>
                      <a:endParaRPr lang="en-US" sz="1600" b="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57%</a:t>
                      </a:r>
                      <a:endParaRPr lang="en-US" sz="1600" b="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58%</a:t>
                      </a:r>
                      <a:endParaRPr lang="en-US" sz="1600" b="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8981486"/>
                  </a:ext>
                </a:extLst>
              </a:tr>
              <a:tr h="286240"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BMI ≥ 30 kg/m</a:t>
                      </a:r>
                      <a:r>
                        <a:rPr lang="en-US" sz="1600" b="0" i="0" u="none" strike="noStrike" kern="1200" baseline="300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600" b="0" baseline="30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22%</a:t>
                      </a:r>
                      <a:endParaRPr lang="en-US" sz="1600" b="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20%</a:t>
                      </a:r>
                      <a:endParaRPr lang="en-US" sz="1600" b="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4052850"/>
                  </a:ext>
                </a:extLst>
              </a:tr>
              <a:tr h="286240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Time on ART, years</a:t>
                      </a:r>
                      <a:endParaRPr lang="en-US" sz="1600" b="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noProof="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noProof="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2126467"/>
                  </a:ext>
                </a:extLst>
              </a:tr>
              <a:tr h="286240">
                <a:tc>
                  <a:txBody>
                    <a:bodyPr/>
                    <a:lstStyle/>
                    <a:p>
                      <a:r>
                        <a:rPr lang="en-US" sz="1600" b="0" noProof="0" dirty="0"/>
                        <a:t>Prior exposure to NNRTI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noProof="0" dirty="0"/>
                        <a:t>74%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noProof="0" dirty="0"/>
                        <a:t>74%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654633"/>
                  </a:ext>
                </a:extLst>
              </a:tr>
              <a:tr h="286240">
                <a:tc>
                  <a:txBody>
                    <a:bodyPr/>
                    <a:lstStyle/>
                    <a:p>
                      <a:r>
                        <a:rPr lang="en-US" sz="1600" b="0" noProof="0" dirty="0"/>
                        <a:t>INSTI at screening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noProof="0" dirty="0"/>
                        <a:t>91%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noProof="0" dirty="0"/>
                        <a:t>93%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2576636"/>
                  </a:ext>
                </a:extLst>
              </a:tr>
              <a:tr h="286240">
                <a:tc>
                  <a:txBody>
                    <a:bodyPr/>
                    <a:lstStyle/>
                    <a:p>
                      <a:r>
                        <a:rPr lang="en-US" sz="1600" b="0" noProof="0" dirty="0"/>
                        <a:t>NNRTI at screening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noProof="0" dirty="0"/>
                        <a:t>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noProof="0" dirty="0"/>
                        <a:t>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801067"/>
                  </a:ext>
                </a:extLst>
              </a:tr>
              <a:tr h="286240">
                <a:tc gridSpan="3">
                  <a:txBody>
                    <a:bodyPr/>
                    <a:lstStyle/>
                    <a:p>
                      <a:r>
                        <a:rPr lang="en-US" sz="1600" b="1" noProof="0" dirty="0"/>
                        <a:t>Archived DNA analysis (baseline stored PBMC)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noProof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4065299"/>
                  </a:ext>
                </a:extLst>
              </a:tr>
              <a:tr h="286240">
                <a:tc>
                  <a:txBody>
                    <a:bodyPr/>
                    <a:lstStyle/>
                    <a:p>
                      <a:pPr lvl="1"/>
                      <a:r>
                        <a:rPr lang="en-US" sz="1600" b="0" noProof="0" dirty="0"/>
                        <a:t>Viral sub-type A1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noProof="0" dirty="0"/>
                        <a:t>53%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noProof="0" dirty="0"/>
                        <a:t>56%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3631691"/>
                  </a:ext>
                </a:extLst>
              </a:tr>
              <a:tr h="286240">
                <a:tc>
                  <a:txBody>
                    <a:bodyPr/>
                    <a:lstStyle/>
                    <a:p>
                      <a:pPr lvl="1"/>
                      <a:r>
                        <a:rPr lang="en-US" sz="1600" b="0" noProof="0" dirty="0"/>
                        <a:t>RPV resistance mutations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7%</a:t>
                      </a:r>
                      <a:endParaRPr lang="en-US" sz="1600" b="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8%</a:t>
                      </a:r>
                      <a:endParaRPr lang="en-US" sz="1600" b="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478431"/>
                  </a:ext>
                </a:extLst>
              </a:tr>
              <a:tr h="286240">
                <a:tc>
                  <a:txBody>
                    <a:bodyPr/>
                    <a:lstStyle/>
                    <a:p>
                      <a:pPr lvl="1"/>
                      <a:r>
                        <a:rPr lang="en-US" sz="1600" b="0" noProof="0" dirty="0"/>
                        <a:t>CAB resistance mutations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noProof="0" dirty="0"/>
                        <a:t>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noProof="0" dirty="0"/>
                        <a:t>12%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216965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AB6E06F0-0354-C5E3-D3D1-72928F3ED8DD}"/>
              </a:ext>
            </a:extLst>
          </p:cNvPr>
          <p:cNvSpPr txBox="1"/>
          <p:nvPr/>
        </p:nvSpPr>
        <p:spPr>
          <a:xfrm>
            <a:off x="1620847" y="5856654"/>
            <a:ext cx="3236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noProof="0" dirty="0"/>
              <a:t>APOBEC-related mutations were excluded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9F32C014-62C7-20B7-FB66-3C9775347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2348" y="6469710"/>
            <a:ext cx="22396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Kityo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C, CROI 2025, Abs. </a:t>
            </a:r>
            <a:r>
              <a:rPr lang="fr-FR" sz="1400" i="1" dirty="0">
                <a:solidFill>
                  <a:srgbClr val="0070C0"/>
                </a:solidFill>
                <a:latin typeface="Calibri"/>
              </a:rPr>
              <a:t>202</a:t>
            </a:r>
            <a:endParaRPr kumimoji="0" lang="fr-FR" sz="14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Espace réservé du contenu 4">
            <a:extLst>
              <a:ext uri="{FF2B5EF4-FFF2-40B4-BE49-F238E27FC236}">
                <a16:creationId xmlns:a16="http://schemas.microsoft.com/office/drawing/2014/main" id="{C0251973-8E3A-41E3-E6CF-414E6690E492}"/>
              </a:ext>
            </a:extLst>
          </p:cNvPr>
          <p:cNvSpPr txBox="1">
            <a:spLocks/>
          </p:cNvSpPr>
          <p:nvPr/>
        </p:nvSpPr>
        <p:spPr>
          <a:xfrm>
            <a:off x="4684948" y="1567628"/>
            <a:ext cx="2822104" cy="39434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b="1">
                <a:solidFill>
                  <a:srgbClr val="0070C0"/>
                </a:solidFill>
              </a:rPr>
              <a:t>Baseline characteristics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77470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ARV-trials 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BFBFBF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tailEnd type="triangl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4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11236</Words>
  <Application>Microsoft Office PowerPoint</Application>
  <PresentationFormat>Grand écran</PresentationFormat>
  <Paragraphs>2211</Paragraphs>
  <Slides>76</Slides>
  <Notes>76</Notes>
  <HiddenSlides>0</HiddenSlides>
  <MMClips>0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76</vt:i4>
      </vt:variant>
    </vt:vector>
  </HeadingPairs>
  <TitlesOfParts>
    <vt:vector size="90" baseType="lpstr">
      <vt:lpstr>ＭＳ Ｐゴシック</vt:lpstr>
      <vt:lpstr>Apple Color Emoji</vt:lpstr>
      <vt:lpstr>Aptos</vt:lpstr>
      <vt:lpstr>Aptos Narrow</vt:lpstr>
      <vt:lpstr>Arial</vt:lpstr>
      <vt:lpstr>Calibri</vt:lpstr>
      <vt:lpstr>Invention</vt:lpstr>
      <vt:lpstr>Roboto</vt:lpstr>
      <vt:lpstr>Roboto Condensed</vt:lpstr>
      <vt:lpstr>Symbol</vt:lpstr>
      <vt:lpstr>Times New Roman</vt:lpstr>
      <vt:lpstr>Trebuchet MS</vt:lpstr>
      <vt:lpstr>Wingdings</vt:lpstr>
      <vt:lpstr>ARV-trials </vt:lpstr>
      <vt:lpstr>Long-acting therapies in 2025: prevention and treatment</vt:lpstr>
      <vt:lpstr>Faculty Disclosures</vt:lpstr>
      <vt:lpstr>Long-acting medications help with adherence challenges  in multiple fields</vt:lpstr>
      <vt:lpstr>Long-acting therapies for HIV FDA/EU approved</vt:lpstr>
      <vt:lpstr>Présentation PowerPoint</vt:lpstr>
      <vt:lpstr>CAB + RPV LA Clinical development program</vt:lpstr>
      <vt:lpstr>SOLAR</vt:lpstr>
      <vt:lpstr>CARES Study: CAB + RPV LA IM as switch strategy  in Africa (1)</vt:lpstr>
      <vt:lpstr>CARES Study: CAB + RPV LA IM as switch strategy  in Africa (2)</vt:lpstr>
      <vt:lpstr>CARES Study: CAB + RPV LA IM as switch strategy  in Africa (3)</vt:lpstr>
      <vt:lpstr>Factors associated with virologic failure to CAB + RPV LA</vt:lpstr>
      <vt:lpstr>CAB + RPV in virologically suppressed PWH</vt:lpstr>
      <vt:lpstr>Présentation PowerPoint</vt:lpstr>
      <vt:lpstr>Im CAB + RPV LA: other considerations</vt:lpstr>
      <vt:lpstr>Long-acting injectable cabotegravir and rilpivirine  in observational cohort studies: A systematic review  on virological failure, resistance and re-suppression outcomes in virally suppressed individuals living with HIV</vt:lpstr>
      <vt:lpstr>CARES Study: CAB + RPV LA IM as switch strategy  in Africa</vt:lpstr>
      <vt:lpstr>Effectiveness of bi-monthly long-acting injectable cabotegravir  and rilpivirine as maintenance treatment for HIV-1 in the Netherlands:  results from the Dutch ATHENA national observational cohort</vt:lpstr>
      <vt:lpstr>Effectiveness of bi-monthly long-acting injectable cabotegravir  and rilpivirine as maintenance treatment for HIV-1 in the Netherlands:  results from the Dutch ATHENA national observational cohort</vt:lpstr>
      <vt:lpstr>CAB + RPV LA Q2M: 24 months outcome  in CARLOS cohort (1)</vt:lpstr>
      <vt:lpstr>CAB + RPV LA Q2M: 24 months outcome  in CARLOS cohort (2)</vt:lpstr>
      <vt:lpstr>COMBINE-2 cohort: Real world CAB + RPV LA in Europe (1)</vt:lpstr>
      <vt:lpstr>COMBINE-2 cohort: Real world CAB + RPV LA in Europe (2)</vt:lpstr>
      <vt:lpstr>Im CAB + RPV LA: other considerations</vt:lpstr>
      <vt:lpstr>CAB + RPV in individuals with HIV viremia</vt:lpstr>
      <vt:lpstr>CAB + RPV in individuals with HIV viremia</vt:lpstr>
      <vt:lpstr>CAB + RPV LA in individuals with suboptimal HIV control (1)</vt:lpstr>
      <vt:lpstr>CAB + RPV LA in individuals with suboptimal HIV control (2)</vt:lpstr>
      <vt:lpstr>LA CAB/RPV in highly vulnerable population</vt:lpstr>
      <vt:lpstr>LA Injectable ART for Persons With Detectable HIV Viremia</vt:lpstr>
      <vt:lpstr>Im CAB + RPV LA: other considerations</vt:lpstr>
      <vt:lpstr>Can we offer CAB + RPV LA in patients with historical K103N</vt:lpstr>
      <vt:lpstr>WISARD: switch to DTG/RPV in patients with  HIV RNA &lt; 50 c/mL and history of K103N </vt:lpstr>
      <vt:lpstr>Im CAB + RPV LA: other considerations</vt:lpstr>
      <vt:lpstr>Présentation PowerPoint</vt:lpstr>
      <vt:lpstr>CAPELLA Study: lenacapavir in HTE patients</vt:lpstr>
      <vt:lpstr>CAPELLA Study: W156 outcomes (1)</vt:lpstr>
      <vt:lpstr>CAPELLA Study: W156 outcomes (2)</vt:lpstr>
      <vt:lpstr>Lessons learned from sc LEN in salvage</vt:lpstr>
      <vt:lpstr>LA in development</vt:lpstr>
      <vt:lpstr>ISL + LEN QW: Phase 2 (1)</vt:lpstr>
      <vt:lpstr>ISL + LEN QW: Phase 2 (2)</vt:lpstr>
      <vt:lpstr>ISL + LEN QW: Phase 2 (3)</vt:lpstr>
      <vt:lpstr>Présentation PowerPoint</vt:lpstr>
      <vt:lpstr>Ulonivirine (100 to 400 mg) + ISL 20 mg QW  in virologically suppressed adults- Phase 2b</vt:lpstr>
      <vt:lpstr>Weekly oral dosing GS-1720 (integrase inhibitor)  plus GS-4182 (LEN pro-drug)</vt:lpstr>
      <vt:lpstr>CAB IM + 1 bNAb (N6LS) for maintenance: EMBRACE </vt:lpstr>
      <vt:lpstr>LEN SC + 2 bNAbs IV (TAB + ZAB) for maintenance</vt:lpstr>
      <vt:lpstr>LEN + TAB + ZAB as maintenance: 1 case of virological failure at W26</vt:lpstr>
      <vt:lpstr>Présentation PowerPoint</vt:lpstr>
      <vt:lpstr>CAB for PrEP</vt:lpstr>
      <vt:lpstr>HPTN083 - Cabotegravir for HIV prevention in cisgender men and transgender women</vt:lpstr>
      <vt:lpstr>HTPN 084 - Cabotegravir for the prevention of HIV-1 in women (1)</vt:lpstr>
      <vt:lpstr>HTPN 084 - Cabotegravir for the prevention of HIV-1 in women (2)</vt:lpstr>
      <vt:lpstr>HIV RNA screening on LA CAB for PrEP</vt:lpstr>
      <vt:lpstr>Q6M LEN SC for PrEP in Women: PURPOSE-1</vt:lpstr>
      <vt:lpstr>Q6M LEN SC for PrEP in MSM and Transgender: PURPOSE-2</vt:lpstr>
      <vt:lpstr>Présentation PowerPoint</vt:lpstr>
      <vt:lpstr>Initiation of LEN for PrEP Requires Oral LEN Loading Tablets and Injections 1,2</vt:lpstr>
      <vt:lpstr>LEN initiation dosing with oral loading achieves LEN target concentrations by day 2 through week 26</vt:lpstr>
      <vt:lpstr>CAB and LEN for PrEP: indirect comparison (1)</vt:lpstr>
      <vt:lpstr>CAB and LEN for PrEP: indirect comparison (2)</vt:lpstr>
      <vt:lpstr>LA for PrEP</vt:lpstr>
      <vt:lpstr>Evidence* on HIV RDTs for injectable LA-PrEP</vt:lpstr>
      <vt:lpstr>CAB PrEP – breakthrough infections</vt:lpstr>
      <vt:lpstr>Présentation PowerPoint</vt:lpstr>
      <vt:lpstr>bNABs (CAP256V2LS + VRC07-523LS) to prevent breastmilk HIV transmission</vt:lpstr>
      <vt:lpstr>New LA in PrEP</vt:lpstr>
      <vt:lpstr>MK-8527 oral QM for PrEP: phase 2</vt:lpstr>
      <vt:lpstr>Oral MK-8527 QM for PrEP</vt:lpstr>
      <vt:lpstr>LEN IM once-yearly</vt:lpstr>
      <vt:lpstr>im LEN Q12M for PrEP</vt:lpstr>
      <vt:lpstr>Innovation in PrEP products</vt:lpstr>
      <vt:lpstr>LA ARVs in the near future</vt:lpstr>
      <vt:lpstr>New Drugs and Formulations in Development (1)</vt:lpstr>
      <vt:lpstr>New Drugs and Formulations in Development (2)</vt:lpstr>
      <vt:lpstr>Dose Interval of new ARVs in development </vt:lpstr>
    </vt:vector>
  </TitlesOfParts>
  <Company>AEI - www.aei.fr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ARV-trials.com -Webinar 2025</dc:title>
  <dc:creator>www.arv-trials.com</dc:creator>
  <cp:lastModifiedBy>Pilar Dufrene</cp:lastModifiedBy>
  <cp:revision>178</cp:revision>
  <dcterms:created xsi:type="dcterms:W3CDTF">2023-02-14T16:26:39Z</dcterms:created>
  <dcterms:modified xsi:type="dcterms:W3CDTF">2025-09-30T09:37:58Z</dcterms:modified>
</cp:coreProperties>
</file>