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51"/>
  </p:notesMasterIdLst>
  <p:handoutMasterIdLst>
    <p:handoutMasterId r:id="rId52"/>
  </p:handoutMasterIdLst>
  <p:sldIdLst>
    <p:sldId id="2146847739" r:id="rId2"/>
    <p:sldId id="2146847732" r:id="rId3"/>
    <p:sldId id="2146847815" r:id="rId4"/>
    <p:sldId id="2146847817" r:id="rId5"/>
    <p:sldId id="2146847814" r:id="rId6"/>
    <p:sldId id="2146847816" r:id="rId7"/>
    <p:sldId id="2146847818" r:id="rId8"/>
    <p:sldId id="1475" r:id="rId9"/>
    <p:sldId id="2146847800" r:id="rId10"/>
    <p:sldId id="2146847796" r:id="rId11"/>
    <p:sldId id="2146847806" r:id="rId12"/>
    <p:sldId id="2146847766" r:id="rId13"/>
    <p:sldId id="2146847802" r:id="rId14"/>
    <p:sldId id="2146847803" r:id="rId15"/>
    <p:sldId id="2146847812" r:id="rId16"/>
    <p:sldId id="2146847758" r:id="rId17"/>
    <p:sldId id="2146847765" r:id="rId18"/>
    <p:sldId id="307" r:id="rId19"/>
    <p:sldId id="275" r:id="rId20"/>
    <p:sldId id="2146847730" r:id="rId21"/>
    <p:sldId id="2146847746" r:id="rId22"/>
    <p:sldId id="2146847748" r:id="rId23"/>
    <p:sldId id="2146847751" r:id="rId24"/>
    <p:sldId id="2146847792" r:id="rId25"/>
    <p:sldId id="2146847793" r:id="rId26"/>
    <p:sldId id="2146847807" r:id="rId27"/>
    <p:sldId id="2146847799" r:id="rId28"/>
    <p:sldId id="2146847764" r:id="rId29"/>
    <p:sldId id="267" r:id="rId30"/>
    <p:sldId id="268" r:id="rId31"/>
    <p:sldId id="2146847813" r:id="rId32"/>
    <p:sldId id="2146847761" r:id="rId33"/>
    <p:sldId id="2146847762" r:id="rId34"/>
    <p:sldId id="2146847763" r:id="rId35"/>
    <p:sldId id="2146847801" r:id="rId36"/>
    <p:sldId id="2146847810" r:id="rId37"/>
    <p:sldId id="2146847752" r:id="rId38"/>
    <p:sldId id="2146847759" r:id="rId39"/>
    <p:sldId id="2146847804" r:id="rId40"/>
    <p:sldId id="2146847805" r:id="rId41"/>
    <p:sldId id="2146847809" r:id="rId42"/>
    <p:sldId id="2146847760" r:id="rId43"/>
    <p:sldId id="2146847811" r:id="rId44"/>
    <p:sldId id="2146847808" r:id="rId45"/>
    <p:sldId id="2146847753" r:id="rId46"/>
    <p:sldId id="2146847754" r:id="rId47"/>
    <p:sldId id="2146847757" r:id="rId48"/>
    <p:sldId id="2146847740" r:id="rId49"/>
    <p:sldId id="2146847741" r:id="rId50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2146847739"/>
            <p14:sldId id="2146847732"/>
            <p14:sldId id="2146847815"/>
            <p14:sldId id="2146847817"/>
            <p14:sldId id="2146847814"/>
            <p14:sldId id="2146847816"/>
            <p14:sldId id="2146847818"/>
            <p14:sldId id="1475"/>
            <p14:sldId id="2146847800"/>
            <p14:sldId id="2146847796"/>
            <p14:sldId id="2146847806"/>
            <p14:sldId id="2146847766"/>
            <p14:sldId id="2146847802"/>
            <p14:sldId id="2146847803"/>
            <p14:sldId id="2146847812"/>
            <p14:sldId id="2146847758"/>
            <p14:sldId id="2146847765"/>
            <p14:sldId id="307"/>
            <p14:sldId id="275"/>
            <p14:sldId id="2146847730"/>
            <p14:sldId id="2146847746"/>
            <p14:sldId id="2146847748"/>
            <p14:sldId id="2146847751"/>
            <p14:sldId id="2146847792"/>
            <p14:sldId id="2146847793"/>
            <p14:sldId id="2146847807"/>
            <p14:sldId id="2146847799"/>
            <p14:sldId id="2146847764"/>
            <p14:sldId id="267"/>
            <p14:sldId id="268"/>
            <p14:sldId id="2146847813"/>
            <p14:sldId id="2146847761"/>
            <p14:sldId id="2146847762"/>
            <p14:sldId id="2146847763"/>
            <p14:sldId id="2146847801"/>
            <p14:sldId id="2146847810"/>
            <p14:sldId id="2146847752"/>
            <p14:sldId id="2146847759"/>
            <p14:sldId id="2146847804"/>
            <p14:sldId id="2146847805"/>
            <p14:sldId id="2146847809"/>
            <p14:sldId id="2146847760"/>
            <p14:sldId id="2146847811"/>
            <p14:sldId id="2146847808"/>
            <p14:sldId id="2146847753"/>
            <p14:sldId id="2146847754"/>
            <p14:sldId id="2146847757"/>
            <p14:sldId id="2146847740"/>
            <p14:sldId id="2146847741"/>
          </p14:sldIdLst>
        </p14:section>
        <p14:section name="Section sans titre" id="{254791B9-0333-EB48-8435-5CBCE9E793FF}">
          <p14:sldIdLst/>
        </p14:section>
      </p14:sectionLst>
    </p:ext>
    <p:ext uri="{EFAFB233-063F-42B5-8137-9DF3F51BA10A}">
      <p15:sldGuideLst xmlns:p15="http://schemas.microsoft.com/office/powerpoint/2012/main">
        <p15:guide id="5" pos="7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06" clrIdx="0"/>
  <p:cmAuthor id="1" name="Yannick Darrats" initials="YD" lastIdx="1" clrIdx="1"/>
  <p:cmAuthor id="2" name="charles dufrene" initials="cd" lastIdx="1" clrIdx="2"/>
  <p:cmAuthor id="3" name="francois.raffi@wanadoo.fr" initials="f" lastIdx="6" clrIdx="3">
    <p:extLst>
      <p:ext uri="{19B8F6BF-5375-455C-9EA6-DF929625EA0E}">
        <p15:presenceInfo xmlns:p15="http://schemas.microsoft.com/office/powerpoint/2012/main" userId="fef510a6f748a8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6600"/>
    <a:srgbClr val="00CC00"/>
    <a:srgbClr val="0070C0"/>
    <a:srgbClr val="CCECFF"/>
    <a:srgbClr val="4F81BD"/>
    <a:srgbClr val="FF66CC"/>
    <a:srgbClr val="00CC66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9" autoAdjust="0"/>
    <p:restoredTop sz="95406" autoAdjust="0"/>
  </p:normalViewPr>
  <p:slideViewPr>
    <p:cSldViewPr snapToGrid="0" snapToObjects="1">
      <p:cViewPr>
        <p:scale>
          <a:sx n="60" d="100"/>
          <a:sy n="60" d="100"/>
        </p:scale>
        <p:origin x="2706" y="888"/>
      </p:cViewPr>
      <p:guideLst>
        <p:guide pos="7"/>
        <p:guide orient="horz"/>
        <p:guide orient="horz" pos="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>
        <p:scale>
          <a:sx n="60" d="100"/>
          <a:sy n="60" d="100"/>
        </p:scale>
        <p:origin x="3187" y="3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1767869267111E-2"/>
          <c:y val="0.26514847710066808"/>
          <c:w val="0.88947829232553832"/>
          <c:h val="0.66856122193490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B/F/TAF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95</c:v>
                </c:pt>
                <c:pt idx="1">
                  <c:v>4.2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3-4376-9805-2035F7C8854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DTG + F/TDF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91</c:v>
                </c:pt>
                <c:pt idx="1">
                  <c:v>5.7</c:v>
                </c:pt>
                <c:pt idx="2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3-4376-9805-2035F7C88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162976"/>
        <c:axId val="607628400"/>
      </c:barChart>
      <c:catAx>
        <c:axId val="39216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7628400"/>
        <c:crosses val="autoZero"/>
        <c:auto val="1"/>
        <c:lblAlgn val="ctr"/>
        <c:lblOffset val="100"/>
        <c:noMultiLvlLbl val="0"/>
      </c:catAx>
      <c:valAx>
        <c:axId val="607628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21629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1767869267111E-2"/>
          <c:y val="0.26514847710066808"/>
          <c:w val="0.88947829232553832"/>
          <c:h val="0.66856122193490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B/F/TAF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63</c:v>
                </c:pt>
                <c:pt idx="1">
                  <c:v>36.1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3-4376-9805-2035F7C8854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DTG + F/TDF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43.5</c:v>
                </c:pt>
                <c:pt idx="1">
                  <c:v>54.1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3-4376-9805-2035F7C88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162976"/>
        <c:axId val="607628400"/>
      </c:barChart>
      <c:catAx>
        <c:axId val="39216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7628400"/>
        <c:crosses val="autoZero"/>
        <c:auto val="1"/>
        <c:lblAlgn val="ctr"/>
        <c:lblOffset val="100"/>
        <c:noMultiLvlLbl val="0"/>
      </c:catAx>
      <c:valAx>
        <c:axId val="60762840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21629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9956702203047982"/>
          <c:y val="0.31666249367558091"/>
          <c:w val="0.20827649140592533"/>
          <c:h val="0.15119958775696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4E0DBA4-0429-0BC6-6F63-830914A89A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7C3E2F-943A-FC35-E211-5229882676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4DC59-87F6-4682-9690-C1E0BD50FAEE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2BF7D9-91DB-614C-A646-465D9F0F33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266E49-226D-9E53-D039-312E615D5C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39C69-F5F2-445F-A965-01F5B55C5A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23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53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683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351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412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381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626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083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/>
              <a:t>Mean</a:t>
            </a:r>
            <a:r>
              <a:rPr lang="fr-FR"/>
              <a:t> (SD) change </a:t>
            </a:r>
            <a:r>
              <a:rPr lang="fr-FR" err="1"/>
              <a:t>from</a:t>
            </a:r>
            <a:r>
              <a:rPr lang="fr-FR"/>
              <a:t> </a:t>
            </a:r>
            <a:r>
              <a:rPr lang="fr-FR" err="1"/>
              <a:t>baseline</a:t>
            </a:r>
            <a:br>
              <a:rPr lang="fr-FR"/>
            </a:br>
            <a:r>
              <a:rPr lang="fr-FR"/>
              <a:t>in CD4+ T-</a:t>
            </a:r>
            <a:r>
              <a:rPr lang="fr-FR" err="1"/>
              <a:t>cell</a:t>
            </a:r>
            <a:r>
              <a:rPr lang="fr-FR"/>
              <a:t> count, </a:t>
            </a:r>
            <a:r>
              <a:rPr lang="fr-FR" err="1"/>
              <a:t>cells</a:t>
            </a:r>
            <a:r>
              <a:rPr lang="fr-FR"/>
              <a:t>/mm3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038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215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729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84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008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273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804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594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203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989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595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060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904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112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3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32910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6042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8131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787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'image des diapositives 9">
            <a:extLst>
              <a:ext uri="{FF2B5EF4-FFF2-40B4-BE49-F238E27FC236}">
                <a16:creationId xmlns:a16="http://schemas.microsoft.com/office/drawing/2014/main" id="{3AAD1561-FC95-4DD2-8589-0843D1601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Espace réservé des notes 10">
            <a:extLst>
              <a:ext uri="{FF2B5EF4-FFF2-40B4-BE49-F238E27FC236}">
                <a16:creationId xmlns:a16="http://schemas.microsoft.com/office/drawing/2014/main" id="{4CBA2EC1-62D4-4910-83D5-E0E07485C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950593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'image des diapositives 9">
            <a:extLst>
              <a:ext uri="{FF2B5EF4-FFF2-40B4-BE49-F238E27FC236}">
                <a16:creationId xmlns:a16="http://schemas.microsoft.com/office/drawing/2014/main" id="{3AAD1561-FC95-4DD2-8589-0843D1601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Espace réservé des notes 10">
            <a:extLst>
              <a:ext uri="{FF2B5EF4-FFF2-40B4-BE49-F238E27FC236}">
                <a16:creationId xmlns:a16="http://schemas.microsoft.com/office/drawing/2014/main" id="{4CBA2EC1-62D4-4910-83D5-E0E07485C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1892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185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681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94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521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186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85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343611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5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9276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324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00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486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60519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B0F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657819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9070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10" r:id="rId4"/>
    <p:sldLayoutId id="2147483711" r:id="rId5"/>
    <p:sldLayoutId id="2147483712" r:id="rId6"/>
    <p:sldLayoutId id="2147483728" r:id="rId7"/>
    <p:sldLayoutId id="2147483732" r:id="rId8"/>
    <p:sldLayoutId id="2147483733" r:id="rId9"/>
    <p:sldLayoutId id="2147483734" r:id="rId10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D979B62A-0DBD-4B35-BA82-E20CAF20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666" y="195897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E3C91"/>
                </a:solidFill>
              </a:rPr>
              <a:t>The 24</a:t>
            </a:r>
            <a:r>
              <a:rPr lang="en-US" baseline="30000" dirty="0">
                <a:solidFill>
                  <a:srgbClr val="1E3C91"/>
                </a:solidFill>
              </a:rPr>
              <a:t>th</a:t>
            </a:r>
            <a:r>
              <a:rPr lang="en-US" dirty="0">
                <a:solidFill>
                  <a:srgbClr val="1E3C91"/>
                </a:solidFill>
              </a:rPr>
              <a:t> International AIDS Conference</a:t>
            </a:r>
            <a:br>
              <a:rPr lang="en-US" dirty="0">
                <a:solidFill>
                  <a:srgbClr val="1E3C91"/>
                </a:solidFill>
              </a:rPr>
            </a:br>
            <a:endParaRPr lang="fr-FR" dirty="0">
              <a:solidFill>
                <a:srgbClr val="1E3C9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59700EE-9D57-4BA6-B4A4-0FC26F380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6466" y="3341916"/>
            <a:ext cx="6400800" cy="69930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6600"/>
                </a:solidFill>
              </a:rPr>
              <a:t>Montreal| 29 July-2 August 2022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FA2340-AD81-DB18-6880-0F0BDD9DC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35" y="4085220"/>
            <a:ext cx="1513114" cy="15131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CDD6E6-5503-898E-3B68-6EA3DF626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856" y="4085220"/>
            <a:ext cx="1513114" cy="15131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DBD668-2BD0-7837-D590-30EF8E208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614" y="4085220"/>
            <a:ext cx="1513114" cy="151311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3A07886-C13A-DB9F-AAC7-47F1F367D948}"/>
              </a:ext>
            </a:extLst>
          </p:cNvPr>
          <p:cNvSpPr txBox="1"/>
          <p:nvPr/>
        </p:nvSpPr>
        <p:spPr>
          <a:xfrm>
            <a:off x="2807865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Pedro Cahn</a:t>
            </a:r>
            <a:b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fr-FR" i="1" dirty="0">
                <a:solidFill>
                  <a:prstClr val="black"/>
                </a:solidFill>
                <a:latin typeface="Calibri"/>
              </a:rPr>
              <a:t>(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Argentina)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4659F3-DB67-350F-063C-CCA340915766}"/>
              </a:ext>
            </a:extLst>
          </p:cNvPr>
          <p:cNvSpPr txBox="1"/>
          <p:nvPr/>
        </p:nvSpPr>
        <p:spPr>
          <a:xfrm>
            <a:off x="5159531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Anton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Pozniak</a:t>
            </a:r>
            <a:b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fr-FR" i="1" dirty="0">
                <a:solidFill>
                  <a:prstClr val="black"/>
                </a:solidFill>
                <a:latin typeface="Calibri"/>
              </a:rPr>
              <a:t>(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5A28A6A-06C1-8611-8F8E-43117BD7A973}"/>
              </a:ext>
            </a:extLst>
          </p:cNvPr>
          <p:cNvSpPr txBox="1"/>
          <p:nvPr/>
        </p:nvSpPr>
        <p:spPr>
          <a:xfrm>
            <a:off x="7506107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François Raffi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fr-FR" i="1" dirty="0">
                <a:solidFill>
                  <a:prstClr val="black"/>
                </a:solidFill>
                <a:latin typeface="Calibri"/>
              </a:rPr>
              <a:t>(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52EECB-28B1-6FF5-9C13-3B553FF59A52}"/>
              </a:ext>
            </a:extLst>
          </p:cNvPr>
          <p:cNvSpPr/>
          <p:nvPr/>
        </p:nvSpPr>
        <p:spPr>
          <a:xfrm>
            <a:off x="9099767" y="11432"/>
            <a:ext cx="3092233" cy="1779268"/>
          </a:xfrm>
          <a:prstGeom prst="rect">
            <a:avLst/>
          </a:prstGeom>
          <a:solidFill>
            <a:schemeClr val="accent6">
              <a:alpha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leave this box empty to display the video during the webinar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90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5AA6E94-AE5C-C14A-A9D9-AA410E97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95-95-95 Targets underestimate people with transmissible HIV infection: case of England (2)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42F1EF1-C27A-D989-C17F-D411B1331A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744538"/>
          </a:xfrm>
        </p:spPr>
        <p:txBody>
          <a:bodyPr>
            <a:normAutofit/>
          </a:bodyPr>
          <a:lstStyle/>
          <a:p>
            <a:r>
              <a:rPr lang="en-GB" sz="1800" dirty="0"/>
              <a:t>Estimated number of people with transmissible levels of HIV = 19,800 (18,800-22,100) </a:t>
            </a:r>
            <a:br>
              <a:rPr lang="en-GB" sz="1800" dirty="0"/>
            </a:br>
            <a:r>
              <a:rPr lang="en-GB" sz="1800" dirty="0"/>
              <a:t>= 20% of people living with HIV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5E2E46D-5AEE-36DB-9F86-D593A7A8CE3B}"/>
              </a:ext>
            </a:extLst>
          </p:cNvPr>
          <p:cNvGrpSpPr/>
          <p:nvPr/>
        </p:nvGrpSpPr>
        <p:grpSpPr>
          <a:xfrm>
            <a:off x="3794930" y="2455863"/>
            <a:ext cx="5700820" cy="4119844"/>
            <a:chOff x="3794930" y="2455863"/>
            <a:chExt cx="5700820" cy="4119844"/>
          </a:xfrm>
        </p:grpSpPr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132FBEB2-8947-536F-E781-95CCE55F10B6}"/>
                </a:ext>
              </a:extLst>
            </p:cNvPr>
            <p:cNvGrpSpPr/>
            <p:nvPr/>
          </p:nvGrpSpPr>
          <p:grpSpPr>
            <a:xfrm>
              <a:off x="4316413" y="2455863"/>
              <a:ext cx="1643062" cy="3730625"/>
              <a:chOff x="4316413" y="2455863"/>
              <a:chExt cx="1643062" cy="3730625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98A6F451-E7CE-9F35-4D8D-67BC84FE1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425" y="2455863"/>
                <a:ext cx="1543050" cy="3730625"/>
              </a:xfrm>
              <a:custGeom>
                <a:avLst/>
                <a:gdLst>
                  <a:gd name="T0" fmla="*/ 0 w 972"/>
                  <a:gd name="T1" fmla="*/ 0 h 2350"/>
                  <a:gd name="T2" fmla="*/ 0 w 972"/>
                  <a:gd name="T3" fmla="*/ 2350 h 2350"/>
                  <a:gd name="T4" fmla="*/ 972 w 972"/>
                  <a:gd name="T5" fmla="*/ 2350 h 2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2" h="2350">
                    <a:moveTo>
                      <a:pt x="0" y="0"/>
                    </a:moveTo>
                    <a:lnTo>
                      <a:pt x="0" y="2350"/>
                    </a:lnTo>
                    <a:lnTo>
                      <a:pt x="972" y="235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Line 6">
                <a:extLst>
                  <a:ext uri="{FF2B5EF4-FFF2-40B4-BE49-F238E27FC236}">
                    <a16:creationId xmlns:a16="http://schemas.microsoft.com/office/drawing/2014/main" id="{38CCF98E-C5F7-6E85-904D-A09113D9A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6413" y="2584450"/>
                <a:ext cx="100013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Line 7">
                <a:extLst>
                  <a:ext uri="{FF2B5EF4-FFF2-40B4-BE49-F238E27FC236}">
                    <a16:creationId xmlns:a16="http://schemas.microsoft.com/office/drawing/2014/main" id="{74454710-80CA-2061-85B0-6BDAA799B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6413" y="2946400"/>
                <a:ext cx="100013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Line 8">
                <a:extLst>
                  <a:ext uri="{FF2B5EF4-FFF2-40B4-BE49-F238E27FC236}">
                    <a16:creationId xmlns:a16="http://schemas.microsoft.com/office/drawing/2014/main" id="{DF7DF6A5-5F4A-E8E8-226F-88FCFEFBA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6413" y="3305175"/>
                <a:ext cx="100013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4C5ED628-8DB7-1CC1-8A30-631549034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6413" y="3665538"/>
                <a:ext cx="100013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B1563E04-3818-824D-98AC-83F687BF9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6413" y="4027488"/>
                <a:ext cx="100013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FD036F1E-42BA-0204-36BC-BC44E186F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6413" y="4386263"/>
                <a:ext cx="100013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Line 12">
                <a:extLst>
                  <a:ext uri="{FF2B5EF4-FFF2-40B4-BE49-F238E27FC236}">
                    <a16:creationId xmlns:a16="http://schemas.microsoft.com/office/drawing/2014/main" id="{79B0E174-66BA-1F56-E56C-FE3A83FBF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6413" y="4746625"/>
                <a:ext cx="100013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Line 13">
                <a:extLst>
                  <a:ext uri="{FF2B5EF4-FFF2-40B4-BE49-F238E27FC236}">
                    <a16:creationId xmlns:a16="http://schemas.microsoft.com/office/drawing/2014/main" id="{522CF0C4-6CC2-5731-609C-A78EE9366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6413" y="5465763"/>
                <a:ext cx="100013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Line 14">
                <a:extLst>
                  <a:ext uri="{FF2B5EF4-FFF2-40B4-BE49-F238E27FC236}">
                    <a16:creationId xmlns:a16="http://schemas.microsoft.com/office/drawing/2014/main" id="{D27BE3C0-53DA-CDC1-71EF-B749797B4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6413" y="5105400"/>
                <a:ext cx="100013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Line 15">
                <a:extLst>
                  <a:ext uri="{FF2B5EF4-FFF2-40B4-BE49-F238E27FC236}">
                    <a16:creationId xmlns:a16="http://schemas.microsoft.com/office/drawing/2014/main" id="{7997ABF5-2672-2046-18D2-C84EE0EB9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6413" y="5824538"/>
                <a:ext cx="100013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E357EAA5-65AE-9471-7685-AE1805B52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6413" y="6186488"/>
                <a:ext cx="100013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9F9B823E-5CC7-CD9E-99E6-5D50864D0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2633663"/>
                <a:ext cx="644525" cy="781050"/>
              </a:xfrm>
              <a:custGeom>
                <a:avLst/>
                <a:gdLst>
                  <a:gd name="T0" fmla="*/ 406 w 406"/>
                  <a:gd name="T1" fmla="*/ 0 h 492"/>
                  <a:gd name="T2" fmla="*/ 0 w 406"/>
                  <a:gd name="T3" fmla="*/ 0 h 492"/>
                  <a:gd name="T4" fmla="*/ 0 w 406"/>
                  <a:gd name="T5" fmla="*/ 492 h 492"/>
                  <a:gd name="T6" fmla="*/ 406 w 406"/>
                  <a:gd name="T7" fmla="*/ 492 h 492"/>
                  <a:gd name="T8" fmla="*/ 406 w 406"/>
                  <a:gd name="T9" fmla="*/ 0 h 492"/>
                  <a:gd name="T10" fmla="*/ 406 w 406"/>
                  <a:gd name="T11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6" h="492">
                    <a:moveTo>
                      <a:pt x="406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406" y="492"/>
                    </a:lnTo>
                    <a:lnTo>
                      <a:pt x="406" y="0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7A3C72C5-7C0A-89A6-48FB-8A6C6F538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414713"/>
                <a:ext cx="644525" cy="82550"/>
              </a:xfrm>
              <a:custGeom>
                <a:avLst/>
                <a:gdLst>
                  <a:gd name="T0" fmla="*/ 406 w 406"/>
                  <a:gd name="T1" fmla="*/ 52 h 52"/>
                  <a:gd name="T2" fmla="*/ 406 w 406"/>
                  <a:gd name="T3" fmla="*/ 0 h 52"/>
                  <a:gd name="T4" fmla="*/ 0 w 406"/>
                  <a:gd name="T5" fmla="*/ 0 h 52"/>
                  <a:gd name="T6" fmla="*/ 0 w 406"/>
                  <a:gd name="T7" fmla="*/ 52 h 52"/>
                  <a:gd name="T8" fmla="*/ 406 w 406"/>
                  <a:gd name="T9" fmla="*/ 52 h 52"/>
                  <a:gd name="T10" fmla="*/ 406 w 406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6" h="52">
                    <a:moveTo>
                      <a:pt x="406" y="52"/>
                    </a:moveTo>
                    <a:lnTo>
                      <a:pt x="406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406" y="52"/>
                    </a:lnTo>
                    <a:lnTo>
                      <a:pt x="406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A7EE52AA-A43C-FFD5-DEC7-878DF5D1E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497263"/>
                <a:ext cx="644525" cy="331787"/>
              </a:xfrm>
              <a:custGeom>
                <a:avLst/>
                <a:gdLst>
                  <a:gd name="T0" fmla="*/ 0 w 406"/>
                  <a:gd name="T1" fmla="*/ 209 h 209"/>
                  <a:gd name="T2" fmla="*/ 406 w 406"/>
                  <a:gd name="T3" fmla="*/ 209 h 209"/>
                  <a:gd name="T4" fmla="*/ 406 w 406"/>
                  <a:gd name="T5" fmla="*/ 0 h 209"/>
                  <a:gd name="T6" fmla="*/ 0 w 406"/>
                  <a:gd name="T7" fmla="*/ 0 h 209"/>
                  <a:gd name="T8" fmla="*/ 0 w 406"/>
                  <a:gd name="T9" fmla="*/ 209 h 209"/>
                  <a:gd name="T10" fmla="*/ 0 w 406"/>
                  <a:gd name="T11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6" h="209">
                    <a:moveTo>
                      <a:pt x="0" y="209"/>
                    </a:moveTo>
                    <a:lnTo>
                      <a:pt x="406" y="209"/>
                    </a:lnTo>
                    <a:lnTo>
                      <a:pt x="406" y="0"/>
                    </a:lnTo>
                    <a:lnTo>
                      <a:pt x="0" y="0"/>
                    </a:lnTo>
                    <a:lnTo>
                      <a:pt x="0" y="209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9E763C2C-D82D-2E3C-323C-947675CB1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829050"/>
                <a:ext cx="644525" cy="220662"/>
              </a:xfrm>
              <a:custGeom>
                <a:avLst/>
                <a:gdLst>
                  <a:gd name="T0" fmla="*/ 0 w 406"/>
                  <a:gd name="T1" fmla="*/ 0 h 139"/>
                  <a:gd name="T2" fmla="*/ 0 w 406"/>
                  <a:gd name="T3" fmla="*/ 139 h 139"/>
                  <a:gd name="T4" fmla="*/ 406 w 406"/>
                  <a:gd name="T5" fmla="*/ 139 h 139"/>
                  <a:gd name="T6" fmla="*/ 406 w 406"/>
                  <a:gd name="T7" fmla="*/ 0 h 139"/>
                  <a:gd name="T8" fmla="*/ 0 w 406"/>
                  <a:gd name="T9" fmla="*/ 0 h 139"/>
                  <a:gd name="T10" fmla="*/ 0 w 406"/>
                  <a:gd name="T1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6" h="139">
                    <a:moveTo>
                      <a:pt x="0" y="0"/>
                    </a:moveTo>
                    <a:lnTo>
                      <a:pt x="0" y="139"/>
                    </a:lnTo>
                    <a:lnTo>
                      <a:pt x="406" y="139"/>
                    </a:lnTo>
                    <a:lnTo>
                      <a:pt x="4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43CF6D0B-C70F-4544-B261-698B1FAD9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4049713"/>
                <a:ext cx="644525" cy="1241425"/>
              </a:xfrm>
              <a:custGeom>
                <a:avLst/>
                <a:gdLst>
                  <a:gd name="T0" fmla="*/ 406 w 406"/>
                  <a:gd name="T1" fmla="*/ 0 h 782"/>
                  <a:gd name="T2" fmla="*/ 0 w 406"/>
                  <a:gd name="T3" fmla="*/ 0 h 782"/>
                  <a:gd name="T4" fmla="*/ 0 w 406"/>
                  <a:gd name="T5" fmla="*/ 782 h 782"/>
                  <a:gd name="T6" fmla="*/ 406 w 406"/>
                  <a:gd name="T7" fmla="*/ 782 h 782"/>
                  <a:gd name="T8" fmla="*/ 406 w 406"/>
                  <a:gd name="T9" fmla="*/ 0 h 782"/>
                  <a:gd name="T10" fmla="*/ 406 w 406"/>
                  <a:gd name="T11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6" h="782">
                    <a:moveTo>
                      <a:pt x="406" y="0"/>
                    </a:moveTo>
                    <a:lnTo>
                      <a:pt x="0" y="0"/>
                    </a:lnTo>
                    <a:lnTo>
                      <a:pt x="0" y="782"/>
                    </a:lnTo>
                    <a:lnTo>
                      <a:pt x="406" y="782"/>
                    </a:lnTo>
                    <a:lnTo>
                      <a:pt x="406" y="0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F026C4EA-0536-2E6B-A6BE-C5492B63C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5291138"/>
                <a:ext cx="644525" cy="65087"/>
              </a:xfrm>
              <a:custGeom>
                <a:avLst/>
                <a:gdLst>
                  <a:gd name="T0" fmla="*/ 0 w 406"/>
                  <a:gd name="T1" fmla="*/ 0 h 41"/>
                  <a:gd name="T2" fmla="*/ 0 w 406"/>
                  <a:gd name="T3" fmla="*/ 41 h 41"/>
                  <a:gd name="T4" fmla="*/ 406 w 406"/>
                  <a:gd name="T5" fmla="*/ 41 h 41"/>
                  <a:gd name="T6" fmla="*/ 406 w 406"/>
                  <a:gd name="T7" fmla="*/ 0 h 41"/>
                  <a:gd name="T8" fmla="*/ 0 w 406"/>
                  <a:gd name="T9" fmla="*/ 0 h 41"/>
                  <a:gd name="T10" fmla="*/ 0 w 406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6" h="41">
                    <a:moveTo>
                      <a:pt x="0" y="0"/>
                    </a:moveTo>
                    <a:lnTo>
                      <a:pt x="0" y="41"/>
                    </a:lnTo>
                    <a:lnTo>
                      <a:pt x="406" y="41"/>
                    </a:lnTo>
                    <a:lnTo>
                      <a:pt x="4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D3AB6284-6407-EEFD-EEB7-A786C0F92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5356225"/>
                <a:ext cx="644525" cy="830262"/>
              </a:xfrm>
              <a:custGeom>
                <a:avLst/>
                <a:gdLst>
                  <a:gd name="T0" fmla="*/ 406 w 406"/>
                  <a:gd name="T1" fmla="*/ 0 h 523"/>
                  <a:gd name="T2" fmla="*/ 0 w 406"/>
                  <a:gd name="T3" fmla="*/ 0 h 523"/>
                  <a:gd name="T4" fmla="*/ 0 w 406"/>
                  <a:gd name="T5" fmla="*/ 523 h 523"/>
                  <a:gd name="T6" fmla="*/ 406 w 406"/>
                  <a:gd name="T7" fmla="*/ 523 h 523"/>
                  <a:gd name="T8" fmla="*/ 406 w 406"/>
                  <a:gd name="T9" fmla="*/ 0 h 523"/>
                  <a:gd name="T10" fmla="*/ 406 w 406"/>
                  <a:gd name="T11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6" h="523">
                    <a:moveTo>
                      <a:pt x="406" y="0"/>
                    </a:moveTo>
                    <a:lnTo>
                      <a:pt x="0" y="0"/>
                    </a:lnTo>
                    <a:lnTo>
                      <a:pt x="0" y="523"/>
                    </a:lnTo>
                    <a:lnTo>
                      <a:pt x="406" y="523"/>
                    </a:lnTo>
                    <a:lnTo>
                      <a:pt x="406" y="0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1E99EAE1-DE4A-7FFC-6BF0-E4402E510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2633663"/>
                <a:ext cx="644525" cy="781050"/>
              </a:xfrm>
              <a:custGeom>
                <a:avLst/>
                <a:gdLst>
                  <a:gd name="T0" fmla="*/ 406 w 406"/>
                  <a:gd name="T1" fmla="*/ 492 h 492"/>
                  <a:gd name="T2" fmla="*/ 406 w 406"/>
                  <a:gd name="T3" fmla="*/ 0 h 492"/>
                  <a:gd name="T4" fmla="*/ 0 w 406"/>
                  <a:gd name="T5" fmla="*/ 0 h 492"/>
                  <a:gd name="T6" fmla="*/ 0 w 406"/>
                  <a:gd name="T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6" h="492">
                    <a:moveTo>
                      <a:pt x="406" y="492"/>
                    </a:moveTo>
                    <a:lnTo>
                      <a:pt x="406" y="0"/>
                    </a:lnTo>
                    <a:lnTo>
                      <a:pt x="0" y="0"/>
                    </a:lnTo>
                    <a:lnTo>
                      <a:pt x="0" y="492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Line 25">
                <a:extLst>
                  <a:ext uri="{FF2B5EF4-FFF2-40B4-BE49-F238E27FC236}">
                    <a16:creationId xmlns:a16="http://schemas.microsoft.com/office/drawing/2014/main" id="{7CADDB30-35C4-8F18-1E41-2A9D0D943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16550" y="3414713"/>
                <a:ext cx="0" cy="8255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Line 26">
                <a:extLst>
                  <a:ext uri="{FF2B5EF4-FFF2-40B4-BE49-F238E27FC236}">
                    <a16:creationId xmlns:a16="http://schemas.microsoft.com/office/drawing/2014/main" id="{87E6568B-F24A-A859-DB65-1E4C5D646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2025" y="3414713"/>
                <a:ext cx="0" cy="8255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Line 27">
                <a:extLst>
                  <a:ext uri="{FF2B5EF4-FFF2-40B4-BE49-F238E27FC236}">
                    <a16:creationId xmlns:a16="http://schemas.microsoft.com/office/drawing/2014/main" id="{3878C7F8-E8B5-2948-773D-63544FC15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2025" y="3829050"/>
                <a:ext cx="0" cy="220662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C5013AB5-7497-DB7B-B237-BAF8DA24F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16550" y="3829050"/>
                <a:ext cx="0" cy="220662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Line 29">
                <a:extLst>
                  <a:ext uri="{FF2B5EF4-FFF2-40B4-BE49-F238E27FC236}">
                    <a16:creationId xmlns:a16="http://schemas.microsoft.com/office/drawing/2014/main" id="{08F4DE21-0B99-7D19-72A0-1DA1BF6338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2025" y="4049713"/>
                <a:ext cx="644525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Line 30">
                <a:extLst>
                  <a:ext uri="{FF2B5EF4-FFF2-40B4-BE49-F238E27FC236}">
                    <a16:creationId xmlns:a16="http://schemas.microsoft.com/office/drawing/2014/main" id="{E30393C1-5911-D48E-7AF5-3721AA23E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2025" y="3829050"/>
                <a:ext cx="644525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Line 31">
                <a:extLst>
                  <a:ext uri="{FF2B5EF4-FFF2-40B4-BE49-F238E27FC236}">
                    <a16:creationId xmlns:a16="http://schemas.microsoft.com/office/drawing/2014/main" id="{4E5F8FEA-134E-078C-F1EF-28F545CC3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2025" y="3497263"/>
                <a:ext cx="0" cy="331787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Line 32">
                <a:extLst>
                  <a:ext uri="{FF2B5EF4-FFF2-40B4-BE49-F238E27FC236}">
                    <a16:creationId xmlns:a16="http://schemas.microsoft.com/office/drawing/2014/main" id="{975EF09A-4CC5-7C55-291E-7EFED339E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16550" y="3497263"/>
                <a:ext cx="0" cy="331787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Line 33">
                <a:extLst>
                  <a:ext uri="{FF2B5EF4-FFF2-40B4-BE49-F238E27FC236}">
                    <a16:creationId xmlns:a16="http://schemas.microsoft.com/office/drawing/2014/main" id="{4C6F1AB1-0CD4-6BAF-B676-24A8D9E38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2025" y="3497263"/>
                <a:ext cx="644525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" name="Line 34">
                <a:extLst>
                  <a:ext uri="{FF2B5EF4-FFF2-40B4-BE49-F238E27FC236}">
                    <a16:creationId xmlns:a16="http://schemas.microsoft.com/office/drawing/2014/main" id="{5C48C95D-AA97-1411-DF55-ECC2EA090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2025" y="3414713"/>
                <a:ext cx="644525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" name="Line 35">
                <a:extLst>
                  <a:ext uri="{FF2B5EF4-FFF2-40B4-BE49-F238E27FC236}">
                    <a16:creationId xmlns:a16="http://schemas.microsoft.com/office/drawing/2014/main" id="{536C6BE1-D53D-CB0E-A68F-2B5C013C5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2025" y="5291138"/>
                <a:ext cx="0" cy="65087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" name="Line 36">
                <a:extLst>
                  <a:ext uri="{FF2B5EF4-FFF2-40B4-BE49-F238E27FC236}">
                    <a16:creationId xmlns:a16="http://schemas.microsoft.com/office/drawing/2014/main" id="{DE5A9527-EBF0-6942-71BD-FAA8ABD1B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16550" y="5291138"/>
                <a:ext cx="0" cy="65087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" name="Line 37">
                <a:extLst>
                  <a:ext uri="{FF2B5EF4-FFF2-40B4-BE49-F238E27FC236}">
                    <a16:creationId xmlns:a16="http://schemas.microsoft.com/office/drawing/2014/main" id="{83A70933-08F5-14BC-B073-B947EC104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2025" y="5356225"/>
                <a:ext cx="644525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Line 38">
                <a:extLst>
                  <a:ext uri="{FF2B5EF4-FFF2-40B4-BE49-F238E27FC236}">
                    <a16:creationId xmlns:a16="http://schemas.microsoft.com/office/drawing/2014/main" id="{6A69CC37-B590-37B7-CD44-FE737F82E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2025" y="5291138"/>
                <a:ext cx="644525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id="{CF428C74-06E3-340D-F38A-940A075CE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5356225"/>
                <a:ext cx="644525" cy="830262"/>
              </a:xfrm>
              <a:custGeom>
                <a:avLst/>
                <a:gdLst>
                  <a:gd name="T0" fmla="*/ 0 w 406"/>
                  <a:gd name="T1" fmla="*/ 0 h 523"/>
                  <a:gd name="T2" fmla="*/ 0 w 406"/>
                  <a:gd name="T3" fmla="*/ 523 h 523"/>
                  <a:gd name="T4" fmla="*/ 406 w 406"/>
                  <a:gd name="T5" fmla="*/ 523 h 523"/>
                  <a:gd name="T6" fmla="*/ 406 w 406"/>
                  <a:gd name="T7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6" h="523">
                    <a:moveTo>
                      <a:pt x="0" y="0"/>
                    </a:moveTo>
                    <a:lnTo>
                      <a:pt x="0" y="523"/>
                    </a:lnTo>
                    <a:lnTo>
                      <a:pt x="406" y="523"/>
                    </a:lnTo>
                    <a:lnTo>
                      <a:pt x="406" y="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" name="Line 40">
                <a:extLst>
                  <a:ext uri="{FF2B5EF4-FFF2-40B4-BE49-F238E27FC236}">
                    <a16:creationId xmlns:a16="http://schemas.microsoft.com/office/drawing/2014/main" id="{5AD491D5-8CD1-D805-EFB3-6BE8008BB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2025" y="4049713"/>
                <a:ext cx="0" cy="1241425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" name="Line 41">
                <a:extLst>
                  <a:ext uri="{FF2B5EF4-FFF2-40B4-BE49-F238E27FC236}">
                    <a16:creationId xmlns:a16="http://schemas.microsoft.com/office/drawing/2014/main" id="{B30A1F9C-3861-7B61-C172-14D6D232D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16550" y="4049713"/>
                <a:ext cx="0" cy="1241425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EC196AC4-4491-666A-3D5B-F24994ACA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972" y="2659062"/>
              <a:ext cx="144000" cy="144000"/>
            </a:xfrm>
            <a:custGeom>
              <a:avLst/>
              <a:gdLst>
                <a:gd name="T0" fmla="*/ 59 w 59"/>
                <a:gd name="T1" fmla="*/ 0 h 58"/>
                <a:gd name="T2" fmla="*/ 0 w 59"/>
                <a:gd name="T3" fmla="*/ 0 h 58"/>
                <a:gd name="T4" fmla="*/ 0 w 59"/>
                <a:gd name="T5" fmla="*/ 58 h 58"/>
                <a:gd name="T6" fmla="*/ 59 w 59"/>
                <a:gd name="T7" fmla="*/ 58 h 58"/>
                <a:gd name="T8" fmla="*/ 59 w 59"/>
                <a:gd name="T9" fmla="*/ 0 h 58"/>
                <a:gd name="T10" fmla="*/ 59 w 59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59" y="58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0CAD25ED-086C-6E28-A28A-43B3A45EA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972" y="3206749"/>
              <a:ext cx="144000" cy="144000"/>
            </a:xfrm>
            <a:custGeom>
              <a:avLst/>
              <a:gdLst>
                <a:gd name="T0" fmla="*/ 59 w 59"/>
                <a:gd name="T1" fmla="*/ 0 h 58"/>
                <a:gd name="T2" fmla="*/ 0 w 59"/>
                <a:gd name="T3" fmla="*/ 0 h 58"/>
                <a:gd name="T4" fmla="*/ 0 w 59"/>
                <a:gd name="T5" fmla="*/ 58 h 58"/>
                <a:gd name="T6" fmla="*/ 59 w 59"/>
                <a:gd name="T7" fmla="*/ 58 h 58"/>
                <a:gd name="T8" fmla="*/ 59 w 59"/>
                <a:gd name="T9" fmla="*/ 0 h 58"/>
                <a:gd name="T10" fmla="*/ 59 w 59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59" y="58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2F630855-30E1-5C25-0412-F977420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972" y="3756025"/>
              <a:ext cx="144000" cy="144000"/>
            </a:xfrm>
            <a:custGeom>
              <a:avLst/>
              <a:gdLst>
                <a:gd name="T0" fmla="*/ 59 w 59"/>
                <a:gd name="T1" fmla="*/ 0 h 59"/>
                <a:gd name="T2" fmla="*/ 0 w 59"/>
                <a:gd name="T3" fmla="*/ 0 h 59"/>
                <a:gd name="T4" fmla="*/ 0 w 59"/>
                <a:gd name="T5" fmla="*/ 59 h 59"/>
                <a:gd name="T6" fmla="*/ 59 w 59"/>
                <a:gd name="T7" fmla="*/ 59 h 59"/>
                <a:gd name="T8" fmla="*/ 59 w 59"/>
                <a:gd name="T9" fmla="*/ 0 h 59"/>
                <a:gd name="T10" fmla="*/ 59 w 59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9">
                  <a:moveTo>
                    <a:pt x="59" y="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59" y="5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E3AC807E-6122-EAF5-A738-6074E3530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972" y="4306887"/>
              <a:ext cx="144000" cy="144000"/>
            </a:xfrm>
            <a:custGeom>
              <a:avLst/>
              <a:gdLst>
                <a:gd name="T0" fmla="*/ 59 w 59"/>
                <a:gd name="T1" fmla="*/ 0 h 57"/>
                <a:gd name="T2" fmla="*/ 0 w 59"/>
                <a:gd name="T3" fmla="*/ 0 h 57"/>
                <a:gd name="T4" fmla="*/ 0 w 59"/>
                <a:gd name="T5" fmla="*/ 57 h 57"/>
                <a:gd name="T6" fmla="*/ 59 w 59"/>
                <a:gd name="T7" fmla="*/ 57 h 57"/>
                <a:gd name="T8" fmla="*/ 59 w 59"/>
                <a:gd name="T9" fmla="*/ 0 h 57"/>
                <a:gd name="T10" fmla="*/ 59 w 5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9" y="57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A9F86806-7F11-D23C-F431-083D69993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972" y="4854574"/>
              <a:ext cx="144000" cy="144000"/>
            </a:xfrm>
            <a:custGeom>
              <a:avLst/>
              <a:gdLst>
                <a:gd name="T0" fmla="*/ 59 w 59"/>
                <a:gd name="T1" fmla="*/ 0 h 58"/>
                <a:gd name="T2" fmla="*/ 0 w 59"/>
                <a:gd name="T3" fmla="*/ 0 h 58"/>
                <a:gd name="T4" fmla="*/ 0 w 59"/>
                <a:gd name="T5" fmla="*/ 58 h 58"/>
                <a:gd name="T6" fmla="*/ 59 w 59"/>
                <a:gd name="T7" fmla="*/ 58 h 58"/>
                <a:gd name="T8" fmla="*/ 59 w 59"/>
                <a:gd name="T9" fmla="*/ 0 h 58"/>
                <a:gd name="T10" fmla="*/ 59 w 59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59" y="58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3058F0F7-46E3-42A9-6502-60DFCF1AC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972" y="5403849"/>
              <a:ext cx="144000" cy="144000"/>
            </a:xfrm>
            <a:custGeom>
              <a:avLst/>
              <a:gdLst>
                <a:gd name="T0" fmla="*/ 0 w 59"/>
                <a:gd name="T1" fmla="*/ 0 h 57"/>
                <a:gd name="T2" fmla="*/ 0 w 59"/>
                <a:gd name="T3" fmla="*/ 57 h 57"/>
                <a:gd name="T4" fmla="*/ 59 w 59"/>
                <a:gd name="T5" fmla="*/ 57 h 57"/>
                <a:gd name="T6" fmla="*/ 59 w 59"/>
                <a:gd name="T7" fmla="*/ 0 h 57"/>
                <a:gd name="T8" fmla="*/ 0 w 59"/>
                <a:gd name="T9" fmla="*/ 0 h 57"/>
                <a:gd name="T10" fmla="*/ 0 w 5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7">
                  <a:moveTo>
                    <a:pt x="0" y="0"/>
                  </a:moveTo>
                  <a:lnTo>
                    <a:pt x="0" y="57"/>
                  </a:lnTo>
                  <a:lnTo>
                    <a:pt x="59" y="57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B4F4E0C7-07B2-4B57-5CA2-40130F918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972" y="5951537"/>
              <a:ext cx="144000" cy="144000"/>
            </a:xfrm>
            <a:custGeom>
              <a:avLst/>
              <a:gdLst>
                <a:gd name="T0" fmla="*/ 0 w 59"/>
                <a:gd name="T1" fmla="*/ 0 h 57"/>
                <a:gd name="T2" fmla="*/ 0 w 59"/>
                <a:gd name="T3" fmla="*/ 57 h 57"/>
                <a:gd name="T4" fmla="*/ 59 w 59"/>
                <a:gd name="T5" fmla="*/ 57 h 57"/>
                <a:gd name="T6" fmla="*/ 59 w 59"/>
                <a:gd name="T7" fmla="*/ 0 h 57"/>
                <a:gd name="T8" fmla="*/ 0 w 59"/>
                <a:gd name="T9" fmla="*/ 0 h 57"/>
                <a:gd name="T10" fmla="*/ 0 w 5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7">
                  <a:moveTo>
                    <a:pt x="0" y="0"/>
                  </a:moveTo>
                  <a:lnTo>
                    <a:pt x="0" y="57"/>
                  </a:lnTo>
                  <a:lnTo>
                    <a:pt x="59" y="57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4AD6C5E0-EE39-860B-37F4-484C6BD66040}"/>
                </a:ext>
              </a:extLst>
            </p:cNvPr>
            <p:cNvSpPr txBox="1"/>
            <p:nvPr/>
          </p:nvSpPr>
          <p:spPr>
            <a:xfrm>
              <a:off x="4109118" y="6052658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3249FDA9-50FB-C2D5-7D09-09B75012B284}"/>
                </a:ext>
              </a:extLst>
            </p:cNvPr>
            <p:cNvSpPr txBox="1"/>
            <p:nvPr/>
          </p:nvSpPr>
          <p:spPr>
            <a:xfrm>
              <a:off x="3873476" y="569406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2000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F23150B8-E986-BFDB-B2E4-9C72FEB112F8}"/>
                </a:ext>
              </a:extLst>
            </p:cNvPr>
            <p:cNvSpPr txBox="1"/>
            <p:nvPr/>
          </p:nvSpPr>
          <p:spPr>
            <a:xfrm>
              <a:off x="3873476" y="5335467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4000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C07149FF-96C4-79B8-0437-6C773049CBC4}"/>
                </a:ext>
              </a:extLst>
            </p:cNvPr>
            <p:cNvSpPr txBox="1"/>
            <p:nvPr/>
          </p:nvSpPr>
          <p:spPr>
            <a:xfrm>
              <a:off x="3873476" y="497687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6000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BE42104E-5EED-2BB4-1804-699D2CA869D8}"/>
                </a:ext>
              </a:extLst>
            </p:cNvPr>
            <p:cNvSpPr txBox="1"/>
            <p:nvPr/>
          </p:nvSpPr>
          <p:spPr>
            <a:xfrm>
              <a:off x="3873476" y="4618275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8000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33894120-9F99-9E58-1F0B-73B2B4A53C93}"/>
                </a:ext>
              </a:extLst>
            </p:cNvPr>
            <p:cNvSpPr txBox="1"/>
            <p:nvPr/>
          </p:nvSpPr>
          <p:spPr>
            <a:xfrm>
              <a:off x="3794930" y="4259680"/>
              <a:ext cx="5774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10000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E72449AE-F1FF-A38E-6EA7-A019FE9A26F7}"/>
                </a:ext>
              </a:extLst>
            </p:cNvPr>
            <p:cNvSpPr txBox="1"/>
            <p:nvPr/>
          </p:nvSpPr>
          <p:spPr>
            <a:xfrm>
              <a:off x="3794930" y="3901085"/>
              <a:ext cx="5774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12000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49F9B3C5-0D54-E871-2122-9238F4DAE292}"/>
                </a:ext>
              </a:extLst>
            </p:cNvPr>
            <p:cNvSpPr txBox="1"/>
            <p:nvPr/>
          </p:nvSpPr>
          <p:spPr>
            <a:xfrm>
              <a:off x="3794930" y="3542490"/>
              <a:ext cx="5774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14000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0BE245C-9336-DE65-0F72-A7AEE4E1ED33}"/>
                </a:ext>
              </a:extLst>
            </p:cNvPr>
            <p:cNvSpPr txBox="1"/>
            <p:nvPr/>
          </p:nvSpPr>
          <p:spPr>
            <a:xfrm>
              <a:off x="3794930" y="3183895"/>
              <a:ext cx="5774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16000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C140314B-ADAF-F5A4-DDC8-5D473E58AB7B}"/>
                </a:ext>
              </a:extLst>
            </p:cNvPr>
            <p:cNvSpPr txBox="1"/>
            <p:nvPr/>
          </p:nvSpPr>
          <p:spPr>
            <a:xfrm>
              <a:off x="3794930" y="2825299"/>
              <a:ext cx="5774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18000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09072817-ED13-29D8-2A73-7E59CCBAFCF6}"/>
                </a:ext>
              </a:extLst>
            </p:cNvPr>
            <p:cNvSpPr txBox="1"/>
            <p:nvPr/>
          </p:nvSpPr>
          <p:spPr>
            <a:xfrm>
              <a:off x="3794930" y="2466703"/>
              <a:ext cx="5774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20000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26F36DD-4C41-6DC0-6F01-315419986640}"/>
                </a:ext>
              </a:extLst>
            </p:cNvPr>
            <p:cNvSpPr txBox="1"/>
            <p:nvPr/>
          </p:nvSpPr>
          <p:spPr>
            <a:xfrm>
              <a:off x="6211261" y="2591851"/>
              <a:ext cx="29347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Missing VL: missing for two previous</a:t>
              </a:r>
              <a:br>
                <a:rPr lang="en-GB" sz="1400" b="1" dirty="0"/>
              </a:br>
              <a:r>
                <a:rPr lang="en-GB" sz="1400" b="1" dirty="0"/>
                <a:t>year assumed not VS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E26881F8-614B-7404-94B8-59C25517ACC2}"/>
                </a:ext>
              </a:extLst>
            </p:cNvPr>
            <p:cNvSpPr txBox="1"/>
            <p:nvPr/>
          </p:nvSpPr>
          <p:spPr>
            <a:xfrm>
              <a:off x="6211261" y="3141200"/>
              <a:ext cx="328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Missing VL: assumed proportion VS same</a:t>
              </a:r>
              <a:br>
                <a:rPr lang="en-GB" sz="1400" b="1" dirty="0"/>
              </a:br>
              <a:r>
                <a:rPr lang="en-GB" sz="1400" b="1" dirty="0"/>
                <a:t>as where data reported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EE093C07-E1AA-3DA6-EF80-51000C358B7F}"/>
                </a:ext>
              </a:extLst>
            </p:cNvPr>
            <p:cNvSpPr txBox="1"/>
            <p:nvPr/>
          </p:nvSpPr>
          <p:spPr>
            <a:xfrm>
              <a:off x="6211261" y="3690550"/>
              <a:ext cx="29288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Treated with unsuppressed viral load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A8103C7-2492-016B-E924-30343AAC2118}"/>
                </a:ext>
              </a:extLst>
            </p:cNvPr>
            <p:cNvSpPr txBox="1"/>
            <p:nvPr/>
          </p:nvSpPr>
          <p:spPr>
            <a:xfrm>
              <a:off x="6211261" y="4218154"/>
              <a:ext cx="1490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Not on treatment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2F4D73A0-34E3-FE5D-3B49-1AC441D9F1DC}"/>
                </a:ext>
              </a:extLst>
            </p:cNvPr>
            <p:cNvSpPr txBox="1"/>
            <p:nvPr/>
          </p:nvSpPr>
          <p:spPr>
            <a:xfrm>
              <a:off x="6211261" y="4767504"/>
              <a:ext cx="15554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Not accessing care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80289170-97E0-FBED-BFEB-2D620796DB9C}"/>
                </a:ext>
              </a:extLst>
            </p:cNvPr>
            <p:cNvSpPr txBox="1"/>
            <p:nvPr/>
          </p:nvSpPr>
          <p:spPr>
            <a:xfrm>
              <a:off x="6211261" y="5316854"/>
              <a:ext cx="15070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Not linked to care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ADEF4DA4-72E7-D71E-387C-AD125F5589F0}"/>
                </a:ext>
              </a:extLst>
            </p:cNvPr>
            <p:cNvSpPr txBox="1"/>
            <p:nvPr/>
          </p:nvSpPr>
          <p:spPr>
            <a:xfrm>
              <a:off x="6211261" y="5866203"/>
              <a:ext cx="1162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Undiagnosed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B5968F72-4CDD-42A2-2236-CB3D960D772E}"/>
                </a:ext>
              </a:extLst>
            </p:cNvPr>
            <p:cNvSpPr txBox="1"/>
            <p:nvPr/>
          </p:nvSpPr>
          <p:spPr>
            <a:xfrm>
              <a:off x="4120333" y="6267930"/>
              <a:ext cx="1919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/>
                <a:t>Transmissible viral load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59CCBF04-746D-8843-04FA-71AD6348B983}"/>
                </a:ext>
              </a:extLst>
            </p:cNvPr>
            <p:cNvSpPr txBox="1"/>
            <p:nvPr/>
          </p:nvSpPr>
          <p:spPr>
            <a:xfrm>
              <a:off x="4881951" y="2824734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/>
                <a:t>22%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FFA1FF8A-A3E7-C05B-6FBD-EAA16A4C4CAD}"/>
                </a:ext>
              </a:extLst>
            </p:cNvPr>
            <p:cNvSpPr txBox="1"/>
            <p:nvPr/>
          </p:nvSpPr>
          <p:spPr>
            <a:xfrm>
              <a:off x="4921224" y="3312726"/>
              <a:ext cx="3754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2%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6F16EBE2-6C8C-306B-018A-9FEC87581EAC}"/>
                </a:ext>
              </a:extLst>
            </p:cNvPr>
            <p:cNvSpPr txBox="1"/>
            <p:nvPr/>
          </p:nvSpPr>
          <p:spPr>
            <a:xfrm>
              <a:off x="4903591" y="3515538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/>
                <a:t>9% 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0A20CB04-F9A9-BE3A-46B2-19612BDDA218}"/>
                </a:ext>
              </a:extLst>
            </p:cNvPr>
            <p:cNvSpPr txBox="1"/>
            <p:nvPr/>
          </p:nvSpPr>
          <p:spPr>
            <a:xfrm>
              <a:off x="4903591" y="3800881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/>
                <a:t>6% 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3E769289-4399-6AFC-5FCB-29DD6929474E}"/>
                </a:ext>
              </a:extLst>
            </p:cNvPr>
            <p:cNvSpPr txBox="1"/>
            <p:nvPr/>
          </p:nvSpPr>
          <p:spPr>
            <a:xfrm>
              <a:off x="4864318" y="4385199"/>
              <a:ext cx="489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/>
                <a:t>35% 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AB5C1959-0243-F345-7E3C-5E3BBE024231}"/>
                </a:ext>
              </a:extLst>
            </p:cNvPr>
            <p:cNvSpPr txBox="1"/>
            <p:nvPr/>
          </p:nvSpPr>
          <p:spPr>
            <a:xfrm>
              <a:off x="4903590" y="5208145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1% 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1BC6DFCC-A8FC-614B-4E35-FDBC024F402D}"/>
                </a:ext>
              </a:extLst>
            </p:cNvPr>
            <p:cNvSpPr txBox="1"/>
            <p:nvPr/>
          </p:nvSpPr>
          <p:spPr>
            <a:xfrm>
              <a:off x="4881951" y="5643079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24%</a:t>
              </a:r>
            </a:p>
          </p:txBody>
        </p:sp>
      </p:grpSp>
      <p:sp>
        <p:nvSpPr>
          <p:cNvPr id="84" name="ZoneTexte 83">
            <a:extLst>
              <a:ext uri="{FF2B5EF4-FFF2-40B4-BE49-F238E27FC236}">
                <a16:creationId xmlns:a16="http://schemas.microsoft.com/office/drawing/2014/main" id="{8A5D32BE-39EF-0CED-E7F1-2FB37BBE657C}"/>
              </a:ext>
            </a:extLst>
          </p:cNvPr>
          <p:cNvSpPr txBox="1"/>
          <p:nvPr/>
        </p:nvSpPr>
        <p:spPr>
          <a:xfrm>
            <a:off x="9381294" y="6439626"/>
            <a:ext cx="2810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i="1" dirty="0"/>
              <a:t>Brown A, AIDS 2022, Abs. 0AC0302 </a:t>
            </a:r>
          </a:p>
        </p:txBody>
      </p:sp>
    </p:spTree>
    <p:extLst>
      <p:ext uri="{BB962C8B-B14F-4D97-AF65-F5344CB8AC3E}">
        <p14:creationId xmlns:p14="http://schemas.microsoft.com/office/powerpoint/2010/main" val="412021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4E98C-4783-9B4C-B77D-80186995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Rapid ART initiation in advanced HIV disease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578107-3A85-C646-90AB-49879EF5D1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9718" y="1472176"/>
            <a:ext cx="5559300" cy="5269223"/>
          </a:xfrm>
        </p:spPr>
        <p:txBody>
          <a:bodyPr>
            <a:noAutofit/>
          </a:bodyPr>
          <a:lstStyle/>
          <a:p>
            <a:r>
              <a:rPr lang="en-GB" sz="2000" dirty="0"/>
              <a:t>Monocentric study, Roma, Italy</a:t>
            </a:r>
          </a:p>
          <a:p>
            <a:r>
              <a:rPr lang="en-GB" sz="2000" dirty="0"/>
              <a:t>May 2020-January 2021: 116 new HIV diagnoses, 40 (34%) with advanced disease (AIDS and/or CD4 &lt; 200/mm</a:t>
            </a:r>
            <a:r>
              <a:rPr lang="en-GB" sz="2000" baseline="30000" dirty="0"/>
              <a:t>3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Exclusion if </a:t>
            </a:r>
            <a:r>
              <a:rPr lang="en-GB" sz="2000" dirty="0" err="1"/>
              <a:t>CrCl</a:t>
            </a:r>
            <a:r>
              <a:rPr lang="en-GB" sz="2000" dirty="0"/>
              <a:t> &lt; 30 mL/min, severe hepatic impairment, active TB, cryptococcosis, pregnancy, active chemotherapy</a:t>
            </a:r>
          </a:p>
          <a:p>
            <a:pPr lvl="1"/>
            <a:r>
              <a:rPr lang="en-GB" sz="2000" dirty="0"/>
              <a:t>B/F/TAF started within 7 days (median 6 days) of HIV diagnosis, N = 30</a:t>
            </a:r>
          </a:p>
          <a:p>
            <a:pPr lvl="2"/>
            <a:r>
              <a:rPr lang="en-GB" sz="2000" dirty="0"/>
              <a:t>Main ineligibility reason: time needed to exclude active TB</a:t>
            </a:r>
          </a:p>
          <a:p>
            <a:pPr lvl="2"/>
            <a:r>
              <a:rPr lang="en-GB" sz="2000" dirty="0"/>
              <a:t>Median baseline CD4 = 90 (39-147)</a:t>
            </a:r>
          </a:p>
          <a:p>
            <a:pPr lvl="2"/>
            <a:r>
              <a:rPr lang="en-GB" sz="2000" dirty="0"/>
              <a:t>AIDS  = 13 (43%): 7 PCP + 5 KS + 1 AIDS dementia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520063-415A-AA40-A834-F316B8DE5ACD}"/>
              </a:ext>
            </a:extLst>
          </p:cNvPr>
          <p:cNvSpPr txBox="1"/>
          <p:nvPr/>
        </p:nvSpPr>
        <p:spPr>
          <a:xfrm>
            <a:off x="9459126" y="6445369"/>
            <a:ext cx="2729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i="1"/>
              <a:t>Camici M, AIDS 2022, Abs. EPB151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6BC48B4-605A-E09A-157D-4409238263F0}"/>
              </a:ext>
            </a:extLst>
          </p:cNvPr>
          <p:cNvSpPr txBox="1">
            <a:spLocks/>
          </p:cNvSpPr>
          <p:nvPr/>
        </p:nvSpPr>
        <p:spPr>
          <a:xfrm>
            <a:off x="6054438" y="1977888"/>
            <a:ext cx="5832764" cy="413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Results</a:t>
            </a:r>
            <a:endParaRPr lang="en-GB" sz="2600" b="1" dirty="0"/>
          </a:p>
          <a:p>
            <a:pPr lvl="1"/>
            <a:r>
              <a:rPr lang="en-GB" sz="2000" dirty="0"/>
              <a:t>1 with HIV RNA 59 c/mL at W48, undetectable </a:t>
            </a:r>
            <a:br>
              <a:rPr lang="en-GB" sz="2000" dirty="0"/>
            </a:br>
            <a:r>
              <a:rPr lang="en-GB" sz="2000" dirty="0"/>
              <a:t>3 months later</a:t>
            </a:r>
          </a:p>
          <a:p>
            <a:pPr lvl="1"/>
            <a:r>
              <a:rPr lang="en-GB" sz="2000" dirty="0"/>
              <a:t>1 with HIV RNA 233 c/mL at W48, undetectable </a:t>
            </a:r>
            <a:br>
              <a:rPr lang="en-GB" sz="2000" dirty="0"/>
            </a:br>
            <a:r>
              <a:rPr lang="en-GB" sz="2000" dirty="0"/>
              <a:t>3 months later</a:t>
            </a:r>
          </a:p>
          <a:p>
            <a:pPr lvl="1"/>
            <a:r>
              <a:rPr lang="en-GB" sz="2000" dirty="0"/>
              <a:t>Median CD4 at W48 = 303/mm</a:t>
            </a:r>
            <a:r>
              <a:rPr lang="en-GB" sz="2000" baseline="30000" dirty="0"/>
              <a:t>3</a:t>
            </a:r>
          </a:p>
          <a:p>
            <a:pPr lvl="1"/>
            <a:r>
              <a:rPr lang="en-GB" sz="2000" dirty="0"/>
              <a:t>No death</a:t>
            </a:r>
          </a:p>
          <a:p>
            <a:pPr lvl="1"/>
            <a:r>
              <a:rPr lang="en-GB" sz="2000" dirty="0"/>
              <a:t>No discontinuation for baseline genotypic resistance</a:t>
            </a:r>
          </a:p>
          <a:p>
            <a:pPr lvl="1"/>
            <a:r>
              <a:rPr lang="en-GB" sz="2000" dirty="0"/>
              <a:t>No discontinuation for toxicity or virologic failure</a:t>
            </a:r>
          </a:p>
          <a:p>
            <a:pPr lvl="1"/>
            <a:r>
              <a:rPr lang="en-GB" sz="2000" dirty="0"/>
              <a:t>Improved neurocognitive outcomes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14929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AE688-4184-5C41-BE30-B93CA0E2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Long-term survival and immune recovery </a:t>
            </a:r>
            <a:br>
              <a:rPr lang="en-GB" dirty="0"/>
            </a:br>
            <a:r>
              <a:rPr lang="en-GB" dirty="0"/>
              <a:t>in late presenters: PISCIS cohort (1)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6281CE2-5731-88D0-0BD4-A3E30C4DF255}"/>
              </a:ext>
            </a:extLst>
          </p:cNvPr>
          <p:cNvGrpSpPr/>
          <p:nvPr/>
        </p:nvGrpSpPr>
        <p:grpSpPr>
          <a:xfrm>
            <a:off x="1905770" y="1520412"/>
            <a:ext cx="8439703" cy="5120147"/>
            <a:chOff x="1905770" y="1520412"/>
            <a:chExt cx="8439703" cy="5120147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D2E8DCEB-2333-1195-39AF-2CAC3B4C0216}"/>
                </a:ext>
              </a:extLst>
            </p:cNvPr>
            <p:cNvSpPr/>
            <p:nvPr/>
          </p:nvSpPr>
          <p:spPr>
            <a:xfrm>
              <a:off x="4488125" y="1520412"/>
              <a:ext cx="2137144" cy="49009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ART initiation</a:t>
              </a:r>
              <a:br>
                <a:rPr lang="en-GB" sz="1400" b="1" dirty="0">
                  <a:solidFill>
                    <a:schemeClr val="tx1"/>
                  </a:solidFill>
                </a:rPr>
              </a:br>
              <a:r>
                <a:rPr lang="en-GB" sz="1400" b="1" dirty="0">
                  <a:solidFill>
                    <a:schemeClr val="tx1"/>
                  </a:solidFill>
                </a:rPr>
                <a:t>(N=2789)</a:t>
              </a: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C86BAD6B-2430-B362-4772-8730D3957517}"/>
                </a:ext>
              </a:extLst>
            </p:cNvPr>
            <p:cNvSpPr/>
            <p:nvPr/>
          </p:nvSpPr>
          <p:spPr>
            <a:xfrm>
              <a:off x="2223527" y="2413547"/>
              <a:ext cx="1839433" cy="56452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Non-late presenters</a:t>
              </a:r>
              <a:br>
                <a:rPr lang="en-GB" sz="1400" b="1">
                  <a:solidFill>
                    <a:schemeClr val="tx1"/>
                  </a:solidFill>
                </a:rPr>
              </a:br>
              <a:r>
                <a:rPr lang="en-GB" sz="1400" b="1">
                  <a:solidFill>
                    <a:schemeClr val="tx1"/>
                  </a:solidFill>
                </a:rPr>
                <a:t>(N=1289)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A33316E1-4971-5711-3F9C-3FADD794BC55}"/>
                </a:ext>
              </a:extLst>
            </p:cNvPr>
            <p:cNvSpPr/>
            <p:nvPr/>
          </p:nvSpPr>
          <p:spPr>
            <a:xfrm>
              <a:off x="7213428" y="2413547"/>
              <a:ext cx="1839433" cy="56452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Late presenters</a:t>
              </a:r>
              <a:br>
                <a:rPr lang="en-GB" sz="1400" b="1">
                  <a:solidFill>
                    <a:schemeClr val="tx1"/>
                  </a:solidFill>
                </a:rPr>
              </a:br>
              <a:r>
                <a:rPr lang="en-GB" sz="1400" b="1">
                  <a:solidFill>
                    <a:schemeClr val="tx1"/>
                  </a:solidFill>
                </a:rPr>
                <a:t>(N=1500)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43D3AEB3-8913-62AB-9EB5-8B349C1E3E25}"/>
                </a:ext>
              </a:extLst>
            </p:cNvPr>
            <p:cNvSpPr/>
            <p:nvPr/>
          </p:nvSpPr>
          <p:spPr>
            <a:xfrm>
              <a:off x="8225545" y="3098849"/>
              <a:ext cx="2119928" cy="56452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Died within first 2 years (N=59)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13C8C521-B0D9-0883-6C66-6C4EC03F44D6}"/>
                </a:ext>
              </a:extLst>
            </p:cNvPr>
            <p:cNvSpPr/>
            <p:nvPr/>
          </p:nvSpPr>
          <p:spPr>
            <a:xfrm>
              <a:off x="3258183" y="3098849"/>
              <a:ext cx="2119928" cy="56452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Died within first 2 years (N=11)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97323A29-D890-0C0A-B51F-D8E4A4639520}"/>
                </a:ext>
              </a:extLst>
            </p:cNvPr>
            <p:cNvSpPr/>
            <p:nvPr/>
          </p:nvSpPr>
          <p:spPr>
            <a:xfrm>
              <a:off x="2223526" y="3784150"/>
              <a:ext cx="1839433" cy="68251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2-years survivors non-late presenters (N=1278)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D95A6C14-63FE-42DA-B6CB-77233FA9654D}"/>
                </a:ext>
              </a:extLst>
            </p:cNvPr>
            <p:cNvSpPr/>
            <p:nvPr/>
          </p:nvSpPr>
          <p:spPr>
            <a:xfrm>
              <a:off x="7213428" y="3784150"/>
              <a:ext cx="1839433" cy="68251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2-years survivors late presenters (N=1278)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AE96764B-8083-E712-381C-2BDDC03FA446}"/>
                </a:ext>
              </a:extLst>
            </p:cNvPr>
            <p:cNvSpPr/>
            <p:nvPr/>
          </p:nvSpPr>
          <p:spPr>
            <a:xfrm>
              <a:off x="1905770" y="5568466"/>
              <a:ext cx="1370380" cy="107209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u="sng">
                  <a:solidFill>
                    <a:schemeClr val="tx1"/>
                  </a:solidFill>
                </a:rPr>
                <a:t>&gt;</a:t>
              </a:r>
              <a:r>
                <a:rPr lang="en-GB" sz="1400" b="1">
                  <a:solidFill>
                    <a:schemeClr val="tx1"/>
                  </a:solidFill>
                </a:rPr>
                <a:t> 500</a:t>
              </a:r>
              <a:br>
                <a:rPr lang="en-GB" sz="1400" b="1">
                  <a:solidFill>
                    <a:schemeClr val="tx1"/>
                  </a:solidFill>
                </a:rPr>
              </a:br>
              <a:r>
                <a:rPr lang="en-GB" sz="1400" b="1">
                  <a:solidFill>
                    <a:schemeClr val="tx1"/>
                  </a:solidFill>
                </a:rPr>
                <a:t>(N=1145)</a:t>
              </a:r>
              <a:br>
                <a:rPr lang="en-GB" sz="1400" b="1">
                  <a:solidFill>
                    <a:schemeClr val="tx1"/>
                  </a:solidFill>
                </a:rPr>
              </a:br>
              <a:r>
                <a:rPr lang="en-GB" sz="1400" b="1">
                  <a:solidFill>
                    <a:schemeClr val="tx1"/>
                  </a:solidFill>
                </a:rPr>
                <a:t>Reference</a:t>
              </a:r>
              <a:br>
                <a:rPr lang="en-GB" sz="1400" b="1">
                  <a:solidFill>
                    <a:schemeClr val="tx1"/>
                  </a:solidFill>
                </a:rPr>
              </a:br>
              <a:r>
                <a:rPr lang="en-GB" sz="1400" b="1">
                  <a:solidFill>
                    <a:schemeClr val="tx1"/>
                  </a:solidFill>
                </a:rPr>
                <a:t>population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83480AAD-8A93-2B53-AD94-234DC15A735C}"/>
                </a:ext>
              </a:extLst>
            </p:cNvPr>
            <p:cNvSpPr/>
            <p:nvPr/>
          </p:nvSpPr>
          <p:spPr>
            <a:xfrm>
              <a:off x="3472851" y="5568466"/>
              <a:ext cx="972879" cy="107209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&lt; 500</a:t>
              </a:r>
              <a:br>
                <a:rPr lang="en-GB" sz="1400" b="1">
                  <a:solidFill>
                    <a:schemeClr val="tx1"/>
                  </a:solidFill>
                </a:rPr>
              </a:br>
              <a:r>
                <a:rPr lang="en-GB" sz="1400" b="1">
                  <a:solidFill>
                    <a:schemeClr val="tx1"/>
                  </a:solidFill>
                </a:rPr>
                <a:t>(N=133)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24593A0D-D42D-AEB3-1058-F59F3F9E1A8A}"/>
                </a:ext>
              </a:extLst>
            </p:cNvPr>
            <p:cNvSpPr/>
            <p:nvPr/>
          </p:nvSpPr>
          <p:spPr>
            <a:xfrm>
              <a:off x="6133749" y="5568466"/>
              <a:ext cx="940477" cy="56452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&gt; 500</a:t>
              </a:r>
              <a:br>
                <a:rPr lang="en-GB" sz="1400" b="1">
                  <a:solidFill>
                    <a:schemeClr val="tx1"/>
                  </a:solidFill>
                </a:rPr>
              </a:br>
              <a:r>
                <a:rPr lang="en-GB" sz="1400" b="1">
                  <a:solidFill>
                    <a:schemeClr val="tx1"/>
                  </a:solidFill>
                </a:rPr>
                <a:t>(N=637)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6CBB4D8C-730F-DBBF-E587-71B31FEFFDB8}"/>
                </a:ext>
              </a:extLst>
            </p:cNvPr>
            <p:cNvSpPr/>
            <p:nvPr/>
          </p:nvSpPr>
          <p:spPr>
            <a:xfrm>
              <a:off x="7157359" y="5568466"/>
              <a:ext cx="940477" cy="56452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350-500</a:t>
              </a:r>
              <a:br>
                <a:rPr lang="en-GB" sz="1400" b="1">
                  <a:solidFill>
                    <a:schemeClr val="tx1"/>
                  </a:solidFill>
                </a:rPr>
              </a:br>
              <a:r>
                <a:rPr lang="en-GB" sz="1400" b="1">
                  <a:solidFill>
                    <a:schemeClr val="tx1"/>
                  </a:solidFill>
                </a:rPr>
                <a:t>(N=374)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B9D368BC-74D1-F689-6F2C-A89716AC1879}"/>
                </a:ext>
              </a:extLst>
            </p:cNvPr>
            <p:cNvSpPr/>
            <p:nvPr/>
          </p:nvSpPr>
          <p:spPr>
            <a:xfrm>
              <a:off x="8111521" y="5568466"/>
              <a:ext cx="940477" cy="56452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200-350</a:t>
              </a:r>
              <a:br>
                <a:rPr lang="en-GB" sz="1400" b="1">
                  <a:solidFill>
                    <a:schemeClr val="tx1"/>
                  </a:solidFill>
                </a:rPr>
              </a:br>
              <a:r>
                <a:rPr lang="en-GB" sz="1400" b="1">
                  <a:solidFill>
                    <a:schemeClr val="tx1"/>
                  </a:solidFill>
                </a:rPr>
                <a:t>(N=304)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881BB211-2890-D049-1100-57A86A34586C}"/>
                </a:ext>
              </a:extLst>
            </p:cNvPr>
            <p:cNvSpPr/>
            <p:nvPr/>
          </p:nvSpPr>
          <p:spPr>
            <a:xfrm>
              <a:off x="9088832" y="5568466"/>
              <a:ext cx="940478" cy="56452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&lt; 200</a:t>
              </a:r>
              <a:br>
                <a:rPr lang="en-GB" sz="1400" b="1">
                  <a:solidFill>
                    <a:schemeClr val="tx1"/>
                  </a:solidFill>
                </a:rPr>
              </a:br>
              <a:r>
                <a:rPr lang="en-GB" sz="1400" b="1">
                  <a:solidFill>
                    <a:schemeClr val="tx1"/>
                  </a:solidFill>
                </a:rPr>
                <a:t>(N=126)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B237139B-C920-9221-6BE5-0DE44358709D}"/>
                </a:ext>
              </a:extLst>
            </p:cNvPr>
            <p:cNvSpPr/>
            <p:nvPr/>
          </p:nvSpPr>
          <p:spPr>
            <a:xfrm>
              <a:off x="4851882" y="3767130"/>
              <a:ext cx="1687036" cy="80914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Analysis population</a:t>
              </a:r>
              <a:br>
                <a:rPr lang="en-GB" sz="1400" b="1">
                  <a:solidFill>
                    <a:schemeClr val="tx1"/>
                  </a:solidFill>
                </a:rPr>
              </a:br>
              <a:r>
                <a:rPr lang="en-GB" sz="1400" b="1">
                  <a:solidFill>
                    <a:schemeClr val="tx1"/>
                  </a:solidFill>
                </a:rPr>
                <a:t>(N=2719)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911FD00-C698-1DB8-5157-1A656450BB33}"/>
                </a:ext>
              </a:extLst>
            </p:cNvPr>
            <p:cNvSpPr txBox="1"/>
            <p:nvPr/>
          </p:nvSpPr>
          <p:spPr>
            <a:xfrm>
              <a:off x="2098034" y="5158804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/>
                <a:t>90%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C38133C-96E9-1ACC-E76F-00E8365C7A88}"/>
                </a:ext>
              </a:extLst>
            </p:cNvPr>
            <p:cNvSpPr txBox="1"/>
            <p:nvPr/>
          </p:nvSpPr>
          <p:spPr>
            <a:xfrm>
              <a:off x="6173842" y="5241666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/>
                <a:t>44%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2D85B23-E45F-F9AD-99BF-5C939D46379C}"/>
                </a:ext>
              </a:extLst>
            </p:cNvPr>
            <p:cNvSpPr txBox="1"/>
            <p:nvPr/>
          </p:nvSpPr>
          <p:spPr>
            <a:xfrm>
              <a:off x="7862091" y="5241666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/>
                <a:t>47%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39FD99E-B4E9-E8F8-A88C-A11EC12A7B27}"/>
                </a:ext>
              </a:extLst>
            </p:cNvPr>
            <p:cNvSpPr txBox="1"/>
            <p:nvPr/>
          </p:nvSpPr>
          <p:spPr>
            <a:xfrm>
              <a:off x="9576564" y="5241666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/>
                <a:t>8,7%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F45EAEE-EB26-3106-C948-25B0E87F52A1}"/>
                </a:ext>
              </a:extLst>
            </p:cNvPr>
            <p:cNvSpPr txBox="1"/>
            <p:nvPr/>
          </p:nvSpPr>
          <p:spPr>
            <a:xfrm>
              <a:off x="9126029" y="4016250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/>
                <a:t>LP 53%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499CC92-E817-8482-DA8C-E8F40DF24F1B}"/>
                </a:ext>
              </a:extLst>
            </p:cNvPr>
            <p:cNvSpPr txBox="1"/>
            <p:nvPr/>
          </p:nvSpPr>
          <p:spPr>
            <a:xfrm>
              <a:off x="2039206" y="1864512"/>
              <a:ext cx="2340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600" b="1">
                  <a:solidFill>
                    <a:srgbClr val="0070C0"/>
                  </a:solidFill>
                </a:rPr>
                <a:t>CD4+ count &gt; 350 cells/µl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B2F48001-4B57-F633-3418-BAAD5A2A773B}"/>
                </a:ext>
              </a:extLst>
            </p:cNvPr>
            <p:cNvSpPr txBox="1"/>
            <p:nvPr/>
          </p:nvSpPr>
          <p:spPr>
            <a:xfrm>
              <a:off x="6637174" y="1864512"/>
              <a:ext cx="2340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>
                  <a:solidFill>
                    <a:srgbClr val="0070C0"/>
                  </a:solidFill>
                </a:rPr>
                <a:t>CD4+ count </a:t>
              </a:r>
              <a:r>
                <a:rPr lang="en-GB" sz="1600" b="1" u="sng">
                  <a:solidFill>
                    <a:srgbClr val="0070C0"/>
                  </a:solidFill>
                </a:rPr>
                <a:t>&lt;</a:t>
              </a:r>
              <a:r>
                <a:rPr lang="en-GB" sz="1600" b="1">
                  <a:solidFill>
                    <a:srgbClr val="0070C0"/>
                  </a:solidFill>
                </a:rPr>
                <a:t> 350 cells/µl</a:t>
              </a:r>
            </a:p>
          </p:txBody>
        </p:sp>
        <p:cxnSp>
          <p:nvCxnSpPr>
            <p:cNvPr id="27" name="Connecteur : en angle 26">
              <a:extLst>
                <a:ext uri="{FF2B5EF4-FFF2-40B4-BE49-F238E27FC236}">
                  <a16:creationId xmlns:a16="http://schemas.microsoft.com/office/drawing/2014/main" id="{E39EB4CD-BD08-9C75-9D8B-390CF095B83E}"/>
                </a:ext>
              </a:extLst>
            </p:cNvPr>
            <p:cNvCxnSpPr>
              <a:stCxn id="3" idx="2"/>
              <a:endCxn id="6" idx="0"/>
            </p:cNvCxnSpPr>
            <p:nvPr/>
          </p:nvCxnSpPr>
          <p:spPr>
            <a:xfrm rot="5400000">
              <a:off x="4148451" y="1005300"/>
              <a:ext cx="403041" cy="2413453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 : en angle 28">
              <a:extLst>
                <a:ext uri="{FF2B5EF4-FFF2-40B4-BE49-F238E27FC236}">
                  <a16:creationId xmlns:a16="http://schemas.microsoft.com/office/drawing/2014/main" id="{CC2E52AD-0B38-EFAF-0F45-024E91066929}"/>
                </a:ext>
              </a:extLst>
            </p:cNvPr>
            <p:cNvCxnSpPr>
              <a:cxnSpLocks/>
              <a:stCxn id="3" idx="2"/>
              <a:endCxn id="7" idx="0"/>
            </p:cNvCxnSpPr>
            <p:nvPr/>
          </p:nvCxnSpPr>
          <p:spPr>
            <a:xfrm rot="16200000" flipH="1">
              <a:off x="6643401" y="923802"/>
              <a:ext cx="403041" cy="2576448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4FCA6775-35D6-4B50-AB05-130CD1B8E463}"/>
                </a:ext>
              </a:extLst>
            </p:cNvPr>
            <p:cNvCxnSpPr>
              <a:cxnSpLocks/>
              <a:stCxn id="6" idx="2"/>
              <a:endCxn id="10" idx="0"/>
            </p:cNvCxnSpPr>
            <p:nvPr/>
          </p:nvCxnSpPr>
          <p:spPr>
            <a:xfrm flipH="1">
              <a:off x="3143243" y="2978069"/>
              <a:ext cx="1" cy="8060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F63D79E0-7C4B-CDFB-DCCE-73524911E266}"/>
                </a:ext>
              </a:extLst>
            </p:cNvPr>
            <p:cNvCxnSpPr>
              <a:cxnSpLocks/>
              <a:stCxn id="7" idx="2"/>
              <a:endCxn id="11" idx="0"/>
            </p:cNvCxnSpPr>
            <p:nvPr/>
          </p:nvCxnSpPr>
          <p:spPr>
            <a:xfrm>
              <a:off x="8133145" y="2978069"/>
              <a:ext cx="0" cy="8060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 : en angle 35">
              <a:extLst>
                <a:ext uri="{FF2B5EF4-FFF2-40B4-BE49-F238E27FC236}">
                  <a16:creationId xmlns:a16="http://schemas.microsoft.com/office/drawing/2014/main" id="{3318ACA0-62DD-7C1E-6ECA-96FA7FF0A68D}"/>
                </a:ext>
              </a:extLst>
            </p:cNvPr>
            <p:cNvCxnSpPr>
              <a:stCxn id="10" idx="2"/>
              <a:endCxn id="12" idx="0"/>
            </p:cNvCxnSpPr>
            <p:nvPr/>
          </p:nvCxnSpPr>
          <p:spPr>
            <a:xfrm rot="5400000">
              <a:off x="2316201" y="4741423"/>
              <a:ext cx="1101803" cy="552283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 : en angle 37">
              <a:extLst>
                <a:ext uri="{FF2B5EF4-FFF2-40B4-BE49-F238E27FC236}">
                  <a16:creationId xmlns:a16="http://schemas.microsoft.com/office/drawing/2014/main" id="{92DC74DE-EA74-4132-110F-59997FAC7249}"/>
                </a:ext>
              </a:extLst>
            </p:cNvPr>
            <p:cNvCxnSpPr>
              <a:stCxn id="10" idx="2"/>
              <a:endCxn id="13" idx="0"/>
            </p:cNvCxnSpPr>
            <p:nvPr/>
          </p:nvCxnSpPr>
          <p:spPr>
            <a:xfrm rot="16200000" flipH="1">
              <a:off x="3000366" y="4609540"/>
              <a:ext cx="1101803" cy="816048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 : en angle 39">
              <a:extLst>
                <a:ext uri="{FF2B5EF4-FFF2-40B4-BE49-F238E27FC236}">
                  <a16:creationId xmlns:a16="http://schemas.microsoft.com/office/drawing/2014/main" id="{541782A9-01CD-89F8-D692-9C9D639FF107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rot="5400000">
              <a:off x="6817666" y="4252986"/>
              <a:ext cx="1101803" cy="1529157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 : en angle 41">
              <a:extLst>
                <a:ext uri="{FF2B5EF4-FFF2-40B4-BE49-F238E27FC236}">
                  <a16:creationId xmlns:a16="http://schemas.microsoft.com/office/drawing/2014/main" id="{2DA2F6C1-7291-97CC-D8A4-CF6DC05366DA}"/>
                </a:ext>
              </a:extLst>
            </p:cNvPr>
            <p:cNvCxnSpPr>
              <a:cxnSpLocks/>
              <a:stCxn id="11" idx="2"/>
              <a:endCxn id="15" idx="0"/>
            </p:cNvCxnSpPr>
            <p:nvPr/>
          </p:nvCxnSpPr>
          <p:spPr>
            <a:xfrm rot="5400000">
              <a:off x="7329471" y="4764791"/>
              <a:ext cx="1101803" cy="505547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 : en angle 43">
              <a:extLst>
                <a:ext uri="{FF2B5EF4-FFF2-40B4-BE49-F238E27FC236}">
                  <a16:creationId xmlns:a16="http://schemas.microsoft.com/office/drawing/2014/main" id="{CF8D84A5-C3D9-5CDF-EBD4-06E5D32C4E2F}"/>
                </a:ext>
              </a:extLst>
            </p:cNvPr>
            <p:cNvCxnSpPr>
              <a:cxnSpLocks/>
              <a:stCxn id="11" idx="2"/>
              <a:endCxn id="16" idx="0"/>
            </p:cNvCxnSpPr>
            <p:nvPr/>
          </p:nvCxnSpPr>
          <p:spPr>
            <a:xfrm rot="16200000" flipH="1">
              <a:off x="7806551" y="4793256"/>
              <a:ext cx="1101803" cy="448615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 : en angle 45">
              <a:extLst>
                <a:ext uri="{FF2B5EF4-FFF2-40B4-BE49-F238E27FC236}">
                  <a16:creationId xmlns:a16="http://schemas.microsoft.com/office/drawing/2014/main" id="{1D40E14C-75A5-46A7-0DBA-285949685098}"/>
                </a:ext>
              </a:extLst>
            </p:cNvPr>
            <p:cNvCxnSpPr>
              <a:cxnSpLocks/>
              <a:stCxn id="11" idx="2"/>
              <a:endCxn id="17" idx="0"/>
            </p:cNvCxnSpPr>
            <p:nvPr/>
          </p:nvCxnSpPr>
          <p:spPr>
            <a:xfrm rot="16200000" flipH="1">
              <a:off x="8295207" y="4304601"/>
              <a:ext cx="1101803" cy="1425926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937411-9A33-9B46-BD89-BA0DA15E34B7}"/>
                </a:ext>
              </a:extLst>
            </p:cNvPr>
            <p:cNvSpPr/>
            <p:nvPr/>
          </p:nvSpPr>
          <p:spPr>
            <a:xfrm>
              <a:off x="4375661" y="5049982"/>
              <a:ext cx="18260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/>
                <a:t>2-years CD4+ count</a:t>
              </a:r>
            </a:p>
            <a:p>
              <a:pPr algn="ctr"/>
              <a:r>
                <a:rPr lang="en-GB" sz="1600" b="1"/>
                <a:t>(cells/µL)</a:t>
              </a:r>
              <a:endParaRPr lang="en-GB" sz="1600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CD7F1B36-88FD-9568-D856-64613525FFF7}"/>
              </a:ext>
            </a:extLst>
          </p:cNvPr>
          <p:cNvSpPr txBox="1"/>
          <p:nvPr/>
        </p:nvSpPr>
        <p:spPr>
          <a:xfrm>
            <a:off x="8803187" y="6440882"/>
            <a:ext cx="338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i="1" dirty="0"/>
              <a:t>Martin-</a:t>
            </a:r>
            <a:r>
              <a:rPr lang="en-GB" sz="1400" i="1" dirty="0" err="1"/>
              <a:t>Iguacel</a:t>
            </a:r>
            <a:r>
              <a:rPr lang="en-GB" sz="1400" i="1" dirty="0"/>
              <a:t> R, AIDS 2022, Abs. OAC0402 </a:t>
            </a:r>
          </a:p>
        </p:txBody>
      </p:sp>
    </p:spTree>
    <p:extLst>
      <p:ext uri="{BB962C8B-B14F-4D97-AF65-F5344CB8AC3E}">
        <p14:creationId xmlns:p14="http://schemas.microsoft.com/office/powerpoint/2010/main" val="205303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1F41538D-EE44-824B-8D37-C2605B0C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/>
          <a:lstStyle/>
          <a:p>
            <a:r>
              <a:rPr lang="en-GB" dirty="0"/>
              <a:t>Long-term survival and immune recovery </a:t>
            </a:r>
            <a:br>
              <a:rPr lang="en-GB" dirty="0"/>
            </a:br>
            <a:r>
              <a:rPr lang="en-GB" dirty="0"/>
              <a:t>in late presenters: PISCIS cohort (2)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289CFA-CF06-8149-B98A-706EF77F5FEB}"/>
              </a:ext>
            </a:extLst>
          </p:cNvPr>
          <p:cNvSpPr txBox="1"/>
          <p:nvPr/>
        </p:nvSpPr>
        <p:spPr>
          <a:xfrm>
            <a:off x="8803187" y="6440882"/>
            <a:ext cx="338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i="1" dirty="0"/>
              <a:t>Martin-</a:t>
            </a:r>
            <a:r>
              <a:rPr lang="en-GB" sz="1400" i="1" dirty="0" err="1"/>
              <a:t>Iguacel</a:t>
            </a:r>
            <a:r>
              <a:rPr lang="en-GB" sz="1400" i="1" dirty="0"/>
              <a:t> R, AIDS 2022, Abs. OAC0402 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6F9F00E7-4FF0-9DA3-DB55-C9BEDBC58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90" y="1782896"/>
            <a:ext cx="9537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Overall survival by CD4 cell count recovery 2 years after ART initiation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F3B6766-F9B4-17CC-DCAB-ED5F5A8E8F4C}"/>
              </a:ext>
            </a:extLst>
          </p:cNvPr>
          <p:cNvGrpSpPr/>
          <p:nvPr/>
        </p:nvGrpSpPr>
        <p:grpSpPr>
          <a:xfrm>
            <a:off x="783923" y="2364105"/>
            <a:ext cx="11370307" cy="4004489"/>
            <a:chOff x="783923" y="2364105"/>
            <a:chExt cx="11370307" cy="4004489"/>
          </a:xfrm>
        </p:grpSpPr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9163651B-DDEE-EBF6-D9C7-A8F76CFA2D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21376" y="5770563"/>
              <a:ext cx="10175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EEDBF9B4-1297-A99E-1150-3DA9BFE9015E}"/>
                </a:ext>
              </a:extLst>
            </p:cNvPr>
            <p:cNvGrpSpPr/>
            <p:nvPr/>
          </p:nvGrpSpPr>
          <p:grpSpPr>
            <a:xfrm>
              <a:off x="1008063" y="2397125"/>
              <a:ext cx="4913313" cy="3449638"/>
              <a:chOff x="1008063" y="2397125"/>
              <a:chExt cx="4913313" cy="3449638"/>
            </a:xfrm>
          </p:grpSpPr>
          <p:sp>
            <p:nvSpPr>
              <p:cNvPr id="13" name="Line 5">
                <a:extLst>
                  <a:ext uri="{FF2B5EF4-FFF2-40B4-BE49-F238E27FC236}">
                    <a16:creationId xmlns:a16="http://schemas.microsoft.com/office/drawing/2014/main" id="{D3260BAC-9C94-1017-E515-2F455DDDD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1376" y="5770563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Line 7">
                <a:extLst>
                  <a:ext uri="{FF2B5EF4-FFF2-40B4-BE49-F238E27FC236}">
                    <a16:creationId xmlns:a16="http://schemas.microsoft.com/office/drawing/2014/main" id="{3A48C54F-18A4-62C2-64F4-2CC928170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8063" y="2452688"/>
                <a:ext cx="777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Line 8">
                <a:extLst>
                  <a:ext uri="{FF2B5EF4-FFF2-40B4-BE49-F238E27FC236}">
                    <a16:creationId xmlns:a16="http://schemas.microsoft.com/office/drawing/2014/main" id="{B3191504-B9C1-2703-7802-3116F185F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5851" y="2397125"/>
                <a:ext cx="0" cy="55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1234BA0C-6158-565F-EE07-8495AE55E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8063" y="3095625"/>
                <a:ext cx="777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F3F60AA4-935A-1C87-63F3-09B00E878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8063" y="3740150"/>
                <a:ext cx="777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F4D18BF5-F0DE-A85A-50FF-6A745CD7B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5851" y="3095625"/>
                <a:ext cx="0" cy="6445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CC3902E4-39BB-DA05-6F58-F488E72E4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5851" y="2452688"/>
                <a:ext cx="0" cy="6429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C3738929-61E0-B6A6-EE47-A4B41D6B8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5851" y="4383088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id="{01489F16-BDAC-88E4-5F4B-88456A95F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8063" y="4383088"/>
                <a:ext cx="777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36E87E04-4A2C-C00F-6C55-4070B26DD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8063" y="5027613"/>
                <a:ext cx="777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EFE223D2-7BC3-4F93-7D78-FE55AACE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851" y="4405313"/>
                <a:ext cx="4835525" cy="1365250"/>
              </a:xfrm>
              <a:custGeom>
                <a:avLst/>
                <a:gdLst>
                  <a:gd name="T0" fmla="*/ 3046 w 3046"/>
                  <a:gd name="T1" fmla="*/ 860 h 860"/>
                  <a:gd name="T2" fmla="*/ 2548 w 3046"/>
                  <a:gd name="T3" fmla="*/ 860 h 860"/>
                  <a:gd name="T4" fmla="*/ 2051 w 3046"/>
                  <a:gd name="T5" fmla="*/ 860 h 860"/>
                  <a:gd name="T6" fmla="*/ 1553 w 3046"/>
                  <a:gd name="T7" fmla="*/ 860 h 860"/>
                  <a:gd name="T8" fmla="*/ 1055 w 3046"/>
                  <a:gd name="T9" fmla="*/ 860 h 860"/>
                  <a:gd name="T10" fmla="*/ 557 w 3046"/>
                  <a:gd name="T11" fmla="*/ 860 h 860"/>
                  <a:gd name="T12" fmla="*/ 59 w 3046"/>
                  <a:gd name="T13" fmla="*/ 860 h 860"/>
                  <a:gd name="T14" fmla="*/ 0 w 3046"/>
                  <a:gd name="T15" fmla="*/ 860 h 860"/>
                  <a:gd name="T16" fmla="*/ 0 w 3046"/>
                  <a:gd name="T17" fmla="*/ 798 h 860"/>
                  <a:gd name="T18" fmla="*/ 0 w 3046"/>
                  <a:gd name="T19" fmla="*/ 392 h 860"/>
                  <a:gd name="T20" fmla="*/ 0 w 3046"/>
                  <a:gd name="T21" fmla="*/ 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6" h="860">
                    <a:moveTo>
                      <a:pt x="3046" y="860"/>
                    </a:moveTo>
                    <a:lnTo>
                      <a:pt x="2548" y="860"/>
                    </a:lnTo>
                    <a:lnTo>
                      <a:pt x="2051" y="860"/>
                    </a:lnTo>
                    <a:lnTo>
                      <a:pt x="1553" y="860"/>
                    </a:lnTo>
                    <a:lnTo>
                      <a:pt x="1055" y="860"/>
                    </a:lnTo>
                    <a:lnTo>
                      <a:pt x="557" y="860"/>
                    </a:lnTo>
                    <a:lnTo>
                      <a:pt x="59" y="860"/>
                    </a:lnTo>
                    <a:lnTo>
                      <a:pt x="0" y="860"/>
                    </a:lnTo>
                    <a:lnTo>
                      <a:pt x="0" y="798"/>
                    </a:lnTo>
                    <a:lnTo>
                      <a:pt x="0" y="39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Line 17">
                <a:extLst>
                  <a:ext uri="{FF2B5EF4-FFF2-40B4-BE49-F238E27FC236}">
                    <a16:creationId xmlns:a16="http://schemas.microsoft.com/office/drawing/2014/main" id="{F964DE12-80AB-54D4-0B12-908B7BDD8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9513" y="5770563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Line 18">
                <a:extLst>
                  <a:ext uri="{FF2B5EF4-FFF2-40B4-BE49-F238E27FC236}">
                    <a16:creationId xmlns:a16="http://schemas.microsoft.com/office/drawing/2014/main" id="{39805E96-9FF5-14F9-A6C4-F27A33AFF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8063" y="5672138"/>
                <a:ext cx="777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235AEEDD-7244-448E-3D1A-1FE054CA4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0663" y="5770563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D8F7C5B8-1C56-0F01-920E-35A1379EF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0088" y="5770563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8FC675F2-7D91-820E-9175-E0945D542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1238" y="5770563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Line 22">
                <a:extLst>
                  <a:ext uri="{FF2B5EF4-FFF2-40B4-BE49-F238E27FC236}">
                    <a16:creationId xmlns:a16="http://schemas.microsoft.com/office/drawing/2014/main" id="{00C03588-5F74-A691-FDA6-FFA0C02AA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0801" y="5770563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Line 23">
                <a:extLst>
                  <a:ext uri="{FF2B5EF4-FFF2-40B4-BE49-F238E27FC236}">
                    <a16:creationId xmlns:a16="http://schemas.microsoft.com/office/drawing/2014/main" id="{779CB585-4756-63C2-3BBE-97D38C760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1813" y="5770563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Line 24">
                <a:extLst>
                  <a:ext uri="{FF2B5EF4-FFF2-40B4-BE49-F238E27FC236}">
                    <a16:creationId xmlns:a16="http://schemas.microsoft.com/office/drawing/2014/main" id="{B8BFFA9D-B29D-CB49-8C4B-B7BE5EDC4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5851" y="3740150"/>
                <a:ext cx="0" cy="6429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20237EFC-30E0-A4FE-598B-D450B5198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366" y="5861050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ectangle 26">
              <a:extLst>
                <a:ext uri="{FF2B5EF4-FFF2-40B4-BE49-F238E27FC236}">
                  <a16:creationId xmlns:a16="http://schemas.microsoft.com/office/drawing/2014/main" id="{96C93427-438D-B64D-63E5-7CBB7854C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354" y="5861050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07C27579-3E9A-A112-51C6-B5E99C478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929" y="5861050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2BC7F8EC-7F79-5758-B33D-69DA0100C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504" y="5861050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68F16D40-8429-A5B6-8B21-F5D850DD7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079" y="5861050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0">
              <a:extLst>
                <a:ext uri="{FF2B5EF4-FFF2-40B4-BE49-F238E27FC236}">
                  <a16:creationId xmlns:a16="http://schemas.microsoft.com/office/drawing/2014/main" id="{5348F80B-8550-66F7-6EE5-61451300C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381" y="586105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31">
              <a:extLst>
                <a:ext uri="{FF2B5EF4-FFF2-40B4-BE49-F238E27FC236}">
                  <a16:creationId xmlns:a16="http://schemas.microsoft.com/office/drawing/2014/main" id="{D852812E-3375-5CDA-6CAD-2DADE093B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" y="2364105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1.0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Rectangle 32">
              <a:extLst>
                <a:ext uri="{FF2B5EF4-FFF2-40B4-BE49-F238E27FC236}">
                  <a16:creationId xmlns:a16="http://schemas.microsoft.com/office/drawing/2014/main" id="{EB0855FC-BD19-03A5-2F6F-E0084B61D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" y="3008630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0.8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C2CBB727-4E41-CB56-ED40-196C0AE18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" y="3651568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0.6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34">
              <a:extLst>
                <a:ext uri="{FF2B5EF4-FFF2-40B4-BE49-F238E27FC236}">
                  <a16:creationId xmlns:a16="http://schemas.microsoft.com/office/drawing/2014/main" id="{5411E4AD-342B-3A6B-490D-8FA2D381B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" y="4296093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0.4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E06A242A-0CF8-C13C-49FF-BD5E14D17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" y="4940618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0.2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Rectangle 36">
              <a:extLst>
                <a:ext uri="{FF2B5EF4-FFF2-40B4-BE49-F238E27FC236}">
                  <a16:creationId xmlns:a16="http://schemas.microsoft.com/office/drawing/2014/main" id="{69B37E7D-1CEB-358E-FA2F-DE155DCE6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" y="5583555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Rectangle 37">
              <a:extLst>
                <a:ext uri="{FF2B5EF4-FFF2-40B4-BE49-F238E27FC236}">
                  <a16:creationId xmlns:a16="http://schemas.microsoft.com/office/drawing/2014/main" id="{B8493E68-8C5E-96C8-10CF-484CCE2CD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836" y="6153150"/>
              <a:ext cx="28511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Years from 2 years after ART initiation 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6" name="Rectangle 38">
              <a:extLst>
                <a:ext uri="{FF2B5EF4-FFF2-40B4-BE49-F238E27FC236}">
                  <a16:creationId xmlns:a16="http://schemas.microsoft.com/office/drawing/2014/main" id="{A77CD8E1-48E7-0A0A-0DB9-B290ED0A1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956" y="586105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331429DA-85D9-1123-1D04-1B69D2CC8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2452688"/>
              <a:ext cx="5603875" cy="1898650"/>
            </a:xfrm>
            <a:custGeom>
              <a:avLst/>
              <a:gdLst>
                <a:gd name="T0" fmla="*/ 3530 w 3530"/>
                <a:gd name="T1" fmla="*/ 1196 h 1196"/>
                <a:gd name="T2" fmla="*/ 3177 w 3530"/>
                <a:gd name="T3" fmla="*/ 1196 h 1196"/>
                <a:gd name="T4" fmla="*/ 3177 w 3530"/>
                <a:gd name="T5" fmla="*/ 784 h 1196"/>
                <a:gd name="T6" fmla="*/ 2916 w 3530"/>
                <a:gd name="T7" fmla="*/ 784 h 1196"/>
                <a:gd name="T8" fmla="*/ 2916 w 3530"/>
                <a:gd name="T9" fmla="*/ 626 h 1196"/>
                <a:gd name="T10" fmla="*/ 2486 w 3530"/>
                <a:gd name="T11" fmla="*/ 626 h 1196"/>
                <a:gd name="T12" fmla="*/ 2486 w 3530"/>
                <a:gd name="T13" fmla="*/ 572 h 1196"/>
                <a:gd name="T14" fmla="*/ 2334 w 3530"/>
                <a:gd name="T15" fmla="*/ 572 h 1196"/>
                <a:gd name="T16" fmla="*/ 2334 w 3530"/>
                <a:gd name="T17" fmla="*/ 533 h 1196"/>
                <a:gd name="T18" fmla="*/ 2291 w 3530"/>
                <a:gd name="T19" fmla="*/ 533 h 1196"/>
                <a:gd name="T20" fmla="*/ 2291 w 3530"/>
                <a:gd name="T21" fmla="*/ 497 h 1196"/>
                <a:gd name="T22" fmla="*/ 2261 w 3530"/>
                <a:gd name="T23" fmla="*/ 497 h 1196"/>
                <a:gd name="T24" fmla="*/ 2261 w 3530"/>
                <a:gd name="T25" fmla="*/ 460 h 1196"/>
                <a:gd name="T26" fmla="*/ 2167 w 3530"/>
                <a:gd name="T27" fmla="*/ 460 h 1196"/>
                <a:gd name="T28" fmla="*/ 2167 w 3530"/>
                <a:gd name="T29" fmla="*/ 423 h 1196"/>
                <a:gd name="T30" fmla="*/ 2029 w 3530"/>
                <a:gd name="T31" fmla="*/ 423 h 1196"/>
                <a:gd name="T32" fmla="*/ 2029 w 3530"/>
                <a:gd name="T33" fmla="*/ 393 h 1196"/>
                <a:gd name="T34" fmla="*/ 1530 w 3530"/>
                <a:gd name="T35" fmla="*/ 393 h 1196"/>
                <a:gd name="T36" fmla="*/ 1530 w 3530"/>
                <a:gd name="T37" fmla="*/ 367 h 1196"/>
                <a:gd name="T38" fmla="*/ 1182 w 3530"/>
                <a:gd name="T39" fmla="*/ 367 h 1196"/>
                <a:gd name="T40" fmla="*/ 1182 w 3530"/>
                <a:gd name="T41" fmla="*/ 346 h 1196"/>
                <a:gd name="T42" fmla="*/ 1099 w 3530"/>
                <a:gd name="T43" fmla="*/ 346 h 1196"/>
                <a:gd name="T44" fmla="*/ 1099 w 3530"/>
                <a:gd name="T45" fmla="*/ 330 h 1196"/>
                <a:gd name="T46" fmla="*/ 1069 w 3530"/>
                <a:gd name="T47" fmla="*/ 330 h 1196"/>
                <a:gd name="T48" fmla="*/ 1069 w 3530"/>
                <a:gd name="T49" fmla="*/ 281 h 1196"/>
                <a:gd name="T50" fmla="*/ 819 w 3530"/>
                <a:gd name="T51" fmla="*/ 281 h 1196"/>
                <a:gd name="T52" fmla="*/ 819 w 3530"/>
                <a:gd name="T53" fmla="*/ 261 h 1196"/>
                <a:gd name="T54" fmla="*/ 693 w 3530"/>
                <a:gd name="T55" fmla="*/ 261 h 1196"/>
                <a:gd name="T56" fmla="*/ 693 w 3530"/>
                <a:gd name="T57" fmla="*/ 242 h 1196"/>
                <a:gd name="T58" fmla="*/ 668 w 3530"/>
                <a:gd name="T59" fmla="*/ 242 h 1196"/>
                <a:gd name="T60" fmla="*/ 668 w 3530"/>
                <a:gd name="T61" fmla="*/ 222 h 1196"/>
                <a:gd name="T62" fmla="*/ 648 w 3530"/>
                <a:gd name="T63" fmla="*/ 222 h 1196"/>
                <a:gd name="T64" fmla="*/ 648 w 3530"/>
                <a:gd name="T65" fmla="*/ 203 h 1196"/>
                <a:gd name="T66" fmla="*/ 373 w 3530"/>
                <a:gd name="T67" fmla="*/ 203 h 1196"/>
                <a:gd name="T68" fmla="*/ 373 w 3530"/>
                <a:gd name="T69" fmla="*/ 186 h 1196"/>
                <a:gd name="T70" fmla="*/ 363 w 3530"/>
                <a:gd name="T71" fmla="*/ 186 h 1196"/>
                <a:gd name="T72" fmla="*/ 363 w 3530"/>
                <a:gd name="T73" fmla="*/ 172 h 1196"/>
                <a:gd name="T74" fmla="*/ 247 w 3530"/>
                <a:gd name="T75" fmla="*/ 172 h 1196"/>
                <a:gd name="T76" fmla="*/ 247 w 3530"/>
                <a:gd name="T77" fmla="*/ 155 h 1196"/>
                <a:gd name="T78" fmla="*/ 174 w 3530"/>
                <a:gd name="T79" fmla="*/ 155 h 1196"/>
                <a:gd name="T80" fmla="*/ 174 w 3530"/>
                <a:gd name="T81" fmla="*/ 138 h 1196"/>
                <a:gd name="T82" fmla="*/ 149 w 3530"/>
                <a:gd name="T83" fmla="*/ 138 h 1196"/>
                <a:gd name="T84" fmla="*/ 149 w 3530"/>
                <a:gd name="T85" fmla="*/ 115 h 1196"/>
                <a:gd name="T86" fmla="*/ 140 w 3530"/>
                <a:gd name="T87" fmla="*/ 115 h 1196"/>
                <a:gd name="T88" fmla="*/ 140 w 3530"/>
                <a:gd name="T89" fmla="*/ 86 h 1196"/>
                <a:gd name="T90" fmla="*/ 80 w 3530"/>
                <a:gd name="T91" fmla="*/ 86 h 1196"/>
                <a:gd name="T92" fmla="*/ 80 w 3530"/>
                <a:gd name="T93" fmla="*/ 73 h 1196"/>
                <a:gd name="T94" fmla="*/ 60 w 3530"/>
                <a:gd name="T95" fmla="*/ 73 h 1196"/>
                <a:gd name="T96" fmla="*/ 60 w 3530"/>
                <a:gd name="T97" fmla="*/ 58 h 1196"/>
                <a:gd name="T98" fmla="*/ 14 w 3530"/>
                <a:gd name="T99" fmla="*/ 58 h 1196"/>
                <a:gd name="T100" fmla="*/ 14 w 3530"/>
                <a:gd name="T101" fmla="*/ 38 h 1196"/>
                <a:gd name="T102" fmla="*/ 0 w 3530"/>
                <a:gd name="T103" fmla="*/ 38 h 1196"/>
                <a:gd name="T104" fmla="*/ 0 w 3530"/>
                <a:gd name="T105" fmla="*/ 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30" h="1196">
                  <a:moveTo>
                    <a:pt x="3530" y="1196"/>
                  </a:moveTo>
                  <a:lnTo>
                    <a:pt x="3177" y="1196"/>
                  </a:lnTo>
                  <a:lnTo>
                    <a:pt x="3177" y="784"/>
                  </a:lnTo>
                  <a:lnTo>
                    <a:pt x="2916" y="784"/>
                  </a:lnTo>
                  <a:lnTo>
                    <a:pt x="2916" y="626"/>
                  </a:lnTo>
                  <a:lnTo>
                    <a:pt x="2486" y="626"/>
                  </a:lnTo>
                  <a:lnTo>
                    <a:pt x="2486" y="572"/>
                  </a:lnTo>
                  <a:lnTo>
                    <a:pt x="2334" y="572"/>
                  </a:lnTo>
                  <a:lnTo>
                    <a:pt x="2334" y="533"/>
                  </a:lnTo>
                  <a:lnTo>
                    <a:pt x="2291" y="533"/>
                  </a:lnTo>
                  <a:lnTo>
                    <a:pt x="2291" y="497"/>
                  </a:lnTo>
                  <a:lnTo>
                    <a:pt x="2261" y="497"/>
                  </a:lnTo>
                  <a:lnTo>
                    <a:pt x="2261" y="460"/>
                  </a:lnTo>
                  <a:lnTo>
                    <a:pt x="2167" y="460"/>
                  </a:lnTo>
                  <a:lnTo>
                    <a:pt x="2167" y="423"/>
                  </a:lnTo>
                  <a:lnTo>
                    <a:pt x="2029" y="423"/>
                  </a:lnTo>
                  <a:lnTo>
                    <a:pt x="2029" y="393"/>
                  </a:lnTo>
                  <a:lnTo>
                    <a:pt x="1530" y="393"/>
                  </a:lnTo>
                  <a:lnTo>
                    <a:pt x="1530" y="367"/>
                  </a:lnTo>
                  <a:lnTo>
                    <a:pt x="1182" y="367"/>
                  </a:lnTo>
                  <a:lnTo>
                    <a:pt x="1182" y="346"/>
                  </a:lnTo>
                  <a:lnTo>
                    <a:pt x="1099" y="346"/>
                  </a:lnTo>
                  <a:lnTo>
                    <a:pt x="1099" y="330"/>
                  </a:lnTo>
                  <a:lnTo>
                    <a:pt x="1069" y="330"/>
                  </a:lnTo>
                  <a:lnTo>
                    <a:pt x="1069" y="281"/>
                  </a:lnTo>
                  <a:lnTo>
                    <a:pt x="819" y="281"/>
                  </a:lnTo>
                  <a:lnTo>
                    <a:pt x="819" y="261"/>
                  </a:lnTo>
                  <a:lnTo>
                    <a:pt x="693" y="261"/>
                  </a:lnTo>
                  <a:lnTo>
                    <a:pt x="693" y="242"/>
                  </a:lnTo>
                  <a:lnTo>
                    <a:pt x="668" y="242"/>
                  </a:lnTo>
                  <a:lnTo>
                    <a:pt x="668" y="222"/>
                  </a:lnTo>
                  <a:lnTo>
                    <a:pt x="648" y="222"/>
                  </a:lnTo>
                  <a:lnTo>
                    <a:pt x="648" y="203"/>
                  </a:lnTo>
                  <a:lnTo>
                    <a:pt x="373" y="203"/>
                  </a:lnTo>
                  <a:lnTo>
                    <a:pt x="373" y="186"/>
                  </a:lnTo>
                  <a:lnTo>
                    <a:pt x="363" y="186"/>
                  </a:lnTo>
                  <a:lnTo>
                    <a:pt x="363" y="172"/>
                  </a:lnTo>
                  <a:lnTo>
                    <a:pt x="247" y="172"/>
                  </a:lnTo>
                  <a:lnTo>
                    <a:pt x="247" y="155"/>
                  </a:lnTo>
                  <a:lnTo>
                    <a:pt x="174" y="155"/>
                  </a:lnTo>
                  <a:lnTo>
                    <a:pt x="174" y="138"/>
                  </a:lnTo>
                  <a:lnTo>
                    <a:pt x="149" y="138"/>
                  </a:lnTo>
                  <a:lnTo>
                    <a:pt x="149" y="115"/>
                  </a:lnTo>
                  <a:lnTo>
                    <a:pt x="140" y="115"/>
                  </a:lnTo>
                  <a:lnTo>
                    <a:pt x="140" y="86"/>
                  </a:lnTo>
                  <a:lnTo>
                    <a:pt x="80" y="86"/>
                  </a:lnTo>
                  <a:lnTo>
                    <a:pt x="80" y="73"/>
                  </a:lnTo>
                  <a:lnTo>
                    <a:pt x="60" y="73"/>
                  </a:lnTo>
                  <a:lnTo>
                    <a:pt x="60" y="58"/>
                  </a:lnTo>
                  <a:lnTo>
                    <a:pt x="14" y="58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3B88444C-AD9A-8BD7-C935-00508038E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2452688"/>
              <a:ext cx="5594350" cy="203200"/>
            </a:xfrm>
            <a:custGeom>
              <a:avLst/>
              <a:gdLst>
                <a:gd name="T0" fmla="*/ 3524 w 3524"/>
                <a:gd name="T1" fmla="*/ 128 h 128"/>
                <a:gd name="T2" fmla="*/ 2687 w 3524"/>
                <a:gd name="T3" fmla="*/ 128 h 128"/>
                <a:gd name="T4" fmla="*/ 2687 w 3524"/>
                <a:gd name="T5" fmla="*/ 92 h 128"/>
                <a:gd name="T6" fmla="*/ 2467 w 3524"/>
                <a:gd name="T7" fmla="*/ 92 h 128"/>
                <a:gd name="T8" fmla="*/ 2467 w 3524"/>
                <a:gd name="T9" fmla="*/ 79 h 128"/>
                <a:gd name="T10" fmla="*/ 2299 w 3524"/>
                <a:gd name="T11" fmla="*/ 79 h 128"/>
                <a:gd name="T12" fmla="*/ 2299 w 3524"/>
                <a:gd name="T13" fmla="*/ 62 h 128"/>
                <a:gd name="T14" fmla="*/ 2139 w 3524"/>
                <a:gd name="T15" fmla="*/ 62 h 128"/>
                <a:gd name="T16" fmla="*/ 2139 w 3524"/>
                <a:gd name="T17" fmla="*/ 52 h 128"/>
                <a:gd name="T18" fmla="*/ 1773 w 3524"/>
                <a:gd name="T19" fmla="*/ 52 h 128"/>
                <a:gd name="T20" fmla="*/ 1773 w 3524"/>
                <a:gd name="T21" fmla="*/ 46 h 128"/>
                <a:gd name="T22" fmla="*/ 1670 w 3524"/>
                <a:gd name="T23" fmla="*/ 46 h 128"/>
                <a:gd name="T24" fmla="*/ 1670 w 3524"/>
                <a:gd name="T25" fmla="*/ 39 h 128"/>
                <a:gd name="T26" fmla="*/ 1279 w 3524"/>
                <a:gd name="T27" fmla="*/ 39 h 128"/>
                <a:gd name="T28" fmla="*/ 1279 w 3524"/>
                <a:gd name="T29" fmla="*/ 29 h 128"/>
                <a:gd name="T30" fmla="*/ 1137 w 3524"/>
                <a:gd name="T31" fmla="*/ 29 h 128"/>
                <a:gd name="T32" fmla="*/ 1137 w 3524"/>
                <a:gd name="T33" fmla="*/ 14 h 128"/>
                <a:gd name="T34" fmla="*/ 106 w 3524"/>
                <a:gd name="T35" fmla="*/ 14 h 128"/>
                <a:gd name="T36" fmla="*/ 106 w 3524"/>
                <a:gd name="T37" fmla="*/ 0 h 128"/>
                <a:gd name="T38" fmla="*/ 0 w 3524"/>
                <a:gd name="T3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24" h="128">
                  <a:moveTo>
                    <a:pt x="3524" y="128"/>
                  </a:moveTo>
                  <a:lnTo>
                    <a:pt x="2687" y="128"/>
                  </a:lnTo>
                  <a:lnTo>
                    <a:pt x="2687" y="92"/>
                  </a:lnTo>
                  <a:lnTo>
                    <a:pt x="2467" y="92"/>
                  </a:lnTo>
                  <a:lnTo>
                    <a:pt x="2467" y="79"/>
                  </a:lnTo>
                  <a:lnTo>
                    <a:pt x="2299" y="79"/>
                  </a:lnTo>
                  <a:lnTo>
                    <a:pt x="2299" y="62"/>
                  </a:lnTo>
                  <a:lnTo>
                    <a:pt x="2139" y="62"/>
                  </a:lnTo>
                  <a:lnTo>
                    <a:pt x="2139" y="52"/>
                  </a:lnTo>
                  <a:lnTo>
                    <a:pt x="1773" y="52"/>
                  </a:lnTo>
                  <a:lnTo>
                    <a:pt x="1773" y="46"/>
                  </a:lnTo>
                  <a:lnTo>
                    <a:pt x="1670" y="46"/>
                  </a:lnTo>
                  <a:lnTo>
                    <a:pt x="1670" y="39"/>
                  </a:lnTo>
                  <a:lnTo>
                    <a:pt x="1279" y="39"/>
                  </a:lnTo>
                  <a:lnTo>
                    <a:pt x="1279" y="29"/>
                  </a:lnTo>
                  <a:lnTo>
                    <a:pt x="1137" y="29"/>
                  </a:lnTo>
                  <a:lnTo>
                    <a:pt x="1137" y="14"/>
                  </a:lnTo>
                  <a:lnTo>
                    <a:pt x="106" y="14"/>
                  </a:lnTo>
                  <a:lnTo>
                    <a:pt x="10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03A8C365-9539-3C52-1ABA-40CAA4ACA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2452688"/>
              <a:ext cx="5570538" cy="207963"/>
            </a:xfrm>
            <a:custGeom>
              <a:avLst/>
              <a:gdLst>
                <a:gd name="T0" fmla="*/ 0 w 3509"/>
                <a:gd name="T1" fmla="*/ 0 h 131"/>
                <a:gd name="T2" fmla="*/ 212 w 3509"/>
                <a:gd name="T3" fmla="*/ 0 h 131"/>
                <a:gd name="T4" fmla="*/ 212 w 3509"/>
                <a:gd name="T5" fmla="*/ 8 h 131"/>
                <a:gd name="T6" fmla="*/ 662 w 3509"/>
                <a:gd name="T7" fmla="*/ 8 h 131"/>
                <a:gd name="T8" fmla="*/ 662 w 3509"/>
                <a:gd name="T9" fmla="*/ 15 h 131"/>
                <a:gd name="T10" fmla="*/ 842 w 3509"/>
                <a:gd name="T11" fmla="*/ 15 h 131"/>
                <a:gd name="T12" fmla="*/ 842 w 3509"/>
                <a:gd name="T13" fmla="*/ 21 h 131"/>
                <a:gd name="T14" fmla="*/ 952 w 3509"/>
                <a:gd name="T15" fmla="*/ 21 h 131"/>
                <a:gd name="T16" fmla="*/ 952 w 3509"/>
                <a:gd name="T17" fmla="*/ 29 h 131"/>
                <a:gd name="T18" fmla="*/ 1220 w 3509"/>
                <a:gd name="T19" fmla="*/ 29 h 131"/>
                <a:gd name="T20" fmla="*/ 1220 w 3509"/>
                <a:gd name="T21" fmla="*/ 34 h 131"/>
                <a:gd name="T22" fmla="*/ 1270 w 3509"/>
                <a:gd name="T23" fmla="*/ 34 h 131"/>
                <a:gd name="T24" fmla="*/ 1270 w 3509"/>
                <a:gd name="T25" fmla="*/ 39 h 131"/>
                <a:gd name="T26" fmla="*/ 1654 w 3509"/>
                <a:gd name="T27" fmla="*/ 39 h 131"/>
                <a:gd name="T28" fmla="*/ 1654 w 3509"/>
                <a:gd name="T29" fmla="*/ 46 h 131"/>
                <a:gd name="T30" fmla="*/ 1738 w 3509"/>
                <a:gd name="T31" fmla="*/ 46 h 131"/>
                <a:gd name="T32" fmla="*/ 1738 w 3509"/>
                <a:gd name="T33" fmla="*/ 52 h 131"/>
                <a:gd name="T34" fmla="*/ 1808 w 3509"/>
                <a:gd name="T35" fmla="*/ 52 h 131"/>
                <a:gd name="T36" fmla="*/ 1808 w 3509"/>
                <a:gd name="T37" fmla="*/ 62 h 131"/>
                <a:gd name="T38" fmla="*/ 3026 w 3509"/>
                <a:gd name="T39" fmla="*/ 62 h 131"/>
                <a:gd name="T40" fmla="*/ 3026 w 3509"/>
                <a:gd name="T41" fmla="*/ 131 h 131"/>
                <a:gd name="T42" fmla="*/ 3509 w 3509"/>
                <a:gd name="T4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9" h="131">
                  <a:moveTo>
                    <a:pt x="0" y="0"/>
                  </a:moveTo>
                  <a:lnTo>
                    <a:pt x="212" y="0"/>
                  </a:lnTo>
                  <a:lnTo>
                    <a:pt x="212" y="8"/>
                  </a:lnTo>
                  <a:lnTo>
                    <a:pt x="662" y="8"/>
                  </a:lnTo>
                  <a:lnTo>
                    <a:pt x="662" y="15"/>
                  </a:lnTo>
                  <a:lnTo>
                    <a:pt x="842" y="15"/>
                  </a:lnTo>
                  <a:lnTo>
                    <a:pt x="842" y="21"/>
                  </a:lnTo>
                  <a:lnTo>
                    <a:pt x="952" y="21"/>
                  </a:lnTo>
                  <a:lnTo>
                    <a:pt x="952" y="29"/>
                  </a:lnTo>
                  <a:lnTo>
                    <a:pt x="1220" y="29"/>
                  </a:lnTo>
                  <a:lnTo>
                    <a:pt x="1220" y="34"/>
                  </a:lnTo>
                  <a:lnTo>
                    <a:pt x="1270" y="34"/>
                  </a:lnTo>
                  <a:lnTo>
                    <a:pt x="1270" y="39"/>
                  </a:lnTo>
                  <a:lnTo>
                    <a:pt x="1654" y="39"/>
                  </a:lnTo>
                  <a:lnTo>
                    <a:pt x="1654" y="46"/>
                  </a:lnTo>
                  <a:lnTo>
                    <a:pt x="1738" y="46"/>
                  </a:lnTo>
                  <a:lnTo>
                    <a:pt x="1738" y="52"/>
                  </a:lnTo>
                  <a:lnTo>
                    <a:pt x="1808" y="52"/>
                  </a:lnTo>
                  <a:lnTo>
                    <a:pt x="1808" y="62"/>
                  </a:lnTo>
                  <a:lnTo>
                    <a:pt x="3026" y="62"/>
                  </a:lnTo>
                  <a:lnTo>
                    <a:pt x="3026" y="131"/>
                  </a:lnTo>
                  <a:lnTo>
                    <a:pt x="3509" y="131"/>
                  </a:lnTo>
                </a:path>
              </a:pathLst>
            </a:custGeom>
            <a:noFill/>
            <a:ln w="1905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B4A6C718-C14B-2CFA-5CFF-3A53F86B4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2452688"/>
              <a:ext cx="5643563" cy="531813"/>
            </a:xfrm>
            <a:custGeom>
              <a:avLst/>
              <a:gdLst>
                <a:gd name="T0" fmla="*/ 3555 w 3555"/>
                <a:gd name="T1" fmla="*/ 335 h 335"/>
                <a:gd name="T2" fmla="*/ 3155 w 3555"/>
                <a:gd name="T3" fmla="*/ 335 h 335"/>
                <a:gd name="T4" fmla="*/ 3155 w 3555"/>
                <a:gd name="T5" fmla="*/ 282 h 335"/>
                <a:gd name="T6" fmla="*/ 3137 w 3555"/>
                <a:gd name="T7" fmla="*/ 282 h 335"/>
                <a:gd name="T8" fmla="*/ 3137 w 3555"/>
                <a:gd name="T9" fmla="*/ 233 h 335"/>
                <a:gd name="T10" fmla="*/ 2976 w 3555"/>
                <a:gd name="T11" fmla="*/ 233 h 335"/>
                <a:gd name="T12" fmla="*/ 2976 w 3555"/>
                <a:gd name="T13" fmla="*/ 201 h 335"/>
                <a:gd name="T14" fmla="*/ 2707 w 3555"/>
                <a:gd name="T15" fmla="*/ 201 h 335"/>
                <a:gd name="T16" fmla="*/ 2707 w 3555"/>
                <a:gd name="T17" fmla="*/ 176 h 335"/>
                <a:gd name="T18" fmla="*/ 2300 w 3555"/>
                <a:gd name="T19" fmla="*/ 176 h 335"/>
                <a:gd name="T20" fmla="*/ 2300 w 3555"/>
                <a:gd name="T21" fmla="*/ 160 h 335"/>
                <a:gd name="T22" fmla="*/ 1823 w 3555"/>
                <a:gd name="T23" fmla="*/ 160 h 335"/>
                <a:gd name="T24" fmla="*/ 1823 w 3555"/>
                <a:gd name="T25" fmla="*/ 145 h 335"/>
                <a:gd name="T26" fmla="*/ 1744 w 3555"/>
                <a:gd name="T27" fmla="*/ 145 h 335"/>
                <a:gd name="T28" fmla="*/ 1744 w 3555"/>
                <a:gd name="T29" fmla="*/ 131 h 335"/>
                <a:gd name="T30" fmla="*/ 1450 w 3555"/>
                <a:gd name="T31" fmla="*/ 131 h 335"/>
                <a:gd name="T32" fmla="*/ 1450 w 3555"/>
                <a:gd name="T33" fmla="*/ 104 h 335"/>
                <a:gd name="T34" fmla="*/ 1429 w 3555"/>
                <a:gd name="T35" fmla="*/ 104 h 335"/>
                <a:gd name="T36" fmla="*/ 1429 w 3555"/>
                <a:gd name="T37" fmla="*/ 87 h 335"/>
                <a:gd name="T38" fmla="*/ 1404 w 3555"/>
                <a:gd name="T39" fmla="*/ 87 h 335"/>
                <a:gd name="T40" fmla="*/ 1404 w 3555"/>
                <a:gd name="T41" fmla="*/ 75 h 335"/>
                <a:gd name="T42" fmla="*/ 1323 w 3555"/>
                <a:gd name="T43" fmla="*/ 75 h 335"/>
                <a:gd name="T44" fmla="*/ 1323 w 3555"/>
                <a:gd name="T45" fmla="*/ 65 h 335"/>
                <a:gd name="T46" fmla="*/ 919 w 3555"/>
                <a:gd name="T47" fmla="*/ 65 h 335"/>
                <a:gd name="T48" fmla="*/ 919 w 3555"/>
                <a:gd name="T49" fmla="*/ 56 h 335"/>
                <a:gd name="T50" fmla="*/ 662 w 3555"/>
                <a:gd name="T51" fmla="*/ 56 h 335"/>
                <a:gd name="T52" fmla="*/ 662 w 3555"/>
                <a:gd name="T53" fmla="*/ 46 h 335"/>
                <a:gd name="T54" fmla="*/ 496 w 3555"/>
                <a:gd name="T55" fmla="*/ 46 h 335"/>
                <a:gd name="T56" fmla="*/ 496 w 3555"/>
                <a:gd name="T57" fmla="*/ 36 h 335"/>
                <a:gd name="T58" fmla="*/ 287 w 3555"/>
                <a:gd name="T59" fmla="*/ 36 h 335"/>
                <a:gd name="T60" fmla="*/ 287 w 3555"/>
                <a:gd name="T61" fmla="*/ 25 h 335"/>
                <a:gd name="T62" fmla="*/ 184 w 3555"/>
                <a:gd name="T63" fmla="*/ 25 h 335"/>
                <a:gd name="T64" fmla="*/ 184 w 3555"/>
                <a:gd name="T65" fmla="*/ 10 h 335"/>
                <a:gd name="T66" fmla="*/ 31 w 3555"/>
                <a:gd name="T67" fmla="*/ 10 h 335"/>
                <a:gd name="T68" fmla="*/ 31 w 3555"/>
                <a:gd name="T69" fmla="*/ 0 h 335"/>
                <a:gd name="T70" fmla="*/ 0 w 3555"/>
                <a:gd name="T7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55" h="335">
                  <a:moveTo>
                    <a:pt x="3555" y="335"/>
                  </a:moveTo>
                  <a:lnTo>
                    <a:pt x="3155" y="335"/>
                  </a:lnTo>
                  <a:lnTo>
                    <a:pt x="3155" y="282"/>
                  </a:lnTo>
                  <a:lnTo>
                    <a:pt x="3137" y="282"/>
                  </a:lnTo>
                  <a:lnTo>
                    <a:pt x="3137" y="233"/>
                  </a:lnTo>
                  <a:lnTo>
                    <a:pt x="2976" y="233"/>
                  </a:lnTo>
                  <a:lnTo>
                    <a:pt x="2976" y="201"/>
                  </a:lnTo>
                  <a:lnTo>
                    <a:pt x="2707" y="201"/>
                  </a:lnTo>
                  <a:lnTo>
                    <a:pt x="2707" y="176"/>
                  </a:lnTo>
                  <a:lnTo>
                    <a:pt x="2300" y="176"/>
                  </a:lnTo>
                  <a:lnTo>
                    <a:pt x="2300" y="160"/>
                  </a:lnTo>
                  <a:lnTo>
                    <a:pt x="1823" y="160"/>
                  </a:lnTo>
                  <a:lnTo>
                    <a:pt x="1823" y="145"/>
                  </a:lnTo>
                  <a:lnTo>
                    <a:pt x="1744" y="145"/>
                  </a:lnTo>
                  <a:lnTo>
                    <a:pt x="1744" y="131"/>
                  </a:lnTo>
                  <a:lnTo>
                    <a:pt x="1450" y="131"/>
                  </a:lnTo>
                  <a:lnTo>
                    <a:pt x="1450" y="104"/>
                  </a:lnTo>
                  <a:lnTo>
                    <a:pt x="1429" y="104"/>
                  </a:lnTo>
                  <a:lnTo>
                    <a:pt x="1429" y="87"/>
                  </a:lnTo>
                  <a:lnTo>
                    <a:pt x="1404" y="87"/>
                  </a:lnTo>
                  <a:lnTo>
                    <a:pt x="1404" y="75"/>
                  </a:lnTo>
                  <a:lnTo>
                    <a:pt x="1323" y="75"/>
                  </a:lnTo>
                  <a:lnTo>
                    <a:pt x="1323" y="65"/>
                  </a:lnTo>
                  <a:lnTo>
                    <a:pt x="919" y="65"/>
                  </a:lnTo>
                  <a:lnTo>
                    <a:pt x="919" y="56"/>
                  </a:lnTo>
                  <a:lnTo>
                    <a:pt x="662" y="56"/>
                  </a:lnTo>
                  <a:lnTo>
                    <a:pt x="662" y="46"/>
                  </a:lnTo>
                  <a:lnTo>
                    <a:pt x="496" y="46"/>
                  </a:lnTo>
                  <a:lnTo>
                    <a:pt x="496" y="36"/>
                  </a:lnTo>
                  <a:lnTo>
                    <a:pt x="287" y="36"/>
                  </a:lnTo>
                  <a:lnTo>
                    <a:pt x="287" y="25"/>
                  </a:lnTo>
                  <a:lnTo>
                    <a:pt x="184" y="25"/>
                  </a:lnTo>
                  <a:lnTo>
                    <a:pt x="184" y="10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E97299FE-0515-77A6-F2F5-F505A2076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2452688"/>
              <a:ext cx="5619750" cy="566738"/>
            </a:xfrm>
            <a:custGeom>
              <a:avLst/>
              <a:gdLst>
                <a:gd name="T0" fmla="*/ 3540 w 3540"/>
                <a:gd name="T1" fmla="*/ 357 h 357"/>
                <a:gd name="T2" fmla="*/ 3148 w 3540"/>
                <a:gd name="T3" fmla="*/ 357 h 357"/>
                <a:gd name="T4" fmla="*/ 3148 w 3540"/>
                <a:gd name="T5" fmla="*/ 274 h 357"/>
                <a:gd name="T6" fmla="*/ 2702 w 3540"/>
                <a:gd name="T7" fmla="*/ 274 h 357"/>
                <a:gd name="T8" fmla="*/ 2702 w 3540"/>
                <a:gd name="T9" fmla="*/ 242 h 357"/>
                <a:gd name="T10" fmla="*/ 2604 w 3540"/>
                <a:gd name="T11" fmla="*/ 242 h 357"/>
                <a:gd name="T12" fmla="*/ 2604 w 3540"/>
                <a:gd name="T13" fmla="*/ 222 h 357"/>
                <a:gd name="T14" fmla="*/ 2451 w 3540"/>
                <a:gd name="T15" fmla="*/ 222 h 357"/>
                <a:gd name="T16" fmla="*/ 2451 w 3540"/>
                <a:gd name="T17" fmla="*/ 202 h 357"/>
                <a:gd name="T18" fmla="*/ 2415 w 3540"/>
                <a:gd name="T19" fmla="*/ 202 h 357"/>
                <a:gd name="T20" fmla="*/ 2415 w 3540"/>
                <a:gd name="T21" fmla="*/ 190 h 357"/>
                <a:gd name="T22" fmla="*/ 2388 w 3540"/>
                <a:gd name="T23" fmla="*/ 190 h 357"/>
                <a:gd name="T24" fmla="*/ 2388 w 3540"/>
                <a:gd name="T25" fmla="*/ 170 h 357"/>
                <a:gd name="T26" fmla="*/ 2245 w 3540"/>
                <a:gd name="T27" fmla="*/ 170 h 357"/>
                <a:gd name="T28" fmla="*/ 2245 w 3540"/>
                <a:gd name="T29" fmla="*/ 149 h 357"/>
                <a:gd name="T30" fmla="*/ 2168 w 3540"/>
                <a:gd name="T31" fmla="*/ 149 h 357"/>
                <a:gd name="T32" fmla="*/ 2168 w 3540"/>
                <a:gd name="T33" fmla="*/ 137 h 357"/>
                <a:gd name="T34" fmla="*/ 2057 w 3540"/>
                <a:gd name="T35" fmla="*/ 137 h 357"/>
                <a:gd name="T36" fmla="*/ 2057 w 3540"/>
                <a:gd name="T37" fmla="*/ 124 h 357"/>
                <a:gd name="T38" fmla="*/ 1760 w 3540"/>
                <a:gd name="T39" fmla="*/ 124 h 357"/>
                <a:gd name="T40" fmla="*/ 1760 w 3540"/>
                <a:gd name="T41" fmla="*/ 115 h 357"/>
                <a:gd name="T42" fmla="*/ 1588 w 3540"/>
                <a:gd name="T43" fmla="*/ 115 h 357"/>
                <a:gd name="T44" fmla="*/ 1588 w 3540"/>
                <a:gd name="T45" fmla="*/ 106 h 357"/>
                <a:gd name="T46" fmla="*/ 1403 w 3540"/>
                <a:gd name="T47" fmla="*/ 106 h 357"/>
                <a:gd name="T48" fmla="*/ 1403 w 3540"/>
                <a:gd name="T49" fmla="*/ 97 h 357"/>
                <a:gd name="T50" fmla="*/ 1336 w 3540"/>
                <a:gd name="T51" fmla="*/ 97 h 357"/>
                <a:gd name="T52" fmla="*/ 1336 w 3540"/>
                <a:gd name="T53" fmla="*/ 88 h 357"/>
                <a:gd name="T54" fmla="*/ 1298 w 3540"/>
                <a:gd name="T55" fmla="*/ 88 h 357"/>
                <a:gd name="T56" fmla="*/ 1298 w 3540"/>
                <a:gd name="T57" fmla="*/ 65 h 357"/>
                <a:gd name="T58" fmla="*/ 933 w 3540"/>
                <a:gd name="T59" fmla="*/ 65 h 357"/>
                <a:gd name="T60" fmla="*/ 933 w 3540"/>
                <a:gd name="T61" fmla="*/ 54 h 357"/>
                <a:gd name="T62" fmla="*/ 534 w 3540"/>
                <a:gd name="T63" fmla="*/ 54 h 357"/>
                <a:gd name="T64" fmla="*/ 534 w 3540"/>
                <a:gd name="T65" fmla="*/ 36 h 357"/>
                <a:gd name="T66" fmla="*/ 334 w 3540"/>
                <a:gd name="T67" fmla="*/ 36 h 357"/>
                <a:gd name="T68" fmla="*/ 334 w 3540"/>
                <a:gd name="T69" fmla="*/ 25 h 357"/>
                <a:gd name="T70" fmla="*/ 184 w 3540"/>
                <a:gd name="T71" fmla="*/ 25 h 357"/>
                <a:gd name="T72" fmla="*/ 184 w 3540"/>
                <a:gd name="T73" fmla="*/ 8 h 357"/>
                <a:gd name="T74" fmla="*/ 0 w 3540"/>
                <a:gd name="T75" fmla="*/ 8 h 357"/>
                <a:gd name="T76" fmla="*/ 0 w 3540"/>
                <a:gd name="T7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40" h="357">
                  <a:moveTo>
                    <a:pt x="3540" y="357"/>
                  </a:moveTo>
                  <a:lnTo>
                    <a:pt x="3148" y="357"/>
                  </a:lnTo>
                  <a:lnTo>
                    <a:pt x="3148" y="274"/>
                  </a:lnTo>
                  <a:lnTo>
                    <a:pt x="2702" y="274"/>
                  </a:lnTo>
                  <a:lnTo>
                    <a:pt x="2702" y="242"/>
                  </a:lnTo>
                  <a:lnTo>
                    <a:pt x="2604" y="242"/>
                  </a:lnTo>
                  <a:lnTo>
                    <a:pt x="2604" y="222"/>
                  </a:lnTo>
                  <a:lnTo>
                    <a:pt x="2451" y="222"/>
                  </a:lnTo>
                  <a:lnTo>
                    <a:pt x="2451" y="202"/>
                  </a:lnTo>
                  <a:lnTo>
                    <a:pt x="2415" y="202"/>
                  </a:lnTo>
                  <a:lnTo>
                    <a:pt x="2415" y="190"/>
                  </a:lnTo>
                  <a:lnTo>
                    <a:pt x="2388" y="190"/>
                  </a:lnTo>
                  <a:lnTo>
                    <a:pt x="2388" y="170"/>
                  </a:lnTo>
                  <a:lnTo>
                    <a:pt x="2245" y="170"/>
                  </a:lnTo>
                  <a:lnTo>
                    <a:pt x="2245" y="149"/>
                  </a:lnTo>
                  <a:lnTo>
                    <a:pt x="2168" y="149"/>
                  </a:lnTo>
                  <a:lnTo>
                    <a:pt x="2168" y="137"/>
                  </a:lnTo>
                  <a:lnTo>
                    <a:pt x="2057" y="137"/>
                  </a:lnTo>
                  <a:lnTo>
                    <a:pt x="2057" y="124"/>
                  </a:lnTo>
                  <a:lnTo>
                    <a:pt x="1760" y="124"/>
                  </a:lnTo>
                  <a:lnTo>
                    <a:pt x="1760" y="115"/>
                  </a:lnTo>
                  <a:lnTo>
                    <a:pt x="1588" y="115"/>
                  </a:lnTo>
                  <a:lnTo>
                    <a:pt x="1588" y="106"/>
                  </a:lnTo>
                  <a:lnTo>
                    <a:pt x="1403" y="106"/>
                  </a:lnTo>
                  <a:lnTo>
                    <a:pt x="1403" y="97"/>
                  </a:lnTo>
                  <a:lnTo>
                    <a:pt x="1336" y="97"/>
                  </a:lnTo>
                  <a:lnTo>
                    <a:pt x="1336" y="88"/>
                  </a:lnTo>
                  <a:lnTo>
                    <a:pt x="1298" y="88"/>
                  </a:lnTo>
                  <a:lnTo>
                    <a:pt x="1298" y="65"/>
                  </a:lnTo>
                  <a:lnTo>
                    <a:pt x="933" y="65"/>
                  </a:lnTo>
                  <a:lnTo>
                    <a:pt x="933" y="54"/>
                  </a:lnTo>
                  <a:lnTo>
                    <a:pt x="534" y="54"/>
                  </a:lnTo>
                  <a:lnTo>
                    <a:pt x="534" y="36"/>
                  </a:lnTo>
                  <a:lnTo>
                    <a:pt x="334" y="36"/>
                  </a:lnTo>
                  <a:lnTo>
                    <a:pt x="334" y="25"/>
                  </a:lnTo>
                  <a:lnTo>
                    <a:pt x="184" y="25"/>
                  </a:lnTo>
                  <a:lnTo>
                    <a:pt x="184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99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22680F2-38A0-184E-86FE-0E96AAE84328}"/>
                </a:ext>
              </a:extLst>
            </p:cNvPr>
            <p:cNvSpPr txBox="1"/>
            <p:nvPr/>
          </p:nvSpPr>
          <p:spPr>
            <a:xfrm>
              <a:off x="8650137" y="4252412"/>
              <a:ext cx="286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Adjusted mortality = 4.59 (2.25-9.37)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1CB1F13-C26A-2044-AA41-C1C8740873DA}"/>
                </a:ext>
              </a:extLst>
            </p:cNvPr>
            <p:cNvSpPr txBox="1"/>
            <p:nvPr/>
          </p:nvSpPr>
          <p:spPr>
            <a:xfrm>
              <a:off x="8751736" y="2895122"/>
              <a:ext cx="29100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Adjusted mortality = 1.95 (1.06-3.61)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8A9B3D8-D44F-DE49-A221-052813B100FE}"/>
                </a:ext>
              </a:extLst>
            </p:cNvPr>
            <p:cNvSpPr txBox="1"/>
            <p:nvPr/>
          </p:nvSpPr>
          <p:spPr>
            <a:xfrm>
              <a:off x="7104899" y="5383918"/>
              <a:ext cx="50493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INSTI associated with a RR of mortality of</a:t>
              </a:r>
            </a:p>
            <a:p>
              <a:r>
                <a:rPr lang="en-GB" dirty="0"/>
                <a:t>0.54 (0.31-0.93)</a:t>
              </a:r>
            </a:p>
            <a:p>
              <a:r>
                <a:rPr lang="en-GB" dirty="0"/>
                <a:t>Association persists after propensity score matching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3AD9B665-3951-BE08-DFD4-B0E80D5F9C73}"/>
                </a:ext>
              </a:extLst>
            </p:cNvPr>
            <p:cNvSpPr txBox="1"/>
            <p:nvPr/>
          </p:nvSpPr>
          <p:spPr>
            <a:xfrm>
              <a:off x="6892925" y="2364106"/>
              <a:ext cx="721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Non-LP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DAE93355-65FF-3EFA-3C9C-6A69305A652F}"/>
                </a:ext>
              </a:extLst>
            </p:cNvPr>
            <p:cNvSpPr txBox="1"/>
            <p:nvPr/>
          </p:nvSpPr>
          <p:spPr>
            <a:xfrm>
              <a:off x="6892925" y="2610168"/>
              <a:ext cx="1348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LP 2y CD4 &gt; 500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A549C87B-11AB-67E5-3C05-5F0D48776DFE}"/>
                </a:ext>
              </a:extLst>
            </p:cNvPr>
            <p:cNvSpPr txBox="1"/>
            <p:nvPr/>
          </p:nvSpPr>
          <p:spPr>
            <a:xfrm>
              <a:off x="6892925" y="2865537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LP 2y CD4 200-250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D12F3F99-1262-8B1A-595A-0DD63E4C08B7}"/>
                </a:ext>
              </a:extLst>
            </p:cNvPr>
            <p:cNvSpPr txBox="1"/>
            <p:nvPr/>
          </p:nvSpPr>
          <p:spPr>
            <a:xfrm>
              <a:off x="6892925" y="3120906"/>
              <a:ext cx="17572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LP 2y CD4 &gt; 350 - 500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80E77461-257A-3D45-7B79-7E7F168AFD1F}"/>
                </a:ext>
              </a:extLst>
            </p:cNvPr>
            <p:cNvSpPr txBox="1"/>
            <p:nvPr/>
          </p:nvSpPr>
          <p:spPr>
            <a:xfrm>
              <a:off x="6892925" y="4223753"/>
              <a:ext cx="1348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LP 2y CD4 &lt; 200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45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A8257D5-D0AD-8F4B-A135-6EA830E8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/>
          <a:lstStyle/>
          <a:p>
            <a:r>
              <a:rPr lang="en-GB" dirty="0"/>
              <a:t>Long-term survival and immune recovery </a:t>
            </a:r>
            <a:br>
              <a:rPr lang="en-GB" dirty="0"/>
            </a:br>
            <a:r>
              <a:rPr lang="en-GB" dirty="0"/>
              <a:t>in late presenters: PISCIS cohort (2)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38B63D2A-D7D7-2729-268F-F50BD00F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514" y="1645910"/>
            <a:ext cx="8373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Risk of incomplete immune recovery in LP (CD4 &lt; 500 at 2 years) 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21B6716-D908-E149-6E3E-95488CFFF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770518"/>
              </p:ext>
            </p:extLst>
          </p:nvPr>
        </p:nvGraphicFramePr>
        <p:xfrm>
          <a:off x="106088" y="2115140"/>
          <a:ext cx="791042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744">
                  <a:extLst>
                    <a:ext uri="{9D8B030D-6E8A-4147-A177-3AD203B41FA5}">
                      <a16:colId xmlns:a16="http://schemas.microsoft.com/office/drawing/2014/main" val="386439782"/>
                    </a:ext>
                  </a:extLst>
                </a:gridCol>
                <a:gridCol w="1463811">
                  <a:extLst>
                    <a:ext uri="{9D8B030D-6E8A-4147-A177-3AD203B41FA5}">
                      <a16:colId xmlns:a16="http://schemas.microsoft.com/office/drawing/2014/main" val="1789023504"/>
                    </a:ext>
                  </a:extLst>
                </a:gridCol>
                <a:gridCol w="1525285">
                  <a:extLst>
                    <a:ext uri="{9D8B030D-6E8A-4147-A177-3AD203B41FA5}">
                      <a16:colId xmlns:a16="http://schemas.microsoft.com/office/drawing/2014/main" val="1566283353"/>
                    </a:ext>
                  </a:extLst>
                </a:gridCol>
                <a:gridCol w="1816584">
                  <a:extLst>
                    <a:ext uri="{9D8B030D-6E8A-4147-A177-3AD203B41FA5}">
                      <a16:colId xmlns:a16="http://schemas.microsoft.com/office/drawing/2014/main" val="4095057207"/>
                    </a:ext>
                  </a:extLst>
                </a:gridCol>
              </a:tblGrid>
              <a:tr h="165250"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Incomplete immune</a:t>
                      </a:r>
                      <a:br>
                        <a:rPr lang="en-US" sz="1400" noProof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recovery (N, 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OR (95% CI)</a:t>
                      </a:r>
                      <a:endParaRPr lang="en-US" sz="14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err="1">
                          <a:solidFill>
                            <a:schemeClr val="bg1"/>
                          </a:solidFill>
                        </a:rPr>
                        <a:t>aOR</a:t>
                      </a:r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 (95% CI)</a:t>
                      </a:r>
                      <a:endParaRPr lang="en-US" sz="1400" b="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146619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Individuals with CD4 cell count</a:t>
                      </a:r>
                      <a:br>
                        <a:rPr lang="en-US" sz="1400" b="1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at ART initiation &lt;350 cells/µL (N=870)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524 (60.2)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15422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Age at ART initiation (years)</a:t>
                      </a:r>
                    </a:p>
                    <a:p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&lt; 30</a:t>
                      </a:r>
                    </a:p>
                    <a:p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30-39</a:t>
                      </a:r>
                    </a:p>
                    <a:p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40-49</a:t>
                      </a:r>
                    </a:p>
                    <a:p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≥ 50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71 (41.0)</a:t>
                      </a:r>
                    </a:p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161 (55.0)</a:t>
                      </a:r>
                    </a:p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164 (60.7)</a:t>
                      </a:r>
                    </a:p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101 (75.4)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Ref (1)</a:t>
                      </a:r>
                    </a:p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1.75 (1.20-2.56)</a:t>
                      </a:r>
                    </a:p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2.22 (1.51-3.28)</a:t>
                      </a:r>
                    </a:p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4.40 (2.68-7.22)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Ref (1)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1.40 (0.92-2.12)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1.77 (1.51-2.71)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2.73 (1.57-4.74)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872232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/>
                          </a:solidFill>
                        </a:rPr>
                        <a:t>CD4 cell count nadir at ART initiation (cells/µL)</a:t>
                      </a:r>
                    </a:p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CD4 200-350</a:t>
                      </a:r>
                    </a:p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CD4 100-199</a:t>
                      </a:r>
                    </a:p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CD4 ≤ 100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168 (38.1)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119 (67.2)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210 (83.3)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Ref (1)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3.33 (2.32-4.82)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8.13 (5.54-11.92)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Ref (1)</a:t>
                      </a:r>
                    </a:p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3.22 (2.19-4.72)</a:t>
                      </a:r>
                    </a:p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6.92 (4.60-10.41)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40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/>
                          </a:solidFill>
                        </a:rPr>
                        <a:t>INSTI at first line ART regimen</a:t>
                      </a:r>
                    </a:p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287 (66.0)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237 (54.5)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noProof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Ref (1)</a:t>
                      </a:r>
                    </a:p>
                    <a:p>
                      <a:pPr algn="ctr"/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0.81 (0.62-1.05)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95741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567AFF07-FA69-9711-3715-608A2B766B0F}"/>
              </a:ext>
            </a:extLst>
          </p:cNvPr>
          <p:cNvSpPr txBox="1"/>
          <p:nvPr/>
        </p:nvSpPr>
        <p:spPr>
          <a:xfrm>
            <a:off x="8803187" y="6440882"/>
            <a:ext cx="338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i="1"/>
              <a:t>Martin-Iguacel R, AIDS 2022, Abs. OAC0402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0B8B85E-F227-C768-ABCC-A059871CFF88}"/>
              </a:ext>
            </a:extLst>
          </p:cNvPr>
          <p:cNvGrpSpPr/>
          <p:nvPr/>
        </p:nvGrpSpPr>
        <p:grpSpPr>
          <a:xfrm>
            <a:off x="8163362" y="2207185"/>
            <a:ext cx="3818699" cy="4143815"/>
            <a:chOff x="8163362" y="2452721"/>
            <a:chExt cx="3818699" cy="4143815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00C900DE-C6BE-1E30-F871-B44A9695932C}"/>
                </a:ext>
              </a:extLst>
            </p:cNvPr>
            <p:cNvCxnSpPr/>
            <p:nvPr/>
          </p:nvCxnSpPr>
          <p:spPr>
            <a:xfrm>
              <a:off x="10303097" y="3030804"/>
              <a:ext cx="0" cy="3240601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AF80D61-8021-6E78-9CB1-5648D06C6790}"/>
                </a:ext>
              </a:extLst>
            </p:cNvPr>
            <p:cNvSpPr txBox="1"/>
            <p:nvPr/>
          </p:nvSpPr>
          <p:spPr>
            <a:xfrm>
              <a:off x="9302072" y="3665222"/>
              <a:ext cx="9265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b="1"/>
                <a:t>Age 30-39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2CC820A-82FF-DC15-117E-1D6A9659C695}"/>
                </a:ext>
              </a:extLst>
            </p:cNvPr>
            <p:cNvSpPr txBox="1"/>
            <p:nvPr/>
          </p:nvSpPr>
          <p:spPr>
            <a:xfrm>
              <a:off x="8929643" y="5006748"/>
              <a:ext cx="1343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b="1"/>
                <a:t>BL CD4 100-199</a:t>
              </a:r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16864C49-32BE-6115-AA38-938D708772E1}"/>
                </a:ext>
              </a:extLst>
            </p:cNvPr>
            <p:cNvCxnSpPr/>
            <p:nvPr/>
          </p:nvCxnSpPr>
          <p:spPr>
            <a:xfrm>
              <a:off x="10273280" y="3806574"/>
              <a:ext cx="59559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6BCCBEF5-6066-C296-5964-D9FB835DFCA1}"/>
                </a:ext>
              </a:extLst>
            </p:cNvPr>
            <p:cNvCxnSpPr/>
            <p:nvPr/>
          </p:nvCxnSpPr>
          <p:spPr>
            <a:xfrm>
              <a:off x="10445559" y="4068879"/>
              <a:ext cx="59559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199F41AE-6056-4349-F042-346C6B1C145F}"/>
                </a:ext>
              </a:extLst>
            </p:cNvPr>
            <p:cNvCxnSpPr>
              <a:cxnSpLocks/>
            </p:cNvCxnSpPr>
            <p:nvPr/>
          </p:nvCxnSpPr>
          <p:spPr>
            <a:xfrm>
              <a:off x="10679344" y="4339642"/>
              <a:ext cx="74612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018DCBC-5193-A9DD-6718-03804F1E2476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879" y="5149535"/>
              <a:ext cx="556591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99A4804D-437F-ED40-6B3D-EA76A1E3818C}"/>
                </a:ext>
              </a:extLst>
            </p:cNvPr>
            <p:cNvCxnSpPr>
              <a:cxnSpLocks/>
            </p:cNvCxnSpPr>
            <p:nvPr/>
          </p:nvCxnSpPr>
          <p:spPr>
            <a:xfrm>
              <a:off x="11425470" y="5408245"/>
              <a:ext cx="556591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5F5770-1386-ECD7-BC65-6BBD7B2A5E02}"/>
                </a:ext>
              </a:extLst>
            </p:cNvPr>
            <p:cNvSpPr/>
            <p:nvPr/>
          </p:nvSpPr>
          <p:spPr>
            <a:xfrm flipH="1">
              <a:off x="10521494" y="3768438"/>
              <a:ext cx="99170" cy="9917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AD175A-FB9F-F5A6-0DED-FB7D7E24F417}"/>
                </a:ext>
              </a:extLst>
            </p:cNvPr>
            <p:cNvSpPr/>
            <p:nvPr/>
          </p:nvSpPr>
          <p:spPr>
            <a:xfrm flipH="1">
              <a:off x="10683833" y="4017206"/>
              <a:ext cx="99170" cy="9917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6D27012-4F3F-0414-8846-BCC9934113C9}"/>
                </a:ext>
              </a:extLst>
            </p:cNvPr>
            <p:cNvSpPr/>
            <p:nvPr/>
          </p:nvSpPr>
          <p:spPr>
            <a:xfrm flipH="1">
              <a:off x="11001882" y="4302424"/>
              <a:ext cx="99170" cy="9917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rganigramme : Décision 22">
              <a:extLst>
                <a:ext uri="{FF2B5EF4-FFF2-40B4-BE49-F238E27FC236}">
                  <a16:creationId xmlns:a16="http://schemas.microsoft.com/office/drawing/2014/main" id="{A41F073E-3799-F389-0974-2077EE5F2FBF}"/>
                </a:ext>
              </a:extLst>
            </p:cNvPr>
            <p:cNvSpPr/>
            <p:nvPr/>
          </p:nvSpPr>
          <p:spPr>
            <a:xfrm>
              <a:off x="11051467" y="5082861"/>
              <a:ext cx="193597" cy="112299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rganigramme : Décision 23">
              <a:extLst>
                <a:ext uri="{FF2B5EF4-FFF2-40B4-BE49-F238E27FC236}">
                  <a16:creationId xmlns:a16="http://schemas.microsoft.com/office/drawing/2014/main" id="{F08CA126-A170-6072-ADAB-35DCB9793694}"/>
                </a:ext>
              </a:extLst>
            </p:cNvPr>
            <p:cNvSpPr/>
            <p:nvPr/>
          </p:nvSpPr>
          <p:spPr>
            <a:xfrm>
              <a:off x="11619067" y="5347474"/>
              <a:ext cx="193597" cy="112299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AF545099-E641-A425-0825-4CCA470A096F}"/>
                </a:ext>
              </a:extLst>
            </p:cNvPr>
            <p:cNvCxnSpPr>
              <a:cxnSpLocks/>
            </p:cNvCxnSpPr>
            <p:nvPr/>
          </p:nvCxnSpPr>
          <p:spPr>
            <a:xfrm>
              <a:off x="9854026" y="6185046"/>
              <a:ext cx="41925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rganigramme : Préparation 27">
              <a:extLst>
                <a:ext uri="{FF2B5EF4-FFF2-40B4-BE49-F238E27FC236}">
                  <a16:creationId xmlns:a16="http://schemas.microsoft.com/office/drawing/2014/main" id="{71E1F9DC-3A09-300E-E643-1EEC96FA8821}"/>
                </a:ext>
              </a:extLst>
            </p:cNvPr>
            <p:cNvSpPr/>
            <p:nvPr/>
          </p:nvSpPr>
          <p:spPr>
            <a:xfrm>
              <a:off x="9985153" y="6141809"/>
              <a:ext cx="168966" cy="99170"/>
            </a:xfrm>
            <a:prstGeom prst="flowChartPreparati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A59A312-5739-524E-95CE-1BE52FB37956}"/>
                </a:ext>
              </a:extLst>
            </p:cNvPr>
            <p:cNvSpPr txBox="1"/>
            <p:nvPr/>
          </p:nvSpPr>
          <p:spPr>
            <a:xfrm>
              <a:off x="9338725" y="3921793"/>
              <a:ext cx="9265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b="1" dirty="0"/>
                <a:t>Age 40-49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B05C6AAE-EEBA-F641-9F32-52B796186216}"/>
                </a:ext>
              </a:extLst>
            </p:cNvPr>
            <p:cNvSpPr txBox="1"/>
            <p:nvPr/>
          </p:nvSpPr>
          <p:spPr>
            <a:xfrm>
              <a:off x="9477916" y="4190556"/>
              <a:ext cx="8191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b="1"/>
                <a:t>Age ≥ 50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383AADDC-FC9D-634E-9DC0-184EB2BF2611}"/>
                </a:ext>
              </a:extLst>
            </p:cNvPr>
            <p:cNvSpPr txBox="1"/>
            <p:nvPr/>
          </p:nvSpPr>
          <p:spPr>
            <a:xfrm>
              <a:off x="9130344" y="5274895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b="1"/>
                <a:t>BL CD4 &lt; 100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3DDA0291-861C-A94F-9F05-5743B6926536}"/>
                </a:ext>
              </a:extLst>
            </p:cNvPr>
            <p:cNvSpPr txBox="1"/>
            <p:nvPr/>
          </p:nvSpPr>
          <p:spPr>
            <a:xfrm>
              <a:off x="8163362" y="6048899"/>
              <a:ext cx="16876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b="1" dirty="0"/>
                <a:t>INSTI as 1</a:t>
              </a:r>
              <a:r>
                <a:rPr lang="en-GB" sz="1400" b="1" baseline="30000" dirty="0"/>
                <a:t>st</a:t>
              </a:r>
              <a:r>
                <a:rPr lang="en-GB" sz="1400" b="1" dirty="0"/>
                <a:t> line ART</a:t>
              </a: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32A4E26E-357F-024E-BF24-966F985687BE}"/>
                </a:ext>
              </a:extLst>
            </p:cNvPr>
            <p:cNvSpPr txBox="1"/>
            <p:nvPr/>
          </p:nvSpPr>
          <p:spPr>
            <a:xfrm>
              <a:off x="10154119" y="62272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1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E37165CA-2355-E04A-A729-FDD0D1BC2E74}"/>
                </a:ext>
              </a:extLst>
            </p:cNvPr>
            <p:cNvSpPr txBox="1"/>
            <p:nvPr/>
          </p:nvSpPr>
          <p:spPr>
            <a:xfrm>
              <a:off x="9100702" y="2452721"/>
              <a:ext cx="23846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OR (95% CI)</a:t>
              </a:r>
            </a:p>
            <a:p>
              <a:pPr algn="ctr"/>
              <a:r>
                <a:rPr lang="en-GB" sz="1600"/>
                <a:t>propensity score matching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03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>
            <a:extLst>
              <a:ext uri="{FF2B5EF4-FFF2-40B4-BE49-F238E27FC236}">
                <a16:creationId xmlns:a16="http://schemas.microsoft.com/office/drawing/2014/main" id="{B1337284-B196-A244-B11B-5038EAEDAB3F}"/>
              </a:ext>
            </a:extLst>
          </p:cNvPr>
          <p:cNvSpPr>
            <a:spLocks/>
          </p:cNvSpPr>
          <p:nvPr/>
        </p:nvSpPr>
        <p:spPr bwMode="auto">
          <a:xfrm rot="9808706">
            <a:off x="1777271" y="3154282"/>
            <a:ext cx="2944749" cy="2085709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E5A526A9-878E-B640-8A1F-93E7D1565234}"/>
              </a:ext>
            </a:extLst>
          </p:cNvPr>
          <p:cNvSpPr>
            <a:spLocks/>
          </p:cNvSpPr>
          <p:nvPr/>
        </p:nvSpPr>
        <p:spPr bwMode="auto">
          <a:xfrm rot="7200193">
            <a:off x="2894323" y="4065509"/>
            <a:ext cx="2963740" cy="2200118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320D6E3-5313-694C-BE00-3768637196F3}"/>
              </a:ext>
            </a:extLst>
          </p:cNvPr>
          <p:cNvSpPr>
            <a:spLocks/>
          </p:cNvSpPr>
          <p:nvPr/>
        </p:nvSpPr>
        <p:spPr bwMode="auto">
          <a:xfrm rot="617437">
            <a:off x="5228663" y="2768663"/>
            <a:ext cx="4092475" cy="21818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1C71B49-9A2C-4620-86C5-E100DA0A8852}"/>
              </a:ext>
            </a:extLst>
          </p:cNvPr>
          <p:cNvGrpSpPr/>
          <p:nvPr/>
        </p:nvGrpSpPr>
        <p:grpSpPr>
          <a:xfrm>
            <a:off x="2098187" y="401081"/>
            <a:ext cx="6460704" cy="6055837"/>
            <a:chOff x="2103162" y="496334"/>
            <a:chExt cx="6460704" cy="6055837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 rot="16760881">
              <a:off x="3336718" y="821050"/>
              <a:ext cx="3205308" cy="255587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4055232">
              <a:off x="4535681" y="3945032"/>
              <a:ext cx="3076547" cy="2137732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rot="12170162">
              <a:off x="2103162" y="1827517"/>
              <a:ext cx="2944749" cy="208570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20399946">
              <a:off x="4766893" y="1279862"/>
              <a:ext cx="3796973" cy="240866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117581" y="2325730"/>
              <a:ext cx="2021856" cy="203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728496" y="3117055"/>
              <a:ext cx="860813" cy="456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>
                  <a:solidFill>
                    <a:schemeClr val="bg1"/>
                  </a:solidFill>
                </a:rPr>
                <a:t>ART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3746659" y="671742"/>
              <a:ext cx="2385426" cy="1528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ADVANCE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TDF/3TC + DTG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vs TAF/FTC + DTG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vs TDF/FTC/EFV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29740" y="1735916"/>
              <a:ext cx="1817292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NAMSAL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TDF/3TC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+ DTG vs EFV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5AF763E-4AB0-BC47-87C6-F2805684D4F8}"/>
              </a:ext>
            </a:extLst>
          </p:cNvPr>
          <p:cNvSpPr/>
          <p:nvPr/>
        </p:nvSpPr>
        <p:spPr>
          <a:xfrm>
            <a:off x="6843825" y="3252925"/>
            <a:ext cx="2136611" cy="1528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rgbClr val="FF6600"/>
                </a:solidFill>
              </a:rPr>
              <a:t>ALLIANCE</a:t>
            </a:r>
          </a:p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rgbClr val="002060"/>
                </a:solidFill>
              </a:rPr>
              <a:t>TDF/FTC + DTG </a:t>
            </a:r>
          </a:p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rgbClr val="002060"/>
                </a:solidFill>
              </a:rPr>
              <a:t>vs B/F/TAF</a:t>
            </a:r>
          </a:p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rgbClr val="002060"/>
                </a:solidFill>
              </a:rPr>
              <a:t>in HIV/HBV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9FDA1D-C3F3-3B44-8BA7-620CA3C06C6F}"/>
              </a:ext>
            </a:extLst>
          </p:cNvPr>
          <p:cNvSpPr/>
          <p:nvPr/>
        </p:nvSpPr>
        <p:spPr>
          <a:xfrm>
            <a:off x="5394884" y="4779890"/>
            <a:ext cx="152452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FF6600"/>
                </a:solidFill>
              </a:rPr>
              <a:t>SIMPL’HIV</a:t>
            </a:r>
          </a:p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002060"/>
                </a:solidFill>
              </a:rPr>
              <a:t>DTG + FTC </a:t>
            </a:r>
          </a:p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002060"/>
                </a:solidFill>
              </a:rPr>
              <a:t>switch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C3DBBF-A944-B04E-8288-63088BCC2C69}"/>
              </a:ext>
            </a:extLst>
          </p:cNvPr>
          <p:cNvSpPr/>
          <p:nvPr/>
        </p:nvSpPr>
        <p:spPr>
          <a:xfrm>
            <a:off x="3053545" y="4477200"/>
            <a:ext cx="2203487" cy="1528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FF6600"/>
                </a:solidFill>
              </a:rPr>
              <a:t>TANGO</a:t>
            </a:r>
          </a:p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FF6600"/>
                </a:solidFill>
              </a:rPr>
              <a:t>SALSA</a:t>
            </a:r>
          </a:p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002060"/>
                </a:solidFill>
              </a:rPr>
              <a:t>DTG/3TC switch</a:t>
            </a:r>
          </a:p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002060"/>
                </a:solidFill>
              </a:rPr>
              <a:t>Inflammation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252CA4-FD4F-1046-9A39-5204B9D5F21F}"/>
              </a:ext>
            </a:extLst>
          </p:cNvPr>
          <p:cNvSpPr/>
          <p:nvPr/>
        </p:nvSpPr>
        <p:spPr>
          <a:xfrm>
            <a:off x="1698639" y="3636944"/>
            <a:ext cx="225683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FF6600"/>
                </a:solidFill>
              </a:rPr>
              <a:t>WISARD</a:t>
            </a:r>
          </a:p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002060"/>
                </a:solidFill>
              </a:rPr>
              <a:t>DTG/RPV switch</a:t>
            </a:r>
          </a:p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002060"/>
                </a:solidFill>
              </a:rPr>
              <a:t>K103N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F6CA9-7697-C64F-9696-2269FCE9D997}"/>
              </a:ext>
            </a:extLst>
          </p:cNvPr>
          <p:cNvSpPr/>
          <p:nvPr/>
        </p:nvSpPr>
        <p:spPr>
          <a:xfrm>
            <a:off x="2441521" y="2022622"/>
            <a:ext cx="171777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FF6600"/>
                </a:solidFill>
              </a:rPr>
              <a:t>BRIGHTE</a:t>
            </a:r>
          </a:p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002060"/>
                </a:solidFill>
              </a:rPr>
              <a:t>Fostemsavir</a:t>
            </a:r>
          </a:p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002060"/>
                </a:solidFill>
              </a:rPr>
              <a:t>W240</a:t>
            </a:r>
          </a:p>
        </p:txBody>
      </p:sp>
    </p:spTree>
    <p:extLst>
      <p:ext uri="{BB962C8B-B14F-4D97-AF65-F5344CB8AC3E}">
        <p14:creationId xmlns:p14="http://schemas.microsoft.com/office/powerpoint/2010/main" val="2218917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AE688-4184-5C41-BE30-B93CA0E2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397240" cy="1481068"/>
          </a:xfrm>
        </p:spPr>
        <p:txBody>
          <a:bodyPr>
            <a:normAutofit fontScale="90000"/>
          </a:bodyPr>
          <a:lstStyle/>
          <a:p>
            <a:r>
              <a:rPr lang="en-GB" dirty="0"/>
              <a:t>ADVANCE Trial W192 results: 1st line ART TAF/FTC + DTG vs TDF/FTC + DTG vs TDF/FTC/EFV (1)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CDB1DC9-765D-6343-B45F-8A3ED2914F99}"/>
              </a:ext>
            </a:extLst>
          </p:cNvPr>
          <p:cNvGrpSpPr/>
          <p:nvPr/>
        </p:nvGrpSpPr>
        <p:grpSpPr>
          <a:xfrm>
            <a:off x="512915" y="3429000"/>
            <a:ext cx="5066452" cy="3064601"/>
            <a:chOff x="512467" y="2686796"/>
            <a:chExt cx="5344441" cy="3815714"/>
          </a:xfrm>
        </p:grpSpPr>
        <p:grpSp>
          <p:nvGrpSpPr>
            <p:cNvPr id="429" name="Groupe 428">
              <a:extLst>
                <a:ext uri="{FF2B5EF4-FFF2-40B4-BE49-F238E27FC236}">
                  <a16:creationId xmlns:a16="http://schemas.microsoft.com/office/drawing/2014/main" id="{5B8F65C7-E0DF-27AD-851D-62A177B2F499}"/>
                </a:ext>
              </a:extLst>
            </p:cNvPr>
            <p:cNvGrpSpPr/>
            <p:nvPr/>
          </p:nvGrpSpPr>
          <p:grpSpPr>
            <a:xfrm>
              <a:off x="728663" y="2781094"/>
              <a:ext cx="5013326" cy="2935288"/>
              <a:chOff x="728663" y="2373313"/>
              <a:chExt cx="5013326" cy="2935288"/>
            </a:xfrm>
          </p:grpSpPr>
          <p:sp>
            <p:nvSpPr>
              <p:cNvPr id="237" name="Line 13">
                <a:extLst>
                  <a:ext uri="{FF2B5EF4-FFF2-40B4-BE49-F238E27FC236}">
                    <a16:creationId xmlns:a16="http://schemas.microsoft.com/office/drawing/2014/main" id="{B6D0A0B0-E93F-B1E5-56E7-FE4B623D6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576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8" name="Line 14">
                <a:extLst>
                  <a:ext uri="{FF2B5EF4-FFF2-40B4-BE49-F238E27FC236}">
                    <a16:creationId xmlns:a16="http://schemas.microsoft.com/office/drawing/2014/main" id="{AD1DF413-8DDC-AEA4-DC3D-4D8E8FB98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663" y="4975225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9" name="Line 15">
                <a:extLst>
                  <a:ext uri="{FF2B5EF4-FFF2-40B4-BE49-F238E27FC236}">
                    <a16:creationId xmlns:a16="http://schemas.microsoft.com/office/drawing/2014/main" id="{966E348E-51C5-6EA3-9D43-925B47D89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663" y="423068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0" name="Line 26">
                <a:extLst>
                  <a:ext uri="{FF2B5EF4-FFF2-40B4-BE49-F238E27FC236}">
                    <a16:creationId xmlns:a16="http://schemas.microsoft.com/office/drawing/2014/main" id="{644E7A01-4585-89E3-7931-4919F759F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4151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1" name="Line 27">
                <a:extLst>
                  <a:ext uri="{FF2B5EF4-FFF2-40B4-BE49-F238E27FC236}">
                    <a16:creationId xmlns:a16="http://schemas.microsoft.com/office/drawing/2014/main" id="{61C23CCA-CA05-D99C-CE25-FA4682503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5813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2" name="Freeform 28">
                <a:extLst>
                  <a:ext uri="{FF2B5EF4-FFF2-40B4-BE49-F238E27FC236}">
                    <a16:creationId xmlns:a16="http://schemas.microsoft.com/office/drawing/2014/main" id="{9C50D38D-F3FA-6DC4-2356-D6DA214C7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751" y="2373313"/>
                <a:ext cx="4948238" cy="2876550"/>
              </a:xfrm>
              <a:custGeom>
                <a:avLst/>
                <a:gdLst>
                  <a:gd name="T0" fmla="*/ 3117 w 3117"/>
                  <a:gd name="T1" fmla="*/ 1812 h 1812"/>
                  <a:gd name="T2" fmla="*/ 3112 w 3117"/>
                  <a:gd name="T3" fmla="*/ 1812 h 1812"/>
                  <a:gd name="T4" fmla="*/ 2733 w 3117"/>
                  <a:gd name="T5" fmla="*/ 1812 h 1812"/>
                  <a:gd name="T6" fmla="*/ 2354 w 3117"/>
                  <a:gd name="T7" fmla="*/ 1812 h 1812"/>
                  <a:gd name="T8" fmla="*/ 1974 w 3117"/>
                  <a:gd name="T9" fmla="*/ 1812 h 1812"/>
                  <a:gd name="T10" fmla="*/ 1595 w 3117"/>
                  <a:gd name="T11" fmla="*/ 1812 h 1812"/>
                  <a:gd name="T12" fmla="*/ 1216 w 3117"/>
                  <a:gd name="T13" fmla="*/ 1812 h 1812"/>
                  <a:gd name="T14" fmla="*/ 836 w 3117"/>
                  <a:gd name="T15" fmla="*/ 1812 h 1812"/>
                  <a:gd name="T16" fmla="*/ 457 w 3117"/>
                  <a:gd name="T17" fmla="*/ 1812 h 1812"/>
                  <a:gd name="T18" fmla="*/ 78 w 3117"/>
                  <a:gd name="T19" fmla="*/ 1812 h 1812"/>
                  <a:gd name="T20" fmla="*/ 0 w 3117"/>
                  <a:gd name="T21" fmla="*/ 1812 h 1812"/>
                  <a:gd name="T22" fmla="*/ 0 w 3117"/>
                  <a:gd name="T23" fmla="*/ 1639 h 1812"/>
                  <a:gd name="T24" fmla="*/ 0 w 3117"/>
                  <a:gd name="T25" fmla="*/ 1404 h 1812"/>
                  <a:gd name="T26" fmla="*/ 0 w 3117"/>
                  <a:gd name="T27" fmla="*/ 1170 h 1812"/>
                  <a:gd name="T28" fmla="*/ 0 w 3117"/>
                  <a:gd name="T29" fmla="*/ 936 h 1812"/>
                  <a:gd name="T30" fmla="*/ 0 w 3117"/>
                  <a:gd name="T31" fmla="*/ 702 h 1812"/>
                  <a:gd name="T32" fmla="*/ 0 w 3117"/>
                  <a:gd name="T33" fmla="*/ 468 h 1812"/>
                  <a:gd name="T34" fmla="*/ 0 w 3117"/>
                  <a:gd name="T35" fmla="*/ 234 h 1812"/>
                  <a:gd name="T36" fmla="*/ 0 w 3117"/>
                  <a:gd name="T37" fmla="*/ 0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17" h="1812">
                    <a:moveTo>
                      <a:pt x="3117" y="1812"/>
                    </a:moveTo>
                    <a:lnTo>
                      <a:pt x="3112" y="1812"/>
                    </a:lnTo>
                    <a:lnTo>
                      <a:pt x="2733" y="1812"/>
                    </a:lnTo>
                    <a:lnTo>
                      <a:pt x="2354" y="1812"/>
                    </a:lnTo>
                    <a:lnTo>
                      <a:pt x="1974" y="1812"/>
                    </a:lnTo>
                    <a:lnTo>
                      <a:pt x="1595" y="1812"/>
                    </a:lnTo>
                    <a:lnTo>
                      <a:pt x="1216" y="1812"/>
                    </a:lnTo>
                    <a:lnTo>
                      <a:pt x="836" y="1812"/>
                    </a:lnTo>
                    <a:lnTo>
                      <a:pt x="457" y="1812"/>
                    </a:lnTo>
                    <a:lnTo>
                      <a:pt x="78" y="1812"/>
                    </a:lnTo>
                    <a:lnTo>
                      <a:pt x="0" y="1812"/>
                    </a:lnTo>
                    <a:lnTo>
                      <a:pt x="0" y="1639"/>
                    </a:lnTo>
                    <a:lnTo>
                      <a:pt x="0" y="1404"/>
                    </a:lnTo>
                    <a:lnTo>
                      <a:pt x="0" y="1170"/>
                    </a:lnTo>
                    <a:lnTo>
                      <a:pt x="0" y="936"/>
                    </a:lnTo>
                    <a:lnTo>
                      <a:pt x="0" y="702"/>
                    </a:lnTo>
                    <a:lnTo>
                      <a:pt x="0" y="468"/>
                    </a:lnTo>
                    <a:lnTo>
                      <a:pt x="0" y="23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3" name="Line 29">
                <a:extLst>
                  <a:ext uri="{FF2B5EF4-FFF2-40B4-BE49-F238E27FC236}">
                    <a16:creationId xmlns:a16="http://schemas.microsoft.com/office/drawing/2014/main" id="{A1550146-D229-CBB0-378F-4C78DEB82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238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4" name="Line 30">
                <a:extLst>
                  <a:ext uri="{FF2B5EF4-FFF2-40B4-BE49-F238E27FC236}">
                    <a16:creationId xmlns:a16="http://schemas.microsoft.com/office/drawing/2014/main" id="{A700F486-65C7-CA39-FD34-63D04170F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0901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5" name="Line 31">
                <a:extLst>
                  <a:ext uri="{FF2B5EF4-FFF2-40B4-BE49-F238E27FC236}">
                    <a16:creationId xmlns:a16="http://schemas.microsoft.com/office/drawing/2014/main" id="{21ADA287-1C11-D337-A933-FB4BE9700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2388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6" name="Line 32">
                <a:extLst>
                  <a:ext uri="{FF2B5EF4-FFF2-40B4-BE49-F238E27FC236}">
                    <a16:creationId xmlns:a16="http://schemas.microsoft.com/office/drawing/2014/main" id="{4D2D2844-8A75-2E2C-C980-5C185281A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34051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7" name="Line 33">
                <a:extLst>
                  <a:ext uri="{FF2B5EF4-FFF2-40B4-BE49-F238E27FC236}">
                    <a16:creationId xmlns:a16="http://schemas.microsoft.com/office/drawing/2014/main" id="{099B2107-E129-D0D1-65D8-D241DEE1E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7476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8" name="Line 34">
                <a:extLst>
                  <a:ext uri="{FF2B5EF4-FFF2-40B4-BE49-F238E27FC236}">
                    <a16:creationId xmlns:a16="http://schemas.microsoft.com/office/drawing/2014/main" id="{36891E3D-6A69-13C0-0456-9D55D9F44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0726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9" name="Line 35">
                <a:extLst>
                  <a:ext uri="{FF2B5EF4-FFF2-40B4-BE49-F238E27FC236}">
                    <a16:creationId xmlns:a16="http://schemas.microsoft.com/office/drawing/2014/main" id="{2E641B9E-15C2-25A5-FB19-C289FA784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663" y="237331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0" name="Line 36">
                <a:extLst>
                  <a:ext uri="{FF2B5EF4-FFF2-40B4-BE49-F238E27FC236}">
                    <a16:creationId xmlns:a16="http://schemas.microsoft.com/office/drawing/2014/main" id="{09997816-AF3C-0DBF-9074-AAD79BE34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663" y="274478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1" name="Line 37">
                <a:extLst>
                  <a:ext uri="{FF2B5EF4-FFF2-40B4-BE49-F238E27FC236}">
                    <a16:creationId xmlns:a16="http://schemas.microsoft.com/office/drawing/2014/main" id="{7A9081CE-139C-CB20-9C40-F9A8BE377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663" y="311626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2" name="Line 38">
                <a:extLst>
                  <a:ext uri="{FF2B5EF4-FFF2-40B4-BE49-F238E27FC236}">
                    <a16:creationId xmlns:a16="http://schemas.microsoft.com/office/drawing/2014/main" id="{D24B652B-2E35-B6C5-1B91-4C060D358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663" y="348773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3" name="Line 39">
                <a:extLst>
                  <a:ext uri="{FF2B5EF4-FFF2-40B4-BE49-F238E27FC236}">
                    <a16:creationId xmlns:a16="http://schemas.microsoft.com/office/drawing/2014/main" id="{BC1D3B10-20F1-9DA7-335D-B92DE8DE7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663" y="385921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4" name="Line 40">
                <a:extLst>
                  <a:ext uri="{FF2B5EF4-FFF2-40B4-BE49-F238E27FC236}">
                    <a16:creationId xmlns:a16="http://schemas.microsoft.com/office/drawing/2014/main" id="{6BA8DF31-85DD-2273-9644-0A999C1E6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663" y="460216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66" name="Line 42">
              <a:extLst>
                <a:ext uri="{FF2B5EF4-FFF2-40B4-BE49-F238E27FC236}">
                  <a16:creationId xmlns:a16="http://schemas.microsoft.com/office/drawing/2014/main" id="{CDE44112-D80A-2A0D-9BD9-E0A1816ABA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9801" y="2844594"/>
              <a:ext cx="265113" cy="0"/>
            </a:xfrm>
            <a:prstGeom prst="line">
              <a:avLst/>
            </a:prstGeom>
            <a:noFill/>
            <a:ln w="30163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8" name="Line 44">
              <a:extLst>
                <a:ext uri="{FF2B5EF4-FFF2-40B4-BE49-F238E27FC236}">
                  <a16:creationId xmlns:a16="http://schemas.microsoft.com/office/drawing/2014/main" id="{2BA1F8A0-AD0D-30EC-B09B-6FC31D5918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9801" y="3297754"/>
              <a:ext cx="265113" cy="0"/>
            </a:xfrm>
            <a:prstGeom prst="line">
              <a:avLst/>
            </a:prstGeom>
            <a:noFill/>
            <a:ln w="30163">
              <a:solidFill>
                <a:srgbClr val="00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9" name="Line 45">
              <a:extLst>
                <a:ext uri="{FF2B5EF4-FFF2-40B4-BE49-F238E27FC236}">
                  <a16:creationId xmlns:a16="http://schemas.microsoft.com/office/drawing/2014/main" id="{2199E369-0381-427B-8AA0-D58E471B29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9801" y="3071174"/>
              <a:ext cx="265113" cy="0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1" name="Rectangle 47">
              <a:extLst>
                <a:ext uri="{FF2B5EF4-FFF2-40B4-BE49-F238E27FC236}">
                  <a16:creationId xmlns:a16="http://schemas.microsoft.com/office/drawing/2014/main" id="{72BE3921-3E4B-7C30-4C0E-0FF5EE4B6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130" y="5746544"/>
              <a:ext cx="82858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2" name="Rectangle 48">
              <a:extLst>
                <a:ext uri="{FF2B5EF4-FFF2-40B4-BE49-F238E27FC236}">
                  <a16:creationId xmlns:a16="http://schemas.microsoft.com/office/drawing/2014/main" id="{CE64116B-0341-58CC-565F-A64A617C6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61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623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3" name="Rectangle 49">
              <a:extLst>
                <a:ext uri="{FF2B5EF4-FFF2-40B4-BE49-F238E27FC236}">
                  <a16:creationId xmlns:a16="http://schemas.microsoft.com/office/drawing/2014/main" id="{5F823250-2BE7-DB4C-20FF-A050127EF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900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587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4" name="Rectangle 50">
              <a:extLst>
                <a:ext uri="{FF2B5EF4-FFF2-40B4-BE49-F238E27FC236}">
                  <a16:creationId xmlns:a16="http://schemas.microsoft.com/office/drawing/2014/main" id="{1E89E92A-D131-8310-9361-0BA824B2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150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546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5" name="Rectangle 51">
              <a:extLst>
                <a:ext uri="{FF2B5EF4-FFF2-40B4-BE49-F238E27FC236}">
                  <a16:creationId xmlns:a16="http://schemas.microsoft.com/office/drawing/2014/main" id="{9B403AFB-86A8-E983-5A31-92C8BFD56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202" y="5746544"/>
              <a:ext cx="165714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48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6" name="Rectangle 52">
              <a:extLst>
                <a:ext uri="{FF2B5EF4-FFF2-40B4-BE49-F238E27FC236}">
                  <a16:creationId xmlns:a16="http://schemas.microsoft.com/office/drawing/2014/main" id="{FA8A0A96-8066-CDE6-15D7-5A1AC2711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187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530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7" name="Rectangle 53">
              <a:extLst>
                <a:ext uri="{FF2B5EF4-FFF2-40B4-BE49-F238E27FC236}">
                  <a16:creationId xmlns:a16="http://schemas.microsoft.com/office/drawing/2014/main" id="{696B34B7-922D-C8EA-6177-EFD21357B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866" y="5746544"/>
              <a:ext cx="165714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72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8" name="Rectangle 54">
              <a:extLst>
                <a:ext uri="{FF2B5EF4-FFF2-40B4-BE49-F238E27FC236}">
                  <a16:creationId xmlns:a16="http://schemas.microsoft.com/office/drawing/2014/main" id="{51F59F01-57D1-5EA8-287F-1F2DFAB88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437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511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9" name="Rectangle 55">
              <a:extLst>
                <a:ext uri="{FF2B5EF4-FFF2-40B4-BE49-F238E27FC236}">
                  <a16:creationId xmlns:a16="http://schemas.microsoft.com/office/drawing/2014/main" id="{B7D08841-013D-39FC-B640-EA13F4DC7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761" y="574654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0" name="Rectangle 56">
              <a:extLst>
                <a:ext uri="{FF2B5EF4-FFF2-40B4-BE49-F238E27FC236}">
                  <a16:creationId xmlns:a16="http://schemas.microsoft.com/office/drawing/2014/main" id="{6FAA1966-0EBA-F44B-D4FD-0EA9A82CD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011" y="574654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144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1" name="Rectangle 57">
              <a:extLst>
                <a:ext uri="{FF2B5EF4-FFF2-40B4-BE49-F238E27FC236}">
                  <a16:creationId xmlns:a16="http://schemas.microsoft.com/office/drawing/2014/main" id="{85C8745E-A62E-DA5D-CC09-0B8AFA179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011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2" name="Rectangle 58">
              <a:extLst>
                <a:ext uri="{FF2B5EF4-FFF2-40B4-BE49-F238E27FC236}">
                  <a16:creationId xmlns:a16="http://schemas.microsoft.com/office/drawing/2014/main" id="{FFF47C1A-9C57-6EAD-2E23-A8BC78015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675" y="574654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168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3" name="Rectangle 59">
              <a:extLst>
                <a:ext uri="{FF2B5EF4-FFF2-40B4-BE49-F238E27FC236}">
                  <a16:creationId xmlns:a16="http://schemas.microsoft.com/office/drawing/2014/main" id="{DF2C3461-DD26-3DE8-A32F-9FF14911E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675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327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4" name="Rectangle 60">
              <a:extLst>
                <a:ext uri="{FF2B5EF4-FFF2-40B4-BE49-F238E27FC236}">
                  <a16:creationId xmlns:a16="http://schemas.microsoft.com/office/drawing/2014/main" id="{EF578B95-F71D-9341-36D7-691EFD056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952" y="5746544"/>
              <a:ext cx="165714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5" name="Rectangle 61">
              <a:extLst>
                <a:ext uri="{FF2B5EF4-FFF2-40B4-BE49-F238E27FC236}">
                  <a16:creationId xmlns:a16="http://schemas.microsoft.com/office/drawing/2014/main" id="{07786482-3B1C-FB08-5B42-AE504DB3B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525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561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6" name="Rectangle 62">
              <a:extLst>
                <a:ext uri="{FF2B5EF4-FFF2-40B4-BE49-F238E27FC236}">
                  <a16:creationId xmlns:a16="http://schemas.microsoft.com/office/drawing/2014/main" id="{FEF3A244-EC78-4C1B-41C3-97258693C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812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517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7" name="Rectangle 63">
              <a:extLst>
                <a:ext uri="{FF2B5EF4-FFF2-40B4-BE49-F238E27FC236}">
                  <a16:creationId xmlns:a16="http://schemas.microsoft.com/office/drawing/2014/main" id="{18D0EDFD-D74C-28FB-C21B-D3088DC01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475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504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8" name="Rectangle 64">
              <a:extLst>
                <a:ext uri="{FF2B5EF4-FFF2-40B4-BE49-F238E27FC236}">
                  <a16:creationId xmlns:a16="http://schemas.microsoft.com/office/drawing/2014/main" id="{BE395F44-5CA0-B311-DBB4-9190A5FBB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528" y="5746544"/>
              <a:ext cx="165714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96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9" name="Rectangle 65">
              <a:extLst>
                <a:ext uri="{FF2B5EF4-FFF2-40B4-BE49-F238E27FC236}">
                  <a16:creationId xmlns:a16="http://schemas.microsoft.com/office/drawing/2014/main" id="{12B32CE4-6B9D-12CA-5CF7-ACB273C4E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100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499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0" name="Rectangle 66">
              <a:extLst>
                <a:ext uri="{FF2B5EF4-FFF2-40B4-BE49-F238E27FC236}">
                  <a16:creationId xmlns:a16="http://schemas.microsoft.com/office/drawing/2014/main" id="{7F71262B-45BC-E8C8-CB23-27CC2068D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337" y="574654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192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1" name="Rectangle 67">
              <a:extLst>
                <a:ext uri="{FF2B5EF4-FFF2-40B4-BE49-F238E27FC236}">
                  <a16:creationId xmlns:a16="http://schemas.microsoft.com/office/drawing/2014/main" id="{3690C23B-F6F1-E001-99B4-6E376342E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337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324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2" name="Rectangle 68">
              <a:extLst>
                <a:ext uri="{FF2B5EF4-FFF2-40B4-BE49-F238E27FC236}">
                  <a16:creationId xmlns:a16="http://schemas.microsoft.com/office/drawing/2014/main" id="{DDDDC577-41B6-5A7A-CF8A-A52728E8E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67" y="2686796"/>
              <a:ext cx="165715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3" name="Rectangle 69">
              <a:extLst>
                <a:ext uri="{FF2B5EF4-FFF2-40B4-BE49-F238E27FC236}">
                  <a16:creationId xmlns:a16="http://schemas.microsoft.com/office/drawing/2014/main" id="{DB3BC071-C087-33BD-26E3-C570520B2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67" y="3058271"/>
              <a:ext cx="165715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4" name="Rectangle 70">
              <a:extLst>
                <a:ext uri="{FF2B5EF4-FFF2-40B4-BE49-F238E27FC236}">
                  <a16:creationId xmlns:a16="http://schemas.microsoft.com/office/drawing/2014/main" id="{D7CA0641-9E30-52F5-148D-2E0EB9ED1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67" y="3429746"/>
              <a:ext cx="165715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5" name="Rectangle 71">
              <a:extLst>
                <a:ext uri="{FF2B5EF4-FFF2-40B4-BE49-F238E27FC236}">
                  <a16:creationId xmlns:a16="http://schemas.microsoft.com/office/drawing/2014/main" id="{0F357F04-9D29-2F10-9AD6-E176A7845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736" y="3802809"/>
              <a:ext cx="82858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6" name="Rectangle 72">
              <a:extLst>
                <a:ext uri="{FF2B5EF4-FFF2-40B4-BE49-F238E27FC236}">
                  <a16:creationId xmlns:a16="http://schemas.microsoft.com/office/drawing/2014/main" id="{6ED630E4-D57F-CDE1-B9D6-B7A222507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736" y="4174284"/>
              <a:ext cx="82858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7" name="Rectangle 73">
              <a:extLst>
                <a:ext uri="{FF2B5EF4-FFF2-40B4-BE49-F238E27FC236}">
                  <a16:creationId xmlns:a16="http://schemas.microsoft.com/office/drawing/2014/main" id="{AD0D5117-6A43-1ABB-B0BF-31C8078CD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736" y="4545759"/>
              <a:ext cx="82858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8" name="Rectangle 74">
              <a:extLst>
                <a:ext uri="{FF2B5EF4-FFF2-40B4-BE49-F238E27FC236}">
                  <a16:creationId xmlns:a16="http://schemas.microsoft.com/office/drawing/2014/main" id="{E07C14DC-7306-E65E-EF03-84D44D4C2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736" y="4917234"/>
              <a:ext cx="82858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9" name="Rectangle 75">
              <a:extLst>
                <a:ext uri="{FF2B5EF4-FFF2-40B4-BE49-F238E27FC236}">
                  <a16:creationId xmlns:a16="http://schemas.microsoft.com/office/drawing/2014/main" id="{A7C54003-1C8E-BA58-85E2-F4AE3F9AD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736" y="5288708"/>
              <a:ext cx="82858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0" name="Freeform 76">
              <a:extLst>
                <a:ext uri="{FF2B5EF4-FFF2-40B4-BE49-F238E27FC236}">
                  <a16:creationId xmlns:a16="http://schemas.microsoft.com/office/drawing/2014/main" id="{602AF3FC-A853-B9CB-835D-D4C3FCA68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1" y="4390819"/>
              <a:ext cx="4826000" cy="1020763"/>
            </a:xfrm>
            <a:custGeom>
              <a:avLst/>
              <a:gdLst>
                <a:gd name="T0" fmla="*/ 0 w 3040"/>
                <a:gd name="T1" fmla="*/ 627 h 643"/>
                <a:gd name="T2" fmla="*/ 66 w 3040"/>
                <a:gd name="T3" fmla="*/ 643 h 643"/>
                <a:gd name="T4" fmla="*/ 191 w 3040"/>
                <a:gd name="T5" fmla="*/ 643 h 643"/>
                <a:gd name="T6" fmla="*/ 382 w 3040"/>
                <a:gd name="T7" fmla="*/ 585 h 643"/>
                <a:gd name="T8" fmla="*/ 573 w 3040"/>
                <a:gd name="T9" fmla="*/ 495 h 643"/>
                <a:gd name="T10" fmla="*/ 763 w 3040"/>
                <a:gd name="T11" fmla="*/ 422 h 643"/>
                <a:gd name="T12" fmla="*/ 952 w 3040"/>
                <a:gd name="T13" fmla="*/ 363 h 643"/>
                <a:gd name="T14" fmla="*/ 1143 w 3040"/>
                <a:gd name="T15" fmla="*/ 321 h 643"/>
                <a:gd name="T16" fmla="*/ 1331 w 3040"/>
                <a:gd name="T17" fmla="*/ 265 h 643"/>
                <a:gd name="T18" fmla="*/ 1522 w 3040"/>
                <a:gd name="T19" fmla="*/ 255 h 643"/>
                <a:gd name="T20" fmla="*/ 2282 w 3040"/>
                <a:gd name="T21" fmla="*/ 116 h 643"/>
                <a:gd name="T22" fmla="*/ 2660 w 3040"/>
                <a:gd name="T23" fmla="*/ 0 h 643"/>
                <a:gd name="T24" fmla="*/ 3040 w 3040"/>
                <a:gd name="T25" fmla="*/ 54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0" h="643">
                  <a:moveTo>
                    <a:pt x="0" y="627"/>
                  </a:moveTo>
                  <a:lnTo>
                    <a:pt x="66" y="643"/>
                  </a:lnTo>
                  <a:lnTo>
                    <a:pt x="191" y="643"/>
                  </a:lnTo>
                  <a:lnTo>
                    <a:pt x="382" y="585"/>
                  </a:lnTo>
                  <a:lnTo>
                    <a:pt x="573" y="495"/>
                  </a:lnTo>
                  <a:lnTo>
                    <a:pt x="763" y="422"/>
                  </a:lnTo>
                  <a:lnTo>
                    <a:pt x="952" y="363"/>
                  </a:lnTo>
                  <a:lnTo>
                    <a:pt x="1143" y="321"/>
                  </a:lnTo>
                  <a:lnTo>
                    <a:pt x="1331" y="265"/>
                  </a:lnTo>
                  <a:lnTo>
                    <a:pt x="1522" y="255"/>
                  </a:lnTo>
                  <a:lnTo>
                    <a:pt x="2282" y="116"/>
                  </a:lnTo>
                  <a:lnTo>
                    <a:pt x="2660" y="0"/>
                  </a:lnTo>
                  <a:lnTo>
                    <a:pt x="3040" y="54"/>
                  </a:lnTo>
                </a:path>
              </a:pathLst>
            </a:custGeom>
            <a:noFill/>
            <a:ln w="1905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1" name="Freeform 77">
              <a:extLst>
                <a:ext uri="{FF2B5EF4-FFF2-40B4-BE49-F238E27FC236}">
                  <a16:creationId xmlns:a16="http://schemas.microsoft.com/office/drawing/2014/main" id="{8211A4F2-A7B0-079F-1FE1-0E3D5FCC0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913" y="4211431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2" name="Freeform 78">
              <a:extLst>
                <a:ext uri="{FF2B5EF4-FFF2-40B4-BE49-F238E27FC236}">
                  <a16:creationId xmlns:a16="http://schemas.microsoft.com/office/drawing/2014/main" id="{FBD3422C-C4F8-B027-E18C-84A1D877E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6" y="4055856"/>
              <a:ext cx="58738" cy="0"/>
            </a:xfrm>
            <a:custGeom>
              <a:avLst/>
              <a:gdLst>
                <a:gd name="T0" fmla="*/ 37 w 37"/>
                <a:gd name="T1" fmla="*/ 18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3" name="Freeform 79">
              <a:extLst>
                <a:ext uri="{FF2B5EF4-FFF2-40B4-BE49-F238E27FC236}">
                  <a16:creationId xmlns:a16="http://schemas.microsoft.com/office/drawing/2014/main" id="{F8364FEA-9AB8-E8BD-EFFE-7084A1F35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4116181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4" name="Freeform 80">
              <a:extLst>
                <a:ext uri="{FF2B5EF4-FFF2-40B4-BE49-F238E27FC236}">
                  <a16:creationId xmlns:a16="http://schemas.microsoft.com/office/drawing/2014/main" id="{68237AE7-A334-BF3F-54F6-3043FADCA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413" y="4570206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5" name="Freeform 81">
              <a:extLst>
                <a:ext uri="{FF2B5EF4-FFF2-40B4-BE49-F238E27FC236}">
                  <a16:creationId xmlns:a16="http://schemas.microsoft.com/office/drawing/2014/main" id="{3CEA5DC2-C861-2998-C321-AD1445BA7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788" y="4594019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6" name="Line 82">
              <a:extLst>
                <a:ext uri="{FF2B5EF4-FFF2-40B4-BE49-F238E27FC236}">
                  <a16:creationId xmlns:a16="http://schemas.microsoft.com/office/drawing/2014/main" id="{3FBDF0C1-5B89-4F06-9504-92D0E2678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8788" y="5030581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7" name="Line 83">
              <a:extLst>
                <a:ext uri="{FF2B5EF4-FFF2-40B4-BE49-F238E27FC236}">
                  <a16:creationId xmlns:a16="http://schemas.microsoft.com/office/drawing/2014/main" id="{0361A9B4-0023-F8DD-762B-B90C9E8AC2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7363" y="5030581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8" name="Freeform 84">
              <a:extLst>
                <a:ext uri="{FF2B5EF4-FFF2-40B4-BE49-F238E27FC236}">
                  <a16:creationId xmlns:a16="http://schemas.microsoft.com/office/drawing/2014/main" id="{7EF390C3-9D83-8BF3-A5C4-8C1025241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413" y="5016294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9" name="Line 85">
              <a:extLst>
                <a:ext uri="{FF2B5EF4-FFF2-40B4-BE49-F238E27FC236}">
                  <a16:creationId xmlns:a16="http://schemas.microsoft.com/office/drawing/2014/main" id="{B2E09666-2E7B-4C29-F3FB-B4B73C6AA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7363" y="4594019"/>
              <a:ext cx="0" cy="436563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0" name="Line 86">
              <a:extLst>
                <a:ext uri="{FF2B5EF4-FFF2-40B4-BE49-F238E27FC236}">
                  <a16:creationId xmlns:a16="http://schemas.microsoft.com/office/drawing/2014/main" id="{EED05DC2-E4C0-96C1-6675-1149D5EB86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0576" y="4570206"/>
              <a:ext cx="0" cy="446088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1" name="Freeform 87">
              <a:extLst>
                <a:ext uri="{FF2B5EF4-FFF2-40B4-BE49-F238E27FC236}">
                  <a16:creationId xmlns:a16="http://schemas.microsoft.com/office/drawing/2014/main" id="{EC0FDB67-6B58-B04D-FE7A-A5113F9B3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4700381"/>
              <a:ext cx="58738" cy="0"/>
            </a:xfrm>
            <a:custGeom>
              <a:avLst/>
              <a:gdLst>
                <a:gd name="T0" fmla="*/ 37 w 37"/>
                <a:gd name="T1" fmla="*/ 18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2" name="Line 88">
              <a:extLst>
                <a:ext uri="{FF2B5EF4-FFF2-40B4-BE49-F238E27FC236}">
                  <a16:creationId xmlns:a16="http://schemas.microsoft.com/office/drawing/2014/main" id="{348C1E11-D2A6-46C8-4D60-4182EE772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5701" y="4768644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3" name="Line 89">
              <a:extLst>
                <a:ext uri="{FF2B5EF4-FFF2-40B4-BE49-F238E27FC236}">
                  <a16:creationId xmlns:a16="http://schemas.microsoft.com/office/drawing/2014/main" id="{08DE7E9C-D89F-7035-DF06-696F91A2F6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5538" y="4768644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4" name="Line 90">
              <a:extLst>
                <a:ext uri="{FF2B5EF4-FFF2-40B4-BE49-F238E27FC236}">
                  <a16:creationId xmlns:a16="http://schemas.microsoft.com/office/drawing/2014/main" id="{D24FD683-CB71-73C4-D884-7046FE708F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5538" y="5160756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5" name="Line 91">
              <a:extLst>
                <a:ext uri="{FF2B5EF4-FFF2-40B4-BE49-F238E27FC236}">
                  <a16:creationId xmlns:a16="http://schemas.microsoft.com/office/drawing/2014/main" id="{9D4BBF42-C9C6-696D-809B-5E75CBF13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5701" y="5160756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6" name="Line 92">
              <a:extLst>
                <a:ext uri="{FF2B5EF4-FFF2-40B4-BE49-F238E27FC236}">
                  <a16:creationId xmlns:a16="http://schemas.microsoft.com/office/drawing/2014/main" id="{9F177D72-A194-628F-8EFF-E41F329CB6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00338" y="5103606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7" name="Line 93">
              <a:extLst>
                <a:ext uri="{FF2B5EF4-FFF2-40B4-BE49-F238E27FC236}">
                  <a16:creationId xmlns:a16="http://schemas.microsoft.com/office/drawing/2014/main" id="{3BFFE343-CDCF-A0C6-2B65-77AD94382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8913" y="5103606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8" name="Line 94">
              <a:extLst>
                <a:ext uri="{FF2B5EF4-FFF2-40B4-BE49-F238E27FC236}">
                  <a16:creationId xmlns:a16="http://schemas.microsoft.com/office/drawing/2014/main" id="{FFD540A4-7A3C-2279-496F-EA17B5B70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8913" y="4700381"/>
              <a:ext cx="0" cy="403225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9" name="Line 95">
              <a:extLst>
                <a:ext uri="{FF2B5EF4-FFF2-40B4-BE49-F238E27FC236}">
                  <a16:creationId xmlns:a16="http://schemas.microsoft.com/office/drawing/2014/main" id="{D284F815-124F-9EDA-9B8D-0A4D1BAB10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5701" y="4768644"/>
              <a:ext cx="0" cy="392113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0" name="Line 96">
              <a:extLst>
                <a:ext uri="{FF2B5EF4-FFF2-40B4-BE49-F238E27FC236}">
                  <a16:creationId xmlns:a16="http://schemas.microsoft.com/office/drawing/2014/main" id="{0BE54424-B165-D445-1DF6-2D30571F6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97088" y="4881356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1" name="Line 97">
              <a:extLst>
                <a:ext uri="{FF2B5EF4-FFF2-40B4-BE49-F238E27FC236}">
                  <a16:creationId xmlns:a16="http://schemas.microsoft.com/office/drawing/2014/main" id="{5900B0A7-24B7-1672-D6A6-8E2CE302F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5663" y="4881356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2" name="Line 98">
              <a:extLst>
                <a:ext uri="{FF2B5EF4-FFF2-40B4-BE49-F238E27FC236}">
                  <a16:creationId xmlns:a16="http://schemas.microsoft.com/office/drawing/2014/main" id="{523E89A1-99F7-6BAC-8E8B-C8D99E5E1C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5463" y="5022644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3" name="Line 99">
              <a:extLst>
                <a:ext uri="{FF2B5EF4-FFF2-40B4-BE49-F238E27FC236}">
                  <a16:creationId xmlns:a16="http://schemas.microsoft.com/office/drawing/2014/main" id="{FEBED44C-FC9E-F25A-794A-108BF7BEE6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038" y="5022644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4" name="Line 100">
              <a:extLst>
                <a:ext uri="{FF2B5EF4-FFF2-40B4-BE49-F238E27FC236}">
                  <a16:creationId xmlns:a16="http://schemas.microsoft.com/office/drawing/2014/main" id="{8DD19A8B-749D-AF08-D49E-20A2609D4F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97088" y="5248069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5" name="Line 101">
              <a:extLst>
                <a:ext uri="{FF2B5EF4-FFF2-40B4-BE49-F238E27FC236}">
                  <a16:creationId xmlns:a16="http://schemas.microsoft.com/office/drawing/2014/main" id="{203536A8-AC1C-AFA8-FEC9-13E79950B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5663" y="5248069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6" name="Line 102">
              <a:extLst>
                <a:ext uri="{FF2B5EF4-FFF2-40B4-BE49-F238E27FC236}">
                  <a16:creationId xmlns:a16="http://schemas.microsoft.com/office/drawing/2014/main" id="{EBF2346C-3731-46DF-9E88-17CCFBF8E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5663" y="4881356"/>
              <a:ext cx="0" cy="366713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7" name="Line 103">
              <a:extLst>
                <a:ext uri="{FF2B5EF4-FFF2-40B4-BE49-F238E27FC236}">
                  <a16:creationId xmlns:a16="http://schemas.microsoft.com/office/drawing/2014/main" id="{4C4CE13B-4E5C-E52C-1ABA-7DCA633ECC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0826" y="5194094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8" name="Line 104">
              <a:extLst>
                <a:ext uri="{FF2B5EF4-FFF2-40B4-BE49-F238E27FC236}">
                  <a16:creationId xmlns:a16="http://schemas.microsoft.com/office/drawing/2014/main" id="{114F09D7-1709-9848-D775-C31FB75BB3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0663" y="5194094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9" name="Line 105">
              <a:extLst>
                <a:ext uri="{FF2B5EF4-FFF2-40B4-BE49-F238E27FC236}">
                  <a16:creationId xmlns:a16="http://schemas.microsoft.com/office/drawing/2014/main" id="{BEAC27D5-6876-333B-B205-5964130A2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0663" y="5446506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0" name="Line 106">
              <a:extLst>
                <a:ext uri="{FF2B5EF4-FFF2-40B4-BE49-F238E27FC236}">
                  <a16:creationId xmlns:a16="http://schemas.microsoft.com/office/drawing/2014/main" id="{2742A6CB-2AD6-5ABE-AF53-19601A6621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0826" y="5446506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1" name="Line 107">
              <a:extLst>
                <a:ext uri="{FF2B5EF4-FFF2-40B4-BE49-F238E27FC236}">
                  <a16:creationId xmlns:a16="http://schemas.microsoft.com/office/drawing/2014/main" id="{15C1F86B-AB28-42C5-93BD-71287F597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7613" y="5325856"/>
              <a:ext cx="0" cy="176213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2" name="Line 108">
              <a:extLst>
                <a:ext uri="{FF2B5EF4-FFF2-40B4-BE49-F238E27FC236}">
                  <a16:creationId xmlns:a16="http://schemas.microsoft.com/office/drawing/2014/main" id="{6EF352B8-7648-B805-68BB-67A39303C6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9038" y="5325856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3" name="Line 109">
              <a:extLst>
                <a:ext uri="{FF2B5EF4-FFF2-40B4-BE49-F238E27FC236}">
                  <a16:creationId xmlns:a16="http://schemas.microsoft.com/office/drawing/2014/main" id="{DBCCF48D-06D7-56C3-B7F9-59A2E61ECD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7613" y="5325856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4" name="Line 110">
              <a:extLst>
                <a:ext uri="{FF2B5EF4-FFF2-40B4-BE49-F238E27FC236}">
                  <a16:creationId xmlns:a16="http://schemas.microsoft.com/office/drawing/2014/main" id="{481AB459-1AA7-A268-28E1-9A63D2D9D7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9038" y="5502069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5" name="Line 111">
              <a:extLst>
                <a:ext uri="{FF2B5EF4-FFF2-40B4-BE49-F238E27FC236}">
                  <a16:creationId xmlns:a16="http://schemas.microsoft.com/office/drawing/2014/main" id="{E8F9F2FD-4EDD-E10F-FFA9-2A863C9B37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7613" y="5502069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6" name="Line 112">
              <a:extLst>
                <a:ext uri="{FF2B5EF4-FFF2-40B4-BE49-F238E27FC236}">
                  <a16:creationId xmlns:a16="http://schemas.microsoft.com/office/drawing/2014/main" id="{02344BDE-E8CA-9B2E-FE7C-3EC9F5E792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038" y="5324269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7" name="Line 113">
              <a:extLst>
                <a:ext uri="{FF2B5EF4-FFF2-40B4-BE49-F238E27FC236}">
                  <a16:creationId xmlns:a16="http://schemas.microsoft.com/office/drawing/2014/main" id="{9A78B7A2-4166-A2D3-7F60-EB56319061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5463" y="5324269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8" name="Line 114">
              <a:extLst>
                <a:ext uri="{FF2B5EF4-FFF2-40B4-BE49-F238E27FC236}">
                  <a16:creationId xmlns:a16="http://schemas.microsoft.com/office/drawing/2014/main" id="{683F5753-9FC7-DB2C-FC32-6FD5B0980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038" y="5022644"/>
              <a:ext cx="0" cy="301625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9" name="Line 115">
              <a:extLst>
                <a:ext uri="{FF2B5EF4-FFF2-40B4-BE49-F238E27FC236}">
                  <a16:creationId xmlns:a16="http://schemas.microsoft.com/office/drawing/2014/main" id="{BCAB4943-1AC7-A5F5-0BF4-E2AC60623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0826" y="5194094"/>
              <a:ext cx="0" cy="252413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0" name="Freeform 116">
              <a:extLst>
                <a:ext uri="{FF2B5EF4-FFF2-40B4-BE49-F238E27FC236}">
                  <a16:creationId xmlns:a16="http://schemas.microsoft.com/office/drawing/2014/main" id="{D71A398B-1F3A-2B30-9DA5-D1FF546C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4828969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1" name="Line 117">
              <a:extLst>
                <a:ext uri="{FF2B5EF4-FFF2-40B4-BE49-F238E27FC236}">
                  <a16:creationId xmlns:a16="http://schemas.microsoft.com/office/drawing/2014/main" id="{6FD446B3-15A6-3869-7593-04E981E820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37151" y="4716256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2" name="Line 118">
              <a:extLst>
                <a:ext uri="{FF2B5EF4-FFF2-40B4-BE49-F238E27FC236}">
                  <a16:creationId xmlns:a16="http://schemas.microsoft.com/office/drawing/2014/main" id="{5A10A888-F984-61F5-5EA7-AE8F9403B9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08576" y="4716256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3" name="Freeform 119">
              <a:extLst>
                <a:ext uri="{FF2B5EF4-FFF2-40B4-BE49-F238E27FC236}">
                  <a16:creationId xmlns:a16="http://schemas.microsoft.com/office/drawing/2014/main" id="{4DE1306E-A46A-C8C3-F69C-534F36735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913" y="4943269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4" name="Line 120">
              <a:extLst>
                <a:ext uri="{FF2B5EF4-FFF2-40B4-BE49-F238E27FC236}">
                  <a16:creationId xmlns:a16="http://schemas.microsoft.com/office/drawing/2014/main" id="{9F3042A9-BAF5-9731-4F5B-B13457AA0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0401" y="4116181"/>
              <a:ext cx="0" cy="712788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5" name="Line 121">
              <a:extLst>
                <a:ext uri="{FF2B5EF4-FFF2-40B4-BE49-F238E27FC236}">
                  <a16:creationId xmlns:a16="http://schemas.microsoft.com/office/drawing/2014/main" id="{B9EB09A3-43CF-EB58-1047-ED33195F9D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7151" y="4055856"/>
              <a:ext cx="0" cy="66040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6" name="Line 122">
              <a:extLst>
                <a:ext uri="{FF2B5EF4-FFF2-40B4-BE49-F238E27FC236}">
                  <a16:creationId xmlns:a16="http://schemas.microsoft.com/office/drawing/2014/main" id="{4217DE11-A4B5-F655-9C14-9415882EC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7076" y="4211431"/>
              <a:ext cx="0" cy="731838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7" name="Line 123">
              <a:extLst>
                <a:ext uri="{FF2B5EF4-FFF2-40B4-BE49-F238E27FC236}">
                  <a16:creationId xmlns:a16="http://schemas.microsoft.com/office/drawing/2014/main" id="{50C91ABB-6835-4402-F778-09332F485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9176" y="5367131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8" name="Line 124">
              <a:extLst>
                <a:ext uri="{FF2B5EF4-FFF2-40B4-BE49-F238E27FC236}">
                  <a16:creationId xmlns:a16="http://schemas.microsoft.com/office/drawing/2014/main" id="{FD4940AF-CD85-0C54-D562-4B5130E9D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9013" y="5367131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9" name="Line 125">
              <a:extLst>
                <a:ext uri="{FF2B5EF4-FFF2-40B4-BE49-F238E27FC236}">
                  <a16:creationId xmlns:a16="http://schemas.microsoft.com/office/drawing/2014/main" id="{AC009767-E459-8C7C-2AF4-A4856CE5F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176" y="5367131"/>
              <a:ext cx="0" cy="93663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0" name="Freeform 126">
              <a:extLst>
                <a:ext uri="{FF2B5EF4-FFF2-40B4-BE49-F238E27FC236}">
                  <a16:creationId xmlns:a16="http://schemas.microsoft.com/office/drawing/2014/main" id="{33732CEE-DE38-77FC-1728-31903DFE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3" y="5460794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1" name="Freeform 127">
              <a:extLst>
                <a:ext uri="{FF2B5EF4-FFF2-40B4-BE49-F238E27FC236}">
                  <a16:creationId xmlns:a16="http://schemas.microsoft.com/office/drawing/2014/main" id="{E34103CC-8EF7-9EF9-0B6E-9236A7FCF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1" y="3393869"/>
              <a:ext cx="4837113" cy="1992313"/>
            </a:xfrm>
            <a:custGeom>
              <a:avLst/>
              <a:gdLst>
                <a:gd name="T0" fmla="*/ 3047 w 3047"/>
                <a:gd name="T1" fmla="*/ 73 h 1255"/>
                <a:gd name="T2" fmla="*/ 2668 w 3047"/>
                <a:gd name="T3" fmla="*/ 0 h 1255"/>
                <a:gd name="T4" fmla="*/ 2288 w 3047"/>
                <a:gd name="T5" fmla="*/ 98 h 1255"/>
                <a:gd name="T6" fmla="*/ 1531 w 3047"/>
                <a:gd name="T7" fmla="*/ 301 h 1255"/>
                <a:gd name="T8" fmla="*/ 1340 w 3047"/>
                <a:gd name="T9" fmla="*/ 322 h 1255"/>
                <a:gd name="T10" fmla="*/ 1150 w 3047"/>
                <a:gd name="T11" fmla="*/ 357 h 1255"/>
                <a:gd name="T12" fmla="*/ 770 w 3047"/>
                <a:gd name="T13" fmla="*/ 497 h 1255"/>
                <a:gd name="T14" fmla="*/ 582 w 3047"/>
                <a:gd name="T15" fmla="*/ 630 h 1255"/>
                <a:gd name="T16" fmla="*/ 391 w 3047"/>
                <a:gd name="T17" fmla="*/ 790 h 1255"/>
                <a:gd name="T18" fmla="*/ 0 w 3047"/>
                <a:gd name="T19" fmla="*/ 1255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7" h="1255">
                  <a:moveTo>
                    <a:pt x="3047" y="73"/>
                  </a:moveTo>
                  <a:lnTo>
                    <a:pt x="2668" y="0"/>
                  </a:lnTo>
                  <a:lnTo>
                    <a:pt x="2288" y="98"/>
                  </a:lnTo>
                  <a:lnTo>
                    <a:pt x="1531" y="301"/>
                  </a:lnTo>
                  <a:lnTo>
                    <a:pt x="1340" y="322"/>
                  </a:lnTo>
                  <a:lnTo>
                    <a:pt x="1150" y="357"/>
                  </a:lnTo>
                  <a:lnTo>
                    <a:pt x="770" y="497"/>
                  </a:lnTo>
                  <a:lnTo>
                    <a:pt x="582" y="630"/>
                  </a:lnTo>
                  <a:lnTo>
                    <a:pt x="391" y="790"/>
                  </a:lnTo>
                  <a:lnTo>
                    <a:pt x="0" y="1255"/>
                  </a:lnTo>
                </a:path>
              </a:pathLst>
            </a:cu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2" name="Line 128">
              <a:extLst>
                <a:ext uri="{FF2B5EF4-FFF2-40B4-BE49-F238E27FC236}">
                  <a16:creationId xmlns:a16="http://schemas.microsoft.com/office/drawing/2014/main" id="{9AA54A7B-08EE-279E-A157-3110152D6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6601" y="3279569"/>
              <a:ext cx="0" cy="53340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3" name="Freeform 129">
              <a:extLst>
                <a:ext uri="{FF2B5EF4-FFF2-40B4-BE49-F238E27FC236}">
                  <a16:creationId xmlns:a16="http://schemas.microsoft.com/office/drawing/2014/main" id="{9BA80C60-9401-EB0D-0448-19591FA9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6" y="3279569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4" name="Freeform 130">
              <a:extLst>
                <a:ext uri="{FF2B5EF4-FFF2-40B4-BE49-F238E27FC236}">
                  <a16:creationId xmlns:a16="http://schemas.microsoft.com/office/drawing/2014/main" id="{9BEC3708-1F5F-998E-2CCC-2A51C96C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6" y="3812969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5" name="Freeform 131">
              <a:extLst>
                <a:ext uri="{FF2B5EF4-FFF2-40B4-BE49-F238E27FC236}">
                  <a16:creationId xmlns:a16="http://schemas.microsoft.com/office/drawing/2014/main" id="{24A4D214-0652-E75B-2D95-B0428FD53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938" y="3736769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6" name="Freeform 132">
              <a:extLst>
                <a:ext uri="{FF2B5EF4-FFF2-40B4-BE49-F238E27FC236}">
                  <a16:creationId xmlns:a16="http://schemas.microsoft.com/office/drawing/2014/main" id="{C8403966-559B-B86B-2B98-6B795E869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938" y="3276394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7" name="Line 133">
              <a:extLst>
                <a:ext uri="{FF2B5EF4-FFF2-40B4-BE49-F238E27FC236}">
                  <a16:creationId xmlns:a16="http://schemas.microsoft.com/office/drawing/2014/main" id="{F89E624A-1BDA-A8A4-EB8C-94624B7007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1513" y="3276394"/>
              <a:ext cx="0" cy="460375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8" name="Freeform 134">
              <a:extLst>
                <a:ext uri="{FF2B5EF4-FFF2-40B4-BE49-F238E27FC236}">
                  <a16:creationId xmlns:a16="http://schemas.microsoft.com/office/drawing/2014/main" id="{DD3457CF-62E2-F758-6114-7E707D273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6" y="3149394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9" name="Freeform 135">
              <a:extLst>
                <a:ext uri="{FF2B5EF4-FFF2-40B4-BE49-F238E27FC236}">
                  <a16:creationId xmlns:a16="http://schemas.microsoft.com/office/drawing/2014/main" id="{1D8A9A27-2704-C628-B905-E6BA9B0FA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6" y="3641519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0" name="Line 136">
              <a:extLst>
                <a:ext uri="{FF2B5EF4-FFF2-40B4-BE49-F238E27FC236}">
                  <a16:creationId xmlns:a16="http://schemas.microsoft.com/office/drawing/2014/main" id="{A2BB4F18-7896-4E82-EA3D-0B40355E18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9851" y="3149394"/>
              <a:ext cx="0" cy="492125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1" name="Freeform 137">
              <a:extLst>
                <a:ext uri="{FF2B5EF4-FFF2-40B4-BE49-F238E27FC236}">
                  <a16:creationId xmlns:a16="http://schemas.microsoft.com/office/drawing/2014/main" id="{3031ED80-FB1A-8CE9-383E-16438510C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538" y="4540044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2" name="Line 138">
              <a:extLst>
                <a:ext uri="{FF2B5EF4-FFF2-40B4-BE49-F238E27FC236}">
                  <a16:creationId xmlns:a16="http://schemas.microsoft.com/office/drawing/2014/main" id="{8A67F386-4A29-FEB1-7C55-2D44460F39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6776" y="4024106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3" name="Line 139">
              <a:extLst>
                <a:ext uri="{FF2B5EF4-FFF2-40B4-BE49-F238E27FC236}">
                  <a16:creationId xmlns:a16="http://schemas.microsoft.com/office/drawing/2014/main" id="{A679D540-07DC-5C1B-5C25-6C266AC0BA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8201" y="4024106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4" name="Line 140">
              <a:extLst>
                <a:ext uri="{FF2B5EF4-FFF2-40B4-BE49-F238E27FC236}">
                  <a16:creationId xmlns:a16="http://schemas.microsoft.com/office/drawing/2014/main" id="{7D6DE9D8-D2FF-20B0-BCD9-0A9645B21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8326" y="4266994"/>
              <a:ext cx="0" cy="255588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5" name="Line 141">
              <a:extLst>
                <a:ext uri="{FF2B5EF4-FFF2-40B4-BE49-F238E27FC236}">
                  <a16:creationId xmlns:a16="http://schemas.microsoft.com/office/drawing/2014/main" id="{F6C3FFA6-5365-18B5-20D7-E9B634ED0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9751" y="4522581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6" name="Line 142">
              <a:extLst>
                <a:ext uri="{FF2B5EF4-FFF2-40B4-BE49-F238E27FC236}">
                  <a16:creationId xmlns:a16="http://schemas.microsoft.com/office/drawing/2014/main" id="{BB610755-997D-73AA-E16B-44EDE4753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8326" y="4522581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7" name="Line 143">
              <a:extLst>
                <a:ext uri="{FF2B5EF4-FFF2-40B4-BE49-F238E27FC236}">
                  <a16:creationId xmlns:a16="http://schemas.microsoft.com/office/drawing/2014/main" id="{AACFD143-CAED-76C9-50D1-E9072681F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9751" y="4266994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8" name="Line 144">
              <a:extLst>
                <a:ext uri="{FF2B5EF4-FFF2-40B4-BE49-F238E27FC236}">
                  <a16:creationId xmlns:a16="http://schemas.microsoft.com/office/drawing/2014/main" id="{3564FEB9-1752-61C4-F81E-CDA5E68B9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8326" y="4266994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9" name="Line 145">
              <a:extLst>
                <a:ext uri="{FF2B5EF4-FFF2-40B4-BE49-F238E27FC236}">
                  <a16:creationId xmlns:a16="http://schemas.microsoft.com/office/drawing/2014/main" id="{A8763763-618B-7C60-A40C-268E6817D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8201" y="4343194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0" name="Line 146">
              <a:extLst>
                <a:ext uri="{FF2B5EF4-FFF2-40B4-BE49-F238E27FC236}">
                  <a16:creationId xmlns:a16="http://schemas.microsoft.com/office/drawing/2014/main" id="{CAD367D4-E1F1-5CC1-DD44-CA6DFE45ED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6776" y="4343194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1" name="Line 147">
              <a:extLst>
                <a:ext uri="{FF2B5EF4-FFF2-40B4-BE49-F238E27FC236}">
                  <a16:creationId xmlns:a16="http://schemas.microsoft.com/office/drawing/2014/main" id="{C7D9429A-096F-4D8D-3878-7FC277713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776" y="4024106"/>
              <a:ext cx="0" cy="319088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2" name="Freeform 148">
              <a:extLst>
                <a:ext uri="{FF2B5EF4-FFF2-40B4-BE49-F238E27FC236}">
                  <a16:creationId xmlns:a16="http://schemas.microsoft.com/office/drawing/2014/main" id="{A3480549-18B8-DC81-5796-2FF6E663E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076" y="3703431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3" name="Freeform 149">
              <a:extLst>
                <a:ext uri="{FF2B5EF4-FFF2-40B4-BE49-F238E27FC236}">
                  <a16:creationId xmlns:a16="http://schemas.microsoft.com/office/drawing/2014/main" id="{DDC852CE-72B3-139D-84D1-5DD258659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3658981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4" name="Line 150">
              <a:extLst>
                <a:ext uri="{FF2B5EF4-FFF2-40B4-BE49-F238E27FC236}">
                  <a16:creationId xmlns:a16="http://schemas.microsoft.com/office/drawing/2014/main" id="{9EA44BCE-8B54-F44C-CC6C-1AFFA59671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0026" y="3763756"/>
              <a:ext cx="26988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5" name="Line 151">
              <a:extLst>
                <a:ext uri="{FF2B5EF4-FFF2-40B4-BE49-F238E27FC236}">
                  <a16:creationId xmlns:a16="http://schemas.microsoft.com/office/drawing/2014/main" id="{E6144DC3-ECD9-E453-491F-11C5BC79C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451" y="3763756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6" name="Line 152">
              <a:extLst>
                <a:ext uri="{FF2B5EF4-FFF2-40B4-BE49-F238E27FC236}">
                  <a16:creationId xmlns:a16="http://schemas.microsoft.com/office/drawing/2014/main" id="{4B456203-2E8A-CA47-F799-760A62A0B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451" y="4165394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7" name="Line 153">
              <a:extLst>
                <a:ext uri="{FF2B5EF4-FFF2-40B4-BE49-F238E27FC236}">
                  <a16:creationId xmlns:a16="http://schemas.microsoft.com/office/drawing/2014/main" id="{F296CAE0-4A69-11FA-6E1D-FE95D208C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0026" y="4165394"/>
              <a:ext cx="26988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8" name="Line 154">
              <a:extLst>
                <a:ext uri="{FF2B5EF4-FFF2-40B4-BE49-F238E27FC236}">
                  <a16:creationId xmlns:a16="http://schemas.microsoft.com/office/drawing/2014/main" id="{739B85F8-9880-A650-CE37-CCC637554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9826" y="3895519"/>
              <a:ext cx="26988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9" name="Line 155">
              <a:extLst>
                <a:ext uri="{FF2B5EF4-FFF2-40B4-BE49-F238E27FC236}">
                  <a16:creationId xmlns:a16="http://schemas.microsoft.com/office/drawing/2014/main" id="{770EE154-FBCF-C940-898A-E44749159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6813" y="3895519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0" name="Freeform 156">
              <a:extLst>
                <a:ext uri="{FF2B5EF4-FFF2-40B4-BE49-F238E27FC236}">
                  <a16:creationId xmlns:a16="http://schemas.microsoft.com/office/drawing/2014/main" id="{C9082411-261D-0EC3-68F3-68DC5BAB9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826" y="4257469"/>
              <a:ext cx="55563" cy="0"/>
            </a:xfrm>
            <a:custGeom>
              <a:avLst/>
              <a:gdLst>
                <a:gd name="T0" fmla="*/ 35 w 35"/>
                <a:gd name="T1" fmla="*/ 17 w 35"/>
                <a:gd name="T2" fmla="*/ 0 w 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5">
                  <a:moveTo>
                    <a:pt x="35" y="0"/>
                  </a:move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1" name="Line 157">
              <a:extLst>
                <a:ext uri="{FF2B5EF4-FFF2-40B4-BE49-F238E27FC236}">
                  <a16:creationId xmlns:a16="http://schemas.microsoft.com/office/drawing/2014/main" id="{F3D635B5-DCD2-37E7-3397-2C15C0765A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6813" y="3895519"/>
              <a:ext cx="0" cy="36195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2" name="Freeform 158">
              <a:extLst>
                <a:ext uri="{FF2B5EF4-FFF2-40B4-BE49-F238E27FC236}">
                  <a16:creationId xmlns:a16="http://schemas.microsoft.com/office/drawing/2014/main" id="{2D2C5F6B-3723-6702-E41D-ED4B5AD4E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4092369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3" name="Line 159">
              <a:extLst>
                <a:ext uri="{FF2B5EF4-FFF2-40B4-BE49-F238E27FC236}">
                  <a16:creationId xmlns:a16="http://schemas.microsoft.com/office/drawing/2014/main" id="{214D2F26-535E-F56F-4218-FE75C566FF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1651" y="4109831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4" name="Line 160">
              <a:extLst>
                <a:ext uri="{FF2B5EF4-FFF2-40B4-BE49-F238E27FC236}">
                  <a16:creationId xmlns:a16="http://schemas.microsoft.com/office/drawing/2014/main" id="{42D2E5B6-6FE2-E65B-F495-420033A364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3076" y="4109831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5" name="Line 161">
              <a:extLst>
                <a:ext uri="{FF2B5EF4-FFF2-40B4-BE49-F238E27FC236}">
                  <a16:creationId xmlns:a16="http://schemas.microsoft.com/office/drawing/2014/main" id="{8206A3CC-E708-757B-3EC7-91A963FBE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4863" y="3658981"/>
              <a:ext cx="0" cy="433388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6" name="Line 162">
              <a:extLst>
                <a:ext uri="{FF2B5EF4-FFF2-40B4-BE49-F238E27FC236}">
                  <a16:creationId xmlns:a16="http://schemas.microsoft.com/office/drawing/2014/main" id="{B66F7ED7-BBC2-2E27-4529-E4BE660A9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1651" y="3703431"/>
              <a:ext cx="0" cy="40640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7" name="Line 163">
              <a:extLst>
                <a:ext uri="{FF2B5EF4-FFF2-40B4-BE49-F238E27FC236}">
                  <a16:creationId xmlns:a16="http://schemas.microsoft.com/office/drawing/2014/main" id="{F8F9921A-755C-B5B3-EA13-DDB3C2C25C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0026" y="3763756"/>
              <a:ext cx="0" cy="401638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8" name="Line 164">
              <a:extLst>
                <a:ext uri="{FF2B5EF4-FFF2-40B4-BE49-F238E27FC236}">
                  <a16:creationId xmlns:a16="http://schemas.microsoft.com/office/drawing/2014/main" id="{A723E9D4-05EE-01D0-354E-45637F2AB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6538" y="4752769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9" name="Line 165">
              <a:extLst>
                <a:ext uri="{FF2B5EF4-FFF2-40B4-BE49-F238E27FC236}">
                  <a16:creationId xmlns:a16="http://schemas.microsoft.com/office/drawing/2014/main" id="{D682E14D-6CF6-A7FD-0D71-497B9AED72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5113" y="4752769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0" name="Line 166">
              <a:extLst>
                <a:ext uri="{FF2B5EF4-FFF2-40B4-BE49-F238E27FC236}">
                  <a16:creationId xmlns:a16="http://schemas.microsoft.com/office/drawing/2014/main" id="{815BBC7C-BF60-A5F5-551B-9C42126F5C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3963" y="4938506"/>
              <a:ext cx="0" cy="147638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1" name="Line 167">
              <a:extLst>
                <a:ext uri="{FF2B5EF4-FFF2-40B4-BE49-F238E27FC236}">
                  <a16:creationId xmlns:a16="http://schemas.microsoft.com/office/drawing/2014/main" id="{C887474E-477D-EE8B-1BF3-67B4717D0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6976" y="4938506"/>
              <a:ext cx="26988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2" name="Line 168">
              <a:extLst>
                <a:ext uri="{FF2B5EF4-FFF2-40B4-BE49-F238E27FC236}">
                  <a16:creationId xmlns:a16="http://schemas.microsoft.com/office/drawing/2014/main" id="{0FF20DAE-0979-DF60-D02A-B4B3A1997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3963" y="4938506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3" name="Line 169">
              <a:extLst>
                <a:ext uri="{FF2B5EF4-FFF2-40B4-BE49-F238E27FC236}">
                  <a16:creationId xmlns:a16="http://schemas.microsoft.com/office/drawing/2014/main" id="{85961CA3-9E54-8B36-21DA-B2A2FAC183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6976" y="5086144"/>
              <a:ext cx="26988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4" name="Line 170">
              <a:extLst>
                <a:ext uri="{FF2B5EF4-FFF2-40B4-BE49-F238E27FC236}">
                  <a16:creationId xmlns:a16="http://schemas.microsoft.com/office/drawing/2014/main" id="{8013B471-D68E-1ABA-BB96-0474B17D2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3963" y="5086144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5" name="Line 171">
              <a:extLst>
                <a:ext uri="{FF2B5EF4-FFF2-40B4-BE49-F238E27FC236}">
                  <a16:creationId xmlns:a16="http://schemas.microsoft.com/office/drawing/2014/main" id="{A866D0C1-6308-E096-EEF4-19BE90174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5113" y="4540044"/>
              <a:ext cx="0" cy="212725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6" name="Freeform 172">
              <a:extLst>
                <a:ext uri="{FF2B5EF4-FFF2-40B4-BE49-F238E27FC236}">
                  <a16:creationId xmlns:a16="http://schemas.microsoft.com/office/drawing/2014/main" id="{F4252289-F6D6-3B1F-B53D-32AD9581F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26" y="5198856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7" name="Freeform 173">
              <a:extLst>
                <a:ext uri="{FF2B5EF4-FFF2-40B4-BE49-F238E27FC236}">
                  <a16:creationId xmlns:a16="http://schemas.microsoft.com/office/drawing/2014/main" id="{86E873FF-73A3-CEA3-F7FF-FE8A0A6D1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26" y="5305219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8" name="Line 174">
              <a:extLst>
                <a:ext uri="{FF2B5EF4-FFF2-40B4-BE49-F238E27FC236}">
                  <a16:creationId xmlns:a16="http://schemas.microsoft.com/office/drawing/2014/main" id="{714152D6-D171-DF71-E921-703F453126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8701" y="5198856"/>
              <a:ext cx="0" cy="106363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9" name="Freeform 175">
              <a:extLst>
                <a:ext uri="{FF2B5EF4-FFF2-40B4-BE49-F238E27FC236}">
                  <a16:creationId xmlns:a16="http://schemas.microsoft.com/office/drawing/2014/main" id="{A3145B1C-C22B-A6F0-466F-40335040A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1" y="4103481"/>
              <a:ext cx="4802188" cy="1282700"/>
            </a:xfrm>
            <a:custGeom>
              <a:avLst/>
              <a:gdLst>
                <a:gd name="T0" fmla="*/ 3025 w 3025"/>
                <a:gd name="T1" fmla="*/ 32 h 808"/>
                <a:gd name="T2" fmla="*/ 2646 w 3025"/>
                <a:gd name="T3" fmla="*/ 21 h 808"/>
                <a:gd name="T4" fmla="*/ 2274 w 3025"/>
                <a:gd name="T5" fmla="*/ 0 h 808"/>
                <a:gd name="T6" fmla="*/ 1516 w 3025"/>
                <a:gd name="T7" fmla="*/ 251 h 808"/>
                <a:gd name="T8" fmla="*/ 1320 w 3025"/>
                <a:gd name="T9" fmla="*/ 331 h 808"/>
                <a:gd name="T10" fmla="*/ 1135 w 3025"/>
                <a:gd name="T11" fmla="*/ 307 h 808"/>
                <a:gd name="T12" fmla="*/ 946 w 3025"/>
                <a:gd name="T13" fmla="*/ 383 h 808"/>
                <a:gd name="T14" fmla="*/ 753 w 3025"/>
                <a:gd name="T15" fmla="*/ 439 h 808"/>
                <a:gd name="T16" fmla="*/ 565 w 3025"/>
                <a:gd name="T17" fmla="*/ 506 h 808"/>
                <a:gd name="T18" fmla="*/ 374 w 3025"/>
                <a:gd name="T19" fmla="*/ 610 h 808"/>
                <a:gd name="T20" fmla="*/ 186 w 3025"/>
                <a:gd name="T21" fmla="*/ 734 h 808"/>
                <a:gd name="T22" fmla="*/ 54 w 3025"/>
                <a:gd name="T23" fmla="*/ 808 h 808"/>
                <a:gd name="T24" fmla="*/ 0 w 3025"/>
                <a:gd name="T25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5" h="808">
                  <a:moveTo>
                    <a:pt x="3025" y="32"/>
                  </a:moveTo>
                  <a:lnTo>
                    <a:pt x="2646" y="21"/>
                  </a:lnTo>
                  <a:lnTo>
                    <a:pt x="2274" y="0"/>
                  </a:lnTo>
                  <a:lnTo>
                    <a:pt x="1516" y="251"/>
                  </a:lnTo>
                  <a:lnTo>
                    <a:pt x="1320" y="331"/>
                  </a:lnTo>
                  <a:lnTo>
                    <a:pt x="1135" y="307"/>
                  </a:lnTo>
                  <a:lnTo>
                    <a:pt x="946" y="383"/>
                  </a:lnTo>
                  <a:lnTo>
                    <a:pt x="753" y="439"/>
                  </a:lnTo>
                  <a:lnTo>
                    <a:pt x="565" y="506"/>
                  </a:lnTo>
                  <a:lnTo>
                    <a:pt x="374" y="610"/>
                  </a:lnTo>
                  <a:lnTo>
                    <a:pt x="186" y="734"/>
                  </a:lnTo>
                  <a:lnTo>
                    <a:pt x="54" y="808"/>
                  </a:lnTo>
                  <a:lnTo>
                    <a:pt x="0" y="808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0" name="Freeform 176">
              <a:extLst>
                <a:ext uri="{FF2B5EF4-FFF2-40B4-BE49-F238E27FC236}">
                  <a16:creationId xmlns:a16="http://schemas.microsoft.com/office/drawing/2014/main" id="{F7552A6A-DC53-9210-BB62-AFD8416AC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1" y="3792331"/>
              <a:ext cx="58738" cy="0"/>
            </a:xfrm>
            <a:custGeom>
              <a:avLst/>
              <a:gdLst>
                <a:gd name="T0" fmla="*/ 37 w 37"/>
                <a:gd name="T1" fmla="*/ 18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1" name="Freeform 177">
              <a:extLst>
                <a:ext uri="{FF2B5EF4-FFF2-40B4-BE49-F238E27FC236}">
                  <a16:creationId xmlns:a16="http://schemas.microsoft.com/office/drawing/2014/main" id="{27C8E5BE-E48E-866E-3E45-B6B1F2499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1" y="4409869"/>
              <a:ext cx="58738" cy="0"/>
            </a:xfrm>
            <a:custGeom>
              <a:avLst/>
              <a:gdLst>
                <a:gd name="T0" fmla="*/ 37 w 37"/>
                <a:gd name="T1" fmla="*/ 18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2" name="Line 178">
              <a:extLst>
                <a:ext uri="{FF2B5EF4-FFF2-40B4-BE49-F238E27FC236}">
                  <a16:creationId xmlns:a16="http://schemas.microsoft.com/office/drawing/2014/main" id="{6796A2B4-F0EA-90D1-6131-7674BBE25C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4376" y="3792331"/>
              <a:ext cx="0" cy="617538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3" name="Freeform 179">
              <a:extLst>
                <a:ext uri="{FF2B5EF4-FFF2-40B4-BE49-F238E27FC236}">
                  <a16:creationId xmlns:a16="http://schemas.microsoft.com/office/drawing/2014/main" id="{C157A702-39D0-A977-63E0-F6EEA1774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1" y="3870119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4" name="Freeform 180">
              <a:extLst>
                <a:ext uri="{FF2B5EF4-FFF2-40B4-BE49-F238E27FC236}">
                  <a16:creationId xmlns:a16="http://schemas.microsoft.com/office/drawing/2014/main" id="{686F3527-D414-D29A-0301-84402689D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1" y="4409869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5" name="Line 181">
              <a:extLst>
                <a:ext uri="{FF2B5EF4-FFF2-40B4-BE49-F238E27FC236}">
                  <a16:creationId xmlns:a16="http://schemas.microsoft.com/office/drawing/2014/main" id="{500BF208-8BC3-E595-2067-9AE2BDE039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4926" y="3870119"/>
              <a:ext cx="0" cy="53975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6" name="Line 182">
              <a:extLst>
                <a:ext uri="{FF2B5EF4-FFF2-40B4-BE49-F238E27FC236}">
                  <a16:creationId xmlns:a16="http://schemas.microsoft.com/office/drawing/2014/main" id="{0C3579EB-BA83-BE2A-EFD3-8064B6405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6588" y="3884406"/>
              <a:ext cx="0" cy="54451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7" name="Freeform 183">
              <a:extLst>
                <a:ext uri="{FF2B5EF4-FFF2-40B4-BE49-F238E27FC236}">
                  <a16:creationId xmlns:a16="http://schemas.microsoft.com/office/drawing/2014/main" id="{687119A3-9F02-70C2-8A91-FDE9BA930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013" y="4428919"/>
              <a:ext cx="58738" cy="0"/>
            </a:xfrm>
            <a:custGeom>
              <a:avLst/>
              <a:gdLst>
                <a:gd name="T0" fmla="*/ 37 w 37"/>
                <a:gd name="T1" fmla="*/ 18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8" name="Freeform 184">
              <a:extLst>
                <a:ext uri="{FF2B5EF4-FFF2-40B4-BE49-F238E27FC236}">
                  <a16:creationId xmlns:a16="http://schemas.microsoft.com/office/drawing/2014/main" id="{1C9C1605-82C0-1B35-B9E0-C0F12FE2B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013" y="3884406"/>
              <a:ext cx="58738" cy="0"/>
            </a:xfrm>
            <a:custGeom>
              <a:avLst/>
              <a:gdLst>
                <a:gd name="T0" fmla="*/ 37 w 37"/>
                <a:gd name="T1" fmla="*/ 18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9" name="Line 185">
              <a:extLst>
                <a:ext uri="{FF2B5EF4-FFF2-40B4-BE49-F238E27FC236}">
                  <a16:creationId xmlns:a16="http://schemas.microsoft.com/office/drawing/2014/main" id="{1A8BE542-2FFB-EEA8-1C0F-CE209714FB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6013" y="4541631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0" name="Line 186">
              <a:extLst>
                <a:ext uri="{FF2B5EF4-FFF2-40B4-BE49-F238E27FC236}">
                  <a16:creationId xmlns:a16="http://schemas.microsoft.com/office/drawing/2014/main" id="{AF28899A-C69B-7EA5-AB89-4F900E5F5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6176" y="4541631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1" name="Line 187">
              <a:extLst>
                <a:ext uri="{FF2B5EF4-FFF2-40B4-BE49-F238E27FC236}">
                  <a16:creationId xmlns:a16="http://schemas.microsoft.com/office/drawing/2014/main" id="{012C3E8A-9BE0-3617-F571-447429FC04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7638" y="4408281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2" name="Line 188">
              <a:extLst>
                <a:ext uri="{FF2B5EF4-FFF2-40B4-BE49-F238E27FC236}">
                  <a16:creationId xmlns:a16="http://schemas.microsoft.com/office/drawing/2014/main" id="{043179A1-6FF7-3998-4EB6-9C8E36C7B7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6213" y="4408281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3" name="Freeform 189">
              <a:extLst>
                <a:ext uri="{FF2B5EF4-FFF2-40B4-BE49-F238E27FC236}">
                  <a16:creationId xmlns:a16="http://schemas.microsoft.com/office/drawing/2014/main" id="{742D4465-9595-4FB3-15D7-DC13513D5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888" y="4295569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4" name="Line 190">
              <a:extLst>
                <a:ext uri="{FF2B5EF4-FFF2-40B4-BE49-F238E27FC236}">
                  <a16:creationId xmlns:a16="http://schemas.microsoft.com/office/drawing/2014/main" id="{68C0C674-1AE6-7EE7-334B-BC6E9467CE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901" y="4447969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5" name="Line 191">
              <a:extLst>
                <a:ext uri="{FF2B5EF4-FFF2-40B4-BE49-F238E27FC236}">
                  <a16:creationId xmlns:a16="http://schemas.microsoft.com/office/drawing/2014/main" id="{D8507DD3-D855-89BE-1E57-265BDE7DC8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9738" y="4447969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6" name="Freeform 192">
              <a:extLst>
                <a:ext uri="{FF2B5EF4-FFF2-40B4-BE49-F238E27FC236}">
                  <a16:creationId xmlns:a16="http://schemas.microsoft.com/office/drawing/2014/main" id="{DF5B13FA-8576-7955-E7E4-E0348254C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888" y="4700381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7" name="Freeform 193">
              <a:extLst>
                <a:ext uri="{FF2B5EF4-FFF2-40B4-BE49-F238E27FC236}">
                  <a16:creationId xmlns:a16="http://schemas.microsoft.com/office/drawing/2014/main" id="{8FB24701-0904-72E3-4DAF-FFA882920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4817856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8" name="Freeform 194">
              <a:extLst>
                <a:ext uri="{FF2B5EF4-FFF2-40B4-BE49-F238E27FC236}">
                  <a16:creationId xmlns:a16="http://schemas.microsoft.com/office/drawing/2014/main" id="{EE48A0D9-BF26-E8B6-8909-E9641C9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4778169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9" name="Line 195">
              <a:extLst>
                <a:ext uri="{FF2B5EF4-FFF2-40B4-BE49-F238E27FC236}">
                  <a16:creationId xmlns:a16="http://schemas.microsoft.com/office/drawing/2014/main" id="{0BD81C68-984A-0436-9762-5C22CD02DE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6013" y="4882944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0" name="Line 196">
              <a:extLst>
                <a:ext uri="{FF2B5EF4-FFF2-40B4-BE49-F238E27FC236}">
                  <a16:creationId xmlns:a16="http://schemas.microsoft.com/office/drawing/2014/main" id="{94246E81-057D-C0CC-C51D-9E7DEC1753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6176" y="4882944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1" name="Line 197">
              <a:extLst>
                <a:ext uri="{FF2B5EF4-FFF2-40B4-BE49-F238E27FC236}">
                  <a16:creationId xmlns:a16="http://schemas.microsoft.com/office/drawing/2014/main" id="{739844BC-6FFB-692A-FD83-3248EA4D3E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9626" y="4651169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2" name="Line 198">
              <a:extLst>
                <a:ext uri="{FF2B5EF4-FFF2-40B4-BE49-F238E27FC236}">
                  <a16:creationId xmlns:a16="http://schemas.microsoft.com/office/drawing/2014/main" id="{582477DD-2947-E825-CACE-37E27D2A7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9788" y="4651169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3" name="Freeform 199">
              <a:extLst>
                <a:ext uri="{FF2B5EF4-FFF2-40B4-BE49-F238E27FC236}">
                  <a16:creationId xmlns:a16="http://schemas.microsoft.com/office/drawing/2014/main" id="{E8824904-F65D-8166-B4F6-933904940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763" y="4774994"/>
              <a:ext cx="58738" cy="0"/>
            </a:xfrm>
            <a:custGeom>
              <a:avLst/>
              <a:gdLst>
                <a:gd name="T0" fmla="*/ 37 w 37"/>
                <a:gd name="T1" fmla="*/ 18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4" name="Line 200">
              <a:extLst>
                <a:ext uri="{FF2B5EF4-FFF2-40B4-BE49-F238E27FC236}">
                  <a16:creationId xmlns:a16="http://schemas.microsoft.com/office/drawing/2014/main" id="{497D453A-CAAA-E9F4-ACB6-C75673CAF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2763" y="5040106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5" name="Line 201">
              <a:extLst>
                <a:ext uri="{FF2B5EF4-FFF2-40B4-BE49-F238E27FC236}">
                  <a16:creationId xmlns:a16="http://schemas.microsoft.com/office/drawing/2014/main" id="{F9E4D2F4-9DDB-F57A-1C4C-12F3587173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11338" y="5040106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6" name="Freeform 202">
              <a:extLst>
                <a:ext uri="{FF2B5EF4-FFF2-40B4-BE49-F238E27FC236}">
                  <a16:creationId xmlns:a16="http://schemas.microsoft.com/office/drawing/2014/main" id="{06BB52ED-55EF-77F3-0658-2BFED6A05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6" y="4946444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7" name="Line 203">
              <a:extLst>
                <a:ext uri="{FF2B5EF4-FFF2-40B4-BE49-F238E27FC236}">
                  <a16:creationId xmlns:a16="http://schemas.microsoft.com/office/drawing/2014/main" id="{9D6A110E-56DF-67AF-9AF7-D0CE6805F0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9788" y="4651169"/>
              <a:ext cx="0" cy="295275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8" name="Line 204">
              <a:extLst>
                <a:ext uri="{FF2B5EF4-FFF2-40B4-BE49-F238E27FC236}">
                  <a16:creationId xmlns:a16="http://schemas.microsoft.com/office/drawing/2014/main" id="{E89E7E2D-54A0-5F10-71EA-39B963098A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1338" y="4774994"/>
              <a:ext cx="0" cy="26511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Line 206">
              <a:extLst>
                <a:ext uri="{FF2B5EF4-FFF2-40B4-BE49-F238E27FC236}">
                  <a16:creationId xmlns:a16="http://schemas.microsoft.com/office/drawing/2014/main" id="{A4727592-A6E0-4E01-58F9-4A60D6729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513" y="5202031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Line 207">
              <a:extLst>
                <a:ext uri="{FF2B5EF4-FFF2-40B4-BE49-F238E27FC236}">
                  <a16:creationId xmlns:a16="http://schemas.microsoft.com/office/drawing/2014/main" id="{B0F95E86-2D24-02BB-D6D4-F7368566A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9675" y="5202031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Line 208">
              <a:extLst>
                <a:ext uri="{FF2B5EF4-FFF2-40B4-BE49-F238E27FC236}">
                  <a16:creationId xmlns:a16="http://schemas.microsoft.com/office/drawing/2014/main" id="{8DD4A455-A945-3145-50CD-E70B6FC16E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8125" y="4965494"/>
              <a:ext cx="0" cy="212725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Line 209">
              <a:extLst>
                <a:ext uri="{FF2B5EF4-FFF2-40B4-BE49-F238E27FC236}">
                  <a16:creationId xmlns:a16="http://schemas.microsoft.com/office/drawing/2014/main" id="{C86E1E0A-CC63-CC74-455D-29A6E4ED9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9550" y="5178219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Line 210">
              <a:extLst>
                <a:ext uri="{FF2B5EF4-FFF2-40B4-BE49-F238E27FC236}">
                  <a16:creationId xmlns:a16="http://schemas.microsoft.com/office/drawing/2014/main" id="{4DCB95DF-FFD5-C221-593C-46ABA55CE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8125" y="5178219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Line 211">
              <a:extLst>
                <a:ext uri="{FF2B5EF4-FFF2-40B4-BE49-F238E27FC236}">
                  <a16:creationId xmlns:a16="http://schemas.microsoft.com/office/drawing/2014/main" id="{B41331C5-0569-F9F2-DBF9-C6D1E6365C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9550" y="4965494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Line 212">
              <a:extLst>
                <a:ext uri="{FF2B5EF4-FFF2-40B4-BE49-F238E27FC236}">
                  <a16:creationId xmlns:a16="http://schemas.microsoft.com/office/drawing/2014/main" id="{CD1038BE-7CC3-1C38-3255-5A157F2D6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8125" y="4965494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Line 213">
              <a:extLst>
                <a:ext uri="{FF2B5EF4-FFF2-40B4-BE49-F238E27FC236}">
                  <a16:creationId xmlns:a16="http://schemas.microsoft.com/office/drawing/2014/main" id="{84647D2A-3BBF-B646-223D-772F37D5C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9675" y="5340144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Line 214">
              <a:extLst>
                <a:ext uri="{FF2B5EF4-FFF2-40B4-BE49-F238E27FC236}">
                  <a16:creationId xmlns:a16="http://schemas.microsoft.com/office/drawing/2014/main" id="{46E1A739-70AA-C6C0-BF69-507D2602BD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513" y="5340144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Line 215">
              <a:extLst>
                <a:ext uri="{FF2B5EF4-FFF2-40B4-BE49-F238E27FC236}">
                  <a16:creationId xmlns:a16="http://schemas.microsoft.com/office/drawing/2014/main" id="{424CAE53-7852-7E87-2024-A798FC7FCC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675" y="5202031"/>
              <a:ext cx="0" cy="13811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Line 216">
              <a:extLst>
                <a:ext uri="{FF2B5EF4-FFF2-40B4-BE49-F238E27FC236}">
                  <a16:creationId xmlns:a16="http://schemas.microsoft.com/office/drawing/2014/main" id="{E2088859-A674-3542-35FE-4B655221A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6175" y="4541631"/>
              <a:ext cx="0" cy="34131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Line 217">
              <a:extLst>
                <a:ext uri="{FF2B5EF4-FFF2-40B4-BE49-F238E27FC236}">
                  <a16:creationId xmlns:a16="http://schemas.microsoft.com/office/drawing/2014/main" id="{B7401F18-10C7-730E-B402-041C7EB5DB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6213" y="4408281"/>
              <a:ext cx="0" cy="369888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Line 218">
              <a:extLst>
                <a:ext uri="{FF2B5EF4-FFF2-40B4-BE49-F238E27FC236}">
                  <a16:creationId xmlns:a16="http://schemas.microsoft.com/office/drawing/2014/main" id="{3B479F4A-DD18-8A8D-A92E-34E7CAFA7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9900" y="4447969"/>
              <a:ext cx="0" cy="369888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Line 219">
              <a:extLst>
                <a:ext uri="{FF2B5EF4-FFF2-40B4-BE49-F238E27FC236}">
                  <a16:creationId xmlns:a16="http://schemas.microsoft.com/office/drawing/2014/main" id="{6A4F8362-9710-F2A6-CDAA-2CBA851A4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050" y="4295569"/>
              <a:ext cx="0" cy="40481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Line 220">
              <a:extLst>
                <a:ext uri="{FF2B5EF4-FFF2-40B4-BE49-F238E27FC236}">
                  <a16:creationId xmlns:a16="http://schemas.microsoft.com/office/drawing/2014/main" id="{88CBB2BF-DEC1-0E41-8F26-0874EDBAA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0125" y="5435394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Line 221">
              <a:extLst>
                <a:ext uri="{FF2B5EF4-FFF2-40B4-BE49-F238E27FC236}">
                  <a16:creationId xmlns:a16="http://schemas.microsoft.com/office/drawing/2014/main" id="{04327EF4-C30F-2DA7-9DBA-ECDB34C4F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1550" y="5435394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222">
              <a:extLst>
                <a:ext uri="{FF2B5EF4-FFF2-40B4-BE49-F238E27FC236}">
                  <a16:creationId xmlns:a16="http://schemas.microsoft.com/office/drawing/2014/main" id="{93B009F2-4EEA-4C65-82CC-A493ACCBA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50" y="5343319"/>
              <a:ext cx="58738" cy="0"/>
            </a:xfrm>
            <a:custGeom>
              <a:avLst/>
              <a:gdLst>
                <a:gd name="T0" fmla="*/ 37 w 37"/>
                <a:gd name="T1" fmla="*/ 18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Line 223">
              <a:extLst>
                <a:ext uri="{FF2B5EF4-FFF2-40B4-BE49-F238E27FC236}">
                  <a16:creationId xmlns:a16="http://schemas.microsoft.com/office/drawing/2014/main" id="{2E7F6D23-1C24-5CD8-4C12-D3C9A84BF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0125" y="5343319"/>
              <a:ext cx="0" cy="92075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Rectangle 224">
              <a:extLst>
                <a:ext uri="{FF2B5EF4-FFF2-40B4-BE49-F238E27FC236}">
                  <a16:creationId xmlns:a16="http://schemas.microsoft.com/office/drawing/2014/main" id="{7699B166-8D3C-6879-D25C-7D95F1A30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213" y="2952082"/>
              <a:ext cx="1154654" cy="26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TDF/FTC + DTG</a:t>
              </a:r>
              <a:endParaRPr kumimoji="0" lang="en-GB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8" name="Rectangle 225">
              <a:extLst>
                <a:ext uri="{FF2B5EF4-FFF2-40B4-BE49-F238E27FC236}">
                  <a16:creationId xmlns:a16="http://schemas.microsoft.com/office/drawing/2014/main" id="{D7D4C079-75E0-3CA6-2868-130A5FD4F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213" y="2725502"/>
              <a:ext cx="1134700" cy="26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TAF/FTC + DTG</a:t>
              </a:r>
              <a:endParaRPr kumimoji="0" lang="en-GB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Rectangle 226">
              <a:extLst>
                <a:ext uri="{FF2B5EF4-FFF2-40B4-BE49-F238E27FC236}">
                  <a16:creationId xmlns:a16="http://schemas.microsoft.com/office/drawing/2014/main" id="{CB57D720-DE72-B848-2875-7D99ACE13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213" y="3178661"/>
              <a:ext cx="1022218" cy="26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TDF/FTC/EFV</a:t>
              </a:r>
              <a:endParaRPr kumimoji="0" lang="en-GB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423">
              <a:extLst>
                <a:ext uri="{FF2B5EF4-FFF2-40B4-BE49-F238E27FC236}">
                  <a16:creationId xmlns:a16="http://schemas.microsoft.com/office/drawing/2014/main" id="{CD04F92B-D447-2582-4AB5-7E4FE02B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048" y="6000544"/>
              <a:ext cx="2351784" cy="26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 since enrolment (weeks)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2DFEBFF0-13AA-1948-8C6A-97FF21EF59E7}"/>
              </a:ext>
            </a:extLst>
          </p:cNvPr>
          <p:cNvGrpSpPr/>
          <p:nvPr/>
        </p:nvGrpSpPr>
        <p:grpSpPr>
          <a:xfrm>
            <a:off x="6331103" y="3429000"/>
            <a:ext cx="5067957" cy="3064601"/>
            <a:chOff x="6330654" y="2686796"/>
            <a:chExt cx="5346029" cy="3815714"/>
          </a:xfrm>
        </p:grpSpPr>
        <p:grpSp>
          <p:nvGrpSpPr>
            <p:cNvPr id="430" name="Groupe 429">
              <a:extLst>
                <a:ext uri="{FF2B5EF4-FFF2-40B4-BE49-F238E27FC236}">
                  <a16:creationId xmlns:a16="http://schemas.microsoft.com/office/drawing/2014/main" id="{DD0F6BBE-142A-9EAE-3168-D117A2C34054}"/>
                </a:ext>
              </a:extLst>
            </p:cNvPr>
            <p:cNvGrpSpPr/>
            <p:nvPr/>
          </p:nvGrpSpPr>
          <p:grpSpPr>
            <a:xfrm>
              <a:off x="6546851" y="2781094"/>
              <a:ext cx="5013325" cy="2935288"/>
              <a:chOff x="6546851" y="2373313"/>
              <a:chExt cx="5013325" cy="2935288"/>
            </a:xfrm>
          </p:grpSpPr>
          <p:sp>
            <p:nvSpPr>
              <p:cNvPr id="229" name="Line 5">
                <a:extLst>
                  <a:ext uri="{FF2B5EF4-FFF2-40B4-BE49-F238E27FC236}">
                    <a16:creationId xmlns:a16="http://schemas.microsoft.com/office/drawing/2014/main" id="{C75F566F-8253-A545-0584-30AEBEAAF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52163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" name="Line 6">
                <a:extLst>
                  <a:ext uri="{FF2B5EF4-FFF2-40B4-BE49-F238E27FC236}">
                    <a16:creationId xmlns:a16="http://schemas.microsoft.com/office/drawing/2014/main" id="{8ECD172F-DEB5-4AE4-5838-84993BAD6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53826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1" name="Freeform 7">
                <a:extLst>
                  <a:ext uri="{FF2B5EF4-FFF2-40B4-BE49-F238E27FC236}">
                    <a16:creationId xmlns:a16="http://schemas.microsoft.com/office/drawing/2014/main" id="{3FA7FB80-F7B1-6683-38A6-B49E9375B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3526" y="2373313"/>
                <a:ext cx="4946650" cy="2876550"/>
              </a:xfrm>
              <a:custGeom>
                <a:avLst/>
                <a:gdLst>
                  <a:gd name="T0" fmla="*/ 3116 w 3116"/>
                  <a:gd name="T1" fmla="*/ 1812 h 1812"/>
                  <a:gd name="T2" fmla="*/ 3112 w 3116"/>
                  <a:gd name="T3" fmla="*/ 1812 h 1812"/>
                  <a:gd name="T4" fmla="*/ 2733 w 3116"/>
                  <a:gd name="T5" fmla="*/ 1812 h 1812"/>
                  <a:gd name="T6" fmla="*/ 2353 w 3116"/>
                  <a:gd name="T7" fmla="*/ 1812 h 1812"/>
                  <a:gd name="T8" fmla="*/ 1974 w 3116"/>
                  <a:gd name="T9" fmla="*/ 1812 h 1812"/>
                  <a:gd name="T10" fmla="*/ 1595 w 3116"/>
                  <a:gd name="T11" fmla="*/ 1812 h 1812"/>
                  <a:gd name="T12" fmla="*/ 1215 w 3116"/>
                  <a:gd name="T13" fmla="*/ 1812 h 1812"/>
                  <a:gd name="T14" fmla="*/ 836 w 3116"/>
                  <a:gd name="T15" fmla="*/ 1812 h 1812"/>
                  <a:gd name="T16" fmla="*/ 457 w 3116"/>
                  <a:gd name="T17" fmla="*/ 1812 h 1812"/>
                  <a:gd name="T18" fmla="*/ 77 w 3116"/>
                  <a:gd name="T19" fmla="*/ 1812 h 1812"/>
                  <a:gd name="T20" fmla="*/ 0 w 3116"/>
                  <a:gd name="T21" fmla="*/ 1812 h 1812"/>
                  <a:gd name="T22" fmla="*/ 0 w 3116"/>
                  <a:gd name="T23" fmla="*/ 1639 h 1812"/>
                  <a:gd name="T24" fmla="*/ 0 w 3116"/>
                  <a:gd name="T25" fmla="*/ 1404 h 1812"/>
                  <a:gd name="T26" fmla="*/ 0 w 3116"/>
                  <a:gd name="T27" fmla="*/ 1170 h 1812"/>
                  <a:gd name="T28" fmla="*/ 0 w 3116"/>
                  <a:gd name="T29" fmla="*/ 936 h 1812"/>
                  <a:gd name="T30" fmla="*/ 0 w 3116"/>
                  <a:gd name="T31" fmla="*/ 702 h 1812"/>
                  <a:gd name="T32" fmla="*/ 0 w 3116"/>
                  <a:gd name="T33" fmla="*/ 468 h 1812"/>
                  <a:gd name="T34" fmla="*/ 0 w 3116"/>
                  <a:gd name="T35" fmla="*/ 234 h 1812"/>
                  <a:gd name="T36" fmla="*/ 0 w 3116"/>
                  <a:gd name="T37" fmla="*/ 0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16" h="1812">
                    <a:moveTo>
                      <a:pt x="3116" y="1812"/>
                    </a:moveTo>
                    <a:lnTo>
                      <a:pt x="3112" y="1812"/>
                    </a:lnTo>
                    <a:lnTo>
                      <a:pt x="2733" y="1812"/>
                    </a:lnTo>
                    <a:lnTo>
                      <a:pt x="2353" y="1812"/>
                    </a:lnTo>
                    <a:lnTo>
                      <a:pt x="1974" y="1812"/>
                    </a:lnTo>
                    <a:lnTo>
                      <a:pt x="1595" y="1812"/>
                    </a:lnTo>
                    <a:lnTo>
                      <a:pt x="1215" y="1812"/>
                    </a:lnTo>
                    <a:lnTo>
                      <a:pt x="836" y="1812"/>
                    </a:lnTo>
                    <a:lnTo>
                      <a:pt x="457" y="1812"/>
                    </a:lnTo>
                    <a:lnTo>
                      <a:pt x="77" y="1812"/>
                    </a:lnTo>
                    <a:lnTo>
                      <a:pt x="0" y="1812"/>
                    </a:lnTo>
                    <a:lnTo>
                      <a:pt x="0" y="1639"/>
                    </a:lnTo>
                    <a:lnTo>
                      <a:pt x="0" y="1404"/>
                    </a:lnTo>
                    <a:lnTo>
                      <a:pt x="0" y="1170"/>
                    </a:lnTo>
                    <a:lnTo>
                      <a:pt x="0" y="936"/>
                    </a:lnTo>
                    <a:lnTo>
                      <a:pt x="0" y="702"/>
                    </a:lnTo>
                    <a:lnTo>
                      <a:pt x="0" y="468"/>
                    </a:lnTo>
                    <a:lnTo>
                      <a:pt x="0" y="23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2" name="Line 8">
                <a:extLst>
                  <a:ext uri="{FF2B5EF4-FFF2-40B4-BE49-F238E27FC236}">
                    <a16:creationId xmlns:a16="http://schemas.microsoft.com/office/drawing/2014/main" id="{751ADA75-99C3-637F-1FA7-94B756CC7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46851" y="2373313"/>
                <a:ext cx="666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3" name="Line 9">
                <a:extLst>
                  <a:ext uri="{FF2B5EF4-FFF2-40B4-BE49-F238E27FC236}">
                    <a16:creationId xmlns:a16="http://schemas.microsoft.com/office/drawing/2014/main" id="{7938F26E-331B-5239-CAE3-5BF3F4168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46851" y="3116263"/>
                <a:ext cx="666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4" name="Line 10">
                <a:extLst>
                  <a:ext uri="{FF2B5EF4-FFF2-40B4-BE49-F238E27FC236}">
                    <a16:creationId xmlns:a16="http://schemas.microsoft.com/office/drawing/2014/main" id="{62A8A9A0-2BCE-74FE-131B-BBD292E99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46851" y="2744788"/>
                <a:ext cx="666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5" name="Line 11">
                <a:extLst>
                  <a:ext uri="{FF2B5EF4-FFF2-40B4-BE49-F238E27FC236}">
                    <a16:creationId xmlns:a16="http://schemas.microsoft.com/office/drawing/2014/main" id="{D0EC6765-A116-46F1-2C68-3BAE3F2FA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46851" y="3859213"/>
                <a:ext cx="666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6" name="Line 12">
                <a:extLst>
                  <a:ext uri="{FF2B5EF4-FFF2-40B4-BE49-F238E27FC236}">
                    <a16:creationId xmlns:a16="http://schemas.microsoft.com/office/drawing/2014/main" id="{839FD8A2-71E6-B8F8-58A9-6EEDEEDE2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46851" y="3487738"/>
                <a:ext cx="666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0" name="Line 16">
                <a:extLst>
                  <a:ext uri="{FF2B5EF4-FFF2-40B4-BE49-F238E27FC236}">
                    <a16:creationId xmlns:a16="http://schemas.microsoft.com/office/drawing/2014/main" id="{6C96B131-CC77-93A4-98CC-B2E7A5C52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9013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1" name="Line 17">
                <a:extLst>
                  <a:ext uri="{FF2B5EF4-FFF2-40B4-BE49-F238E27FC236}">
                    <a16:creationId xmlns:a16="http://schemas.microsoft.com/office/drawing/2014/main" id="{A3D4B341-C5C0-C030-2A22-810ED4BDB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40676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2" name="Line 18">
                <a:extLst>
                  <a:ext uri="{FF2B5EF4-FFF2-40B4-BE49-F238E27FC236}">
                    <a16:creationId xmlns:a16="http://schemas.microsoft.com/office/drawing/2014/main" id="{79511FCC-89EC-0590-345D-5BC3F24A5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46851" y="4602163"/>
                <a:ext cx="666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3" name="Line 19">
                <a:extLst>
                  <a:ext uri="{FF2B5EF4-FFF2-40B4-BE49-F238E27FC236}">
                    <a16:creationId xmlns:a16="http://schemas.microsoft.com/office/drawing/2014/main" id="{1FEC9193-5D88-E9F9-5E6E-180A1E047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46851" y="4230688"/>
                <a:ext cx="666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4" name="Line 20">
                <a:extLst>
                  <a:ext uri="{FF2B5EF4-FFF2-40B4-BE49-F238E27FC236}">
                    <a16:creationId xmlns:a16="http://schemas.microsoft.com/office/drawing/2014/main" id="{67FCF3CA-DB0C-8730-DEF0-46CFEC31D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35763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5" name="Line 21">
                <a:extLst>
                  <a:ext uri="{FF2B5EF4-FFF2-40B4-BE49-F238E27FC236}">
                    <a16:creationId xmlns:a16="http://schemas.microsoft.com/office/drawing/2014/main" id="{1EA1CCF8-0E33-5469-24B6-EC7AEA156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46851" y="4975225"/>
                <a:ext cx="666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6" name="Line 22">
                <a:extLst>
                  <a:ext uri="{FF2B5EF4-FFF2-40B4-BE49-F238E27FC236}">
                    <a16:creationId xmlns:a16="http://schemas.microsoft.com/office/drawing/2014/main" id="{53816CF5-942F-09D7-9402-E0DEA64F3B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47251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7" name="Line 23">
                <a:extLst>
                  <a:ext uri="{FF2B5EF4-FFF2-40B4-BE49-F238E27FC236}">
                    <a16:creationId xmlns:a16="http://schemas.microsoft.com/office/drawing/2014/main" id="{6D2E951C-7D00-3C75-ABC6-AF1350146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48913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8" name="Line 24">
                <a:extLst>
                  <a:ext uri="{FF2B5EF4-FFF2-40B4-BE49-F238E27FC236}">
                    <a16:creationId xmlns:a16="http://schemas.microsoft.com/office/drawing/2014/main" id="{02903B1E-2029-E1A8-86C6-0C0E684BB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2338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9" name="Line 25">
                <a:extLst>
                  <a:ext uri="{FF2B5EF4-FFF2-40B4-BE49-F238E27FC236}">
                    <a16:creationId xmlns:a16="http://schemas.microsoft.com/office/drawing/2014/main" id="{9DCA7277-4715-41CA-3D72-C5B2A1520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5588" y="5249863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65" name="Line 41">
              <a:extLst>
                <a:ext uri="{FF2B5EF4-FFF2-40B4-BE49-F238E27FC236}">
                  <a16:creationId xmlns:a16="http://schemas.microsoft.com/office/drawing/2014/main" id="{69920437-D63E-2E3B-F850-C64B884BDB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59576" y="2844594"/>
              <a:ext cx="265113" cy="0"/>
            </a:xfrm>
            <a:prstGeom prst="line">
              <a:avLst/>
            </a:prstGeom>
            <a:noFill/>
            <a:ln w="30163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7" name="Line 43">
              <a:extLst>
                <a:ext uri="{FF2B5EF4-FFF2-40B4-BE49-F238E27FC236}">
                  <a16:creationId xmlns:a16="http://schemas.microsoft.com/office/drawing/2014/main" id="{9F8171B4-E650-BD38-3200-4D633CC74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59576" y="3297754"/>
              <a:ext cx="265113" cy="0"/>
            </a:xfrm>
            <a:prstGeom prst="line">
              <a:avLst/>
            </a:prstGeom>
            <a:noFill/>
            <a:ln w="30163">
              <a:solidFill>
                <a:srgbClr val="00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0" name="Line 46">
              <a:extLst>
                <a:ext uri="{FF2B5EF4-FFF2-40B4-BE49-F238E27FC236}">
                  <a16:creationId xmlns:a16="http://schemas.microsoft.com/office/drawing/2014/main" id="{0CA3650F-6C1F-E94E-2ED6-486CD2665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59576" y="3071174"/>
              <a:ext cx="265113" cy="0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Rectangle 227">
              <a:extLst>
                <a:ext uri="{FF2B5EF4-FFF2-40B4-BE49-F238E27FC236}">
                  <a16:creationId xmlns:a16="http://schemas.microsoft.com/office/drawing/2014/main" id="{7406AC3F-2E45-C7E1-B049-EF0B5D95C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5" y="5746544"/>
              <a:ext cx="82858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Rectangle 228">
              <a:extLst>
                <a:ext uri="{FF2B5EF4-FFF2-40B4-BE49-F238E27FC236}">
                  <a16:creationId xmlns:a16="http://schemas.microsoft.com/office/drawing/2014/main" id="{67430466-1252-D51F-0547-F15275C61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1637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430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Rectangle 229">
              <a:extLst>
                <a:ext uri="{FF2B5EF4-FFF2-40B4-BE49-F238E27FC236}">
                  <a16:creationId xmlns:a16="http://schemas.microsoft.com/office/drawing/2014/main" id="{1D03F5EA-4F48-DA0C-AC52-FAD8DCED9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1674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403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Rectangle 230">
              <a:extLst>
                <a:ext uri="{FF2B5EF4-FFF2-40B4-BE49-F238E27FC236}">
                  <a16:creationId xmlns:a16="http://schemas.microsoft.com/office/drawing/2014/main" id="{FEE632EC-121A-4A51-130A-2720788AE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3337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376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4" name="Rectangle 231">
              <a:extLst>
                <a:ext uri="{FF2B5EF4-FFF2-40B4-BE49-F238E27FC236}">
                  <a16:creationId xmlns:a16="http://schemas.microsoft.com/office/drawing/2014/main" id="{DAD428F6-5D43-3342-EE62-7D2F7A59A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389" y="5746544"/>
              <a:ext cx="165714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48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5" name="Rectangle 232">
              <a:extLst>
                <a:ext uri="{FF2B5EF4-FFF2-40B4-BE49-F238E27FC236}">
                  <a16:creationId xmlns:a16="http://schemas.microsoft.com/office/drawing/2014/main" id="{2712A94B-D961-CED6-D469-09692D7CD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962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374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6" name="Rectangle 233">
              <a:extLst>
                <a:ext uri="{FF2B5EF4-FFF2-40B4-BE49-F238E27FC236}">
                  <a16:creationId xmlns:a16="http://schemas.microsoft.com/office/drawing/2014/main" id="{C910ED1E-BCCA-A098-AEAD-A16EFCDA1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9639" y="5746544"/>
              <a:ext cx="165714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72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7" name="Rectangle 234">
              <a:extLst>
                <a:ext uri="{FF2B5EF4-FFF2-40B4-BE49-F238E27FC236}">
                  <a16:creationId xmlns:a16="http://schemas.microsoft.com/office/drawing/2014/main" id="{080612BA-6C6A-1299-2BDD-1BAC0A9BE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8212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357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8" name="Rectangle 235">
              <a:extLst>
                <a:ext uri="{FF2B5EF4-FFF2-40B4-BE49-F238E27FC236}">
                  <a16:creationId xmlns:a16="http://schemas.microsoft.com/office/drawing/2014/main" id="{03696E79-0B80-1412-119B-64B1D8B07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1537" y="574654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9" name="Rectangle 236">
              <a:extLst>
                <a:ext uri="{FF2B5EF4-FFF2-40B4-BE49-F238E27FC236}">
                  <a16:creationId xmlns:a16="http://schemas.microsoft.com/office/drawing/2014/main" id="{47074F29-F845-D7E1-C8EF-78603F9D6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4787" y="574654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144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0" name="Rectangle 237">
              <a:extLst>
                <a:ext uri="{FF2B5EF4-FFF2-40B4-BE49-F238E27FC236}">
                  <a16:creationId xmlns:a16="http://schemas.microsoft.com/office/drawing/2014/main" id="{A65F4784-ACD9-B414-A209-491B9E709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4787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164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1" name="Rectangle 238">
              <a:extLst>
                <a:ext uri="{FF2B5EF4-FFF2-40B4-BE49-F238E27FC236}">
                  <a16:creationId xmlns:a16="http://schemas.microsoft.com/office/drawing/2014/main" id="{0EA0EB41-35AE-1411-3DD4-F9B2D921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6448" y="574654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168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2" name="Rectangle 239">
              <a:extLst>
                <a:ext uri="{FF2B5EF4-FFF2-40B4-BE49-F238E27FC236}">
                  <a16:creationId xmlns:a16="http://schemas.microsoft.com/office/drawing/2014/main" id="{C47B7938-ED5F-EEBD-59AF-08589A589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6448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249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3" name="Rectangle 240">
              <a:extLst>
                <a:ext uri="{FF2B5EF4-FFF2-40B4-BE49-F238E27FC236}">
                  <a16:creationId xmlns:a16="http://schemas.microsoft.com/office/drawing/2014/main" id="{65C814BA-BA50-730F-07BA-00A74C277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4728" y="5746544"/>
              <a:ext cx="165714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4" name="Rectangle 241">
              <a:extLst>
                <a:ext uri="{FF2B5EF4-FFF2-40B4-BE49-F238E27FC236}">
                  <a16:creationId xmlns:a16="http://schemas.microsoft.com/office/drawing/2014/main" id="{6F67CE4C-BAFC-BE9D-C813-833641BEB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299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387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5" name="Rectangle 242">
              <a:extLst>
                <a:ext uri="{FF2B5EF4-FFF2-40B4-BE49-F238E27FC236}">
                  <a16:creationId xmlns:a16="http://schemas.microsoft.com/office/drawing/2014/main" id="{A0823AAC-25F4-DE0F-FC8D-EAAB6F36D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587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369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6" name="Rectangle 243">
              <a:extLst>
                <a:ext uri="{FF2B5EF4-FFF2-40B4-BE49-F238E27FC236}">
                  <a16:creationId xmlns:a16="http://schemas.microsoft.com/office/drawing/2014/main" id="{1AF8974F-8093-C089-3AB3-BA07B1DD6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8249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355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7" name="Rectangle 244">
              <a:extLst>
                <a:ext uri="{FF2B5EF4-FFF2-40B4-BE49-F238E27FC236}">
                  <a16:creationId xmlns:a16="http://schemas.microsoft.com/office/drawing/2014/main" id="{1997CB2E-1CD1-279A-E294-37359A553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1303" y="5746544"/>
              <a:ext cx="165714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96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8" name="Rectangle 245">
              <a:extLst>
                <a:ext uri="{FF2B5EF4-FFF2-40B4-BE49-F238E27FC236}">
                  <a16:creationId xmlns:a16="http://schemas.microsoft.com/office/drawing/2014/main" id="{F1D1DB53-5F14-8C90-DA44-FB5ED7531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9874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350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9" name="Rectangle 246">
              <a:extLst>
                <a:ext uri="{FF2B5EF4-FFF2-40B4-BE49-F238E27FC236}">
                  <a16:creationId xmlns:a16="http://schemas.microsoft.com/office/drawing/2014/main" id="{001BE974-F3A5-5976-3E0B-20D2807C6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8112" y="574654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192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0" name="Rectangle 247">
              <a:extLst>
                <a:ext uri="{FF2B5EF4-FFF2-40B4-BE49-F238E27FC236}">
                  <a16:creationId xmlns:a16="http://schemas.microsoft.com/office/drawing/2014/main" id="{18B1131A-8A42-B790-3DE7-23F742A3C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8112" y="6272584"/>
              <a:ext cx="248571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251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1" name="Rectangle 248">
              <a:extLst>
                <a:ext uri="{FF2B5EF4-FFF2-40B4-BE49-F238E27FC236}">
                  <a16:creationId xmlns:a16="http://schemas.microsoft.com/office/drawing/2014/main" id="{03647C86-95D2-4A78-950A-F67D5787F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0654" y="2686796"/>
              <a:ext cx="165715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2" name="Rectangle 249">
              <a:extLst>
                <a:ext uri="{FF2B5EF4-FFF2-40B4-BE49-F238E27FC236}">
                  <a16:creationId xmlns:a16="http://schemas.microsoft.com/office/drawing/2014/main" id="{04024F32-3288-2AC1-15A7-8B77747B2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0654" y="3058271"/>
              <a:ext cx="165715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3" name="Rectangle 250">
              <a:extLst>
                <a:ext uri="{FF2B5EF4-FFF2-40B4-BE49-F238E27FC236}">
                  <a16:creationId xmlns:a16="http://schemas.microsoft.com/office/drawing/2014/main" id="{FC1AF3A9-9127-189C-6B56-E3DE290A1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0654" y="3429746"/>
              <a:ext cx="165715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4" name="Rectangle 251">
              <a:extLst>
                <a:ext uri="{FF2B5EF4-FFF2-40B4-BE49-F238E27FC236}">
                  <a16:creationId xmlns:a16="http://schemas.microsoft.com/office/drawing/2014/main" id="{A07B3B78-1238-8035-9C67-7BC2AD55A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510" y="3802809"/>
              <a:ext cx="82858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5" name="Rectangle 252">
              <a:extLst>
                <a:ext uri="{FF2B5EF4-FFF2-40B4-BE49-F238E27FC236}">
                  <a16:creationId xmlns:a16="http://schemas.microsoft.com/office/drawing/2014/main" id="{3F2D845E-25D3-8957-3A08-B108B88C8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510" y="4174284"/>
              <a:ext cx="82858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6" name="Rectangle 253">
              <a:extLst>
                <a:ext uri="{FF2B5EF4-FFF2-40B4-BE49-F238E27FC236}">
                  <a16:creationId xmlns:a16="http://schemas.microsoft.com/office/drawing/2014/main" id="{64C05603-24BD-AC7E-D6AC-8677D8181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510" y="4545759"/>
              <a:ext cx="82858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Rectangle 254">
              <a:extLst>
                <a:ext uri="{FF2B5EF4-FFF2-40B4-BE49-F238E27FC236}">
                  <a16:creationId xmlns:a16="http://schemas.microsoft.com/office/drawing/2014/main" id="{B0B9275F-8019-7E8A-7C54-A39CB3ED2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510" y="4917234"/>
              <a:ext cx="82858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8" name="Rectangle 255">
              <a:extLst>
                <a:ext uri="{FF2B5EF4-FFF2-40B4-BE49-F238E27FC236}">
                  <a16:creationId xmlns:a16="http://schemas.microsoft.com/office/drawing/2014/main" id="{42939B1F-F23C-16FD-1A5F-3E2414F17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510" y="5288708"/>
              <a:ext cx="82858" cy="2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" name="Rectangle 256">
              <a:extLst>
                <a:ext uri="{FF2B5EF4-FFF2-40B4-BE49-F238E27FC236}">
                  <a16:creationId xmlns:a16="http://schemas.microsoft.com/office/drawing/2014/main" id="{186F784D-E395-A2D5-71A2-08569052F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8988" y="2938843"/>
              <a:ext cx="1154654" cy="26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TDF/FTC + DTG</a:t>
              </a:r>
              <a:endParaRPr kumimoji="0" lang="en-GB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0" name="Rectangle 257">
              <a:extLst>
                <a:ext uri="{FF2B5EF4-FFF2-40B4-BE49-F238E27FC236}">
                  <a16:creationId xmlns:a16="http://schemas.microsoft.com/office/drawing/2014/main" id="{646CFC9B-1642-FC8C-24B1-17681C2CD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8988" y="2712263"/>
              <a:ext cx="1134700" cy="26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TAF/FTC + DTG</a:t>
              </a:r>
              <a:endParaRPr kumimoji="0" lang="en-GB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1" name="Rectangle 258">
              <a:extLst>
                <a:ext uri="{FF2B5EF4-FFF2-40B4-BE49-F238E27FC236}">
                  <a16:creationId xmlns:a16="http://schemas.microsoft.com/office/drawing/2014/main" id="{DE38E33C-B3AA-D99E-82AE-DEA852620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8988" y="3165422"/>
              <a:ext cx="1022218" cy="26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TDF/FTC/EFV</a:t>
              </a:r>
              <a:endParaRPr kumimoji="0" lang="en-GB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2" name="Freeform 259">
              <a:extLst>
                <a:ext uri="{FF2B5EF4-FFF2-40B4-BE49-F238E27FC236}">
                  <a16:creationId xmlns:a16="http://schemas.microsoft.com/office/drawing/2014/main" id="{1E7DF3BB-2D9B-69CB-5164-0807E03A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4941681"/>
              <a:ext cx="58738" cy="0"/>
            </a:xfrm>
            <a:custGeom>
              <a:avLst/>
              <a:gdLst>
                <a:gd name="T0" fmla="*/ 37 w 37"/>
                <a:gd name="T1" fmla="*/ 18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3" name="Freeform 260">
              <a:extLst>
                <a:ext uri="{FF2B5EF4-FFF2-40B4-BE49-F238E27FC236}">
                  <a16:creationId xmlns:a16="http://schemas.microsoft.com/office/drawing/2014/main" id="{C4626D21-61F5-B6E5-E6D6-6874E4EF8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8350" y="4868656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4" name="Line 261">
              <a:extLst>
                <a:ext uri="{FF2B5EF4-FFF2-40B4-BE49-F238E27FC236}">
                  <a16:creationId xmlns:a16="http://schemas.microsoft.com/office/drawing/2014/main" id="{0C2C738C-6F22-9EBA-753C-83CBEA892C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56925" y="4868656"/>
              <a:ext cx="0" cy="244475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5" name="Line 262">
              <a:extLst>
                <a:ext uri="{FF2B5EF4-FFF2-40B4-BE49-F238E27FC236}">
                  <a16:creationId xmlns:a16="http://schemas.microsoft.com/office/drawing/2014/main" id="{E89201B7-0142-E9AF-4FB3-DEB0431D5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28350" y="5356019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6" name="Line 263">
              <a:extLst>
                <a:ext uri="{FF2B5EF4-FFF2-40B4-BE49-F238E27FC236}">
                  <a16:creationId xmlns:a16="http://schemas.microsoft.com/office/drawing/2014/main" id="{AA51251C-9E31-1E70-378E-678DD0651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56925" y="5356019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7" name="Freeform 264">
              <a:extLst>
                <a:ext uri="{FF2B5EF4-FFF2-40B4-BE49-F238E27FC236}">
                  <a16:creationId xmlns:a16="http://schemas.microsoft.com/office/drawing/2014/main" id="{CEE8570B-C94C-A2F4-7247-C5E39A03C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5448094"/>
              <a:ext cx="58738" cy="0"/>
            </a:xfrm>
            <a:custGeom>
              <a:avLst/>
              <a:gdLst>
                <a:gd name="T0" fmla="*/ 37 w 37"/>
                <a:gd name="T1" fmla="*/ 18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" name="Line 265">
              <a:extLst>
                <a:ext uri="{FF2B5EF4-FFF2-40B4-BE49-F238E27FC236}">
                  <a16:creationId xmlns:a16="http://schemas.microsoft.com/office/drawing/2014/main" id="{BDB97563-C064-38C2-8DB5-CD78985CBF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56925" y="5113131"/>
              <a:ext cx="0" cy="242888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" name="Line 266">
              <a:extLst>
                <a:ext uri="{FF2B5EF4-FFF2-40B4-BE49-F238E27FC236}">
                  <a16:creationId xmlns:a16="http://schemas.microsoft.com/office/drawing/2014/main" id="{9849E7F3-69F7-B0A8-71F8-46B8B47C7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8588" y="4941681"/>
              <a:ext cx="0" cy="506413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Line 267">
              <a:extLst>
                <a:ext uri="{FF2B5EF4-FFF2-40B4-BE49-F238E27FC236}">
                  <a16:creationId xmlns:a16="http://schemas.microsoft.com/office/drawing/2014/main" id="{AC1529F1-68D9-9172-981F-DB8DEA2C62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43813" y="5184569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" name="Line 268">
              <a:extLst>
                <a:ext uri="{FF2B5EF4-FFF2-40B4-BE49-F238E27FC236}">
                  <a16:creationId xmlns:a16="http://schemas.microsoft.com/office/drawing/2014/main" id="{91444A59-B451-AD85-46F6-B244B1455E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3650" y="5184569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" name="Line 269">
              <a:extLst>
                <a:ext uri="{FF2B5EF4-FFF2-40B4-BE49-F238E27FC236}">
                  <a16:creationId xmlns:a16="http://schemas.microsoft.com/office/drawing/2014/main" id="{F4CAF054-B668-9E7E-BCBB-6F1681319B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45438" y="5127419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" name="Line 270">
              <a:extLst>
                <a:ext uri="{FF2B5EF4-FFF2-40B4-BE49-F238E27FC236}">
                  <a16:creationId xmlns:a16="http://schemas.microsoft.com/office/drawing/2014/main" id="{B6124082-D4ED-1F6A-E72D-EA09903E9D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16863" y="5127419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Line 271">
              <a:extLst>
                <a:ext uri="{FF2B5EF4-FFF2-40B4-BE49-F238E27FC236}">
                  <a16:creationId xmlns:a16="http://schemas.microsoft.com/office/drawing/2014/main" id="{4926218F-6CE6-8C6C-0B7D-673788356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40600" y="5194094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Line 272">
              <a:extLst>
                <a:ext uri="{FF2B5EF4-FFF2-40B4-BE49-F238E27FC236}">
                  <a16:creationId xmlns:a16="http://schemas.microsoft.com/office/drawing/2014/main" id="{EB0EF2CC-B27D-7DB0-BAEA-BC627C99D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0438" y="5194094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" name="Freeform 273">
              <a:extLst>
                <a:ext uri="{FF2B5EF4-FFF2-40B4-BE49-F238E27FC236}">
                  <a16:creationId xmlns:a16="http://schemas.microsoft.com/office/drawing/2014/main" id="{D8E42E05-A0D9-F56B-0CED-7475893C6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438" y="5492544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" name="Line 274">
              <a:extLst>
                <a:ext uri="{FF2B5EF4-FFF2-40B4-BE49-F238E27FC236}">
                  <a16:creationId xmlns:a16="http://schemas.microsoft.com/office/drawing/2014/main" id="{26C20FDC-C0A0-0F5F-2D7D-F728807748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7388" y="5292519"/>
              <a:ext cx="0" cy="223838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Line 275">
              <a:extLst>
                <a:ext uri="{FF2B5EF4-FFF2-40B4-BE49-F238E27FC236}">
                  <a16:creationId xmlns:a16="http://schemas.microsoft.com/office/drawing/2014/main" id="{E2B2F44F-F730-C75A-6291-C13D89436B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08813" y="5516356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Line 276">
              <a:extLst>
                <a:ext uri="{FF2B5EF4-FFF2-40B4-BE49-F238E27FC236}">
                  <a16:creationId xmlns:a16="http://schemas.microsoft.com/office/drawing/2014/main" id="{A83558B6-3C67-25A6-BA9D-EE168BA0C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7388" y="5516356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Line 277">
              <a:extLst>
                <a:ext uri="{FF2B5EF4-FFF2-40B4-BE49-F238E27FC236}">
                  <a16:creationId xmlns:a16="http://schemas.microsoft.com/office/drawing/2014/main" id="{587AD1FC-4874-0672-FC8D-0DA0BCD3EE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08813" y="5292519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Line 278">
              <a:extLst>
                <a:ext uri="{FF2B5EF4-FFF2-40B4-BE49-F238E27FC236}">
                  <a16:creationId xmlns:a16="http://schemas.microsoft.com/office/drawing/2014/main" id="{873BA6AB-A824-256A-FA11-28D4C42CD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7388" y="5292519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Line 279">
              <a:extLst>
                <a:ext uri="{FF2B5EF4-FFF2-40B4-BE49-F238E27FC236}">
                  <a16:creationId xmlns:a16="http://schemas.microsoft.com/office/drawing/2014/main" id="{ED083730-3311-56A8-4568-456590AF51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45438" y="5462381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Line 280">
              <a:extLst>
                <a:ext uri="{FF2B5EF4-FFF2-40B4-BE49-F238E27FC236}">
                  <a16:creationId xmlns:a16="http://schemas.microsoft.com/office/drawing/2014/main" id="{097FEA1A-A2EA-7DCF-60F1-450D977257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16863" y="5462381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" name="Line 281">
              <a:extLst>
                <a:ext uri="{FF2B5EF4-FFF2-40B4-BE49-F238E27FC236}">
                  <a16:creationId xmlns:a16="http://schemas.microsoft.com/office/drawing/2014/main" id="{8B2FE314-CCF2-D2EC-8455-3EEAF2506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43813" y="5497306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" name="Line 282">
              <a:extLst>
                <a:ext uri="{FF2B5EF4-FFF2-40B4-BE49-F238E27FC236}">
                  <a16:creationId xmlns:a16="http://schemas.microsoft.com/office/drawing/2014/main" id="{A0176FB9-C38C-F587-6FBD-21AB41528F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3650" y="5497306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" name="Line 283">
              <a:extLst>
                <a:ext uri="{FF2B5EF4-FFF2-40B4-BE49-F238E27FC236}">
                  <a16:creationId xmlns:a16="http://schemas.microsoft.com/office/drawing/2014/main" id="{7F3EDD23-2D16-2C28-9D55-E23B5E30E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0600" y="5194094"/>
              <a:ext cx="0" cy="29845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7" name="Line 284">
              <a:extLst>
                <a:ext uri="{FF2B5EF4-FFF2-40B4-BE49-F238E27FC236}">
                  <a16:creationId xmlns:a16="http://schemas.microsoft.com/office/drawing/2014/main" id="{AEB9AEC5-7BA9-14F2-0FAC-163AFEAC89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43813" y="5184569"/>
              <a:ext cx="0" cy="312738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Line 285">
              <a:extLst>
                <a:ext uri="{FF2B5EF4-FFF2-40B4-BE49-F238E27FC236}">
                  <a16:creationId xmlns:a16="http://schemas.microsoft.com/office/drawing/2014/main" id="{B29EA9E2-6785-7463-2486-85746A069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5438" y="5127419"/>
              <a:ext cx="0" cy="334963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Line 286">
              <a:extLst>
                <a:ext uri="{FF2B5EF4-FFF2-40B4-BE49-F238E27FC236}">
                  <a16:creationId xmlns:a16="http://schemas.microsoft.com/office/drawing/2014/main" id="{AE2159FE-8B77-0CD1-C2BF-86B27FF987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8950" y="5357606"/>
              <a:ext cx="0" cy="15240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Line 287">
              <a:extLst>
                <a:ext uri="{FF2B5EF4-FFF2-40B4-BE49-F238E27FC236}">
                  <a16:creationId xmlns:a16="http://schemas.microsoft.com/office/drawing/2014/main" id="{E4B75B0C-BA12-0DC2-E8B2-C83895B190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38950" y="5357606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Line 288">
              <a:extLst>
                <a:ext uri="{FF2B5EF4-FFF2-40B4-BE49-F238E27FC236}">
                  <a16:creationId xmlns:a16="http://schemas.microsoft.com/office/drawing/2014/main" id="{F42B9FF5-D51F-6C94-2248-A43EEB12FD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08788" y="5357606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Line 289">
              <a:extLst>
                <a:ext uri="{FF2B5EF4-FFF2-40B4-BE49-F238E27FC236}">
                  <a16:creationId xmlns:a16="http://schemas.microsoft.com/office/drawing/2014/main" id="{5421D1A0-9139-95EE-2C5D-231407262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08788" y="5510006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3" name="Line 290">
              <a:extLst>
                <a:ext uri="{FF2B5EF4-FFF2-40B4-BE49-F238E27FC236}">
                  <a16:creationId xmlns:a16="http://schemas.microsoft.com/office/drawing/2014/main" id="{BB072D8A-9CD6-59E2-0E64-DABDD000B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38950" y="5510006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4" name="Freeform 291">
              <a:extLst>
                <a:ext uri="{FF2B5EF4-FFF2-40B4-BE49-F238E27FC236}">
                  <a16:creationId xmlns:a16="http://schemas.microsoft.com/office/drawing/2014/main" id="{B3ACCDCA-9FB4-87CD-3B42-A062C0411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6688" y="4662281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5" name="Freeform 292">
              <a:extLst>
                <a:ext uri="{FF2B5EF4-FFF2-40B4-BE49-F238E27FC236}">
                  <a16:creationId xmlns:a16="http://schemas.microsoft.com/office/drawing/2014/main" id="{3B6270C1-ADA1-DA93-D5B2-74551C35E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6688" y="5213144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6" name="Line 293">
              <a:extLst>
                <a:ext uri="{FF2B5EF4-FFF2-40B4-BE49-F238E27FC236}">
                  <a16:creationId xmlns:a16="http://schemas.microsoft.com/office/drawing/2014/main" id="{B6D7317D-D2F8-92A6-EADD-4E2959344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6850" y="4662281"/>
              <a:ext cx="0" cy="550863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7" name="Line 294">
              <a:extLst>
                <a:ext uri="{FF2B5EF4-FFF2-40B4-BE49-F238E27FC236}">
                  <a16:creationId xmlns:a16="http://schemas.microsoft.com/office/drawing/2014/main" id="{662AA097-4109-CCAE-4447-A65C99513C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50350" y="4989306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8" name="Line 295">
              <a:extLst>
                <a:ext uri="{FF2B5EF4-FFF2-40B4-BE49-F238E27FC236}">
                  <a16:creationId xmlns:a16="http://schemas.microsoft.com/office/drawing/2014/main" id="{5799FE7F-00E5-9274-4090-A461D8FF2F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0188" y="4989306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9" name="Line 296">
              <a:extLst>
                <a:ext uri="{FF2B5EF4-FFF2-40B4-BE49-F238E27FC236}">
                  <a16:creationId xmlns:a16="http://schemas.microsoft.com/office/drawing/2014/main" id="{CBFA688C-0289-F06E-9935-D3803DF4E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50350" y="4989306"/>
              <a:ext cx="0" cy="163513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0" name="Line 297">
              <a:extLst>
                <a:ext uri="{FF2B5EF4-FFF2-40B4-BE49-F238E27FC236}">
                  <a16:creationId xmlns:a16="http://schemas.microsoft.com/office/drawing/2014/main" id="{039CA4E0-782D-72A8-3249-EF0533FC3D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18563" y="5041694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1" name="Line 298">
              <a:extLst>
                <a:ext uri="{FF2B5EF4-FFF2-40B4-BE49-F238E27FC236}">
                  <a16:creationId xmlns:a16="http://schemas.microsoft.com/office/drawing/2014/main" id="{9734705E-EAA7-7829-7382-3CA1BB7C1D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47138" y="5041694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2" name="Line 299">
              <a:extLst>
                <a:ext uri="{FF2B5EF4-FFF2-40B4-BE49-F238E27FC236}">
                  <a16:creationId xmlns:a16="http://schemas.microsoft.com/office/drawing/2014/main" id="{A6716D68-DF49-352A-FDB6-2F338934B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7138" y="5041694"/>
              <a:ext cx="0" cy="179388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3" name="Line 300">
              <a:extLst>
                <a:ext uri="{FF2B5EF4-FFF2-40B4-BE49-F238E27FC236}">
                  <a16:creationId xmlns:a16="http://schemas.microsoft.com/office/drawing/2014/main" id="{2220DE62-2F7E-5B36-FAC2-A05C4DF303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48688" y="5021056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4" name="Line 301">
              <a:extLst>
                <a:ext uri="{FF2B5EF4-FFF2-40B4-BE49-F238E27FC236}">
                  <a16:creationId xmlns:a16="http://schemas.microsoft.com/office/drawing/2014/main" id="{25E9B9E9-FDDA-88FA-DBB4-CF015D5177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0113" y="5021056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5" name="Line 302">
              <a:extLst>
                <a:ext uri="{FF2B5EF4-FFF2-40B4-BE49-F238E27FC236}">
                  <a16:creationId xmlns:a16="http://schemas.microsoft.com/office/drawing/2014/main" id="{6FBF6A09-1013-2AB9-8AB9-FBCF065F5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8688" y="5021056"/>
              <a:ext cx="0" cy="19685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6" name="Line 303">
              <a:extLst>
                <a:ext uri="{FF2B5EF4-FFF2-40B4-BE49-F238E27FC236}">
                  <a16:creationId xmlns:a16="http://schemas.microsoft.com/office/drawing/2014/main" id="{8790BB18-EF3A-1A14-9A15-8C6ACB736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5313" y="5070269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7" name="Line 304">
              <a:extLst>
                <a:ext uri="{FF2B5EF4-FFF2-40B4-BE49-F238E27FC236}">
                  <a16:creationId xmlns:a16="http://schemas.microsoft.com/office/drawing/2014/main" id="{A4701D25-32A7-B812-08C8-22A90E981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45475" y="5070269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8" name="Line 305">
              <a:extLst>
                <a:ext uri="{FF2B5EF4-FFF2-40B4-BE49-F238E27FC236}">
                  <a16:creationId xmlns:a16="http://schemas.microsoft.com/office/drawing/2014/main" id="{541339DB-C1BC-3777-C02F-12C77DCA9E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5313" y="5389356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9" name="Line 306">
              <a:extLst>
                <a:ext uri="{FF2B5EF4-FFF2-40B4-BE49-F238E27FC236}">
                  <a16:creationId xmlns:a16="http://schemas.microsoft.com/office/drawing/2014/main" id="{75D812C4-8AE0-0D6F-7600-DD9C38784E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45475" y="5389356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0" name="Line 307">
              <a:extLst>
                <a:ext uri="{FF2B5EF4-FFF2-40B4-BE49-F238E27FC236}">
                  <a16:creationId xmlns:a16="http://schemas.microsoft.com/office/drawing/2014/main" id="{F0D5ABBE-D527-CABC-CCDB-B41771C37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48688" y="5367131"/>
              <a:ext cx="30163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1" name="Line 308">
              <a:extLst>
                <a:ext uri="{FF2B5EF4-FFF2-40B4-BE49-F238E27FC236}">
                  <a16:creationId xmlns:a16="http://schemas.microsoft.com/office/drawing/2014/main" id="{22D1CA4A-F26B-4A63-1C8C-39231C0240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0113" y="5367131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2" name="Line 309">
              <a:extLst>
                <a:ext uri="{FF2B5EF4-FFF2-40B4-BE49-F238E27FC236}">
                  <a16:creationId xmlns:a16="http://schemas.microsoft.com/office/drawing/2014/main" id="{83F27087-109C-44DA-878B-8BD835FAA5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18563" y="5409994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3" name="Line 310">
              <a:extLst>
                <a:ext uri="{FF2B5EF4-FFF2-40B4-BE49-F238E27FC236}">
                  <a16:creationId xmlns:a16="http://schemas.microsoft.com/office/drawing/2014/main" id="{527486D3-56D2-A809-48D4-FCA2E943F8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47138" y="5409994"/>
              <a:ext cx="28575" cy="0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4" name="Freeform 311">
              <a:extLst>
                <a:ext uri="{FF2B5EF4-FFF2-40B4-BE49-F238E27FC236}">
                  <a16:creationId xmlns:a16="http://schemas.microsoft.com/office/drawing/2014/main" id="{CCD5ECDE-AB76-E992-5695-E6BF4C5EB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188" y="5376656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5" name="Line 312">
              <a:extLst>
                <a:ext uri="{FF2B5EF4-FFF2-40B4-BE49-F238E27FC236}">
                  <a16:creationId xmlns:a16="http://schemas.microsoft.com/office/drawing/2014/main" id="{AC831E5B-2F57-CB06-6FDC-BF74A3101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5475" y="5070269"/>
              <a:ext cx="0" cy="319088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6" name="Line 313">
              <a:extLst>
                <a:ext uri="{FF2B5EF4-FFF2-40B4-BE49-F238E27FC236}">
                  <a16:creationId xmlns:a16="http://schemas.microsoft.com/office/drawing/2014/main" id="{A6C6DC1C-236D-A6A7-046F-EAA838B4B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8688" y="5217906"/>
              <a:ext cx="0" cy="149225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7" name="Line 314">
              <a:extLst>
                <a:ext uri="{FF2B5EF4-FFF2-40B4-BE49-F238E27FC236}">
                  <a16:creationId xmlns:a16="http://schemas.microsoft.com/office/drawing/2014/main" id="{2AE276DE-18AE-8661-A952-270BC8AB4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7138" y="5221081"/>
              <a:ext cx="0" cy="188913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8" name="Line 315">
              <a:extLst>
                <a:ext uri="{FF2B5EF4-FFF2-40B4-BE49-F238E27FC236}">
                  <a16:creationId xmlns:a16="http://schemas.microsoft.com/office/drawing/2014/main" id="{1F781091-13E7-02DB-C9AF-E47899682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50350" y="5152819"/>
              <a:ext cx="0" cy="223838"/>
            </a:xfrm>
            <a:prstGeom prst="line">
              <a:avLst/>
            </a:prstGeom>
            <a:noFill/>
            <a:ln w="7938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9" name="Freeform 316">
              <a:extLst>
                <a:ext uri="{FF2B5EF4-FFF2-40B4-BE49-F238E27FC236}">
                  <a16:creationId xmlns:a16="http://schemas.microsoft.com/office/drawing/2014/main" id="{8D916A20-1C70-5395-D7F5-353BC81A5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2713" y="3732006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0" name="Freeform 317">
              <a:extLst>
                <a:ext uri="{FF2B5EF4-FFF2-40B4-BE49-F238E27FC236}">
                  <a16:creationId xmlns:a16="http://schemas.microsoft.com/office/drawing/2014/main" id="{245F037E-011C-4BB5-0CE4-AC7250422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050" y="3763756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1" name="Line 318">
              <a:extLst>
                <a:ext uri="{FF2B5EF4-FFF2-40B4-BE49-F238E27FC236}">
                  <a16:creationId xmlns:a16="http://schemas.microsoft.com/office/drawing/2014/main" id="{F606E1AD-040C-1051-E138-FEAAE38DC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9625" y="4279694"/>
              <a:ext cx="0" cy="55563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2" name="Line 319">
              <a:extLst>
                <a:ext uri="{FF2B5EF4-FFF2-40B4-BE49-F238E27FC236}">
                  <a16:creationId xmlns:a16="http://schemas.microsoft.com/office/drawing/2014/main" id="{E6C8351A-C14A-E701-328F-D0BCA3BC1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9625" y="4335256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3" name="Line 320">
              <a:extLst>
                <a:ext uri="{FF2B5EF4-FFF2-40B4-BE49-F238E27FC236}">
                  <a16:creationId xmlns:a16="http://schemas.microsoft.com/office/drawing/2014/main" id="{E50318BC-03C3-8379-F18B-F22378B11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41050" y="4335256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4" name="Freeform 321">
              <a:extLst>
                <a:ext uri="{FF2B5EF4-FFF2-40B4-BE49-F238E27FC236}">
                  <a16:creationId xmlns:a16="http://schemas.microsoft.com/office/drawing/2014/main" id="{85BA66C7-E2F9-1F86-B9FF-3051594B2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2713" y="4279694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5" name="Line 322">
              <a:extLst>
                <a:ext uri="{FF2B5EF4-FFF2-40B4-BE49-F238E27FC236}">
                  <a16:creationId xmlns:a16="http://schemas.microsoft.com/office/drawing/2014/main" id="{A6A9CEB5-B2DB-C526-A335-D4E130741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71288" y="3732006"/>
              <a:ext cx="0" cy="547688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6" name="Line 323">
              <a:extLst>
                <a:ext uri="{FF2B5EF4-FFF2-40B4-BE49-F238E27FC236}">
                  <a16:creationId xmlns:a16="http://schemas.microsoft.com/office/drawing/2014/main" id="{78AD3555-E33F-F914-EB7E-F946BB1A1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9625" y="3763756"/>
              <a:ext cx="0" cy="515938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7" name="Line 324">
              <a:extLst>
                <a:ext uri="{FF2B5EF4-FFF2-40B4-BE49-F238E27FC236}">
                  <a16:creationId xmlns:a16="http://schemas.microsoft.com/office/drawing/2014/main" id="{30F27F1C-3EB5-A55A-4EA3-46329440C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56588" y="4343194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8" name="Line 325">
              <a:extLst>
                <a:ext uri="{FF2B5EF4-FFF2-40B4-BE49-F238E27FC236}">
                  <a16:creationId xmlns:a16="http://schemas.microsoft.com/office/drawing/2014/main" id="{2BE1DAA8-7298-D7B8-7B57-2A02E25D7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4343194"/>
              <a:ext cx="26988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9" name="Line 326">
              <a:extLst>
                <a:ext uri="{FF2B5EF4-FFF2-40B4-BE49-F238E27FC236}">
                  <a16:creationId xmlns:a16="http://schemas.microsoft.com/office/drawing/2014/main" id="{0309C93F-73F6-D2C2-C423-72B02BD2EC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1225" y="4289219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0" name="Line 327">
              <a:extLst>
                <a:ext uri="{FF2B5EF4-FFF2-40B4-BE49-F238E27FC236}">
                  <a16:creationId xmlns:a16="http://schemas.microsoft.com/office/drawing/2014/main" id="{BD5A5BC3-07E6-626A-8FBF-DEAA3F400D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59800" y="4289219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1" name="Freeform 328">
              <a:extLst>
                <a:ext uri="{FF2B5EF4-FFF2-40B4-BE49-F238E27FC236}">
                  <a16:creationId xmlns:a16="http://schemas.microsoft.com/office/drawing/2014/main" id="{1F6D3591-D0AC-2A97-40C8-3C9C50F47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6063" y="4159044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2" name="Freeform 329">
              <a:extLst>
                <a:ext uri="{FF2B5EF4-FFF2-40B4-BE49-F238E27FC236}">
                  <a16:creationId xmlns:a16="http://schemas.microsoft.com/office/drawing/2014/main" id="{D6BC02A0-E42B-74D6-783D-0A1E45067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2850" y="4186031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3" name="Freeform 330">
              <a:extLst>
                <a:ext uri="{FF2B5EF4-FFF2-40B4-BE49-F238E27FC236}">
                  <a16:creationId xmlns:a16="http://schemas.microsoft.com/office/drawing/2014/main" id="{5520E2A7-3716-5C80-16F1-AA22D51DB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800" y="3749469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4" name="Freeform 331">
              <a:extLst>
                <a:ext uri="{FF2B5EF4-FFF2-40B4-BE49-F238E27FC236}">
                  <a16:creationId xmlns:a16="http://schemas.microsoft.com/office/drawing/2014/main" id="{BAC9C394-75A2-DD94-1AEF-A1EA929B7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800" y="4370181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5" name="Line 332">
              <a:extLst>
                <a:ext uri="{FF2B5EF4-FFF2-40B4-BE49-F238E27FC236}">
                  <a16:creationId xmlns:a16="http://schemas.microsoft.com/office/drawing/2014/main" id="{B3455D5D-F87C-39F3-6A3B-0AA3FADAF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6375" y="3749469"/>
              <a:ext cx="0" cy="620713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Line 333">
              <a:extLst>
                <a:ext uri="{FF2B5EF4-FFF2-40B4-BE49-F238E27FC236}">
                  <a16:creationId xmlns:a16="http://schemas.microsoft.com/office/drawing/2014/main" id="{2B47B891-CCF6-8CB8-3777-BDC9BA3F82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8100" y="4505119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7" name="Line 334">
              <a:extLst>
                <a:ext uri="{FF2B5EF4-FFF2-40B4-BE49-F238E27FC236}">
                  <a16:creationId xmlns:a16="http://schemas.microsoft.com/office/drawing/2014/main" id="{F122ECE1-FA5D-C477-BCD9-4348EF729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9525" y="4505119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8" name="Line 335">
              <a:extLst>
                <a:ext uri="{FF2B5EF4-FFF2-40B4-BE49-F238E27FC236}">
                  <a16:creationId xmlns:a16="http://schemas.microsoft.com/office/drawing/2014/main" id="{05ECF84D-31ED-4BBB-8A79-C945F7AD90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7975" y="4324144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9" name="Line 336">
              <a:extLst>
                <a:ext uri="{FF2B5EF4-FFF2-40B4-BE49-F238E27FC236}">
                  <a16:creationId xmlns:a16="http://schemas.microsoft.com/office/drawing/2014/main" id="{D28F2A59-D6D3-BA82-60A6-F3BA8F7BE3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6550" y="4324144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0" name="Line 337">
              <a:extLst>
                <a:ext uri="{FF2B5EF4-FFF2-40B4-BE49-F238E27FC236}">
                  <a16:creationId xmlns:a16="http://schemas.microsoft.com/office/drawing/2014/main" id="{F0675588-985E-A6FE-BE61-6CE076A78C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7975" y="4711494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1" name="Line 338">
              <a:extLst>
                <a:ext uri="{FF2B5EF4-FFF2-40B4-BE49-F238E27FC236}">
                  <a16:creationId xmlns:a16="http://schemas.microsoft.com/office/drawing/2014/main" id="{063F9543-38FC-D164-8080-BC7410E5B3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6550" y="4711494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2" name="Line 339">
              <a:extLst>
                <a:ext uri="{FF2B5EF4-FFF2-40B4-BE49-F238E27FC236}">
                  <a16:creationId xmlns:a16="http://schemas.microsoft.com/office/drawing/2014/main" id="{381683AF-F5B1-D2F6-D0EB-1F1187FD3F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8100" y="4865481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3" name="Line 340">
              <a:extLst>
                <a:ext uri="{FF2B5EF4-FFF2-40B4-BE49-F238E27FC236}">
                  <a16:creationId xmlns:a16="http://schemas.microsoft.com/office/drawing/2014/main" id="{2A2A2F0F-E7DC-15F0-29DB-62C5731A1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9525" y="4865481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4" name="Freeform 341">
              <a:extLst>
                <a:ext uri="{FF2B5EF4-FFF2-40B4-BE49-F238E27FC236}">
                  <a16:creationId xmlns:a16="http://schemas.microsoft.com/office/drawing/2014/main" id="{03CA2F58-5E52-B463-B937-F0F63FA70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644819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5" name="Line 342">
              <a:extLst>
                <a:ext uri="{FF2B5EF4-FFF2-40B4-BE49-F238E27FC236}">
                  <a16:creationId xmlns:a16="http://schemas.microsoft.com/office/drawing/2014/main" id="{6E81FEA6-906D-E249-2B71-8C411A1951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5163" y="4830556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6" name="Line 343">
              <a:extLst>
                <a:ext uri="{FF2B5EF4-FFF2-40B4-BE49-F238E27FC236}">
                  <a16:creationId xmlns:a16="http://schemas.microsoft.com/office/drawing/2014/main" id="{A101D2DE-8075-8700-A246-98E211C33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3738" y="4830556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7" name="Line 344">
              <a:extLst>
                <a:ext uri="{FF2B5EF4-FFF2-40B4-BE49-F238E27FC236}">
                  <a16:creationId xmlns:a16="http://schemas.microsoft.com/office/drawing/2014/main" id="{F10F2683-2CE2-B93B-9A00-200875DCED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5163" y="5046456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8" name="Line 345">
              <a:extLst>
                <a:ext uri="{FF2B5EF4-FFF2-40B4-BE49-F238E27FC236}">
                  <a16:creationId xmlns:a16="http://schemas.microsoft.com/office/drawing/2014/main" id="{9D74A971-E1C2-685D-260A-3E0447B098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3738" y="5046456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9" name="Line 346">
              <a:extLst>
                <a:ext uri="{FF2B5EF4-FFF2-40B4-BE49-F238E27FC236}">
                  <a16:creationId xmlns:a16="http://schemas.microsoft.com/office/drawing/2014/main" id="{92CE50F1-D4CD-7A9A-5846-489386B57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54888" y="4944856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0" name="Line 347">
              <a:extLst>
                <a:ext uri="{FF2B5EF4-FFF2-40B4-BE49-F238E27FC236}">
                  <a16:creationId xmlns:a16="http://schemas.microsoft.com/office/drawing/2014/main" id="{D23E19F4-EF6A-9928-99B7-FE790CCC9C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26313" y="4944856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1" name="Line 348">
              <a:extLst>
                <a:ext uri="{FF2B5EF4-FFF2-40B4-BE49-F238E27FC236}">
                  <a16:creationId xmlns:a16="http://schemas.microsoft.com/office/drawing/2014/main" id="{12317C79-46F5-1EA4-8D93-6F8001DB7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4888" y="4644819"/>
              <a:ext cx="0" cy="300038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2" name="Line 349">
              <a:extLst>
                <a:ext uri="{FF2B5EF4-FFF2-40B4-BE49-F238E27FC236}">
                  <a16:creationId xmlns:a16="http://schemas.microsoft.com/office/drawing/2014/main" id="{1CD55E46-0CCA-C01A-E7F0-4E2EC240AD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43738" y="4830556"/>
              <a:ext cx="0" cy="21590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3" name="Line 350">
              <a:extLst>
                <a:ext uri="{FF2B5EF4-FFF2-40B4-BE49-F238E27FC236}">
                  <a16:creationId xmlns:a16="http://schemas.microsoft.com/office/drawing/2014/main" id="{CA25C3D8-8BE6-F304-F68E-A9CF2EB4D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8475" y="5130594"/>
              <a:ext cx="0" cy="144463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4" name="Freeform 351">
              <a:extLst>
                <a:ext uri="{FF2B5EF4-FFF2-40B4-BE49-F238E27FC236}">
                  <a16:creationId xmlns:a16="http://schemas.microsoft.com/office/drawing/2014/main" id="{A9A5670C-F2CD-A603-9982-D0F354EC1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5130594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5" name="Freeform 352">
              <a:extLst>
                <a:ext uri="{FF2B5EF4-FFF2-40B4-BE49-F238E27FC236}">
                  <a16:creationId xmlns:a16="http://schemas.microsoft.com/office/drawing/2014/main" id="{59DE8EC6-F41C-D24E-AC26-7B8A16B7E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5275056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6" name="Freeform 353">
              <a:extLst>
                <a:ext uri="{FF2B5EF4-FFF2-40B4-BE49-F238E27FC236}">
                  <a16:creationId xmlns:a16="http://schemas.microsoft.com/office/drawing/2014/main" id="{970F5600-7FA8-CEF5-4613-78500F152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6063" y="4592431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7" name="Line 354">
              <a:extLst>
                <a:ext uri="{FF2B5EF4-FFF2-40B4-BE49-F238E27FC236}">
                  <a16:creationId xmlns:a16="http://schemas.microsoft.com/office/drawing/2014/main" id="{740E05D6-4407-126A-F19E-DA077EE403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1425" y="4622594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8" name="Line 355">
              <a:extLst>
                <a:ext uri="{FF2B5EF4-FFF2-40B4-BE49-F238E27FC236}">
                  <a16:creationId xmlns:a16="http://schemas.microsoft.com/office/drawing/2014/main" id="{EAF48BB4-A956-EC06-9BB9-E1DFFFD56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2850" y="4622594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9" name="Line 356">
              <a:extLst>
                <a:ext uri="{FF2B5EF4-FFF2-40B4-BE49-F238E27FC236}">
                  <a16:creationId xmlns:a16="http://schemas.microsoft.com/office/drawing/2014/main" id="{CC7058CD-C53D-C2BD-D10D-2DF53B368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59800" y="4719431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0" name="Line 357">
              <a:extLst>
                <a:ext uri="{FF2B5EF4-FFF2-40B4-BE49-F238E27FC236}">
                  <a16:creationId xmlns:a16="http://schemas.microsoft.com/office/drawing/2014/main" id="{E890FA90-739C-0E30-D62B-7F248925B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1225" y="4719431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1" name="Line 358">
              <a:extLst>
                <a:ext uri="{FF2B5EF4-FFF2-40B4-BE49-F238E27FC236}">
                  <a16:creationId xmlns:a16="http://schemas.microsoft.com/office/drawing/2014/main" id="{C9932637-7E45-0ADB-2624-9866666173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56588" y="4773406"/>
              <a:ext cx="28575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2" name="Line 359">
              <a:extLst>
                <a:ext uri="{FF2B5EF4-FFF2-40B4-BE49-F238E27FC236}">
                  <a16:creationId xmlns:a16="http://schemas.microsoft.com/office/drawing/2014/main" id="{1B7B45D2-23A5-441E-6EA6-FC4D31654D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4773406"/>
              <a:ext cx="26988" cy="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" name="Line 360">
              <a:extLst>
                <a:ext uri="{FF2B5EF4-FFF2-40B4-BE49-F238E27FC236}">
                  <a16:creationId xmlns:a16="http://schemas.microsoft.com/office/drawing/2014/main" id="{4CADBA23-4D2A-15E2-281E-5314F3589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4638" y="4159044"/>
              <a:ext cx="0" cy="433388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" name="Line 361">
              <a:extLst>
                <a:ext uri="{FF2B5EF4-FFF2-40B4-BE49-F238E27FC236}">
                  <a16:creationId xmlns:a16="http://schemas.microsoft.com/office/drawing/2014/main" id="{2509B590-E818-7D9A-8A77-083427AFA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61425" y="4186031"/>
              <a:ext cx="0" cy="436563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5" name="Line 362">
              <a:extLst>
                <a:ext uri="{FF2B5EF4-FFF2-40B4-BE49-F238E27FC236}">
                  <a16:creationId xmlns:a16="http://schemas.microsoft.com/office/drawing/2014/main" id="{5F400394-898E-AF0B-A884-2A9BC8A918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9800" y="4289219"/>
              <a:ext cx="0" cy="430213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6" name="Line 363">
              <a:extLst>
                <a:ext uri="{FF2B5EF4-FFF2-40B4-BE49-F238E27FC236}">
                  <a16:creationId xmlns:a16="http://schemas.microsoft.com/office/drawing/2014/main" id="{1478C679-700E-8CCC-DC18-C091B6802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6588" y="4343194"/>
              <a:ext cx="0" cy="430213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7" name="Line 364">
              <a:extLst>
                <a:ext uri="{FF2B5EF4-FFF2-40B4-BE49-F238E27FC236}">
                  <a16:creationId xmlns:a16="http://schemas.microsoft.com/office/drawing/2014/main" id="{E74D45DA-FE89-04F1-7995-64B94B1CC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6550" y="4324144"/>
              <a:ext cx="0" cy="387350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8" name="Line 365">
              <a:extLst>
                <a:ext uri="{FF2B5EF4-FFF2-40B4-BE49-F238E27FC236}">
                  <a16:creationId xmlns:a16="http://schemas.microsoft.com/office/drawing/2014/main" id="{5C4E77F7-9583-87BF-8EBF-E07D11DA0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0" y="4505119"/>
              <a:ext cx="0" cy="360363"/>
            </a:xfrm>
            <a:prstGeom prst="line">
              <a:avLst/>
            </a:prstGeom>
            <a:noFill/>
            <a:ln w="793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9" name="Freeform 366">
              <a:extLst>
                <a:ext uri="{FF2B5EF4-FFF2-40B4-BE49-F238E27FC236}">
                  <a16:creationId xmlns:a16="http://schemas.microsoft.com/office/drawing/2014/main" id="{AACA8990-46DE-A509-8E0C-ABFC6A771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4538" y="4209844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0" name="Freeform 367">
              <a:extLst>
                <a:ext uri="{FF2B5EF4-FFF2-40B4-BE49-F238E27FC236}">
                  <a16:creationId xmlns:a16="http://schemas.microsoft.com/office/drawing/2014/main" id="{C7A8E6CD-43AF-EF42-6C78-B000B6C0F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788" y="4211431"/>
              <a:ext cx="57150" cy="0"/>
            </a:xfrm>
            <a:custGeom>
              <a:avLst/>
              <a:gdLst>
                <a:gd name="T0" fmla="*/ 36 w 36"/>
                <a:gd name="T1" fmla="*/ 18 w 36"/>
                <a:gd name="T2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1" name="Line 368">
              <a:extLst>
                <a:ext uri="{FF2B5EF4-FFF2-40B4-BE49-F238E27FC236}">
                  <a16:creationId xmlns:a16="http://schemas.microsoft.com/office/drawing/2014/main" id="{D91EBEFD-5013-3BAF-6E46-781F732A4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36363" y="4211431"/>
              <a:ext cx="0" cy="333375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2" name="Line 369">
              <a:extLst>
                <a:ext uri="{FF2B5EF4-FFF2-40B4-BE49-F238E27FC236}">
                  <a16:creationId xmlns:a16="http://schemas.microsoft.com/office/drawing/2014/main" id="{9A2C8721-35CB-BFD3-D30C-79790BFF3D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07788" y="4703556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3" name="Line 370">
              <a:extLst>
                <a:ext uri="{FF2B5EF4-FFF2-40B4-BE49-F238E27FC236}">
                  <a16:creationId xmlns:a16="http://schemas.microsoft.com/office/drawing/2014/main" id="{5EF324F3-998F-4BF1-81DF-794257FB98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36363" y="4703556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" name="Line 371">
              <a:extLst>
                <a:ext uri="{FF2B5EF4-FFF2-40B4-BE49-F238E27FC236}">
                  <a16:creationId xmlns:a16="http://schemas.microsoft.com/office/drawing/2014/main" id="{1108BEA9-0F12-2D7B-B94B-1ACEDA055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34700" y="4735306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5" name="Line 372">
              <a:extLst>
                <a:ext uri="{FF2B5EF4-FFF2-40B4-BE49-F238E27FC236}">
                  <a16:creationId xmlns:a16="http://schemas.microsoft.com/office/drawing/2014/main" id="{99AE2B1F-B60C-95BB-175F-DF2B0FB48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04538" y="4735306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6" name="Line 373">
              <a:extLst>
                <a:ext uri="{FF2B5EF4-FFF2-40B4-BE49-F238E27FC236}">
                  <a16:creationId xmlns:a16="http://schemas.microsoft.com/office/drawing/2014/main" id="{DDB2ADA9-868F-6C52-CFA3-954139EB1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4700" y="4671806"/>
              <a:ext cx="0" cy="6350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7" name="Line 374">
              <a:extLst>
                <a:ext uri="{FF2B5EF4-FFF2-40B4-BE49-F238E27FC236}">
                  <a16:creationId xmlns:a16="http://schemas.microsoft.com/office/drawing/2014/main" id="{FCF3642D-7236-D7AF-DCC3-A71488B65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4700" y="4209844"/>
              <a:ext cx="0" cy="46196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8" name="Line 375">
              <a:extLst>
                <a:ext uri="{FF2B5EF4-FFF2-40B4-BE49-F238E27FC236}">
                  <a16:creationId xmlns:a16="http://schemas.microsoft.com/office/drawing/2014/main" id="{D1B54F70-CF88-2A34-05FC-5E3869CB7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36363" y="4544806"/>
              <a:ext cx="0" cy="15875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9" name="Freeform 376">
              <a:extLst>
                <a:ext uri="{FF2B5EF4-FFF2-40B4-BE49-F238E27FC236}">
                  <a16:creationId xmlns:a16="http://schemas.microsoft.com/office/drawing/2014/main" id="{8B80DAA1-CBD0-B387-3200-F06E03698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63" y="4524169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0" name="Line 377">
              <a:extLst>
                <a:ext uri="{FF2B5EF4-FFF2-40B4-BE49-F238E27FC236}">
                  <a16:creationId xmlns:a16="http://schemas.microsoft.com/office/drawing/2014/main" id="{E6FDB9A5-9AC0-6C3F-8BCA-AD1BDF3014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29675" y="4536869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1" name="Line 378">
              <a:extLst>
                <a:ext uri="{FF2B5EF4-FFF2-40B4-BE49-F238E27FC236}">
                  <a16:creationId xmlns:a16="http://schemas.microsoft.com/office/drawing/2014/main" id="{D11E311C-68A4-AEC0-01A7-04167F643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99513" y="4536869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2" name="Freeform 379">
              <a:extLst>
                <a:ext uri="{FF2B5EF4-FFF2-40B4-BE49-F238E27FC236}">
                  <a16:creationId xmlns:a16="http://schemas.microsoft.com/office/drawing/2014/main" id="{D1D37099-A1EB-7CDC-DD8A-954BCFE7D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5575" y="4197144"/>
              <a:ext cx="58738" cy="0"/>
            </a:xfrm>
            <a:custGeom>
              <a:avLst/>
              <a:gdLst>
                <a:gd name="T0" fmla="*/ 37 w 37"/>
                <a:gd name="T1" fmla="*/ 18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3" name="Line 380">
              <a:extLst>
                <a:ext uri="{FF2B5EF4-FFF2-40B4-BE49-F238E27FC236}">
                  <a16:creationId xmlns:a16="http://schemas.microsoft.com/office/drawing/2014/main" id="{E6606278-7538-7F1F-95CA-812D5D4B65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99400" y="4667044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4" name="Line 381">
              <a:extLst>
                <a:ext uri="{FF2B5EF4-FFF2-40B4-BE49-F238E27FC236}">
                  <a16:creationId xmlns:a16="http://schemas.microsoft.com/office/drawing/2014/main" id="{500E75DF-2A0F-90EF-7E6E-7E976E21CD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9563" y="4667044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" name="Freeform 382">
              <a:extLst>
                <a:ext uri="{FF2B5EF4-FFF2-40B4-BE49-F238E27FC236}">
                  <a16:creationId xmlns:a16="http://schemas.microsoft.com/office/drawing/2014/main" id="{4C6B40C9-F4FB-E317-244A-FE0F384D5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538" y="4790869"/>
              <a:ext cx="58738" cy="0"/>
            </a:xfrm>
            <a:custGeom>
              <a:avLst/>
              <a:gdLst>
                <a:gd name="T0" fmla="*/ 37 w 37"/>
                <a:gd name="T1" fmla="*/ 18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" name="Freeform 383">
              <a:extLst>
                <a:ext uri="{FF2B5EF4-FFF2-40B4-BE49-F238E27FC236}">
                  <a16:creationId xmlns:a16="http://schemas.microsoft.com/office/drawing/2014/main" id="{8BAC528D-754F-539F-14FF-D1E92F672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538" y="5100431"/>
              <a:ext cx="58738" cy="0"/>
            </a:xfrm>
            <a:custGeom>
              <a:avLst/>
              <a:gdLst>
                <a:gd name="T0" fmla="*/ 37 w 37"/>
                <a:gd name="T1" fmla="*/ 18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7" name="Line 384">
              <a:extLst>
                <a:ext uri="{FF2B5EF4-FFF2-40B4-BE49-F238E27FC236}">
                  <a16:creationId xmlns:a16="http://schemas.microsoft.com/office/drawing/2014/main" id="{51820C6F-414E-1715-502B-5C1D9D400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9563" y="5000419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8" name="Line 385">
              <a:extLst>
                <a:ext uri="{FF2B5EF4-FFF2-40B4-BE49-F238E27FC236}">
                  <a16:creationId xmlns:a16="http://schemas.microsoft.com/office/drawing/2014/main" id="{61C64863-A119-1C3C-9EDF-59FA4B0080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99400" y="5000419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9" name="Line 386">
              <a:extLst>
                <a:ext uri="{FF2B5EF4-FFF2-40B4-BE49-F238E27FC236}">
                  <a16:creationId xmlns:a16="http://schemas.microsoft.com/office/drawing/2014/main" id="{BC6F8F43-F4CA-7016-9824-20EA9DC85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1113" y="4790869"/>
              <a:ext cx="0" cy="30956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0" name="Line 387">
              <a:extLst>
                <a:ext uri="{FF2B5EF4-FFF2-40B4-BE49-F238E27FC236}">
                  <a16:creationId xmlns:a16="http://schemas.microsoft.com/office/drawing/2014/main" id="{86E1A838-254C-5354-F1F6-70D8E2C06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4667044"/>
              <a:ext cx="0" cy="333375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1" name="Line 388">
              <a:extLst>
                <a:ext uri="{FF2B5EF4-FFF2-40B4-BE49-F238E27FC236}">
                  <a16:creationId xmlns:a16="http://schemas.microsoft.com/office/drawing/2014/main" id="{FC0E2CA0-FC5F-D0CB-6447-0A4224DF37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99325" y="4884531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2" name="Line 389">
              <a:extLst>
                <a:ext uri="{FF2B5EF4-FFF2-40B4-BE49-F238E27FC236}">
                  <a16:creationId xmlns:a16="http://schemas.microsoft.com/office/drawing/2014/main" id="{130E1DF1-58C9-3D1A-4065-D1B77E7B3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7900" y="4884531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3" name="Line 390">
              <a:extLst>
                <a:ext uri="{FF2B5EF4-FFF2-40B4-BE49-F238E27FC236}">
                  <a16:creationId xmlns:a16="http://schemas.microsoft.com/office/drawing/2014/main" id="{23940395-4F50-516A-4E6B-8A39B99FC1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9288" y="4998831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4" name="Line 391">
              <a:extLst>
                <a:ext uri="{FF2B5EF4-FFF2-40B4-BE49-F238E27FC236}">
                  <a16:creationId xmlns:a16="http://schemas.microsoft.com/office/drawing/2014/main" id="{DD3953C7-4F04-09B1-B4F3-8CF94F67C2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9288" y="5200444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5" name="Line 392">
              <a:extLst>
                <a:ext uri="{FF2B5EF4-FFF2-40B4-BE49-F238E27FC236}">
                  <a16:creationId xmlns:a16="http://schemas.microsoft.com/office/drawing/2014/main" id="{4F64098C-292A-8038-4859-068892236F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9450" y="5200444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6" name="Line 393">
              <a:extLst>
                <a:ext uri="{FF2B5EF4-FFF2-40B4-BE49-F238E27FC236}">
                  <a16:creationId xmlns:a16="http://schemas.microsoft.com/office/drawing/2014/main" id="{FFA90373-9A60-C5BF-B62D-A73C2F09B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9450" y="4998831"/>
              <a:ext cx="0" cy="20161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7" name="Line 394">
              <a:extLst>
                <a:ext uri="{FF2B5EF4-FFF2-40B4-BE49-F238E27FC236}">
                  <a16:creationId xmlns:a16="http://schemas.microsoft.com/office/drawing/2014/main" id="{7D7C9C5A-F3DC-CE9B-E43A-201DDD44C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9450" y="4998831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8" name="Line 395">
              <a:extLst>
                <a:ext uri="{FF2B5EF4-FFF2-40B4-BE49-F238E27FC236}">
                  <a16:creationId xmlns:a16="http://schemas.microsoft.com/office/drawing/2014/main" id="{68F210C6-2B28-B19C-254D-A6B11BF9C0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27900" y="5149644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9" name="Line 396">
              <a:extLst>
                <a:ext uri="{FF2B5EF4-FFF2-40B4-BE49-F238E27FC236}">
                  <a16:creationId xmlns:a16="http://schemas.microsoft.com/office/drawing/2014/main" id="{C2BD2527-7711-0829-2BB1-10C56124E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99325" y="5149644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0" name="Line 397">
              <a:extLst>
                <a:ext uri="{FF2B5EF4-FFF2-40B4-BE49-F238E27FC236}">
                  <a16:creationId xmlns:a16="http://schemas.microsoft.com/office/drawing/2014/main" id="{C65E4FF1-2AFB-0C1A-1347-276BCC489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7900" y="4884531"/>
              <a:ext cx="0" cy="26511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1" name="Freeform 398">
              <a:extLst>
                <a:ext uri="{FF2B5EF4-FFF2-40B4-BE49-F238E27FC236}">
                  <a16:creationId xmlns:a16="http://schemas.microsoft.com/office/drawing/2014/main" id="{765DA924-7716-6432-1985-82EF2652B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211556"/>
              <a:ext cx="58738" cy="0"/>
            </a:xfrm>
            <a:custGeom>
              <a:avLst/>
              <a:gdLst>
                <a:gd name="T0" fmla="*/ 37 w 37"/>
                <a:gd name="T1" fmla="*/ 18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2" name="Line 399">
              <a:extLst>
                <a:ext uri="{FF2B5EF4-FFF2-40B4-BE49-F238E27FC236}">
                  <a16:creationId xmlns:a16="http://schemas.microsoft.com/office/drawing/2014/main" id="{B7FA921E-0669-C9D2-1E3D-AED903ED8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1325" y="5349669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3" name="Line 400">
              <a:extLst>
                <a:ext uri="{FF2B5EF4-FFF2-40B4-BE49-F238E27FC236}">
                  <a16:creationId xmlns:a16="http://schemas.microsoft.com/office/drawing/2014/main" id="{4F3BB880-B687-29ED-F24E-587BEADA2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19900" y="5349669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4" name="Line 401">
              <a:extLst>
                <a:ext uri="{FF2B5EF4-FFF2-40B4-BE49-F238E27FC236}">
                  <a16:creationId xmlns:a16="http://schemas.microsoft.com/office/drawing/2014/main" id="{8A9CB223-87D8-465D-087A-A83337A4F9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9900" y="5211556"/>
              <a:ext cx="0" cy="13811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" name="Freeform 402">
              <a:extLst>
                <a:ext uri="{FF2B5EF4-FFF2-40B4-BE49-F238E27FC236}">
                  <a16:creationId xmlns:a16="http://schemas.microsoft.com/office/drawing/2014/main" id="{E3F53A80-CAEC-EADF-0335-40305BDC6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5575" y="4871831"/>
              <a:ext cx="58738" cy="0"/>
            </a:xfrm>
            <a:custGeom>
              <a:avLst/>
              <a:gdLst>
                <a:gd name="T0" fmla="*/ 37 w 37"/>
                <a:gd name="T1" fmla="*/ 18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" name="Line 403">
              <a:extLst>
                <a:ext uri="{FF2B5EF4-FFF2-40B4-BE49-F238E27FC236}">
                  <a16:creationId xmlns:a16="http://schemas.microsoft.com/office/drawing/2014/main" id="{466ED4D3-6DF7-5280-D7A4-BC22A30FB4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99513" y="4938506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" name="Line 404">
              <a:extLst>
                <a:ext uri="{FF2B5EF4-FFF2-40B4-BE49-F238E27FC236}">
                  <a16:creationId xmlns:a16="http://schemas.microsoft.com/office/drawing/2014/main" id="{7F60D7A1-B016-CC8C-0D40-A05DBB1D7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29675" y="4938506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8" name="Freeform 405">
              <a:extLst>
                <a:ext uri="{FF2B5EF4-FFF2-40B4-BE49-F238E27FC236}">
                  <a16:creationId xmlns:a16="http://schemas.microsoft.com/office/drawing/2014/main" id="{87DDFB76-FED8-0907-05FC-355FF3323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63" y="4908344"/>
              <a:ext cx="58738" cy="0"/>
            </a:xfrm>
            <a:custGeom>
              <a:avLst/>
              <a:gdLst>
                <a:gd name="T0" fmla="*/ 37 w 37"/>
                <a:gd name="T1" fmla="*/ 19 w 37"/>
                <a:gd name="T2" fmla="*/ 0 w 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Line 407">
              <a:extLst>
                <a:ext uri="{FF2B5EF4-FFF2-40B4-BE49-F238E27FC236}">
                  <a16:creationId xmlns:a16="http://schemas.microsoft.com/office/drawing/2014/main" id="{DE08F99A-C1A4-290B-8FCE-DBC6988D7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05825" y="4671806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Line 408">
              <a:extLst>
                <a:ext uri="{FF2B5EF4-FFF2-40B4-BE49-F238E27FC236}">
                  <a16:creationId xmlns:a16="http://schemas.microsoft.com/office/drawing/2014/main" id="{679E3FA9-6EC9-E7CB-957E-45D67CD053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5988" y="4671806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Line 409">
              <a:extLst>
                <a:ext uri="{FF2B5EF4-FFF2-40B4-BE49-F238E27FC236}">
                  <a16:creationId xmlns:a16="http://schemas.microsoft.com/office/drawing/2014/main" id="{B0D73AE3-E073-8EFA-6B1F-B305EBDB8B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35950" y="4700381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Line 410">
              <a:extLst>
                <a:ext uri="{FF2B5EF4-FFF2-40B4-BE49-F238E27FC236}">
                  <a16:creationId xmlns:a16="http://schemas.microsoft.com/office/drawing/2014/main" id="{0ED44093-1485-409E-A3CC-41A4D6A51F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5788" y="4700381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Line 411">
              <a:extLst>
                <a:ext uri="{FF2B5EF4-FFF2-40B4-BE49-F238E27FC236}">
                  <a16:creationId xmlns:a16="http://schemas.microsoft.com/office/drawing/2014/main" id="{B35CBADD-15EE-DBC1-BF61-9E2139BF4F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35950" y="5055981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Line 412">
              <a:extLst>
                <a:ext uri="{FF2B5EF4-FFF2-40B4-BE49-F238E27FC236}">
                  <a16:creationId xmlns:a16="http://schemas.microsoft.com/office/drawing/2014/main" id="{D1A58D1E-0A74-A7DA-63EF-EC1FFE31A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5788" y="5055981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Line 413">
              <a:extLst>
                <a:ext uri="{FF2B5EF4-FFF2-40B4-BE49-F238E27FC236}">
                  <a16:creationId xmlns:a16="http://schemas.microsoft.com/office/drawing/2014/main" id="{EF65F8B9-368C-0737-958D-30026B6FF5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5988" y="5043281"/>
              <a:ext cx="28575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Line 414">
              <a:extLst>
                <a:ext uri="{FF2B5EF4-FFF2-40B4-BE49-F238E27FC236}">
                  <a16:creationId xmlns:a16="http://schemas.microsoft.com/office/drawing/2014/main" id="{D8662B3C-4191-9253-8C54-55FD5A7CD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05825" y="5043281"/>
              <a:ext cx="30163" cy="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Line 415">
              <a:extLst>
                <a:ext uri="{FF2B5EF4-FFF2-40B4-BE49-F238E27FC236}">
                  <a16:creationId xmlns:a16="http://schemas.microsoft.com/office/drawing/2014/main" id="{E5846D74-4C92-EE5F-8FE2-3FA738CE9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5950" y="4700381"/>
              <a:ext cx="0" cy="355600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Line 416">
              <a:extLst>
                <a:ext uri="{FF2B5EF4-FFF2-40B4-BE49-F238E27FC236}">
                  <a16:creationId xmlns:a16="http://schemas.microsoft.com/office/drawing/2014/main" id="{0788760E-DD99-209E-FA6A-D0A7D4504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5988" y="4671806"/>
              <a:ext cx="0" cy="371475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Line 417">
              <a:extLst>
                <a:ext uri="{FF2B5EF4-FFF2-40B4-BE49-F238E27FC236}">
                  <a16:creationId xmlns:a16="http://schemas.microsoft.com/office/drawing/2014/main" id="{2CB87B60-A0C4-7FF4-D2AF-1055EC1E2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9675" y="4536869"/>
              <a:ext cx="0" cy="401638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Line 418">
              <a:extLst>
                <a:ext uri="{FF2B5EF4-FFF2-40B4-BE49-F238E27FC236}">
                  <a16:creationId xmlns:a16="http://schemas.microsoft.com/office/drawing/2014/main" id="{174878A2-C134-9116-0EAD-13373E325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0825" y="4524169"/>
              <a:ext cx="0" cy="384175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Line 419">
              <a:extLst>
                <a:ext uri="{FF2B5EF4-FFF2-40B4-BE49-F238E27FC236}">
                  <a16:creationId xmlns:a16="http://schemas.microsoft.com/office/drawing/2014/main" id="{23208192-7C48-7CB7-089A-0ED25F648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44150" y="4197144"/>
              <a:ext cx="0" cy="674688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420">
              <a:extLst>
                <a:ext uri="{FF2B5EF4-FFF2-40B4-BE49-F238E27FC236}">
                  <a16:creationId xmlns:a16="http://schemas.microsoft.com/office/drawing/2014/main" id="{89A275E8-0765-8097-3784-4657BC15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175" y="4005056"/>
              <a:ext cx="4837113" cy="1381125"/>
            </a:xfrm>
            <a:custGeom>
              <a:avLst/>
              <a:gdLst>
                <a:gd name="T0" fmla="*/ 3047 w 3047"/>
                <a:gd name="T1" fmla="*/ 0 h 870"/>
                <a:gd name="T2" fmla="*/ 2668 w 3047"/>
                <a:gd name="T3" fmla="*/ 32 h 870"/>
                <a:gd name="T4" fmla="*/ 2288 w 3047"/>
                <a:gd name="T5" fmla="*/ 35 h 870"/>
                <a:gd name="T6" fmla="*/ 1531 w 3047"/>
                <a:gd name="T7" fmla="*/ 233 h 870"/>
                <a:gd name="T8" fmla="*/ 1340 w 3047"/>
                <a:gd name="T9" fmla="*/ 251 h 870"/>
                <a:gd name="T10" fmla="*/ 1150 w 3047"/>
                <a:gd name="T11" fmla="*/ 315 h 870"/>
                <a:gd name="T12" fmla="*/ 959 w 3047"/>
                <a:gd name="T13" fmla="*/ 348 h 870"/>
                <a:gd name="T14" fmla="*/ 770 w 3047"/>
                <a:gd name="T15" fmla="*/ 323 h 870"/>
                <a:gd name="T16" fmla="*/ 582 w 3047"/>
                <a:gd name="T17" fmla="*/ 429 h 870"/>
                <a:gd name="T18" fmla="*/ 391 w 3047"/>
                <a:gd name="T19" fmla="*/ 497 h 870"/>
                <a:gd name="T20" fmla="*/ 195 w 3047"/>
                <a:gd name="T21" fmla="*/ 588 h 870"/>
                <a:gd name="T22" fmla="*/ 73 w 3047"/>
                <a:gd name="T23" fmla="*/ 760 h 870"/>
                <a:gd name="T24" fmla="*/ 0 w 3047"/>
                <a:gd name="T25" fmla="*/ 87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7" h="870">
                  <a:moveTo>
                    <a:pt x="3047" y="0"/>
                  </a:moveTo>
                  <a:lnTo>
                    <a:pt x="2668" y="32"/>
                  </a:lnTo>
                  <a:lnTo>
                    <a:pt x="2288" y="35"/>
                  </a:lnTo>
                  <a:lnTo>
                    <a:pt x="1531" y="233"/>
                  </a:lnTo>
                  <a:lnTo>
                    <a:pt x="1340" y="251"/>
                  </a:lnTo>
                  <a:lnTo>
                    <a:pt x="1150" y="315"/>
                  </a:lnTo>
                  <a:lnTo>
                    <a:pt x="959" y="348"/>
                  </a:lnTo>
                  <a:lnTo>
                    <a:pt x="770" y="323"/>
                  </a:lnTo>
                  <a:lnTo>
                    <a:pt x="582" y="429"/>
                  </a:lnTo>
                  <a:lnTo>
                    <a:pt x="391" y="497"/>
                  </a:lnTo>
                  <a:lnTo>
                    <a:pt x="195" y="588"/>
                  </a:lnTo>
                  <a:lnTo>
                    <a:pt x="73" y="760"/>
                  </a:lnTo>
                  <a:lnTo>
                    <a:pt x="0" y="870"/>
                  </a:lnTo>
                </a:path>
              </a:pathLst>
            </a:cu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421">
              <a:extLst>
                <a:ext uri="{FF2B5EF4-FFF2-40B4-BE49-F238E27FC236}">
                  <a16:creationId xmlns:a16="http://schemas.microsoft.com/office/drawing/2014/main" id="{EE541186-286D-4869-649E-06E219DA4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175" y="4452731"/>
              <a:ext cx="4802188" cy="933450"/>
            </a:xfrm>
            <a:custGeom>
              <a:avLst/>
              <a:gdLst>
                <a:gd name="T0" fmla="*/ 3025 w 3025"/>
                <a:gd name="T1" fmla="*/ 0 h 588"/>
                <a:gd name="T2" fmla="*/ 2646 w 3025"/>
                <a:gd name="T3" fmla="*/ 13 h 588"/>
                <a:gd name="T4" fmla="*/ 2274 w 3025"/>
                <a:gd name="T5" fmla="*/ 51 h 588"/>
                <a:gd name="T6" fmla="*/ 1516 w 3025"/>
                <a:gd name="T7" fmla="*/ 166 h 588"/>
                <a:gd name="T8" fmla="*/ 1320 w 3025"/>
                <a:gd name="T9" fmla="*/ 179 h 588"/>
                <a:gd name="T10" fmla="*/ 1135 w 3025"/>
                <a:gd name="T11" fmla="*/ 255 h 588"/>
                <a:gd name="T12" fmla="*/ 946 w 3025"/>
                <a:gd name="T13" fmla="*/ 267 h 588"/>
                <a:gd name="T14" fmla="*/ 753 w 3025"/>
                <a:gd name="T15" fmla="*/ 240 h 588"/>
                <a:gd name="T16" fmla="*/ 565 w 3025"/>
                <a:gd name="T17" fmla="*/ 310 h 588"/>
                <a:gd name="T18" fmla="*/ 374 w 3025"/>
                <a:gd name="T19" fmla="*/ 356 h 588"/>
                <a:gd name="T20" fmla="*/ 186 w 3025"/>
                <a:gd name="T21" fmla="*/ 407 h 588"/>
                <a:gd name="T22" fmla="*/ 54 w 3025"/>
                <a:gd name="T23" fmla="*/ 522 h 588"/>
                <a:gd name="T24" fmla="*/ 0 w 3025"/>
                <a:gd name="T25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5" h="588">
                  <a:moveTo>
                    <a:pt x="3025" y="0"/>
                  </a:moveTo>
                  <a:lnTo>
                    <a:pt x="2646" y="13"/>
                  </a:lnTo>
                  <a:lnTo>
                    <a:pt x="2274" y="51"/>
                  </a:lnTo>
                  <a:lnTo>
                    <a:pt x="1516" y="166"/>
                  </a:lnTo>
                  <a:lnTo>
                    <a:pt x="1320" y="179"/>
                  </a:lnTo>
                  <a:lnTo>
                    <a:pt x="1135" y="255"/>
                  </a:lnTo>
                  <a:lnTo>
                    <a:pt x="946" y="267"/>
                  </a:lnTo>
                  <a:lnTo>
                    <a:pt x="753" y="240"/>
                  </a:lnTo>
                  <a:lnTo>
                    <a:pt x="565" y="310"/>
                  </a:lnTo>
                  <a:lnTo>
                    <a:pt x="374" y="356"/>
                  </a:lnTo>
                  <a:lnTo>
                    <a:pt x="186" y="407"/>
                  </a:lnTo>
                  <a:lnTo>
                    <a:pt x="54" y="522"/>
                  </a:lnTo>
                  <a:lnTo>
                    <a:pt x="0" y="588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422">
              <a:extLst>
                <a:ext uri="{FF2B5EF4-FFF2-40B4-BE49-F238E27FC236}">
                  <a16:creationId xmlns:a16="http://schemas.microsoft.com/office/drawing/2014/main" id="{A778E161-462A-AE18-D6F5-BD0D5A059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175" y="4938506"/>
              <a:ext cx="4824413" cy="495300"/>
            </a:xfrm>
            <a:custGeom>
              <a:avLst/>
              <a:gdLst>
                <a:gd name="T0" fmla="*/ 0 w 3039"/>
                <a:gd name="T1" fmla="*/ 282 h 312"/>
                <a:gd name="T2" fmla="*/ 66 w 3039"/>
                <a:gd name="T3" fmla="*/ 312 h 312"/>
                <a:gd name="T4" fmla="*/ 191 w 3039"/>
                <a:gd name="T5" fmla="*/ 298 h 312"/>
                <a:gd name="T6" fmla="*/ 382 w 3039"/>
                <a:gd name="T7" fmla="*/ 255 h 312"/>
                <a:gd name="T8" fmla="*/ 429 w 3039"/>
                <a:gd name="T9" fmla="*/ 251 h 312"/>
                <a:gd name="T10" fmla="*/ 477 w 3039"/>
                <a:gd name="T11" fmla="*/ 250 h 312"/>
                <a:gd name="T12" fmla="*/ 501 w 3039"/>
                <a:gd name="T13" fmla="*/ 250 h 312"/>
                <a:gd name="T14" fmla="*/ 525 w 3039"/>
                <a:gd name="T15" fmla="*/ 251 h 312"/>
                <a:gd name="T16" fmla="*/ 573 w 3039"/>
                <a:gd name="T17" fmla="*/ 253 h 312"/>
                <a:gd name="T18" fmla="*/ 763 w 3039"/>
                <a:gd name="T19" fmla="*/ 224 h 312"/>
                <a:gd name="T20" fmla="*/ 952 w 3039"/>
                <a:gd name="T21" fmla="*/ 183 h 312"/>
                <a:gd name="T22" fmla="*/ 1143 w 3039"/>
                <a:gd name="T23" fmla="*/ 159 h 312"/>
                <a:gd name="T24" fmla="*/ 1331 w 3039"/>
                <a:gd name="T25" fmla="*/ 178 h 312"/>
                <a:gd name="T26" fmla="*/ 1522 w 3039"/>
                <a:gd name="T27" fmla="*/ 157 h 312"/>
                <a:gd name="T28" fmla="*/ 2282 w 3039"/>
                <a:gd name="T29" fmla="*/ 0 h 312"/>
                <a:gd name="T30" fmla="*/ 2660 w 3039"/>
                <a:gd name="T31" fmla="*/ 110 h 312"/>
                <a:gd name="T32" fmla="*/ 3039 w 3039"/>
                <a:gd name="T33" fmla="*/ 1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39" h="312">
                  <a:moveTo>
                    <a:pt x="0" y="282"/>
                  </a:moveTo>
                  <a:lnTo>
                    <a:pt x="66" y="312"/>
                  </a:lnTo>
                  <a:lnTo>
                    <a:pt x="191" y="298"/>
                  </a:lnTo>
                  <a:lnTo>
                    <a:pt x="382" y="255"/>
                  </a:lnTo>
                  <a:lnTo>
                    <a:pt x="429" y="251"/>
                  </a:lnTo>
                  <a:lnTo>
                    <a:pt x="477" y="250"/>
                  </a:lnTo>
                  <a:lnTo>
                    <a:pt x="501" y="250"/>
                  </a:lnTo>
                  <a:lnTo>
                    <a:pt x="525" y="251"/>
                  </a:lnTo>
                  <a:lnTo>
                    <a:pt x="573" y="253"/>
                  </a:lnTo>
                  <a:lnTo>
                    <a:pt x="763" y="224"/>
                  </a:lnTo>
                  <a:lnTo>
                    <a:pt x="952" y="183"/>
                  </a:lnTo>
                  <a:lnTo>
                    <a:pt x="1143" y="159"/>
                  </a:lnTo>
                  <a:lnTo>
                    <a:pt x="1331" y="178"/>
                  </a:lnTo>
                  <a:lnTo>
                    <a:pt x="1522" y="157"/>
                  </a:lnTo>
                  <a:lnTo>
                    <a:pt x="2282" y="0"/>
                  </a:lnTo>
                  <a:lnTo>
                    <a:pt x="2660" y="110"/>
                  </a:lnTo>
                  <a:lnTo>
                    <a:pt x="3039" y="162"/>
                  </a:lnTo>
                </a:path>
              </a:pathLst>
            </a:custGeom>
            <a:noFill/>
            <a:ln w="1905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Rectangle 424">
              <a:extLst>
                <a:ext uri="{FF2B5EF4-FFF2-40B4-BE49-F238E27FC236}">
                  <a16:creationId xmlns:a16="http://schemas.microsoft.com/office/drawing/2014/main" id="{9A8F5F32-B295-A46F-A9C0-B9B231C3C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3824" y="6000544"/>
              <a:ext cx="2351784" cy="26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 since enrolment (weeks)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aphicFrame>
        <p:nvGraphicFramePr>
          <p:cNvPr id="432" name="Tableau 431">
            <a:extLst>
              <a:ext uri="{FF2B5EF4-FFF2-40B4-BE49-F238E27FC236}">
                <a16:creationId xmlns:a16="http://schemas.microsoft.com/office/drawing/2014/main" id="{9A64B167-9B88-D745-A79F-5D779890D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043396"/>
              </p:ext>
            </p:extLst>
          </p:nvPr>
        </p:nvGraphicFramePr>
        <p:xfrm>
          <a:off x="1512228" y="1739772"/>
          <a:ext cx="6878009" cy="112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1863845414"/>
                    </a:ext>
                  </a:extLst>
                </a:gridCol>
              </a:tblGrid>
              <a:tr h="22861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TAF/FTC + DTG</a:t>
                      </a:r>
                      <a:b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(N=351)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TDF/FTC + DTG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(N=351)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TDF/FTC/EFV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(N=351)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HIV RNA &lt; 50 c/mL, ITT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HIV RNA &lt; 50 c/mL, on treatment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96%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75217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2EC7D6F-A5CF-3E49-9DAB-FA37A759866B}"/>
              </a:ext>
            </a:extLst>
          </p:cNvPr>
          <p:cNvSpPr/>
          <p:nvPr/>
        </p:nvSpPr>
        <p:spPr>
          <a:xfrm>
            <a:off x="3521683" y="1293829"/>
            <a:ext cx="3277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0070C0"/>
                </a:solidFill>
              </a:rPr>
              <a:t>HIV RNA &lt; 50 cp/mL at W192</a:t>
            </a: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7D20BE56-2D0C-6141-B615-C4D2708A41BC}"/>
              </a:ext>
            </a:extLst>
          </p:cNvPr>
          <p:cNvSpPr/>
          <p:nvPr/>
        </p:nvSpPr>
        <p:spPr>
          <a:xfrm>
            <a:off x="1163256" y="3028890"/>
            <a:ext cx="4839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0070C0"/>
                </a:solidFill>
              </a:rPr>
              <a:t>Weight change from baseline, Kg - FEMALES</a:t>
            </a:r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C642EB87-E015-B046-9DE1-C61C9E13643F}"/>
              </a:ext>
            </a:extLst>
          </p:cNvPr>
          <p:cNvSpPr/>
          <p:nvPr/>
        </p:nvSpPr>
        <p:spPr>
          <a:xfrm>
            <a:off x="6913583" y="3028890"/>
            <a:ext cx="4597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0070C0"/>
                </a:solidFill>
              </a:rPr>
              <a:t>Weight change from baseline, Kg - MALES</a:t>
            </a: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0AE606D3-1F3F-661B-F74A-DA151E32FE24}"/>
              </a:ext>
            </a:extLst>
          </p:cNvPr>
          <p:cNvSpPr/>
          <p:nvPr/>
        </p:nvSpPr>
        <p:spPr>
          <a:xfrm>
            <a:off x="9238993" y="6443583"/>
            <a:ext cx="2938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/>
              <a:t>Venter WDF, AIDS 2022, Abs. PELBB01</a:t>
            </a:r>
          </a:p>
        </p:txBody>
      </p:sp>
    </p:spTree>
    <p:extLst>
      <p:ext uri="{BB962C8B-B14F-4D97-AF65-F5344CB8AC3E}">
        <p14:creationId xmlns:p14="http://schemas.microsoft.com/office/powerpoint/2010/main" val="1318034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A5471E9-C589-A54A-A0A7-CA14FEC5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351520" cy="1481068"/>
          </a:xfrm>
        </p:spPr>
        <p:txBody>
          <a:bodyPr>
            <a:normAutofit fontScale="90000"/>
          </a:bodyPr>
          <a:lstStyle/>
          <a:p>
            <a:r>
              <a:rPr lang="fr-FR" dirty="0"/>
              <a:t>ADVANCE Trial W192 </a:t>
            </a:r>
            <a:r>
              <a:rPr lang="fr-FR" dirty="0" err="1"/>
              <a:t>results</a:t>
            </a:r>
            <a:r>
              <a:rPr lang="fr-FR" dirty="0"/>
              <a:t>: 1st line ART TAF/FTC + DTG vs TDF/FTC + DTG vs TDF/FTC/EFV (2)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FFA31-73B9-9A49-8945-03A034B9A445}"/>
              </a:ext>
            </a:extLst>
          </p:cNvPr>
          <p:cNvSpPr/>
          <p:nvPr/>
        </p:nvSpPr>
        <p:spPr>
          <a:xfrm>
            <a:off x="9238993" y="6443583"/>
            <a:ext cx="2938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/>
              <a:t>Venter WDF, AIDS 2022, Abs. PELBB01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B5FA17F-BFB7-8049-8363-0A4AC70E8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76328"/>
              </p:ext>
            </p:extLst>
          </p:nvPr>
        </p:nvGraphicFramePr>
        <p:xfrm>
          <a:off x="492495" y="2594237"/>
          <a:ext cx="5506410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1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noProof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HR (95% CI)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Treatment 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TDF/FTC/EFV</a:t>
                      </a:r>
                      <a:b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TDF/FTC + DTG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TAF/FTC + DTG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(Ref)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1.48 (0.91 – 2.41)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3.28 (2.10 – 5.14)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 0.001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0.98 (0.96 – 1.00)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0.057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752178"/>
                  </a:ext>
                </a:extLst>
              </a:tr>
              <a:tr h="158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 BMI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1.82 (1.68 – 1.98)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0.001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57912"/>
                  </a:ext>
                </a:extLst>
              </a:tr>
              <a:tr h="158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2.14 (1.38 – 3.32)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0.001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30970"/>
                  </a:ext>
                </a:extLst>
              </a:tr>
              <a:tr h="158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 log</a:t>
                      </a:r>
                      <a:r>
                        <a:rPr kumimoji="0" lang="en-US" sz="1600" b="0" i="0" u="none" strike="noStrike" kern="1200" cap="none" normalizeH="0" baseline="-25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HIV RNA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1.97 (1.58 – 2.46)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0.001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02167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CA7358F-6180-0944-AEF4-325A609FE825}"/>
              </a:ext>
            </a:extLst>
          </p:cNvPr>
          <p:cNvSpPr/>
          <p:nvPr/>
        </p:nvSpPr>
        <p:spPr>
          <a:xfrm>
            <a:off x="395400" y="2194127"/>
            <a:ext cx="5700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70C0"/>
                </a:solidFill>
              </a:rPr>
              <a:t>Predictors of incident obesity (BMI ≥ 30), Cox model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17C270B-0045-814C-AA15-EF28C7218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700534"/>
              </p:ext>
            </p:extLst>
          </p:nvPr>
        </p:nvGraphicFramePr>
        <p:xfrm>
          <a:off x="6695440" y="2696739"/>
          <a:ext cx="5327947" cy="124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6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262">
                  <a:extLst>
                    <a:ext uri="{9D8B030D-6E8A-4147-A177-3AD203B41FA5}">
                      <a16:colId xmlns:a16="http://schemas.microsoft.com/office/drawing/2014/main" val="1863845414"/>
                    </a:ext>
                  </a:extLst>
                </a:gridCol>
              </a:tblGrid>
              <a:tr h="22861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TAF/FTC + DTG</a:t>
                      </a:r>
                      <a:b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(N=351)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TDF/FTC + DTG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(N=351)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TDF/FTC/EFV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(N=351)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Women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75217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ED82824-BD92-D740-A965-202EEEE9F239}"/>
              </a:ext>
            </a:extLst>
          </p:cNvPr>
          <p:cNvSpPr/>
          <p:nvPr/>
        </p:nvSpPr>
        <p:spPr>
          <a:xfrm>
            <a:off x="7149961" y="2194127"/>
            <a:ext cx="4610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0070C0"/>
                </a:solidFill>
              </a:rPr>
              <a:t>Treatment emergent metabolic syndrome</a:t>
            </a:r>
          </a:p>
        </p:txBody>
      </p:sp>
    </p:spTree>
    <p:extLst>
      <p:ext uri="{BB962C8B-B14F-4D97-AF65-F5344CB8AC3E}">
        <p14:creationId xmlns:p14="http://schemas.microsoft.com/office/powerpoint/2010/main" val="1662000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NAMSAL: TDF/3TC + DTG vs EFV 400 </a:t>
            </a:r>
            <a:br>
              <a:rPr lang="en-GB" dirty="0"/>
            </a:br>
            <a:r>
              <a:rPr lang="en-GB" dirty="0"/>
              <a:t>W192 results (1)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09600" y="1788584"/>
            <a:ext cx="10972800" cy="506616"/>
          </a:xfrm>
        </p:spPr>
        <p:txBody>
          <a:bodyPr/>
          <a:lstStyle/>
          <a:p>
            <a:r>
              <a:rPr lang="en-GB" sz="2200" dirty="0"/>
              <a:t>Yaoundé (Cameroon), 613 ARV-naive adults, </a:t>
            </a:r>
            <a:r>
              <a:rPr lang="en-GB" sz="2200" dirty="0" err="1"/>
              <a:t>pVL</a:t>
            </a:r>
            <a:r>
              <a:rPr lang="en-GB" sz="2200" dirty="0"/>
              <a:t> &gt; 1000 c/mL, randomisation 1:1</a:t>
            </a:r>
          </a:p>
        </p:txBody>
      </p:sp>
      <p:grpSp>
        <p:nvGrpSpPr>
          <p:cNvPr id="279" name="Groupe 278">
            <a:extLst>
              <a:ext uri="{FF2B5EF4-FFF2-40B4-BE49-F238E27FC236}">
                <a16:creationId xmlns:a16="http://schemas.microsoft.com/office/drawing/2014/main" id="{9B5F6967-CC9D-D0EE-A789-95A01AFF344B}"/>
              </a:ext>
            </a:extLst>
          </p:cNvPr>
          <p:cNvGrpSpPr/>
          <p:nvPr/>
        </p:nvGrpSpPr>
        <p:grpSpPr>
          <a:xfrm>
            <a:off x="1004888" y="2708275"/>
            <a:ext cx="5802313" cy="3328988"/>
            <a:chOff x="1004888" y="2708275"/>
            <a:chExt cx="5802313" cy="332898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0D916AC-7B00-BB6D-20C8-AEE756D1F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1" y="2708275"/>
              <a:ext cx="4202113" cy="3246438"/>
            </a:xfrm>
            <a:custGeom>
              <a:avLst/>
              <a:gdLst>
                <a:gd name="T0" fmla="*/ 2647 w 2647"/>
                <a:gd name="T1" fmla="*/ 2045 h 2045"/>
                <a:gd name="T2" fmla="*/ 0 w 2647"/>
                <a:gd name="T3" fmla="*/ 2045 h 2045"/>
                <a:gd name="T4" fmla="*/ 0 w 2647"/>
                <a:gd name="T5" fmla="*/ 0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7" h="2045">
                  <a:moveTo>
                    <a:pt x="2647" y="2045"/>
                  </a:moveTo>
                  <a:lnTo>
                    <a:pt x="0" y="2045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982012B6-E50E-5FAD-B4B4-F9ABDDB96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888" y="2762250"/>
              <a:ext cx="8096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9E59E3D-2F0F-DF4F-0EF8-DBACC9115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1763" y="2762250"/>
              <a:ext cx="8096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D1E18F9E-2E70-0CE6-AF95-D705D231D8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1763" y="3382963"/>
              <a:ext cx="8096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1A060E6B-84DD-523D-4AD4-05D7F1FC6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1763" y="4622800"/>
              <a:ext cx="8096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C0726EDF-41EA-780B-5AA8-DCA8E29F6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1763" y="4003675"/>
              <a:ext cx="8096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AE3CAA60-92A0-4EA1-09EB-B76D973D5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1763" y="5245100"/>
              <a:ext cx="8096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8CC94AA-A9F2-ED6F-7B43-5D8911BD2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1763" y="5865813"/>
              <a:ext cx="8096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C25415DF-0D62-578F-57FD-42A10BD32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888" y="3382963"/>
              <a:ext cx="8096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F9E482A1-731B-3150-3F24-1E35AF132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888" y="4003675"/>
              <a:ext cx="8096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A500F629-1BB8-6C45-136E-12BB5E4C3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888" y="4622800"/>
              <a:ext cx="8096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64AAA28A-7D2F-5CD8-D00B-EADEFE91E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888" y="5245100"/>
              <a:ext cx="8096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3C29C6AC-074B-7BB0-8666-7C68932FB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888" y="5865813"/>
              <a:ext cx="8096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14E2023F-768B-F9D6-A330-73705525D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45276" y="5954713"/>
              <a:ext cx="0" cy="825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4065BEA4-D1F5-DF20-D602-1F33544C8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8626" y="5954713"/>
              <a:ext cx="0" cy="825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48FA48AB-770E-D96A-D9FE-FCDC02301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8501" y="5954713"/>
              <a:ext cx="0" cy="825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Line 26">
              <a:extLst>
                <a:ext uri="{FF2B5EF4-FFF2-40B4-BE49-F238E27FC236}">
                  <a16:creationId xmlns:a16="http://schemas.microsoft.com/office/drawing/2014/main" id="{7997D5EC-D8A4-D2D2-F74B-D541B1474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6088" y="5954713"/>
              <a:ext cx="0" cy="825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6D44E175-8752-6D0F-BA68-0A55C0884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2563" y="5954713"/>
              <a:ext cx="0" cy="825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0" name="Line 28">
              <a:extLst>
                <a:ext uri="{FF2B5EF4-FFF2-40B4-BE49-F238E27FC236}">
                  <a16:creationId xmlns:a16="http://schemas.microsoft.com/office/drawing/2014/main" id="{C7A7C840-FC2C-1A6A-1712-9239C9A35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7326" y="5954713"/>
              <a:ext cx="0" cy="825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1" name="Line 29">
              <a:extLst>
                <a:ext uri="{FF2B5EF4-FFF2-40B4-BE49-F238E27FC236}">
                  <a16:creationId xmlns:a16="http://schemas.microsoft.com/office/drawing/2014/main" id="{25CAFBA8-F31D-0CEC-B35B-E265E6DDA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1751" y="5954713"/>
              <a:ext cx="0" cy="825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5" name="Line 30">
              <a:extLst>
                <a:ext uri="{FF2B5EF4-FFF2-40B4-BE49-F238E27FC236}">
                  <a16:creationId xmlns:a16="http://schemas.microsoft.com/office/drawing/2014/main" id="{972A1241-2665-DC64-7393-D49B56EA89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8401" y="5954713"/>
              <a:ext cx="0" cy="825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6" name="Line 31">
              <a:extLst>
                <a:ext uri="{FF2B5EF4-FFF2-40B4-BE49-F238E27FC236}">
                  <a16:creationId xmlns:a16="http://schemas.microsoft.com/office/drawing/2014/main" id="{BBC9E0CC-6FCE-93A8-72D7-1CFF5027D0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8851" y="5954713"/>
              <a:ext cx="0" cy="825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7" name="Line 32">
              <a:extLst>
                <a:ext uri="{FF2B5EF4-FFF2-40B4-BE49-F238E27FC236}">
                  <a16:creationId xmlns:a16="http://schemas.microsoft.com/office/drawing/2014/main" id="{382970B5-6EDC-D201-90D1-97D7C8344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7676" y="5954713"/>
              <a:ext cx="0" cy="825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0" name="Freeform 35">
              <a:extLst>
                <a:ext uri="{FF2B5EF4-FFF2-40B4-BE49-F238E27FC236}">
                  <a16:creationId xmlns:a16="http://schemas.microsoft.com/office/drawing/2014/main" id="{547DDE60-F65F-ABE7-810D-6C75949D4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576" y="3559175"/>
              <a:ext cx="4089400" cy="2289175"/>
            </a:xfrm>
            <a:custGeom>
              <a:avLst/>
              <a:gdLst>
                <a:gd name="T0" fmla="*/ 2576 w 2576"/>
                <a:gd name="T1" fmla="*/ 111 h 1442"/>
                <a:gd name="T2" fmla="*/ 1940 w 2576"/>
                <a:gd name="T3" fmla="*/ 24 h 1442"/>
                <a:gd name="T4" fmla="*/ 1301 w 2576"/>
                <a:gd name="T5" fmla="*/ 1 h 1442"/>
                <a:gd name="T6" fmla="*/ 665 w 2576"/>
                <a:gd name="T7" fmla="*/ 0 h 1442"/>
                <a:gd name="T8" fmla="*/ 341 w 2576"/>
                <a:gd name="T9" fmla="*/ 108 h 1442"/>
                <a:gd name="T10" fmla="*/ 185 w 2576"/>
                <a:gd name="T11" fmla="*/ 219 h 1442"/>
                <a:gd name="T12" fmla="*/ 77 w 2576"/>
                <a:gd name="T13" fmla="*/ 651 h 1442"/>
                <a:gd name="T14" fmla="*/ 0 w 2576"/>
                <a:gd name="T15" fmla="*/ 144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76" h="1442">
                  <a:moveTo>
                    <a:pt x="2576" y="111"/>
                  </a:moveTo>
                  <a:lnTo>
                    <a:pt x="1940" y="24"/>
                  </a:lnTo>
                  <a:lnTo>
                    <a:pt x="1301" y="1"/>
                  </a:lnTo>
                  <a:lnTo>
                    <a:pt x="665" y="0"/>
                  </a:lnTo>
                  <a:lnTo>
                    <a:pt x="341" y="108"/>
                  </a:lnTo>
                  <a:lnTo>
                    <a:pt x="185" y="219"/>
                  </a:lnTo>
                  <a:lnTo>
                    <a:pt x="77" y="651"/>
                  </a:lnTo>
                  <a:lnTo>
                    <a:pt x="0" y="1442"/>
                  </a:lnTo>
                </a:path>
              </a:pathLst>
            </a:custGeom>
            <a:noFill/>
            <a:ln w="26988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5" name="Line 40">
              <a:extLst>
                <a:ext uri="{FF2B5EF4-FFF2-40B4-BE49-F238E27FC236}">
                  <a16:creationId xmlns:a16="http://schemas.microsoft.com/office/drawing/2014/main" id="{F37726B9-6A4C-0817-9AFC-B7B1A5D87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7738" y="3403600"/>
              <a:ext cx="0" cy="300038"/>
            </a:xfrm>
            <a:prstGeom prst="line">
              <a:avLst/>
            </a:prstGeom>
            <a:noFill/>
            <a:ln w="1905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6" name="Line 41">
              <a:extLst>
                <a:ext uri="{FF2B5EF4-FFF2-40B4-BE49-F238E27FC236}">
                  <a16:creationId xmlns:a16="http://schemas.microsoft.com/office/drawing/2014/main" id="{B7A6A0E9-402E-1F94-503C-D7A4D1773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8151" y="3565525"/>
              <a:ext cx="0" cy="330200"/>
            </a:xfrm>
            <a:prstGeom prst="line">
              <a:avLst/>
            </a:prstGeom>
            <a:noFill/>
            <a:ln w="1905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7" name="Line 42">
              <a:extLst>
                <a:ext uri="{FF2B5EF4-FFF2-40B4-BE49-F238E27FC236}">
                  <a16:creationId xmlns:a16="http://schemas.microsoft.com/office/drawing/2014/main" id="{47973F36-1DAA-6444-8DE6-2987599652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8913" y="3730625"/>
              <a:ext cx="0" cy="330200"/>
            </a:xfrm>
            <a:prstGeom prst="line">
              <a:avLst/>
            </a:prstGeom>
            <a:noFill/>
            <a:ln w="1905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8" name="Line 43">
              <a:extLst>
                <a:ext uri="{FF2B5EF4-FFF2-40B4-BE49-F238E27FC236}">
                  <a16:creationId xmlns:a16="http://schemas.microsoft.com/office/drawing/2014/main" id="{AB8173B6-EA4B-2403-5B61-E5F112B3CC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2226" y="4414838"/>
              <a:ext cx="0" cy="341313"/>
            </a:xfrm>
            <a:prstGeom prst="line">
              <a:avLst/>
            </a:prstGeom>
            <a:noFill/>
            <a:ln w="1905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" name="Line 48">
              <a:extLst>
                <a:ext uri="{FF2B5EF4-FFF2-40B4-BE49-F238E27FC236}">
                  <a16:creationId xmlns:a16="http://schemas.microsoft.com/office/drawing/2014/main" id="{C3D63959-89D3-56BA-08A6-740D284C0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0688" y="5030788"/>
              <a:ext cx="0" cy="349250"/>
            </a:xfrm>
            <a:prstGeom prst="line">
              <a:avLst/>
            </a:prstGeom>
            <a:noFill/>
            <a:ln w="1905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" name="Line 49">
              <a:extLst>
                <a:ext uri="{FF2B5EF4-FFF2-40B4-BE49-F238E27FC236}">
                  <a16:creationId xmlns:a16="http://schemas.microsoft.com/office/drawing/2014/main" id="{B6EE273E-2BAE-42A5-5E9D-C52952EEC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7326" y="3568700"/>
              <a:ext cx="0" cy="319088"/>
            </a:xfrm>
            <a:prstGeom prst="line">
              <a:avLst/>
            </a:prstGeom>
            <a:noFill/>
            <a:ln w="1905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5" name="Line 50">
              <a:extLst>
                <a:ext uri="{FF2B5EF4-FFF2-40B4-BE49-F238E27FC236}">
                  <a16:creationId xmlns:a16="http://schemas.microsoft.com/office/drawing/2014/main" id="{2770A4FC-AD56-33B2-A0AE-BF71315649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1676" y="3416300"/>
              <a:ext cx="0" cy="303213"/>
            </a:xfrm>
            <a:prstGeom prst="line">
              <a:avLst/>
            </a:prstGeom>
            <a:noFill/>
            <a:ln w="1905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6" name="Line 51">
              <a:extLst>
                <a:ext uri="{FF2B5EF4-FFF2-40B4-BE49-F238E27FC236}">
                  <a16:creationId xmlns:a16="http://schemas.microsoft.com/office/drawing/2014/main" id="{45B0F4F1-D73A-9875-7336-E7753BC9D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913" y="3441700"/>
              <a:ext cx="0" cy="307975"/>
            </a:xfrm>
            <a:prstGeom prst="line">
              <a:avLst/>
            </a:prstGeom>
            <a:noFill/>
            <a:ln w="1905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7" name="Freeform 52">
              <a:extLst>
                <a:ext uri="{FF2B5EF4-FFF2-40B4-BE49-F238E27FC236}">
                  <a16:creationId xmlns:a16="http://schemas.microsoft.com/office/drawing/2014/main" id="{AC05ED24-BD57-3244-1969-5B5AF0E02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1" y="4556125"/>
              <a:ext cx="73025" cy="74613"/>
            </a:xfrm>
            <a:custGeom>
              <a:avLst/>
              <a:gdLst>
                <a:gd name="T0" fmla="*/ 32 w 32"/>
                <a:gd name="T1" fmla="*/ 16 h 32"/>
                <a:gd name="T2" fmla="*/ 27 w 32"/>
                <a:gd name="T3" fmla="*/ 5 h 32"/>
                <a:gd name="T4" fmla="*/ 16 w 32"/>
                <a:gd name="T5" fmla="*/ 0 h 32"/>
                <a:gd name="T6" fmla="*/ 5 w 32"/>
                <a:gd name="T7" fmla="*/ 5 h 32"/>
                <a:gd name="T8" fmla="*/ 0 w 32"/>
                <a:gd name="T9" fmla="*/ 16 h 32"/>
                <a:gd name="T10" fmla="*/ 5 w 32"/>
                <a:gd name="T11" fmla="*/ 28 h 32"/>
                <a:gd name="T12" fmla="*/ 16 w 32"/>
                <a:gd name="T13" fmla="*/ 32 h 32"/>
                <a:gd name="T14" fmla="*/ 27 w 32"/>
                <a:gd name="T15" fmla="*/ 28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1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1"/>
                    <a:pt x="2" y="25"/>
                    <a:pt x="5" y="28"/>
                  </a:cubicBezTo>
                  <a:cubicBezTo>
                    <a:pt x="8" y="31"/>
                    <a:pt x="12" y="32"/>
                    <a:pt x="16" y="32"/>
                  </a:cubicBezTo>
                  <a:cubicBezTo>
                    <a:pt x="21" y="32"/>
                    <a:pt x="24" y="31"/>
                    <a:pt x="27" y="28"/>
                  </a:cubicBezTo>
                  <a:cubicBezTo>
                    <a:pt x="30" y="25"/>
                    <a:pt x="32" y="21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8" name="Freeform 53">
              <a:extLst>
                <a:ext uri="{FF2B5EF4-FFF2-40B4-BE49-F238E27FC236}">
                  <a16:creationId xmlns:a16="http://schemas.microsoft.com/office/drawing/2014/main" id="{60B250CB-F7AE-5D60-60BA-5C009FE76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063" y="5810250"/>
              <a:ext cx="73025" cy="74613"/>
            </a:xfrm>
            <a:custGeom>
              <a:avLst/>
              <a:gdLst>
                <a:gd name="T0" fmla="*/ 32 w 32"/>
                <a:gd name="T1" fmla="*/ 16 h 32"/>
                <a:gd name="T2" fmla="*/ 28 w 32"/>
                <a:gd name="T3" fmla="*/ 5 h 32"/>
                <a:gd name="T4" fmla="*/ 16 w 32"/>
                <a:gd name="T5" fmla="*/ 0 h 32"/>
                <a:gd name="T6" fmla="*/ 5 w 32"/>
                <a:gd name="T7" fmla="*/ 5 h 32"/>
                <a:gd name="T8" fmla="*/ 0 w 32"/>
                <a:gd name="T9" fmla="*/ 16 h 32"/>
                <a:gd name="T10" fmla="*/ 5 w 32"/>
                <a:gd name="T11" fmla="*/ 28 h 32"/>
                <a:gd name="T12" fmla="*/ 16 w 32"/>
                <a:gd name="T13" fmla="*/ 32 h 32"/>
                <a:gd name="T14" fmla="*/ 28 w 32"/>
                <a:gd name="T15" fmla="*/ 28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2"/>
                    <a:pt x="31" y="8"/>
                    <a:pt x="28" y="5"/>
                  </a:cubicBezTo>
                  <a:cubicBezTo>
                    <a:pt x="25" y="2"/>
                    <a:pt x="21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1"/>
                    <a:pt x="2" y="24"/>
                    <a:pt x="5" y="28"/>
                  </a:cubicBezTo>
                  <a:cubicBezTo>
                    <a:pt x="8" y="31"/>
                    <a:pt x="12" y="32"/>
                    <a:pt x="16" y="32"/>
                  </a:cubicBezTo>
                  <a:cubicBezTo>
                    <a:pt x="21" y="32"/>
                    <a:pt x="25" y="31"/>
                    <a:pt x="28" y="28"/>
                  </a:cubicBezTo>
                  <a:cubicBezTo>
                    <a:pt x="31" y="24"/>
                    <a:pt x="32" y="21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9" name="Freeform 54">
              <a:extLst>
                <a:ext uri="{FF2B5EF4-FFF2-40B4-BE49-F238E27FC236}">
                  <a16:creationId xmlns:a16="http://schemas.microsoft.com/office/drawing/2014/main" id="{66768831-B0A4-0734-88EF-B4B7AB7EA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751" y="3870325"/>
              <a:ext cx="73025" cy="73025"/>
            </a:xfrm>
            <a:custGeom>
              <a:avLst/>
              <a:gdLst>
                <a:gd name="T0" fmla="*/ 32 w 32"/>
                <a:gd name="T1" fmla="*/ 16 h 32"/>
                <a:gd name="T2" fmla="*/ 28 w 32"/>
                <a:gd name="T3" fmla="*/ 4 h 32"/>
                <a:gd name="T4" fmla="*/ 16 w 32"/>
                <a:gd name="T5" fmla="*/ 0 h 32"/>
                <a:gd name="T6" fmla="*/ 5 w 32"/>
                <a:gd name="T7" fmla="*/ 4 h 32"/>
                <a:gd name="T8" fmla="*/ 0 w 32"/>
                <a:gd name="T9" fmla="*/ 16 h 32"/>
                <a:gd name="T10" fmla="*/ 5 w 32"/>
                <a:gd name="T11" fmla="*/ 27 h 32"/>
                <a:gd name="T12" fmla="*/ 16 w 32"/>
                <a:gd name="T13" fmla="*/ 32 h 32"/>
                <a:gd name="T14" fmla="*/ 28 w 32"/>
                <a:gd name="T15" fmla="*/ 27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1"/>
                    <a:pt x="31" y="8"/>
                    <a:pt x="28" y="4"/>
                  </a:cubicBezTo>
                  <a:cubicBezTo>
                    <a:pt x="25" y="1"/>
                    <a:pt x="21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8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1" y="32"/>
                    <a:pt x="25" y="30"/>
                    <a:pt x="28" y="27"/>
                  </a:cubicBezTo>
                  <a:cubicBezTo>
                    <a:pt x="31" y="24"/>
                    <a:pt x="32" y="20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0" name="Freeform 55">
              <a:extLst>
                <a:ext uri="{FF2B5EF4-FFF2-40B4-BE49-F238E27FC236}">
                  <a16:creationId xmlns:a16="http://schemas.microsoft.com/office/drawing/2014/main" id="{584786CA-ABA6-51D4-81C1-5A816CE67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1" y="3694113"/>
              <a:ext cx="73025" cy="73025"/>
            </a:xfrm>
            <a:custGeom>
              <a:avLst/>
              <a:gdLst>
                <a:gd name="T0" fmla="*/ 32 w 32"/>
                <a:gd name="T1" fmla="*/ 16 h 32"/>
                <a:gd name="T2" fmla="*/ 27 w 32"/>
                <a:gd name="T3" fmla="*/ 5 h 32"/>
                <a:gd name="T4" fmla="*/ 16 w 32"/>
                <a:gd name="T5" fmla="*/ 0 h 32"/>
                <a:gd name="T6" fmla="*/ 5 w 32"/>
                <a:gd name="T7" fmla="*/ 5 h 32"/>
                <a:gd name="T8" fmla="*/ 0 w 32"/>
                <a:gd name="T9" fmla="*/ 16 h 32"/>
                <a:gd name="T10" fmla="*/ 5 w 32"/>
                <a:gd name="T11" fmla="*/ 27 h 32"/>
                <a:gd name="T12" fmla="*/ 16 w 32"/>
                <a:gd name="T13" fmla="*/ 32 h 32"/>
                <a:gd name="T14" fmla="*/ 27 w 32"/>
                <a:gd name="T15" fmla="*/ 27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1" y="0"/>
                    <a:pt x="8" y="2"/>
                    <a:pt x="5" y="5"/>
                  </a:cubicBezTo>
                  <a:cubicBezTo>
                    <a:pt x="1" y="8"/>
                    <a:pt x="0" y="12"/>
                    <a:pt x="0" y="16"/>
                  </a:cubicBezTo>
                  <a:cubicBezTo>
                    <a:pt x="0" y="20"/>
                    <a:pt x="1" y="24"/>
                    <a:pt x="5" y="27"/>
                  </a:cubicBezTo>
                  <a:cubicBezTo>
                    <a:pt x="8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2" y="20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1" name="Freeform 56">
              <a:extLst>
                <a:ext uri="{FF2B5EF4-FFF2-40B4-BE49-F238E27FC236}">
                  <a16:creationId xmlns:a16="http://schemas.microsoft.com/office/drawing/2014/main" id="{97730267-6F67-7898-4EC2-636A0351A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51" y="3522663"/>
              <a:ext cx="73025" cy="73025"/>
            </a:xfrm>
            <a:custGeom>
              <a:avLst/>
              <a:gdLst>
                <a:gd name="T0" fmla="*/ 32 w 32"/>
                <a:gd name="T1" fmla="*/ 16 h 32"/>
                <a:gd name="T2" fmla="*/ 28 w 32"/>
                <a:gd name="T3" fmla="*/ 4 h 32"/>
                <a:gd name="T4" fmla="*/ 16 w 32"/>
                <a:gd name="T5" fmla="*/ 0 h 32"/>
                <a:gd name="T6" fmla="*/ 5 w 32"/>
                <a:gd name="T7" fmla="*/ 4 h 32"/>
                <a:gd name="T8" fmla="*/ 0 w 32"/>
                <a:gd name="T9" fmla="*/ 16 h 32"/>
                <a:gd name="T10" fmla="*/ 5 w 32"/>
                <a:gd name="T11" fmla="*/ 27 h 32"/>
                <a:gd name="T12" fmla="*/ 16 w 32"/>
                <a:gd name="T13" fmla="*/ 32 h 32"/>
                <a:gd name="T14" fmla="*/ 28 w 32"/>
                <a:gd name="T15" fmla="*/ 27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1"/>
                    <a:pt x="31" y="8"/>
                    <a:pt x="28" y="4"/>
                  </a:cubicBezTo>
                  <a:cubicBezTo>
                    <a:pt x="25" y="1"/>
                    <a:pt x="21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8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1" y="32"/>
                    <a:pt x="25" y="30"/>
                    <a:pt x="28" y="27"/>
                  </a:cubicBezTo>
                  <a:cubicBezTo>
                    <a:pt x="31" y="24"/>
                    <a:pt x="32" y="20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2" name="Freeform 57">
              <a:extLst>
                <a:ext uri="{FF2B5EF4-FFF2-40B4-BE49-F238E27FC236}">
                  <a16:creationId xmlns:a16="http://schemas.microsoft.com/office/drawing/2014/main" id="{192F176E-C0B9-73E6-E65B-E8B4BBA5D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401" y="3524250"/>
              <a:ext cx="73025" cy="73025"/>
            </a:xfrm>
            <a:custGeom>
              <a:avLst/>
              <a:gdLst>
                <a:gd name="T0" fmla="*/ 32 w 32"/>
                <a:gd name="T1" fmla="*/ 16 h 32"/>
                <a:gd name="T2" fmla="*/ 28 w 32"/>
                <a:gd name="T3" fmla="*/ 5 h 32"/>
                <a:gd name="T4" fmla="*/ 16 w 32"/>
                <a:gd name="T5" fmla="*/ 0 h 32"/>
                <a:gd name="T6" fmla="*/ 5 w 32"/>
                <a:gd name="T7" fmla="*/ 5 h 32"/>
                <a:gd name="T8" fmla="*/ 0 w 32"/>
                <a:gd name="T9" fmla="*/ 16 h 32"/>
                <a:gd name="T10" fmla="*/ 5 w 32"/>
                <a:gd name="T11" fmla="*/ 28 h 32"/>
                <a:gd name="T12" fmla="*/ 16 w 32"/>
                <a:gd name="T13" fmla="*/ 32 h 32"/>
                <a:gd name="T14" fmla="*/ 28 w 32"/>
                <a:gd name="T15" fmla="*/ 28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2"/>
                    <a:pt x="31" y="8"/>
                    <a:pt x="28" y="5"/>
                  </a:cubicBezTo>
                  <a:cubicBezTo>
                    <a:pt x="25" y="2"/>
                    <a:pt x="21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1"/>
                    <a:pt x="2" y="25"/>
                    <a:pt x="5" y="28"/>
                  </a:cubicBezTo>
                  <a:cubicBezTo>
                    <a:pt x="8" y="31"/>
                    <a:pt x="12" y="32"/>
                    <a:pt x="16" y="32"/>
                  </a:cubicBezTo>
                  <a:cubicBezTo>
                    <a:pt x="21" y="32"/>
                    <a:pt x="25" y="31"/>
                    <a:pt x="28" y="28"/>
                  </a:cubicBezTo>
                  <a:cubicBezTo>
                    <a:pt x="31" y="25"/>
                    <a:pt x="32" y="21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3" name="Freeform 58">
              <a:extLst>
                <a:ext uri="{FF2B5EF4-FFF2-40B4-BE49-F238E27FC236}">
                  <a16:creationId xmlns:a16="http://schemas.microsoft.com/office/drawing/2014/main" id="{D609808F-8497-7DBA-94F3-95C7298A3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3560763"/>
              <a:ext cx="73025" cy="73025"/>
            </a:xfrm>
            <a:custGeom>
              <a:avLst/>
              <a:gdLst>
                <a:gd name="T0" fmla="*/ 32 w 32"/>
                <a:gd name="T1" fmla="*/ 16 h 32"/>
                <a:gd name="T2" fmla="*/ 27 w 32"/>
                <a:gd name="T3" fmla="*/ 4 h 32"/>
                <a:gd name="T4" fmla="*/ 16 w 32"/>
                <a:gd name="T5" fmla="*/ 0 h 32"/>
                <a:gd name="T6" fmla="*/ 5 w 32"/>
                <a:gd name="T7" fmla="*/ 4 h 32"/>
                <a:gd name="T8" fmla="*/ 0 w 32"/>
                <a:gd name="T9" fmla="*/ 16 h 32"/>
                <a:gd name="T10" fmla="*/ 5 w 32"/>
                <a:gd name="T11" fmla="*/ 27 h 32"/>
                <a:gd name="T12" fmla="*/ 16 w 32"/>
                <a:gd name="T13" fmla="*/ 32 h 32"/>
                <a:gd name="T14" fmla="*/ 27 w 32"/>
                <a:gd name="T15" fmla="*/ 27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1"/>
                    <a:pt x="30" y="7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20"/>
                    <a:pt x="1" y="24"/>
                    <a:pt x="5" y="27"/>
                  </a:cubicBezTo>
                  <a:cubicBezTo>
                    <a:pt x="8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2" y="20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" name="Freeform 59">
              <a:extLst>
                <a:ext uri="{FF2B5EF4-FFF2-40B4-BE49-F238E27FC236}">
                  <a16:creationId xmlns:a16="http://schemas.microsoft.com/office/drawing/2014/main" id="{733452DB-16D6-AC2C-77E7-0D8B5A303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463" y="3698875"/>
              <a:ext cx="73025" cy="73025"/>
            </a:xfrm>
            <a:custGeom>
              <a:avLst/>
              <a:gdLst>
                <a:gd name="T0" fmla="*/ 32 w 32"/>
                <a:gd name="T1" fmla="*/ 16 h 32"/>
                <a:gd name="T2" fmla="*/ 27 w 32"/>
                <a:gd name="T3" fmla="*/ 4 h 32"/>
                <a:gd name="T4" fmla="*/ 16 w 32"/>
                <a:gd name="T5" fmla="*/ 0 h 32"/>
                <a:gd name="T6" fmla="*/ 5 w 32"/>
                <a:gd name="T7" fmla="*/ 4 h 32"/>
                <a:gd name="T8" fmla="*/ 0 w 32"/>
                <a:gd name="T9" fmla="*/ 16 h 32"/>
                <a:gd name="T10" fmla="*/ 5 w 32"/>
                <a:gd name="T11" fmla="*/ 27 h 32"/>
                <a:gd name="T12" fmla="*/ 16 w 32"/>
                <a:gd name="T13" fmla="*/ 32 h 32"/>
                <a:gd name="T14" fmla="*/ 27 w 32"/>
                <a:gd name="T15" fmla="*/ 27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1"/>
                    <a:pt x="30" y="7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20"/>
                    <a:pt x="1" y="24"/>
                    <a:pt x="5" y="27"/>
                  </a:cubicBezTo>
                  <a:cubicBezTo>
                    <a:pt x="8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2" y="20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5" name="Freeform 60">
              <a:extLst>
                <a:ext uri="{FF2B5EF4-FFF2-40B4-BE49-F238E27FC236}">
                  <a16:creationId xmlns:a16="http://schemas.microsoft.com/office/drawing/2014/main" id="{A1447623-6F94-D8E7-ACA7-5E77B7622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88" y="5172075"/>
              <a:ext cx="73025" cy="73025"/>
            </a:xfrm>
            <a:custGeom>
              <a:avLst/>
              <a:gdLst>
                <a:gd name="T0" fmla="*/ 32 w 32"/>
                <a:gd name="T1" fmla="*/ 16 h 32"/>
                <a:gd name="T2" fmla="*/ 27 w 32"/>
                <a:gd name="T3" fmla="*/ 5 h 32"/>
                <a:gd name="T4" fmla="*/ 16 w 32"/>
                <a:gd name="T5" fmla="*/ 0 h 32"/>
                <a:gd name="T6" fmla="*/ 4 w 32"/>
                <a:gd name="T7" fmla="*/ 5 h 32"/>
                <a:gd name="T8" fmla="*/ 0 w 32"/>
                <a:gd name="T9" fmla="*/ 16 h 32"/>
                <a:gd name="T10" fmla="*/ 4 w 32"/>
                <a:gd name="T11" fmla="*/ 27 h 32"/>
                <a:gd name="T12" fmla="*/ 16 w 32"/>
                <a:gd name="T13" fmla="*/ 32 h 32"/>
                <a:gd name="T14" fmla="*/ 27 w 32"/>
                <a:gd name="T15" fmla="*/ 27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1" y="8"/>
                    <a:pt x="0" y="12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2" y="20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6" name="Freeform 61">
              <a:extLst>
                <a:ext uri="{FF2B5EF4-FFF2-40B4-BE49-F238E27FC236}">
                  <a16:creationId xmlns:a16="http://schemas.microsoft.com/office/drawing/2014/main" id="{8885D458-F7E8-CD06-BBFD-290530026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5824538"/>
              <a:ext cx="73025" cy="73025"/>
            </a:xfrm>
            <a:custGeom>
              <a:avLst/>
              <a:gdLst>
                <a:gd name="T0" fmla="*/ 32 w 32"/>
                <a:gd name="T1" fmla="*/ 16 h 32"/>
                <a:gd name="T2" fmla="*/ 27 w 32"/>
                <a:gd name="T3" fmla="*/ 5 h 32"/>
                <a:gd name="T4" fmla="*/ 16 w 32"/>
                <a:gd name="T5" fmla="*/ 0 h 32"/>
                <a:gd name="T6" fmla="*/ 5 w 32"/>
                <a:gd name="T7" fmla="*/ 5 h 32"/>
                <a:gd name="T8" fmla="*/ 0 w 32"/>
                <a:gd name="T9" fmla="*/ 16 h 32"/>
                <a:gd name="T10" fmla="*/ 5 w 32"/>
                <a:gd name="T11" fmla="*/ 28 h 32"/>
                <a:gd name="T12" fmla="*/ 16 w 32"/>
                <a:gd name="T13" fmla="*/ 32 h 32"/>
                <a:gd name="T14" fmla="*/ 27 w 32"/>
                <a:gd name="T15" fmla="*/ 28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1"/>
                    <a:pt x="2" y="25"/>
                    <a:pt x="5" y="28"/>
                  </a:cubicBezTo>
                  <a:cubicBezTo>
                    <a:pt x="8" y="31"/>
                    <a:pt x="12" y="32"/>
                    <a:pt x="16" y="32"/>
                  </a:cubicBezTo>
                  <a:cubicBezTo>
                    <a:pt x="20" y="32"/>
                    <a:pt x="24" y="31"/>
                    <a:pt x="27" y="28"/>
                  </a:cubicBezTo>
                  <a:cubicBezTo>
                    <a:pt x="30" y="25"/>
                    <a:pt x="32" y="21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3" name="Freeform 68">
              <a:extLst>
                <a:ext uri="{FF2B5EF4-FFF2-40B4-BE49-F238E27FC236}">
                  <a16:creationId xmlns:a16="http://schemas.microsoft.com/office/drawing/2014/main" id="{83FAA73B-7BE5-ED83-922B-D6988778D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576" y="3630613"/>
              <a:ext cx="4103688" cy="2224088"/>
            </a:xfrm>
            <a:custGeom>
              <a:avLst/>
              <a:gdLst>
                <a:gd name="T0" fmla="*/ 2585 w 2585"/>
                <a:gd name="T1" fmla="*/ 203 h 1401"/>
                <a:gd name="T2" fmla="*/ 1940 w 2585"/>
                <a:gd name="T3" fmla="*/ 103 h 1401"/>
                <a:gd name="T4" fmla="*/ 1296 w 2585"/>
                <a:gd name="T5" fmla="*/ 0 h 1401"/>
                <a:gd name="T6" fmla="*/ 663 w 2585"/>
                <a:gd name="T7" fmla="*/ 54 h 1401"/>
                <a:gd name="T8" fmla="*/ 336 w 2585"/>
                <a:gd name="T9" fmla="*/ 134 h 1401"/>
                <a:gd name="T10" fmla="*/ 180 w 2585"/>
                <a:gd name="T11" fmla="*/ 720 h 1401"/>
                <a:gd name="T12" fmla="*/ 80 w 2585"/>
                <a:gd name="T13" fmla="*/ 1293 h 1401"/>
                <a:gd name="T14" fmla="*/ 0 w 2585"/>
                <a:gd name="T15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5" h="1401">
                  <a:moveTo>
                    <a:pt x="2585" y="203"/>
                  </a:moveTo>
                  <a:lnTo>
                    <a:pt x="1940" y="103"/>
                  </a:lnTo>
                  <a:lnTo>
                    <a:pt x="1296" y="0"/>
                  </a:lnTo>
                  <a:lnTo>
                    <a:pt x="663" y="54"/>
                  </a:lnTo>
                  <a:lnTo>
                    <a:pt x="336" y="134"/>
                  </a:lnTo>
                  <a:lnTo>
                    <a:pt x="180" y="720"/>
                  </a:lnTo>
                  <a:lnTo>
                    <a:pt x="80" y="1293"/>
                  </a:lnTo>
                  <a:lnTo>
                    <a:pt x="0" y="1401"/>
                  </a:lnTo>
                </a:path>
              </a:pathLst>
            </a:custGeom>
            <a:noFill/>
            <a:ln w="26988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7" name="Line 72">
              <a:extLst>
                <a:ext uri="{FF2B5EF4-FFF2-40B4-BE49-F238E27FC236}">
                  <a16:creationId xmlns:a16="http://schemas.microsoft.com/office/drawing/2014/main" id="{58A81EBD-4EC2-C993-E424-840ED0E22D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7263" y="3560763"/>
              <a:ext cx="0" cy="320675"/>
            </a:xfrm>
            <a:prstGeom prst="line">
              <a:avLst/>
            </a:prstGeom>
            <a:noFill/>
            <a:ln w="19050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8" name="Line 73">
              <a:extLst>
                <a:ext uri="{FF2B5EF4-FFF2-40B4-BE49-F238E27FC236}">
                  <a16:creationId xmlns:a16="http://schemas.microsoft.com/office/drawing/2014/main" id="{0D767C00-7B7E-647C-230D-5C0732174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263" y="3673475"/>
              <a:ext cx="0" cy="327025"/>
            </a:xfrm>
            <a:prstGeom prst="line">
              <a:avLst/>
            </a:prstGeom>
            <a:noFill/>
            <a:ln w="19050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9" name="Line 74">
              <a:extLst>
                <a:ext uri="{FF2B5EF4-FFF2-40B4-BE49-F238E27FC236}">
                  <a16:creationId xmlns:a16="http://schemas.microsoft.com/office/drawing/2014/main" id="{4E172B1A-87CC-6DA2-12CB-024CF7AD1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3813" y="5616575"/>
              <a:ext cx="0" cy="150813"/>
            </a:xfrm>
            <a:prstGeom prst="line">
              <a:avLst/>
            </a:prstGeom>
            <a:noFill/>
            <a:ln w="19050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0" name="Line 75">
              <a:extLst>
                <a:ext uri="{FF2B5EF4-FFF2-40B4-BE49-F238E27FC236}">
                  <a16:creationId xmlns:a16="http://schemas.microsoft.com/office/drawing/2014/main" id="{EB90CBA0-3369-B12B-4902-68A60EE6C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5263" y="4616450"/>
              <a:ext cx="0" cy="320675"/>
            </a:xfrm>
            <a:prstGeom prst="line">
              <a:avLst/>
            </a:prstGeom>
            <a:noFill/>
            <a:ln w="19050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5" name="Line 80">
              <a:extLst>
                <a:ext uri="{FF2B5EF4-FFF2-40B4-BE49-F238E27FC236}">
                  <a16:creationId xmlns:a16="http://schemas.microsoft.com/office/drawing/2014/main" id="{3B0D92F9-F0AD-FA6B-9025-6131F7399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5451" y="5778500"/>
              <a:ext cx="0" cy="60325"/>
            </a:xfrm>
            <a:prstGeom prst="line">
              <a:avLst/>
            </a:prstGeom>
            <a:noFill/>
            <a:ln w="19050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6" name="Line 81">
              <a:extLst>
                <a:ext uri="{FF2B5EF4-FFF2-40B4-BE49-F238E27FC236}">
                  <a16:creationId xmlns:a16="http://schemas.microsoft.com/office/drawing/2014/main" id="{8D24F290-B883-D4F2-0B9A-AA8B51B5A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7326" y="3794125"/>
              <a:ext cx="0" cy="323850"/>
            </a:xfrm>
            <a:prstGeom prst="line">
              <a:avLst/>
            </a:prstGeom>
            <a:noFill/>
            <a:ln w="19050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7" name="Line 82">
              <a:extLst>
                <a:ext uri="{FF2B5EF4-FFF2-40B4-BE49-F238E27FC236}">
                  <a16:creationId xmlns:a16="http://schemas.microsoft.com/office/drawing/2014/main" id="{A1ECFA7D-FB9D-C6C0-439D-4CA3D8769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326" y="3627438"/>
              <a:ext cx="0" cy="314325"/>
            </a:xfrm>
            <a:prstGeom prst="line">
              <a:avLst/>
            </a:prstGeom>
            <a:noFill/>
            <a:ln w="19050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8" name="Line 83">
              <a:extLst>
                <a:ext uri="{FF2B5EF4-FFF2-40B4-BE49-F238E27FC236}">
                  <a16:creationId xmlns:a16="http://schemas.microsoft.com/office/drawing/2014/main" id="{D9083634-DB5D-46B1-5550-6EA7884C7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6913" y="3475038"/>
              <a:ext cx="0" cy="301625"/>
            </a:xfrm>
            <a:prstGeom prst="line">
              <a:avLst/>
            </a:prstGeom>
            <a:noFill/>
            <a:ln w="19050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9" name="Freeform 84">
              <a:extLst>
                <a:ext uri="{FF2B5EF4-FFF2-40B4-BE49-F238E27FC236}">
                  <a16:creationId xmlns:a16="http://schemas.microsoft.com/office/drawing/2014/main" id="{966424BB-DA1C-FDA3-8FDD-87F543A54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063" y="5818188"/>
              <a:ext cx="73025" cy="73025"/>
            </a:xfrm>
            <a:custGeom>
              <a:avLst/>
              <a:gdLst>
                <a:gd name="T0" fmla="*/ 28 w 32"/>
                <a:gd name="T1" fmla="*/ 28 h 32"/>
                <a:gd name="T2" fmla="*/ 32 w 32"/>
                <a:gd name="T3" fmla="*/ 16 h 32"/>
                <a:gd name="T4" fmla="*/ 28 w 32"/>
                <a:gd name="T5" fmla="*/ 5 h 32"/>
                <a:gd name="T6" fmla="*/ 16 w 32"/>
                <a:gd name="T7" fmla="*/ 0 h 32"/>
                <a:gd name="T8" fmla="*/ 5 w 32"/>
                <a:gd name="T9" fmla="*/ 5 h 32"/>
                <a:gd name="T10" fmla="*/ 0 w 32"/>
                <a:gd name="T11" fmla="*/ 16 h 32"/>
                <a:gd name="T12" fmla="*/ 5 w 32"/>
                <a:gd name="T13" fmla="*/ 28 h 32"/>
                <a:gd name="T14" fmla="*/ 16 w 32"/>
                <a:gd name="T15" fmla="*/ 32 h 32"/>
                <a:gd name="T16" fmla="*/ 28 w 32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8" y="28"/>
                  </a:moveTo>
                  <a:cubicBezTo>
                    <a:pt x="31" y="24"/>
                    <a:pt x="32" y="21"/>
                    <a:pt x="32" y="16"/>
                  </a:cubicBezTo>
                  <a:cubicBezTo>
                    <a:pt x="32" y="12"/>
                    <a:pt x="31" y="8"/>
                    <a:pt x="28" y="5"/>
                  </a:cubicBezTo>
                  <a:cubicBezTo>
                    <a:pt x="25" y="2"/>
                    <a:pt x="21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1"/>
                    <a:pt x="2" y="24"/>
                    <a:pt x="5" y="28"/>
                  </a:cubicBezTo>
                  <a:cubicBezTo>
                    <a:pt x="8" y="31"/>
                    <a:pt x="12" y="32"/>
                    <a:pt x="16" y="32"/>
                  </a:cubicBezTo>
                  <a:cubicBezTo>
                    <a:pt x="21" y="32"/>
                    <a:pt x="25" y="31"/>
                    <a:pt x="28" y="28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0" name="Freeform 85">
              <a:extLst>
                <a:ext uri="{FF2B5EF4-FFF2-40B4-BE49-F238E27FC236}">
                  <a16:creationId xmlns:a16="http://schemas.microsoft.com/office/drawing/2014/main" id="{7B537BA7-B499-249B-D913-AF2A3A934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063" y="5646738"/>
              <a:ext cx="73025" cy="73025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5 h 32"/>
                <a:gd name="T6" fmla="*/ 16 w 32"/>
                <a:gd name="T7" fmla="*/ 0 h 32"/>
                <a:gd name="T8" fmla="*/ 4 w 32"/>
                <a:gd name="T9" fmla="*/ 5 h 32"/>
                <a:gd name="T10" fmla="*/ 0 w 32"/>
                <a:gd name="T11" fmla="*/ 16 h 32"/>
                <a:gd name="T12" fmla="*/ 4 w 32"/>
                <a:gd name="T13" fmla="*/ 27 h 32"/>
                <a:gd name="T14" fmla="*/ 16 w 32"/>
                <a:gd name="T15" fmla="*/ 32 h 32"/>
                <a:gd name="T16" fmla="*/ 27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1" y="8"/>
                    <a:pt x="0" y="12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1" name="Freeform 86">
              <a:extLst>
                <a:ext uri="{FF2B5EF4-FFF2-40B4-BE49-F238E27FC236}">
                  <a16:creationId xmlns:a16="http://schemas.microsoft.com/office/drawing/2014/main" id="{13A679B2-D1FF-472F-7F2F-C571B617A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813" y="4737100"/>
              <a:ext cx="73025" cy="73025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4 h 32"/>
                <a:gd name="T6" fmla="*/ 16 w 32"/>
                <a:gd name="T7" fmla="*/ 0 h 32"/>
                <a:gd name="T8" fmla="*/ 4 w 32"/>
                <a:gd name="T9" fmla="*/ 4 h 32"/>
                <a:gd name="T10" fmla="*/ 0 w 32"/>
                <a:gd name="T11" fmla="*/ 16 h 32"/>
                <a:gd name="T12" fmla="*/ 4 w 32"/>
                <a:gd name="T13" fmla="*/ 27 h 32"/>
                <a:gd name="T14" fmla="*/ 16 w 32"/>
                <a:gd name="T15" fmla="*/ 32 h 32"/>
                <a:gd name="T16" fmla="*/ 27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7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2" name="Freeform 87">
              <a:extLst>
                <a:ext uri="{FF2B5EF4-FFF2-40B4-BE49-F238E27FC236}">
                  <a16:creationId xmlns:a16="http://schemas.microsoft.com/office/drawing/2014/main" id="{F3822B1C-AE5A-69D6-C63B-E03EBBBD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1" y="3806825"/>
              <a:ext cx="73025" cy="73025"/>
            </a:xfrm>
            <a:custGeom>
              <a:avLst/>
              <a:gdLst>
                <a:gd name="T0" fmla="*/ 27 w 32"/>
                <a:gd name="T1" fmla="*/ 28 h 32"/>
                <a:gd name="T2" fmla="*/ 32 w 32"/>
                <a:gd name="T3" fmla="*/ 16 h 32"/>
                <a:gd name="T4" fmla="*/ 27 w 32"/>
                <a:gd name="T5" fmla="*/ 5 h 32"/>
                <a:gd name="T6" fmla="*/ 16 w 32"/>
                <a:gd name="T7" fmla="*/ 0 h 32"/>
                <a:gd name="T8" fmla="*/ 5 w 32"/>
                <a:gd name="T9" fmla="*/ 5 h 32"/>
                <a:gd name="T10" fmla="*/ 0 w 32"/>
                <a:gd name="T11" fmla="*/ 16 h 32"/>
                <a:gd name="T12" fmla="*/ 5 w 32"/>
                <a:gd name="T13" fmla="*/ 28 h 32"/>
                <a:gd name="T14" fmla="*/ 16 w 32"/>
                <a:gd name="T15" fmla="*/ 32 h 32"/>
                <a:gd name="T16" fmla="*/ 27 w 32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8"/>
                  </a:moveTo>
                  <a:cubicBezTo>
                    <a:pt x="30" y="24"/>
                    <a:pt x="32" y="21"/>
                    <a:pt x="32" y="16"/>
                  </a:cubicBez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1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1"/>
                    <a:pt x="2" y="24"/>
                    <a:pt x="5" y="28"/>
                  </a:cubicBezTo>
                  <a:cubicBezTo>
                    <a:pt x="8" y="31"/>
                    <a:pt x="12" y="32"/>
                    <a:pt x="16" y="32"/>
                  </a:cubicBezTo>
                  <a:cubicBezTo>
                    <a:pt x="21" y="32"/>
                    <a:pt x="24" y="31"/>
                    <a:pt x="27" y="28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3" name="Freeform 88">
              <a:extLst>
                <a:ext uri="{FF2B5EF4-FFF2-40B4-BE49-F238E27FC236}">
                  <a16:creationId xmlns:a16="http://schemas.microsoft.com/office/drawing/2014/main" id="{ED9B8D03-83D9-A092-66C8-EAC0E5D0E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51" y="3683000"/>
              <a:ext cx="73025" cy="73025"/>
            </a:xfrm>
            <a:custGeom>
              <a:avLst/>
              <a:gdLst>
                <a:gd name="T0" fmla="*/ 28 w 32"/>
                <a:gd name="T1" fmla="*/ 28 h 32"/>
                <a:gd name="T2" fmla="*/ 32 w 32"/>
                <a:gd name="T3" fmla="*/ 16 h 32"/>
                <a:gd name="T4" fmla="*/ 28 w 32"/>
                <a:gd name="T5" fmla="*/ 5 h 32"/>
                <a:gd name="T6" fmla="*/ 16 w 32"/>
                <a:gd name="T7" fmla="*/ 0 h 32"/>
                <a:gd name="T8" fmla="*/ 5 w 32"/>
                <a:gd name="T9" fmla="*/ 5 h 32"/>
                <a:gd name="T10" fmla="*/ 0 w 32"/>
                <a:gd name="T11" fmla="*/ 16 h 32"/>
                <a:gd name="T12" fmla="*/ 5 w 32"/>
                <a:gd name="T13" fmla="*/ 28 h 32"/>
                <a:gd name="T14" fmla="*/ 16 w 32"/>
                <a:gd name="T15" fmla="*/ 32 h 32"/>
                <a:gd name="T16" fmla="*/ 28 w 32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8" y="28"/>
                  </a:moveTo>
                  <a:cubicBezTo>
                    <a:pt x="31" y="25"/>
                    <a:pt x="32" y="21"/>
                    <a:pt x="32" y="16"/>
                  </a:cubicBezTo>
                  <a:cubicBezTo>
                    <a:pt x="32" y="12"/>
                    <a:pt x="31" y="8"/>
                    <a:pt x="28" y="5"/>
                  </a:cubicBezTo>
                  <a:cubicBezTo>
                    <a:pt x="25" y="2"/>
                    <a:pt x="21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1"/>
                    <a:pt x="2" y="25"/>
                    <a:pt x="5" y="28"/>
                  </a:cubicBezTo>
                  <a:cubicBezTo>
                    <a:pt x="8" y="31"/>
                    <a:pt x="12" y="32"/>
                    <a:pt x="16" y="32"/>
                  </a:cubicBezTo>
                  <a:cubicBezTo>
                    <a:pt x="21" y="32"/>
                    <a:pt x="25" y="31"/>
                    <a:pt x="28" y="28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4" name="Freeform 89">
              <a:extLst>
                <a:ext uri="{FF2B5EF4-FFF2-40B4-BE49-F238E27FC236}">
                  <a16:creationId xmlns:a16="http://schemas.microsoft.com/office/drawing/2014/main" id="{7DCAE605-D321-751D-EB49-B319A9145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163" y="3592513"/>
              <a:ext cx="73025" cy="74613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4 h 32"/>
                <a:gd name="T6" fmla="*/ 16 w 32"/>
                <a:gd name="T7" fmla="*/ 0 h 32"/>
                <a:gd name="T8" fmla="*/ 5 w 32"/>
                <a:gd name="T9" fmla="*/ 4 h 32"/>
                <a:gd name="T10" fmla="*/ 0 w 32"/>
                <a:gd name="T11" fmla="*/ 16 h 32"/>
                <a:gd name="T12" fmla="*/ 5 w 32"/>
                <a:gd name="T13" fmla="*/ 27 h 32"/>
                <a:gd name="T14" fmla="*/ 16 w 32"/>
                <a:gd name="T15" fmla="*/ 32 h 32"/>
                <a:gd name="T16" fmla="*/ 27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7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" name="Freeform 90">
              <a:extLst>
                <a:ext uri="{FF2B5EF4-FFF2-40B4-BE49-F238E27FC236}">
                  <a16:creationId xmlns:a16="http://schemas.microsoft.com/office/drawing/2014/main" id="{2B48574C-E341-5E02-9A05-1B3BB1BD6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3757613"/>
              <a:ext cx="73025" cy="73025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4 h 32"/>
                <a:gd name="T6" fmla="*/ 16 w 32"/>
                <a:gd name="T7" fmla="*/ 0 h 32"/>
                <a:gd name="T8" fmla="*/ 5 w 32"/>
                <a:gd name="T9" fmla="*/ 4 h 32"/>
                <a:gd name="T10" fmla="*/ 0 w 32"/>
                <a:gd name="T11" fmla="*/ 16 h 32"/>
                <a:gd name="T12" fmla="*/ 5 w 32"/>
                <a:gd name="T13" fmla="*/ 27 h 32"/>
                <a:gd name="T14" fmla="*/ 16 w 32"/>
                <a:gd name="T15" fmla="*/ 32 h 32"/>
                <a:gd name="T16" fmla="*/ 27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7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20"/>
                    <a:pt x="1" y="24"/>
                    <a:pt x="5" y="27"/>
                  </a:cubicBezTo>
                  <a:cubicBezTo>
                    <a:pt x="8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" name="Freeform 91">
              <a:extLst>
                <a:ext uri="{FF2B5EF4-FFF2-40B4-BE49-F238E27FC236}">
                  <a16:creationId xmlns:a16="http://schemas.microsoft.com/office/drawing/2014/main" id="{43DF292F-3790-CF37-394D-D145C2DA4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3" y="3916363"/>
              <a:ext cx="73025" cy="73025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4 h 32"/>
                <a:gd name="T6" fmla="*/ 16 w 32"/>
                <a:gd name="T7" fmla="*/ 0 h 32"/>
                <a:gd name="T8" fmla="*/ 4 w 32"/>
                <a:gd name="T9" fmla="*/ 4 h 32"/>
                <a:gd name="T10" fmla="*/ 0 w 32"/>
                <a:gd name="T11" fmla="*/ 16 h 32"/>
                <a:gd name="T12" fmla="*/ 4 w 32"/>
                <a:gd name="T13" fmla="*/ 27 h 32"/>
                <a:gd name="T14" fmla="*/ 16 w 32"/>
                <a:gd name="T15" fmla="*/ 32 h 32"/>
                <a:gd name="T16" fmla="*/ 27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8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1" y="8"/>
                    <a:pt x="0" y="11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" name="Freeform 92">
              <a:extLst>
                <a:ext uri="{FF2B5EF4-FFF2-40B4-BE49-F238E27FC236}">
                  <a16:creationId xmlns:a16="http://schemas.microsoft.com/office/drawing/2014/main" id="{0319FB4F-2B5A-6F83-C9FA-5D2BAE71E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63" y="5835650"/>
              <a:ext cx="73025" cy="73025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5 h 32"/>
                <a:gd name="T6" fmla="*/ 16 w 32"/>
                <a:gd name="T7" fmla="*/ 0 h 32"/>
                <a:gd name="T8" fmla="*/ 5 w 32"/>
                <a:gd name="T9" fmla="*/ 5 h 32"/>
                <a:gd name="T10" fmla="*/ 0 w 32"/>
                <a:gd name="T11" fmla="*/ 16 h 32"/>
                <a:gd name="T12" fmla="*/ 5 w 32"/>
                <a:gd name="T13" fmla="*/ 27 h 32"/>
                <a:gd name="T14" fmla="*/ 16 w 32"/>
                <a:gd name="T15" fmla="*/ 32 h 32"/>
                <a:gd name="T16" fmla="*/ 27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5" name="Freeform 100">
              <a:extLst>
                <a:ext uri="{FF2B5EF4-FFF2-40B4-BE49-F238E27FC236}">
                  <a16:creationId xmlns:a16="http://schemas.microsoft.com/office/drawing/2014/main" id="{2A8E9981-369B-904C-F3C5-3DE9C2387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1" y="3108325"/>
              <a:ext cx="0" cy="465138"/>
            </a:xfrm>
            <a:custGeom>
              <a:avLst/>
              <a:gdLst>
                <a:gd name="T0" fmla="*/ 293 h 293"/>
                <a:gd name="T1" fmla="*/ 141 h 293"/>
                <a:gd name="T2" fmla="*/ 0 h 29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3">
                  <a:moveTo>
                    <a:pt x="0" y="293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9" name="Freeform 114">
              <a:extLst>
                <a:ext uri="{FF2B5EF4-FFF2-40B4-BE49-F238E27FC236}">
                  <a16:creationId xmlns:a16="http://schemas.microsoft.com/office/drawing/2014/main" id="{0B499865-AEFB-BD67-A1E9-2B42ED42A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176" y="3300413"/>
              <a:ext cx="73025" cy="73025"/>
            </a:xfrm>
            <a:custGeom>
              <a:avLst/>
              <a:gdLst>
                <a:gd name="T0" fmla="*/ 32 w 32"/>
                <a:gd name="T1" fmla="*/ 16 h 32"/>
                <a:gd name="T2" fmla="*/ 27 w 32"/>
                <a:gd name="T3" fmla="*/ 5 h 32"/>
                <a:gd name="T4" fmla="*/ 16 w 32"/>
                <a:gd name="T5" fmla="*/ 0 h 32"/>
                <a:gd name="T6" fmla="*/ 5 w 32"/>
                <a:gd name="T7" fmla="*/ 5 h 32"/>
                <a:gd name="T8" fmla="*/ 0 w 32"/>
                <a:gd name="T9" fmla="*/ 16 h 32"/>
                <a:gd name="T10" fmla="*/ 5 w 32"/>
                <a:gd name="T11" fmla="*/ 27 h 32"/>
                <a:gd name="T12" fmla="*/ 16 w 32"/>
                <a:gd name="T13" fmla="*/ 32 h 32"/>
                <a:gd name="T14" fmla="*/ 27 w 32"/>
                <a:gd name="T15" fmla="*/ 27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1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1" y="32"/>
                    <a:pt x="24" y="30"/>
                    <a:pt x="27" y="27"/>
                  </a:cubicBezTo>
                  <a:cubicBezTo>
                    <a:pt x="30" y="24"/>
                    <a:pt x="32" y="20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0" name="Freeform 115">
              <a:extLst>
                <a:ext uri="{FF2B5EF4-FFF2-40B4-BE49-F238E27FC236}">
                  <a16:creationId xmlns:a16="http://schemas.microsoft.com/office/drawing/2014/main" id="{10A63E89-75F1-3C6D-AC09-E19BABB9C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5822950"/>
              <a:ext cx="73025" cy="73025"/>
            </a:xfrm>
            <a:custGeom>
              <a:avLst/>
              <a:gdLst>
                <a:gd name="T0" fmla="*/ 32 w 32"/>
                <a:gd name="T1" fmla="*/ 16 h 32"/>
                <a:gd name="T2" fmla="*/ 28 w 32"/>
                <a:gd name="T3" fmla="*/ 4 h 32"/>
                <a:gd name="T4" fmla="*/ 16 w 32"/>
                <a:gd name="T5" fmla="*/ 0 h 32"/>
                <a:gd name="T6" fmla="*/ 5 w 32"/>
                <a:gd name="T7" fmla="*/ 4 h 32"/>
                <a:gd name="T8" fmla="*/ 0 w 32"/>
                <a:gd name="T9" fmla="*/ 16 h 32"/>
                <a:gd name="T10" fmla="*/ 5 w 32"/>
                <a:gd name="T11" fmla="*/ 27 h 32"/>
                <a:gd name="T12" fmla="*/ 16 w 32"/>
                <a:gd name="T13" fmla="*/ 32 h 32"/>
                <a:gd name="T14" fmla="*/ 28 w 32"/>
                <a:gd name="T15" fmla="*/ 27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1"/>
                    <a:pt x="31" y="8"/>
                    <a:pt x="28" y="4"/>
                  </a:cubicBezTo>
                  <a:cubicBezTo>
                    <a:pt x="25" y="1"/>
                    <a:pt x="21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8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1" y="32"/>
                    <a:pt x="25" y="30"/>
                    <a:pt x="28" y="27"/>
                  </a:cubicBezTo>
                  <a:cubicBezTo>
                    <a:pt x="31" y="24"/>
                    <a:pt x="32" y="20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2" name="Freeform 117">
              <a:extLst>
                <a:ext uri="{FF2B5EF4-FFF2-40B4-BE49-F238E27FC236}">
                  <a16:creationId xmlns:a16="http://schemas.microsoft.com/office/drawing/2014/main" id="{373C2B5D-FD16-835C-7742-4EFAD4F8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101" y="5200650"/>
              <a:ext cx="0" cy="415925"/>
            </a:xfrm>
            <a:custGeom>
              <a:avLst/>
              <a:gdLst>
                <a:gd name="T0" fmla="*/ 0 h 262"/>
                <a:gd name="T1" fmla="*/ 141 h 262"/>
                <a:gd name="T2" fmla="*/ 262 h 2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2">
                  <a:moveTo>
                    <a:pt x="0" y="0"/>
                  </a:moveTo>
                  <a:lnTo>
                    <a:pt x="0" y="141"/>
                  </a:lnTo>
                  <a:lnTo>
                    <a:pt x="0" y="262"/>
                  </a:lnTo>
                </a:path>
              </a:pathLst>
            </a:custGeom>
            <a:noFill/>
            <a:ln w="19050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5" name="Freeform 130">
              <a:extLst>
                <a:ext uri="{FF2B5EF4-FFF2-40B4-BE49-F238E27FC236}">
                  <a16:creationId xmlns:a16="http://schemas.microsoft.com/office/drawing/2014/main" id="{C0C31247-767B-1D64-DBCB-32DDB074D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88" y="5387975"/>
              <a:ext cx="73025" cy="73025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5 h 32"/>
                <a:gd name="T6" fmla="*/ 16 w 32"/>
                <a:gd name="T7" fmla="*/ 0 h 32"/>
                <a:gd name="T8" fmla="*/ 4 w 32"/>
                <a:gd name="T9" fmla="*/ 5 h 32"/>
                <a:gd name="T10" fmla="*/ 0 w 32"/>
                <a:gd name="T11" fmla="*/ 16 h 32"/>
                <a:gd name="T12" fmla="*/ 4 w 32"/>
                <a:gd name="T13" fmla="*/ 27 h 32"/>
                <a:gd name="T14" fmla="*/ 16 w 32"/>
                <a:gd name="T15" fmla="*/ 32 h 32"/>
                <a:gd name="T16" fmla="*/ 27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1" y="8"/>
                    <a:pt x="0" y="12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6" name="Freeform 131">
              <a:extLst>
                <a:ext uri="{FF2B5EF4-FFF2-40B4-BE49-F238E27FC236}">
                  <a16:creationId xmlns:a16="http://schemas.microsoft.com/office/drawing/2014/main" id="{AE8779A3-1F49-DC36-ADFE-80A1B2065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63" y="5824538"/>
              <a:ext cx="73025" cy="73025"/>
            </a:xfrm>
            <a:custGeom>
              <a:avLst/>
              <a:gdLst>
                <a:gd name="T0" fmla="*/ 27 w 32"/>
                <a:gd name="T1" fmla="*/ 28 h 32"/>
                <a:gd name="T2" fmla="*/ 32 w 32"/>
                <a:gd name="T3" fmla="*/ 16 h 32"/>
                <a:gd name="T4" fmla="*/ 27 w 32"/>
                <a:gd name="T5" fmla="*/ 5 h 32"/>
                <a:gd name="T6" fmla="*/ 16 w 32"/>
                <a:gd name="T7" fmla="*/ 0 h 32"/>
                <a:gd name="T8" fmla="*/ 5 w 32"/>
                <a:gd name="T9" fmla="*/ 5 h 32"/>
                <a:gd name="T10" fmla="*/ 0 w 32"/>
                <a:gd name="T11" fmla="*/ 16 h 32"/>
                <a:gd name="T12" fmla="*/ 5 w 32"/>
                <a:gd name="T13" fmla="*/ 28 h 32"/>
                <a:gd name="T14" fmla="*/ 16 w 32"/>
                <a:gd name="T15" fmla="*/ 32 h 32"/>
                <a:gd name="T16" fmla="*/ 27 w 32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8"/>
                  </a:moveTo>
                  <a:cubicBezTo>
                    <a:pt x="30" y="25"/>
                    <a:pt x="32" y="21"/>
                    <a:pt x="32" y="16"/>
                  </a:cubicBez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1"/>
                    <a:pt x="2" y="25"/>
                    <a:pt x="5" y="28"/>
                  </a:cubicBezTo>
                  <a:cubicBezTo>
                    <a:pt x="8" y="31"/>
                    <a:pt x="12" y="32"/>
                    <a:pt x="16" y="32"/>
                  </a:cubicBezTo>
                  <a:cubicBezTo>
                    <a:pt x="20" y="32"/>
                    <a:pt x="24" y="31"/>
                    <a:pt x="27" y="28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2" name="ZoneTexte 291">
            <a:extLst>
              <a:ext uri="{FF2B5EF4-FFF2-40B4-BE49-F238E27FC236}">
                <a16:creationId xmlns:a16="http://schemas.microsoft.com/office/drawing/2014/main" id="{657A8C8A-AC91-F0CC-DF66-6AE7EAF612C5}"/>
              </a:ext>
            </a:extLst>
          </p:cNvPr>
          <p:cNvSpPr txBox="1"/>
          <p:nvPr/>
        </p:nvSpPr>
        <p:spPr>
          <a:xfrm>
            <a:off x="1672121" y="2287252"/>
            <a:ext cx="2957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HIV-1 RNA &lt; 50 copies/mL</a:t>
            </a:r>
          </a:p>
        </p:txBody>
      </p:sp>
      <p:sp>
        <p:nvSpPr>
          <p:cNvPr id="297" name="ZoneTexte 296">
            <a:extLst>
              <a:ext uri="{FF2B5EF4-FFF2-40B4-BE49-F238E27FC236}">
                <a16:creationId xmlns:a16="http://schemas.microsoft.com/office/drawing/2014/main" id="{12948E35-E697-F70E-1D36-11898ADE14CD}"/>
              </a:ext>
            </a:extLst>
          </p:cNvPr>
          <p:cNvSpPr txBox="1"/>
          <p:nvPr/>
        </p:nvSpPr>
        <p:spPr>
          <a:xfrm>
            <a:off x="7845444" y="2287252"/>
            <a:ext cx="2957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HIV-1 RNA &lt; 50 copies/mL</a:t>
            </a:r>
          </a:p>
        </p:txBody>
      </p:sp>
      <p:graphicFrame>
        <p:nvGraphicFramePr>
          <p:cNvPr id="314" name="Tableau 313">
            <a:extLst>
              <a:ext uri="{FF2B5EF4-FFF2-40B4-BE49-F238E27FC236}">
                <a16:creationId xmlns:a16="http://schemas.microsoft.com/office/drawing/2014/main" id="{B3E66D8E-2D7D-D636-678B-A79C2FF416AB}"/>
              </a:ext>
            </a:extLst>
          </p:cNvPr>
          <p:cNvGraphicFramePr>
            <a:graphicFrameLocks noGrp="1"/>
          </p:cNvGraphicFramePr>
          <p:nvPr/>
        </p:nvGraphicFramePr>
        <p:xfrm>
          <a:off x="1635796" y="4347050"/>
          <a:ext cx="3880767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6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141">
                  <a:extLst>
                    <a:ext uri="{9D8B030D-6E8A-4147-A177-3AD203B41FA5}">
                      <a16:colId xmlns:a16="http://schemas.microsoft.com/office/drawing/2014/main" val="1863845414"/>
                    </a:ext>
                  </a:extLst>
                </a:gridCol>
              </a:tblGrid>
              <a:tr h="42593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latin typeface="+mj-lt"/>
                        </a:rPr>
                        <a:t>HIV RNA &lt; 50 cp/mL, n (%)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DTG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EFV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Difference, % (95% CI)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214 (69.0)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187 (61.7)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7.3 </a:t>
                      </a:r>
                      <a:b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(-0.2,14.8)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BC2D4B0E-2568-B18D-73C3-091F6AFC4ED8}"/>
              </a:ext>
            </a:extLst>
          </p:cNvPr>
          <p:cNvGrpSpPr/>
          <p:nvPr/>
        </p:nvGrpSpPr>
        <p:grpSpPr>
          <a:xfrm>
            <a:off x="626401" y="2405071"/>
            <a:ext cx="4855510" cy="4106461"/>
            <a:chOff x="626401" y="2405071"/>
            <a:chExt cx="4855510" cy="4106461"/>
          </a:xfrm>
        </p:grpSpPr>
        <p:sp>
          <p:nvSpPr>
            <p:cNvPr id="267" name="Line 132">
              <a:extLst>
                <a:ext uri="{FF2B5EF4-FFF2-40B4-BE49-F238E27FC236}">
                  <a16:creationId xmlns:a16="http://schemas.microsoft.com/office/drawing/2014/main" id="{99AE91D1-A161-09DA-171C-9CDE8EC8D5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2663" y="5767388"/>
              <a:ext cx="452438" cy="0"/>
            </a:xfrm>
            <a:prstGeom prst="line">
              <a:avLst/>
            </a:prstGeom>
            <a:noFill/>
            <a:ln w="28575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8" name="Line 133">
              <a:extLst>
                <a:ext uri="{FF2B5EF4-FFF2-40B4-BE49-F238E27FC236}">
                  <a16:creationId xmlns:a16="http://schemas.microsoft.com/office/drawing/2014/main" id="{0F2B0C43-CA45-5B97-364E-413248497B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2663" y="5520400"/>
              <a:ext cx="452438" cy="0"/>
            </a:xfrm>
            <a:prstGeom prst="line">
              <a:avLst/>
            </a:prstGeom>
            <a:noFill/>
            <a:ln w="2857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9" name="Freeform 134">
              <a:extLst>
                <a:ext uri="{FF2B5EF4-FFF2-40B4-BE49-F238E27FC236}">
                  <a16:creationId xmlns:a16="http://schemas.microsoft.com/office/drawing/2014/main" id="{B6F8D023-9903-AD74-8267-065130BD0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5483887"/>
              <a:ext cx="73025" cy="73025"/>
            </a:xfrm>
            <a:custGeom>
              <a:avLst/>
              <a:gdLst>
                <a:gd name="T0" fmla="*/ 32 w 32"/>
                <a:gd name="T1" fmla="*/ 16 h 32"/>
                <a:gd name="T2" fmla="*/ 27 w 32"/>
                <a:gd name="T3" fmla="*/ 4 h 32"/>
                <a:gd name="T4" fmla="*/ 16 w 32"/>
                <a:gd name="T5" fmla="*/ 0 h 32"/>
                <a:gd name="T6" fmla="*/ 4 w 32"/>
                <a:gd name="T7" fmla="*/ 4 h 32"/>
                <a:gd name="T8" fmla="*/ 0 w 32"/>
                <a:gd name="T9" fmla="*/ 16 h 32"/>
                <a:gd name="T10" fmla="*/ 4 w 32"/>
                <a:gd name="T11" fmla="*/ 27 h 32"/>
                <a:gd name="T12" fmla="*/ 16 w 32"/>
                <a:gd name="T13" fmla="*/ 32 h 32"/>
                <a:gd name="T14" fmla="*/ 27 w 32"/>
                <a:gd name="T15" fmla="*/ 27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1"/>
                    <a:pt x="30" y="8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1" y="8"/>
                    <a:pt x="0" y="11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2" y="20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0" name="Freeform 135">
              <a:extLst>
                <a:ext uri="{FF2B5EF4-FFF2-40B4-BE49-F238E27FC236}">
                  <a16:creationId xmlns:a16="http://schemas.microsoft.com/office/drawing/2014/main" id="{00ABDEDA-375E-EF9D-A8C8-128664942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5730875"/>
              <a:ext cx="73025" cy="73025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4 h 32"/>
                <a:gd name="T6" fmla="*/ 16 w 32"/>
                <a:gd name="T7" fmla="*/ 0 h 32"/>
                <a:gd name="T8" fmla="*/ 4 w 32"/>
                <a:gd name="T9" fmla="*/ 4 h 32"/>
                <a:gd name="T10" fmla="*/ 0 w 32"/>
                <a:gd name="T11" fmla="*/ 16 h 32"/>
                <a:gd name="T12" fmla="*/ 4 w 32"/>
                <a:gd name="T13" fmla="*/ 27 h 32"/>
                <a:gd name="T14" fmla="*/ 16 w 32"/>
                <a:gd name="T15" fmla="*/ 32 h 32"/>
                <a:gd name="T16" fmla="*/ 27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8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1" y="8"/>
                    <a:pt x="0" y="11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7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1" name="ZoneTexte 280">
              <a:extLst>
                <a:ext uri="{FF2B5EF4-FFF2-40B4-BE49-F238E27FC236}">
                  <a16:creationId xmlns:a16="http://schemas.microsoft.com/office/drawing/2014/main" id="{B797DA8A-4564-873A-1591-2AB7C458BCE2}"/>
                </a:ext>
              </a:extLst>
            </p:cNvPr>
            <p:cNvSpPr txBox="1"/>
            <p:nvPr/>
          </p:nvSpPr>
          <p:spPr>
            <a:xfrm>
              <a:off x="783496" y="5738398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0</a:t>
              </a: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106BBE10-CA35-BC40-2F6C-0373CCC17959}"/>
                </a:ext>
              </a:extLst>
            </p:cNvPr>
            <p:cNvSpPr txBox="1"/>
            <p:nvPr/>
          </p:nvSpPr>
          <p:spPr>
            <a:xfrm>
              <a:off x="704949" y="511616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20</a:t>
              </a: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B2F69AC0-827E-D5D5-9716-8F13262008B1}"/>
                </a:ext>
              </a:extLst>
            </p:cNvPr>
            <p:cNvSpPr txBox="1"/>
            <p:nvPr/>
          </p:nvSpPr>
          <p:spPr>
            <a:xfrm>
              <a:off x="704949" y="449393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40</a:t>
              </a:r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7B63F125-EDC1-2A47-D1B8-947344E7D1D6}"/>
                </a:ext>
              </a:extLst>
            </p:cNvPr>
            <p:cNvSpPr txBox="1"/>
            <p:nvPr/>
          </p:nvSpPr>
          <p:spPr>
            <a:xfrm>
              <a:off x="704949" y="387170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60</a:t>
              </a: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2B634081-0984-970C-8515-0153E01FF827}"/>
                </a:ext>
              </a:extLst>
            </p:cNvPr>
            <p:cNvSpPr txBox="1"/>
            <p:nvPr/>
          </p:nvSpPr>
          <p:spPr>
            <a:xfrm>
              <a:off x="704949" y="324946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80</a:t>
              </a: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E290C6A3-531F-3218-6CD3-29DCE2405097}"/>
                </a:ext>
              </a:extLst>
            </p:cNvPr>
            <p:cNvSpPr txBox="1"/>
            <p:nvPr/>
          </p:nvSpPr>
          <p:spPr>
            <a:xfrm>
              <a:off x="626401" y="26272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100</a:t>
              </a: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10CA60CF-1F88-5A15-3C96-3CDDB8F0863C}"/>
                </a:ext>
              </a:extLst>
            </p:cNvPr>
            <p:cNvSpPr txBox="1"/>
            <p:nvPr/>
          </p:nvSpPr>
          <p:spPr>
            <a:xfrm>
              <a:off x="1007572" y="6068286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-2</a:t>
              </a:r>
            </a:p>
          </p:txBody>
        </p:sp>
        <p:sp>
          <p:nvSpPr>
            <p:cNvPr id="282" name="ZoneTexte 281">
              <a:extLst>
                <a:ext uri="{FF2B5EF4-FFF2-40B4-BE49-F238E27FC236}">
                  <a16:creationId xmlns:a16="http://schemas.microsoft.com/office/drawing/2014/main" id="{3EBD1B67-563B-FB3C-F1A5-751BDFF3E1A9}"/>
                </a:ext>
              </a:extLst>
            </p:cNvPr>
            <p:cNvSpPr txBox="1"/>
            <p:nvPr/>
          </p:nvSpPr>
          <p:spPr>
            <a:xfrm>
              <a:off x="1177053" y="6068286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4</a:t>
              </a:r>
            </a:p>
          </p:txBody>
        </p:sp>
        <p:sp>
          <p:nvSpPr>
            <p:cNvPr id="283" name="ZoneTexte 282">
              <a:extLst>
                <a:ext uri="{FF2B5EF4-FFF2-40B4-BE49-F238E27FC236}">
                  <a16:creationId xmlns:a16="http://schemas.microsoft.com/office/drawing/2014/main" id="{7F9A77D6-9D65-84E6-D5BB-FFF4985C2E6D}"/>
                </a:ext>
              </a:extLst>
            </p:cNvPr>
            <p:cNvSpPr txBox="1"/>
            <p:nvPr/>
          </p:nvSpPr>
          <p:spPr>
            <a:xfrm>
              <a:off x="1289703" y="606828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12</a:t>
              </a:r>
            </a:p>
          </p:txBody>
        </p:sp>
        <p:sp>
          <p:nvSpPr>
            <p:cNvPr id="284" name="ZoneTexte 283">
              <a:extLst>
                <a:ext uri="{FF2B5EF4-FFF2-40B4-BE49-F238E27FC236}">
                  <a16:creationId xmlns:a16="http://schemas.microsoft.com/office/drawing/2014/main" id="{29411F0B-2563-56C6-A1E0-A7B8DC169B18}"/>
                </a:ext>
              </a:extLst>
            </p:cNvPr>
            <p:cNvSpPr txBox="1"/>
            <p:nvPr/>
          </p:nvSpPr>
          <p:spPr>
            <a:xfrm>
              <a:off x="1552920" y="606828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24</a:t>
              </a:r>
            </a:p>
          </p:txBody>
        </p:sp>
        <p:sp>
          <p:nvSpPr>
            <p:cNvPr id="285" name="ZoneTexte 284">
              <a:extLst>
                <a:ext uri="{FF2B5EF4-FFF2-40B4-BE49-F238E27FC236}">
                  <a16:creationId xmlns:a16="http://schemas.microsoft.com/office/drawing/2014/main" id="{566CEAEC-5A49-3CFE-4A7C-245B4515BD9E}"/>
                </a:ext>
              </a:extLst>
            </p:cNvPr>
            <p:cNvSpPr txBox="1"/>
            <p:nvPr/>
          </p:nvSpPr>
          <p:spPr>
            <a:xfrm>
              <a:off x="2058053" y="606828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48</a:t>
              </a:r>
            </a:p>
          </p:txBody>
        </p:sp>
        <p:sp>
          <p:nvSpPr>
            <p:cNvPr id="286" name="ZoneTexte 285">
              <a:extLst>
                <a:ext uri="{FF2B5EF4-FFF2-40B4-BE49-F238E27FC236}">
                  <a16:creationId xmlns:a16="http://schemas.microsoft.com/office/drawing/2014/main" id="{ED1C130F-80E8-80F9-45B8-90A57D030F95}"/>
                </a:ext>
              </a:extLst>
            </p:cNvPr>
            <p:cNvSpPr txBox="1"/>
            <p:nvPr/>
          </p:nvSpPr>
          <p:spPr>
            <a:xfrm>
              <a:off x="3066033" y="606828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96</a:t>
              </a:r>
            </a:p>
          </p:txBody>
        </p:sp>
        <p:sp>
          <p:nvSpPr>
            <p:cNvPr id="287" name="ZoneTexte 286">
              <a:extLst>
                <a:ext uri="{FF2B5EF4-FFF2-40B4-BE49-F238E27FC236}">
                  <a16:creationId xmlns:a16="http://schemas.microsoft.com/office/drawing/2014/main" id="{220DE217-F532-0D3F-488F-33894EE3AE8E}"/>
                </a:ext>
              </a:extLst>
            </p:cNvPr>
            <p:cNvSpPr txBox="1"/>
            <p:nvPr/>
          </p:nvSpPr>
          <p:spPr>
            <a:xfrm>
              <a:off x="4050057" y="606828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144</a:t>
              </a:r>
            </a:p>
          </p:txBody>
        </p:sp>
        <p:sp>
          <p:nvSpPr>
            <p:cNvPr id="288" name="ZoneTexte 287">
              <a:extLst>
                <a:ext uri="{FF2B5EF4-FFF2-40B4-BE49-F238E27FC236}">
                  <a16:creationId xmlns:a16="http://schemas.microsoft.com/office/drawing/2014/main" id="{B80688CD-2130-8F78-4D23-A68A3B26592A}"/>
                </a:ext>
              </a:extLst>
            </p:cNvPr>
            <p:cNvSpPr txBox="1"/>
            <p:nvPr/>
          </p:nvSpPr>
          <p:spPr>
            <a:xfrm>
              <a:off x="5061603" y="606828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192</a:t>
              </a:r>
            </a:p>
          </p:txBody>
        </p:sp>
        <p:sp>
          <p:nvSpPr>
            <p:cNvPr id="289" name="ZoneTexte 288">
              <a:extLst>
                <a:ext uri="{FF2B5EF4-FFF2-40B4-BE49-F238E27FC236}">
                  <a16:creationId xmlns:a16="http://schemas.microsoft.com/office/drawing/2014/main" id="{97BCD124-C20A-C741-D942-C2FA68BE1BB1}"/>
                </a:ext>
              </a:extLst>
            </p:cNvPr>
            <p:cNvSpPr txBox="1"/>
            <p:nvPr/>
          </p:nvSpPr>
          <p:spPr>
            <a:xfrm>
              <a:off x="3992445" y="5376008"/>
              <a:ext cx="1138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TDF/3TC + DTG</a:t>
              </a:r>
            </a:p>
          </p:txBody>
        </p:sp>
        <p:sp>
          <p:nvSpPr>
            <p:cNvPr id="290" name="ZoneTexte 289">
              <a:extLst>
                <a:ext uri="{FF2B5EF4-FFF2-40B4-BE49-F238E27FC236}">
                  <a16:creationId xmlns:a16="http://schemas.microsoft.com/office/drawing/2014/main" id="{BA667186-A85C-B22C-A642-451E6F2BB3E1}"/>
                </a:ext>
              </a:extLst>
            </p:cNvPr>
            <p:cNvSpPr txBox="1"/>
            <p:nvPr/>
          </p:nvSpPr>
          <p:spPr>
            <a:xfrm>
              <a:off x="3992445" y="5634212"/>
              <a:ext cx="13457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TDF/3TC + EFV400</a:t>
              </a:r>
            </a:p>
          </p:txBody>
        </p:sp>
        <p:sp>
          <p:nvSpPr>
            <p:cNvPr id="291" name="ZoneTexte 290">
              <a:extLst>
                <a:ext uri="{FF2B5EF4-FFF2-40B4-BE49-F238E27FC236}">
                  <a16:creationId xmlns:a16="http://schemas.microsoft.com/office/drawing/2014/main" id="{CC039CD7-2C55-6765-7937-C06EC5FE2EDD}"/>
                </a:ext>
              </a:extLst>
            </p:cNvPr>
            <p:cNvSpPr txBox="1"/>
            <p:nvPr/>
          </p:nvSpPr>
          <p:spPr>
            <a:xfrm>
              <a:off x="2714979" y="6234533"/>
              <a:ext cx="10349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/>
                <a:t>Time (weeks)</a:t>
              </a:r>
            </a:p>
          </p:txBody>
        </p:sp>
        <p:sp>
          <p:nvSpPr>
            <p:cNvPr id="315" name="ZoneTexte 314">
              <a:extLst>
                <a:ext uri="{FF2B5EF4-FFF2-40B4-BE49-F238E27FC236}">
                  <a16:creationId xmlns:a16="http://schemas.microsoft.com/office/drawing/2014/main" id="{7121B3D7-F8B7-4DA1-B55E-45EFDFB6FD5A}"/>
                </a:ext>
              </a:extLst>
            </p:cNvPr>
            <p:cNvSpPr txBox="1"/>
            <p:nvPr/>
          </p:nvSpPr>
          <p:spPr>
            <a:xfrm>
              <a:off x="1507083" y="324485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69</a:t>
              </a:r>
            </a:p>
          </p:txBody>
        </p:sp>
        <p:sp>
          <p:nvSpPr>
            <p:cNvPr id="316" name="ZoneTexte 315">
              <a:extLst>
                <a:ext uri="{FF2B5EF4-FFF2-40B4-BE49-F238E27FC236}">
                  <a16:creationId xmlns:a16="http://schemas.microsoft.com/office/drawing/2014/main" id="{B37231E8-6545-1153-4FD0-E5B9C28A80FF}"/>
                </a:ext>
              </a:extLst>
            </p:cNvPr>
            <p:cNvSpPr txBox="1"/>
            <p:nvPr/>
          </p:nvSpPr>
          <p:spPr>
            <a:xfrm>
              <a:off x="2037687" y="310832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75</a:t>
              </a:r>
            </a:p>
          </p:txBody>
        </p:sp>
        <p:sp>
          <p:nvSpPr>
            <p:cNvPr id="317" name="ZoneTexte 316">
              <a:extLst>
                <a:ext uri="{FF2B5EF4-FFF2-40B4-BE49-F238E27FC236}">
                  <a16:creationId xmlns:a16="http://schemas.microsoft.com/office/drawing/2014/main" id="{25796D9D-0298-D6BB-B7D9-E7C63E280DBD}"/>
                </a:ext>
              </a:extLst>
            </p:cNvPr>
            <p:cNvSpPr txBox="1"/>
            <p:nvPr/>
          </p:nvSpPr>
          <p:spPr>
            <a:xfrm>
              <a:off x="3034283" y="310832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74</a:t>
              </a:r>
            </a:p>
          </p:txBody>
        </p:sp>
        <p:sp>
          <p:nvSpPr>
            <p:cNvPr id="318" name="ZoneTexte 317">
              <a:extLst>
                <a:ext uri="{FF2B5EF4-FFF2-40B4-BE49-F238E27FC236}">
                  <a16:creationId xmlns:a16="http://schemas.microsoft.com/office/drawing/2014/main" id="{175B1225-DCEB-14F7-7375-7106AD263437}"/>
                </a:ext>
              </a:extLst>
            </p:cNvPr>
            <p:cNvSpPr txBox="1"/>
            <p:nvPr/>
          </p:nvSpPr>
          <p:spPr>
            <a:xfrm>
              <a:off x="4099200" y="313567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74</a:t>
              </a:r>
            </a:p>
          </p:txBody>
        </p:sp>
        <p:sp>
          <p:nvSpPr>
            <p:cNvPr id="319" name="ZoneTexte 318">
              <a:extLst>
                <a:ext uri="{FF2B5EF4-FFF2-40B4-BE49-F238E27FC236}">
                  <a16:creationId xmlns:a16="http://schemas.microsoft.com/office/drawing/2014/main" id="{2CA8DBE2-D6ED-87F0-BDBF-CEF93D960A14}"/>
                </a:ext>
              </a:extLst>
            </p:cNvPr>
            <p:cNvSpPr txBox="1"/>
            <p:nvPr/>
          </p:nvSpPr>
          <p:spPr>
            <a:xfrm>
              <a:off x="5123657" y="324485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69</a:t>
              </a:r>
            </a:p>
          </p:txBody>
        </p:sp>
        <p:sp>
          <p:nvSpPr>
            <p:cNvPr id="320" name="ZoneTexte 319">
              <a:extLst>
                <a:ext uri="{FF2B5EF4-FFF2-40B4-BE49-F238E27FC236}">
                  <a16:creationId xmlns:a16="http://schemas.microsoft.com/office/drawing/2014/main" id="{D83B895C-0D19-3E52-F521-2AF23BBC3EE7}"/>
                </a:ext>
              </a:extLst>
            </p:cNvPr>
            <p:cNvSpPr txBox="1"/>
            <p:nvPr/>
          </p:nvSpPr>
          <p:spPr>
            <a:xfrm>
              <a:off x="1588072" y="396770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65</a:t>
              </a:r>
            </a:p>
          </p:txBody>
        </p:sp>
        <p:sp>
          <p:nvSpPr>
            <p:cNvPr id="321" name="ZoneTexte 320">
              <a:extLst>
                <a:ext uri="{FF2B5EF4-FFF2-40B4-BE49-F238E27FC236}">
                  <a16:creationId xmlns:a16="http://schemas.microsoft.com/office/drawing/2014/main" id="{834F99FE-FB49-6451-6D7D-8CF2004940C7}"/>
                </a:ext>
              </a:extLst>
            </p:cNvPr>
            <p:cNvSpPr txBox="1"/>
            <p:nvPr/>
          </p:nvSpPr>
          <p:spPr>
            <a:xfrm>
              <a:off x="2065337" y="387219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69</a:t>
              </a:r>
            </a:p>
          </p:txBody>
        </p:sp>
        <p:sp>
          <p:nvSpPr>
            <p:cNvPr id="322" name="ZoneTexte 321">
              <a:extLst>
                <a:ext uri="{FF2B5EF4-FFF2-40B4-BE49-F238E27FC236}">
                  <a16:creationId xmlns:a16="http://schemas.microsoft.com/office/drawing/2014/main" id="{8051E4A4-B52B-0299-0302-1044AE8603DB}"/>
                </a:ext>
              </a:extLst>
            </p:cNvPr>
            <p:cNvSpPr txBox="1"/>
            <p:nvPr/>
          </p:nvSpPr>
          <p:spPr>
            <a:xfrm>
              <a:off x="3061816" y="373586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72</a:t>
              </a:r>
            </a:p>
          </p:txBody>
        </p:sp>
        <p:sp>
          <p:nvSpPr>
            <p:cNvPr id="323" name="ZoneTexte 322">
              <a:extLst>
                <a:ext uri="{FF2B5EF4-FFF2-40B4-BE49-F238E27FC236}">
                  <a16:creationId xmlns:a16="http://schemas.microsoft.com/office/drawing/2014/main" id="{AEA4A97D-7AB2-7F9A-D57A-7DC7ADC05818}"/>
                </a:ext>
              </a:extLst>
            </p:cNvPr>
            <p:cNvSpPr txBox="1"/>
            <p:nvPr/>
          </p:nvSpPr>
          <p:spPr>
            <a:xfrm>
              <a:off x="4126484" y="391400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67</a:t>
              </a:r>
            </a:p>
          </p:txBody>
        </p:sp>
        <p:sp>
          <p:nvSpPr>
            <p:cNvPr id="324" name="ZoneTexte 323">
              <a:extLst>
                <a:ext uri="{FF2B5EF4-FFF2-40B4-BE49-F238E27FC236}">
                  <a16:creationId xmlns:a16="http://schemas.microsoft.com/office/drawing/2014/main" id="{96E53F3F-6C7F-EF78-04D7-FE5A4D59F632}"/>
                </a:ext>
              </a:extLst>
            </p:cNvPr>
            <p:cNvSpPr txBox="1"/>
            <p:nvPr/>
          </p:nvSpPr>
          <p:spPr>
            <a:xfrm>
              <a:off x="5084115" y="413156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62</a:t>
              </a:r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9692B296-53D1-E045-95C1-4C479606E485}"/>
                </a:ext>
              </a:extLst>
            </p:cNvPr>
            <p:cNvSpPr/>
            <p:nvPr/>
          </p:nvSpPr>
          <p:spPr>
            <a:xfrm>
              <a:off x="941251" y="2405071"/>
              <a:ext cx="3674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/>
                <a:t>%</a:t>
              </a:r>
              <a:endParaRPr lang="en-GB" sz="1600" dirty="0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AF3DB712-574C-2A79-155A-838AF608BA93}"/>
              </a:ext>
            </a:extLst>
          </p:cNvPr>
          <p:cNvGrpSpPr/>
          <p:nvPr/>
        </p:nvGrpSpPr>
        <p:grpSpPr>
          <a:xfrm>
            <a:off x="6099201" y="2381082"/>
            <a:ext cx="5174250" cy="4130450"/>
            <a:chOff x="6099201" y="2381082"/>
            <a:chExt cx="5174250" cy="4130450"/>
          </a:xfrm>
        </p:grpSpPr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6FA7A198-8829-8D4B-915D-B0592545EBFD}"/>
                </a:ext>
              </a:extLst>
            </p:cNvPr>
            <p:cNvSpPr txBox="1"/>
            <p:nvPr/>
          </p:nvSpPr>
          <p:spPr>
            <a:xfrm>
              <a:off x="10755930" y="3679217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66.7</a:t>
              </a: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86F01BE7-2D66-E548-BF4D-F4C95AA85AC0}"/>
                </a:ext>
              </a:extLst>
            </p:cNvPr>
            <p:cNvSpPr txBox="1"/>
            <p:nvPr/>
          </p:nvSpPr>
          <p:spPr>
            <a:xfrm>
              <a:off x="10769787" y="405357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highlight>
                    <a:srgbClr val="F4F6FA"/>
                  </a:highlight>
                </a:rPr>
                <a:t>54.0</a:t>
              </a:r>
            </a:p>
          </p:txBody>
        </p:sp>
        <p:grpSp>
          <p:nvGrpSpPr>
            <p:cNvPr id="280" name="Groupe 279">
              <a:extLst>
                <a:ext uri="{FF2B5EF4-FFF2-40B4-BE49-F238E27FC236}">
                  <a16:creationId xmlns:a16="http://schemas.microsoft.com/office/drawing/2014/main" id="{0E96326C-BDC5-9B89-CDAD-988C02A1EA2C}"/>
                </a:ext>
              </a:extLst>
            </p:cNvPr>
            <p:cNvGrpSpPr/>
            <p:nvPr/>
          </p:nvGrpSpPr>
          <p:grpSpPr>
            <a:xfrm>
              <a:off x="6562726" y="2708275"/>
              <a:ext cx="4219575" cy="3328988"/>
              <a:chOff x="6562726" y="2708275"/>
              <a:chExt cx="4219575" cy="3328988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761525F-B842-1051-7A8B-60055CA51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2726" y="2708275"/>
                <a:ext cx="4202113" cy="3246438"/>
              </a:xfrm>
              <a:custGeom>
                <a:avLst/>
                <a:gdLst>
                  <a:gd name="T0" fmla="*/ 0 w 2647"/>
                  <a:gd name="T1" fmla="*/ 0 h 2045"/>
                  <a:gd name="T2" fmla="*/ 0 w 2647"/>
                  <a:gd name="T3" fmla="*/ 2045 h 2045"/>
                  <a:gd name="T4" fmla="*/ 2647 w 2647"/>
                  <a:gd name="T5" fmla="*/ 2045 h 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47" h="2045">
                    <a:moveTo>
                      <a:pt x="0" y="0"/>
                    </a:moveTo>
                    <a:lnTo>
                      <a:pt x="0" y="2045"/>
                    </a:lnTo>
                    <a:lnTo>
                      <a:pt x="2647" y="2045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Line 21">
                <a:extLst>
                  <a:ext uri="{FF2B5EF4-FFF2-40B4-BE49-F238E27FC236}">
                    <a16:creationId xmlns:a16="http://schemas.microsoft.com/office/drawing/2014/main" id="{010689D2-E5B4-E75E-BFC0-43AFE1284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4551" y="5954713"/>
                <a:ext cx="0" cy="825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86E0F5AE-A99B-79D7-F580-4BCFBC769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34201" y="5954713"/>
                <a:ext cx="0" cy="825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D0E7BEDC-A60B-7AAB-DC5F-00DF005FA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05726" y="5954713"/>
                <a:ext cx="0" cy="825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Line 24">
                <a:extLst>
                  <a:ext uri="{FF2B5EF4-FFF2-40B4-BE49-F238E27FC236}">
                    <a16:creationId xmlns:a16="http://schemas.microsoft.com/office/drawing/2014/main" id="{0FEFF0BA-9AE9-0DB6-07E0-76376C6F6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15376" y="5954713"/>
                <a:ext cx="0" cy="825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" name="Line 33">
                <a:extLst>
                  <a:ext uri="{FF2B5EF4-FFF2-40B4-BE49-F238E27FC236}">
                    <a16:creationId xmlns:a16="http://schemas.microsoft.com/office/drawing/2014/main" id="{46A75AF2-EBED-65E4-2D86-9B2B19966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32963" y="5954713"/>
                <a:ext cx="0" cy="825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9" name="Line 34">
                <a:extLst>
                  <a:ext uri="{FF2B5EF4-FFF2-40B4-BE49-F238E27FC236}">
                    <a16:creationId xmlns:a16="http://schemas.microsoft.com/office/drawing/2014/main" id="{9D0BAAA7-2BD5-A787-41E9-EA8F16FB9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41026" y="5954713"/>
                <a:ext cx="0" cy="825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" name="Freeform 36">
                <a:extLst>
                  <a:ext uri="{FF2B5EF4-FFF2-40B4-BE49-F238E27FC236}">
                    <a16:creationId xmlns:a16="http://schemas.microsoft.com/office/drawing/2014/main" id="{35859B12-9125-B631-3329-564C22DC1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8926" y="3652838"/>
                <a:ext cx="4106863" cy="2208213"/>
              </a:xfrm>
              <a:custGeom>
                <a:avLst/>
                <a:gdLst>
                  <a:gd name="T0" fmla="*/ 2587 w 2587"/>
                  <a:gd name="T1" fmla="*/ 99 h 1391"/>
                  <a:gd name="T2" fmla="*/ 1943 w 2587"/>
                  <a:gd name="T3" fmla="*/ 0 h 1391"/>
                  <a:gd name="T4" fmla="*/ 1305 w 2587"/>
                  <a:gd name="T5" fmla="*/ 16 h 1391"/>
                  <a:gd name="T6" fmla="*/ 669 w 2587"/>
                  <a:gd name="T7" fmla="*/ 107 h 1391"/>
                  <a:gd name="T8" fmla="*/ 353 w 2587"/>
                  <a:gd name="T9" fmla="*/ 235 h 1391"/>
                  <a:gd name="T10" fmla="*/ 190 w 2587"/>
                  <a:gd name="T11" fmla="*/ 414 h 1391"/>
                  <a:gd name="T12" fmla="*/ 82 w 2587"/>
                  <a:gd name="T13" fmla="*/ 980 h 1391"/>
                  <a:gd name="T14" fmla="*/ 0 w 2587"/>
                  <a:gd name="T15" fmla="*/ 1391 h 1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87" h="1391">
                    <a:moveTo>
                      <a:pt x="2587" y="99"/>
                    </a:moveTo>
                    <a:lnTo>
                      <a:pt x="1943" y="0"/>
                    </a:lnTo>
                    <a:lnTo>
                      <a:pt x="1305" y="16"/>
                    </a:lnTo>
                    <a:lnTo>
                      <a:pt x="669" y="107"/>
                    </a:lnTo>
                    <a:lnTo>
                      <a:pt x="353" y="235"/>
                    </a:lnTo>
                    <a:lnTo>
                      <a:pt x="190" y="414"/>
                    </a:lnTo>
                    <a:lnTo>
                      <a:pt x="82" y="980"/>
                    </a:lnTo>
                    <a:lnTo>
                      <a:pt x="0" y="1391"/>
                    </a:lnTo>
                  </a:path>
                </a:pathLst>
              </a:custGeom>
              <a:noFill/>
              <a:ln w="2698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" name="Line 38">
                <a:extLst>
                  <a:ext uri="{FF2B5EF4-FFF2-40B4-BE49-F238E27FC236}">
                    <a16:creationId xmlns:a16="http://schemas.microsoft.com/office/drawing/2014/main" id="{E7E9FCEC-802F-5A7D-106B-98ADA6D38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41026" y="3586163"/>
                <a:ext cx="0" cy="412750"/>
              </a:xfrm>
              <a:prstGeom prst="line">
                <a:avLst/>
              </a:prstGeom>
              <a:noFill/>
              <a:ln w="1905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" name="Line 39">
                <a:extLst>
                  <a:ext uri="{FF2B5EF4-FFF2-40B4-BE49-F238E27FC236}">
                    <a16:creationId xmlns:a16="http://schemas.microsoft.com/office/drawing/2014/main" id="{E61C7151-0AF2-FFC9-AC9C-44C16CA83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23438" y="3470275"/>
                <a:ext cx="0" cy="377825"/>
              </a:xfrm>
              <a:prstGeom prst="line">
                <a:avLst/>
              </a:prstGeom>
              <a:noFill/>
              <a:ln w="1905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" name="Line 44">
                <a:extLst>
                  <a:ext uri="{FF2B5EF4-FFF2-40B4-BE49-F238E27FC236}">
                    <a16:creationId xmlns:a16="http://schemas.microsoft.com/office/drawing/2014/main" id="{3B606278-C093-7E67-AAC0-2AD95C124E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0963" y="3613150"/>
                <a:ext cx="0" cy="401638"/>
              </a:xfrm>
              <a:prstGeom prst="line">
                <a:avLst/>
              </a:prstGeom>
              <a:noFill/>
              <a:ln w="1905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" name="Line 45">
                <a:extLst>
                  <a:ext uri="{FF2B5EF4-FFF2-40B4-BE49-F238E27FC236}">
                    <a16:creationId xmlns:a16="http://schemas.microsoft.com/office/drawing/2014/main" id="{AB276790-D647-783A-3EA8-4D8432EEB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18551" y="3475038"/>
                <a:ext cx="0" cy="381000"/>
              </a:xfrm>
              <a:prstGeom prst="line">
                <a:avLst/>
              </a:prstGeom>
              <a:noFill/>
              <a:ln w="1905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" name="Line 46">
                <a:extLst>
                  <a:ext uri="{FF2B5EF4-FFF2-40B4-BE49-F238E27FC236}">
                    <a16:creationId xmlns:a16="http://schemas.microsoft.com/office/drawing/2014/main" id="{911DCEE2-AC10-A300-F8E8-E0FD6921B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42138" y="4113213"/>
                <a:ext cx="0" cy="411163"/>
              </a:xfrm>
              <a:prstGeom prst="line">
                <a:avLst/>
              </a:prstGeom>
              <a:noFill/>
              <a:ln w="1905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" name="Line 47">
                <a:extLst>
                  <a:ext uri="{FF2B5EF4-FFF2-40B4-BE49-F238E27FC236}">
                    <a16:creationId xmlns:a16="http://schemas.microsoft.com/office/drawing/2014/main" id="{496EA8CE-C6C8-7207-331D-938DE5596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6138" y="3824288"/>
                <a:ext cx="0" cy="400050"/>
              </a:xfrm>
              <a:prstGeom prst="line">
                <a:avLst/>
              </a:prstGeom>
              <a:noFill/>
              <a:ln w="1905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" name="Freeform 62">
                <a:extLst>
                  <a:ext uri="{FF2B5EF4-FFF2-40B4-BE49-F238E27FC236}">
                    <a16:creationId xmlns:a16="http://schemas.microsoft.com/office/drawing/2014/main" id="{E5A1E216-2D66-F4A7-F902-B03BAD6AE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4038" y="4273550"/>
                <a:ext cx="73025" cy="73025"/>
              </a:xfrm>
              <a:custGeom>
                <a:avLst/>
                <a:gdLst>
                  <a:gd name="T0" fmla="*/ 32 w 32"/>
                  <a:gd name="T1" fmla="*/ 16 h 32"/>
                  <a:gd name="T2" fmla="*/ 27 w 32"/>
                  <a:gd name="T3" fmla="*/ 5 h 32"/>
                  <a:gd name="T4" fmla="*/ 16 w 32"/>
                  <a:gd name="T5" fmla="*/ 0 h 32"/>
                  <a:gd name="T6" fmla="*/ 5 w 32"/>
                  <a:gd name="T7" fmla="*/ 5 h 32"/>
                  <a:gd name="T8" fmla="*/ 0 w 32"/>
                  <a:gd name="T9" fmla="*/ 16 h 32"/>
                  <a:gd name="T10" fmla="*/ 5 w 32"/>
                  <a:gd name="T11" fmla="*/ 27 h 32"/>
                  <a:gd name="T12" fmla="*/ 16 w 32"/>
                  <a:gd name="T13" fmla="*/ 32 h 32"/>
                  <a:gd name="T14" fmla="*/ 27 w 32"/>
                  <a:gd name="T15" fmla="*/ 27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0" y="0"/>
                      <a:pt x="16" y="0"/>
                    </a:cubicBezTo>
                    <a:cubicBezTo>
                      <a:pt x="11" y="0"/>
                      <a:pt x="8" y="2"/>
                      <a:pt x="5" y="5"/>
                    </a:cubicBezTo>
                    <a:cubicBezTo>
                      <a:pt x="1" y="8"/>
                      <a:pt x="0" y="12"/>
                      <a:pt x="0" y="16"/>
                    </a:cubicBezTo>
                    <a:cubicBezTo>
                      <a:pt x="0" y="20"/>
                      <a:pt x="1" y="24"/>
                      <a:pt x="5" y="27"/>
                    </a:cubicBezTo>
                    <a:cubicBezTo>
                      <a:pt x="8" y="30"/>
                      <a:pt x="11" y="32"/>
                      <a:pt x="16" y="32"/>
                    </a:cubicBezTo>
                    <a:cubicBezTo>
                      <a:pt x="20" y="32"/>
                      <a:pt x="24" y="30"/>
                      <a:pt x="27" y="27"/>
                    </a:cubicBezTo>
                    <a:cubicBezTo>
                      <a:pt x="30" y="24"/>
                      <a:pt x="32" y="20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" name="Freeform 63">
                <a:extLst>
                  <a:ext uri="{FF2B5EF4-FFF2-40B4-BE49-F238E27FC236}">
                    <a16:creationId xmlns:a16="http://schemas.microsoft.com/office/drawing/2014/main" id="{459B31BF-4C38-37FC-4C5E-4AA1DD84C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2801" y="3989388"/>
                <a:ext cx="73025" cy="73025"/>
              </a:xfrm>
              <a:custGeom>
                <a:avLst/>
                <a:gdLst>
                  <a:gd name="T0" fmla="*/ 32 w 32"/>
                  <a:gd name="T1" fmla="*/ 16 h 32"/>
                  <a:gd name="T2" fmla="*/ 28 w 32"/>
                  <a:gd name="T3" fmla="*/ 4 h 32"/>
                  <a:gd name="T4" fmla="*/ 16 w 32"/>
                  <a:gd name="T5" fmla="*/ 0 h 32"/>
                  <a:gd name="T6" fmla="*/ 5 w 32"/>
                  <a:gd name="T7" fmla="*/ 4 h 32"/>
                  <a:gd name="T8" fmla="*/ 0 w 32"/>
                  <a:gd name="T9" fmla="*/ 16 h 32"/>
                  <a:gd name="T10" fmla="*/ 5 w 32"/>
                  <a:gd name="T11" fmla="*/ 27 h 32"/>
                  <a:gd name="T12" fmla="*/ 16 w 32"/>
                  <a:gd name="T13" fmla="*/ 32 h 32"/>
                  <a:gd name="T14" fmla="*/ 28 w 32"/>
                  <a:gd name="T15" fmla="*/ 27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1"/>
                      <a:pt x="31" y="8"/>
                      <a:pt x="28" y="4"/>
                    </a:cubicBezTo>
                    <a:cubicBezTo>
                      <a:pt x="25" y="1"/>
                      <a:pt x="21" y="0"/>
                      <a:pt x="16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2" y="8"/>
                      <a:pt x="0" y="11"/>
                      <a:pt x="0" y="16"/>
                    </a:cubicBezTo>
                    <a:cubicBezTo>
                      <a:pt x="0" y="20"/>
                      <a:pt x="2" y="24"/>
                      <a:pt x="5" y="27"/>
                    </a:cubicBezTo>
                    <a:cubicBezTo>
                      <a:pt x="8" y="30"/>
                      <a:pt x="12" y="32"/>
                      <a:pt x="16" y="32"/>
                    </a:cubicBezTo>
                    <a:cubicBezTo>
                      <a:pt x="21" y="32"/>
                      <a:pt x="25" y="30"/>
                      <a:pt x="28" y="27"/>
                    </a:cubicBezTo>
                    <a:cubicBezTo>
                      <a:pt x="31" y="24"/>
                      <a:pt x="32" y="20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" name="Freeform 64">
                <a:extLst>
                  <a:ext uri="{FF2B5EF4-FFF2-40B4-BE49-F238E27FC236}">
                    <a16:creationId xmlns:a16="http://schemas.microsoft.com/office/drawing/2014/main" id="{B3E630BB-6E67-F64D-D31E-F3FCBA4F4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4451" y="3786188"/>
                <a:ext cx="73025" cy="73025"/>
              </a:xfrm>
              <a:custGeom>
                <a:avLst/>
                <a:gdLst>
                  <a:gd name="T0" fmla="*/ 32 w 32"/>
                  <a:gd name="T1" fmla="*/ 16 h 32"/>
                  <a:gd name="T2" fmla="*/ 27 w 32"/>
                  <a:gd name="T3" fmla="*/ 5 h 32"/>
                  <a:gd name="T4" fmla="*/ 16 w 32"/>
                  <a:gd name="T5" fmla="*/ 0 h 32"/>
                  <a:gd name="T6" fmla="*/ 5 w 32"/>
                  <a:gd name="T7" fmla="*/ 5 h 32"/>
                  <a:gd name="T8" fmla="*/ 0 w 32"/>
                  <a:gd name="T9" fmla="*/ 16 h 32"/>
                  <a:gd name="T10" fmla="*/ 5 w 32"/>
                  <a:gd name="T11" fmla="*/ 27 h 32"/>
                  <a:gd name="T12" fmla="*/ 16 w 32"/>
                  <a:gd name="T13" fmla="*/ 32 h 32"/>
                  <a:gd name="T14" fmla="*/ 27 w 32"/>
                  <a:gd name="T15" fmla="*/ 27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0"/>
                      <a:pt x="2" y="24"/>
                      <a:pt x="5" y="27"/>
                    </a:cubicBezTo>
                    <a:cubicBezTo>
                      <a:pt x="8" y="30"/>
                      <a:pt x="12" y="32"/>
                      <a:pt x="16" y="32"/>
                    </a:cubicBezTo>
                    <a:cubicBezTo>
                      <a:pt x="21" y="32"/>
                      <a:pt x="24" y="30"/>
                      <a:pt x="27" y="27"/>
                    </a:cubicBezTo>
                    <a:cubicBezTo>
                      <a:pt x="30" y="24"/>
                      <a:pt x="32" y="20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0" name="Freeform 65">
                <a:extLst>
                  <a:ext uri="{FF2B5EF4-FFF2-40B4-BE49-F238E27FC236}">
                    <a16:creationId xmlns:a16="http://schemas.microsoft.com/office/drawing/2014/main" id="{66D10AA0-A034-768A-0DF0-B531D884C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101" y="3641725"/>
                <a:ext cx="74613" cy="73025"/>
              </a:xfrm>
              <a:custGeom>
                <a:avLst/>
                <a:gdLst>
                  <a:gd name="T0" fmla="*/ 32 w 32"/>
                  <a:gd name="T1" fmla="*/ 16 h 32"/>
                  <a:gd name="T2" fmla="*/ 27 w 32"/>
                  <a:gd name="T3" fmla="*/ 5 h 32"/>
                  <a:gd name="T4" fmla="*/ 16 w 32"/>
                  <a:gd name="T5" fmla="*/ 0 h 32"/>
                  <a:gd name="T6" fmla="*/ 5 w 32"/>
                  <a:gd name="T7" fmla="*/ 5 h 32"/>
                  <a:gd name="T8" fmla="*/ 0 w 32"/>
                  <a:gd name="T9" fmla="*/ 16 h 32"/>
                  <a:gd name="T10" fmla="*/ 5 w 32"/>
                  <a:gd name="T11" fmla="*/ 27 h 32"/>
                  <a:gd name="T12" fmla="*/ 16 w 32"/>
                  <a:gd name="T13" fmla="*/ 32 h 32"/>
                  <a:gd name="T14" fmla="*/ 27 w 32"/>
                  <a:gd name="T15" fmla="*/ 27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0" y="0"/>
                      <a:pt x="16" y="0"/>
                    </a:cubicBezTo>
                    <a:cubicBezTo>
                      <a:pt x="11" y="0"/>
                      <a:pt x="8" y="2"/>
                      <a:pt x="5" y="5"/>
                    </a:cubicBezTo>
                    <a:cubicBezTo>
                      <a:pt x="1" y="8"/>
                      <a:pt x="0" y="12"/>
                      <a:pt x="0" y="16"/>
                    </a:cubicBezTo>
                    <a:cubicBezTo>
                      <a:pt x="0" y="20"/>
                      <a:pt x="1" y="24"/>
                      <a:pt x="5" y="27"/>
                    </a:cubicBezTo>
                    <a:cubicBezTo>
                      <a:pt x="8" y="30"/>
                      <a:pt x="11" y="32"/>
                      <a:pt x="16" y="32"/>
                    </a:cubicBezTo>
                    <a:cubicBezTo>
                      <a:pt x="20" y="32"/>
                      <a:pt x="24" y="30"/>
                      <a:pt x="27" y="27"/>
                    </a:cubicBezTo>
                    <a:cubicBezTo>
                      <a:pt x="30" y="24"/>
                      <a:pt x="32" y="20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" name="Freeform 66">
                <a:extLst>
                  <a:ext uri="{FF2B5EF4-FFF2-40B4-BE49-F238E27FC236}">
                    <a16:creationId xmlns:a16="http://schemas.microsoft.com/office/drawing/2014/main" id="{309D0B93-BE37-A58E-4786-42C79D115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86926" y="3616325"/>
                <a:ext cx="73025" cy="73025"/>
              </a:xfrm>
              <a:custGeom>
                <a:avLst/>
                <a:gdLst>
                  <a:gd name="T0" fmla="*/ 32 w 32"/>
                  <a:gd name="T1" fmla="*/ 16 h 32"/>
                  <a:gd name="T2" fmla="*/ 28 w 32"/>
                  <a:gd name="T3" fmla="*/ 5 h 32"/>
                  <a:gd name="T4" fmla="*/ 16 w 32"/>
                  <a:gd name="T5" fmla="*/ 0 h 32"/>
                  <a:gd name="T6" fmla="*/ 5 w 32"/>
                  <a:gd name="T7" fmla="*/ 5 h 32"/>
                  <a:gd name="T8" fmla="*/ 0 w 32"/>
                  <a:gd name="T9" fmla="*/ 16 h 32"/>
                  <a:gd name="T10" fmla="*/ 5 w 32"/>
                  <a:gd name="T11" fmla="*/ 28 h 32"/>
                  <a:gd name="T12" fmla="*/ 16 w 32"/>
                  <a:gd name="T13" fmla="*/ 32 h 32"/>
                  <a:gd name="T14" fmla="*/ 28 w 32"/>
                  <a:gd name="T15" fmla="*/ 28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2"/>
                      <a:pt x="31" y="8"/>
                      <a:pt x="28" y="5"/>
                    </a:cubicBezTo>
                    <a:cubicBezTo>
                      <a:pt x="25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1"/>
                      <a:pt x="2" y="24"/>
                      <a:pt x="5" y="28"/>
                    </a:cubicBezTo>
                    <a:cubicBezTo>
                      <a:pt x="8" y="31"/>
                      <a:pt x="12" y="32"/>
                      <a:pt x="16" y="32"/>
                    </a:cubicBezTo>
                    <a:cubicBezTo>
                      <a:pt x="21" y="32"/>
                      <a:pt x="25" y="31"/>
                      <a:pt x="28" y="28"/>
                    </a:cubicBezTo>
                    <a:cubicBezTo>
                      <a:pt x="31" y="24"/>
                      <a:pt x="32" y="21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" name="Freeform 67">
                <a:extLst>
                  <a:ext uri="{FF2B5EF4-FFF2-40B4-BE49-F238E27FC236}">
                    <a16:creationId xmlns:a16="http://schemas.microsoft.com/office/drawing/2014/main" id="{FDA225ED-C5BB-F79C-3D73-AF56A1548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7688" y="3773488"/>
                <a:ext cx="74613" cy="74613"/>
              </a:xfrm>
              <a:custGeom>
                <a:avLst/>
                <a:gdLst>
                  <a:gd name="T0" fmla="*/ 32 w 32"/>
                  <a:gd name="T1" fmla="*/ 16 h 32"/>
                  <a:gd name="T2" fmla="*/ 27 w 32"/>
                  <a:gd name="T3" fmla="*/ 5 h 32"/>
                  <a:gd name="T4" fmla="*/ 16 w 32"/>
                  <a:gd name="T5" fmla="*/ 0 h 32"/>
                  <a:gd name="T6" fmla="*/ 5 w 32"/>
                  <a:gd name="T7" fmla="*/ 5 h 32"/>
                  <a:gd name="T8" fmla="*/ 0 w 32"/>
                  <a:gd name="T9" fmla="*/ 16 h 32"/>
                  <a:gd name="T10" fmla="*/ 5 w 32"/>
                  <a:gd name="T11" fmla="*/ 28 h 32"/>
                  <a:gd name="T12" fmla="*/ 16 w 32"/>
                  <a:gd name="T13" fmla="*/ 32 h 32"/>
                  <a:gd name="T14" fmla="*/ 27 w 32"/>
                  <a:gd name="T15" fmla="*/ 28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0" y="0"/>
                      <a:pt x="16" y="0"/>
                    </a:cubicBezTo>
                    <a:cubicBezTo>
                      <a:pt x="11" y="0"/>
                      <a:pt x="8" y="2"/>
                      <a:pt x="5" y="5"/>
                    </a:cubicBezTo>
                    <a:cubicBezTo>
                      <a:pt x="1" y="8"/>
                      <a:pt x="0" y="12"/>
                      <a:pt x="0" y="16"/>
                    </a:cubicBezTo>
                    <a:cubicBezTo>
                      <a:pt x="0" y="21"/>
                      <a:pt x="1" y="25"/>
                      <a:pt x="5" y="28"/>
                    </a:cubicBezTo>
                    <a:cubicBezTo>
                      <a:pt x="8" y="31"/>
                      <a:pt x="11" y="32"/>
                      <a:pt x="16" y="32"/>
                    </a:cubicBezTo>
                    <a:cubicBezTo>
                      <a:pt x="20" y="32"/>
                      <a:pt x="24" y="31"/>
                      <a:pt x="27" y="28"/>
                    </a:cubicBezTo>
                    <a:cubicBezTo>
                      <a:pt x="30" y="25"/>
                      <a:pt x="32" y="21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" name="Freeform 69">
                <a:extLst>
                  <a:ext uri="{FF2B5EF4-FFF2-40B4-BE49-F238E27FC236}">
                    <a16:creationId xmlns:a16="http://schemas.microsoft.com/office/drawing/2014/main" id="{FA848611-BD15-048F-9E3D-68EFAC749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276" y="3808413"/>
                <a:ext cx="4095750" cy="2063750"/>
              </a:xfrm>
              <a:custGeom>
                <a:avLst/>
                <a:gdLst>
                  <a:gd name="T0" fmla="*/ 2580 w 2580"/>
                  <a:gd name="T1" fmla="*/ 244 h 1300"/>
                  <a:gd name="T2" fmla="*/ 1943 w 2580"/>
                  <a:gd name="T3" fmla="*/ 79 h 1300"/>
                  <a:gd name="T4" fmla="*/ 1306 w 2580"/>
                  <a:gd name="T5" fmla="*/ 0 h 1300"/>
                  <a:gd name="T6" fmla="*/ 665 w 2580"/>
                  <a:gd name="T7" fmla="*/ 101 h 1300"/>
                  <a:gd name="T8" fmla="*/ 344 w 2580"/>
                  <a:gd name="T9" fmla="*/ 232 h 1300"/>
                  <a:gd name="T10" fmla="*/ 187 w 2580"/>
                  <a:gd name="T11" fmla="*/ 889 h 1300"/>
                  <a:gd name="T12" fmla="*/ 82 w 2580"/>
                  <a:gd name="T13" fmla="*/ 1279 h 1300"/>
                  <a:gd name="T14" fmla="*/ 0 w 2580"/>
                  <a:gd name="T15" fmla="*/ 1300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80" h="1300">
                    <a:moveTo>
                      <a:pt x="2580" y="244"/>
                    </a:moveTo>
                    <a:lnTo>
                      <a:pt x="1943" y="79"/>
                    </a:lnTo>
                    <a:lnTo>
                      <a:pt x="1306" y="0"/>
                    </a:lnTo>
                    <a:lnTo>
                      <a:pt x="665" y="101"/>
                    </a:lnTo>
                    <a:lnTo>
                      <a:pt x="344" y="232"/>
                    </a:lnTo>
                    <a:lnTo>
                      <a:pt x="187" y="889"/>
                    </a:lnTo>
                    <a:lnTo>
                      <a:pt x="82" y="1279"/>
                    </a:lnTo>
                    <a:lnTo>
                      <a:pt x="0" y="1300"/>
                    </a:lnTo>
                  </a:path>
                </a:pathLst>
              </a:custGeom>
              <a:noFill/>
              <a:ln w="26988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" name="Line 70">
                <a:extLst>
                  <a:ext uri="{FF2B5EF4-FFF2-40B4-BE49-F238E27FC236}">
                    <a16:creationId xmlns:a16="http://schemas.microsoft.com/office/drawing/2014/main" id="{66B7AC39-C04A-1318-B092-040E9D1C4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41026" y="3975100"/>
                <a:ext cx="0" cy="433388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" name="Line 71">
                <a:extLst>
                  <a:ext uri="{FF2B5EF4-FFF2-40B4-BE49-F238E27FC236}">
                    <a16:creationId xmlns:a16="http://schemas.microsoft.com/office/drawing/2014/main" id="{1907F451-42BF-A280-B696-2124742D0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29788" y="3719513"/>
                <a:ext cx="0" cy="419100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" name="Line 76">
                <a:extLst>
                  <a:ext uri="{FF2B5EF4-FFF2-40B4-BE49-F238E27FC236}">
                    <a16:creationId xmlns:a16="http://schemas.microsoft.com/office/drawing/2014/main" id="{988DCDDA-CBBC-A3DC-24A7-3695FD273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00963" y="3749675"/>
                <a:ext cx="0" cy="420688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" name="Line 77">
                <a:extLst>
                  <a:ext uri="{FF2B5EF4-FFF2-40B4-BE49-F238E27FC236}">
                    <a16:creationId xmlns:a16="http://schemas.microsoft.com/office/drawing/2014/main" id="{53A53298-BE41-58CA-9823-029D1FE76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07438" y="3590925"/>
                <a:ext cx="0" cy="403225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" name="Line 78">
                <a:extLst>
                  <a:ext uri="{FF2B5EF4-FFF2-40B4-BE49-F238E27FC236}">
                    <a16:creationId xmlns:a16="http://schemas.microsoft.com/office/drawing/2014/main" id="{D6B7133D-9066-4A14-4938-4C6649A33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89788" y="3965575"/>
                <a:ext cx="0" cy="434975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" name="Line 79">
                <a:extLst>
                  <a:ext uri="{FF2B5EF4-FFF2-40B4-BE49-F238E27FC236}">
                    <a16:creationId xmlns:a16="http://schemas.microsoft.com/office/drawing/2014/main" id="{D65F5704-34FC-DDA8-C281-56241F2BA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34201" y="5043488"/>
                <a:ext cx="0" cy="336550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8" name="Freeform 93">
                <a:extLst>
                  <a:ext uri="{FF2B5EF4-FFF2-40B4-BE49-F238E27FC236}">
                    <a16:creationId xmlns:a16="http://schemas.microsoft.com/office/drawing/2014/main" id="{CD059E0A-DEF8-2888-EED7-CBDF14535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8938" y="5802313"/>
                <a:ext cx="73025" cy="73025"/>
              </a:xfrm>
              <a:custGeom>
                <a:avLst/>
                <a:gdLst>
                  <a:gd name="T0" fmla="*/ 27 w 32"/>
                  <a:gd name="T1" fmla="*/ 27 h 32"/>
                  <a:gd name="T2" fmla="*/ 32 w 32"/>
                  <a:gd name="T3" fmla="*/ 16 h 32"/>
                  <a:gd name="T4" fmla="*/ 27 w 32"/>
                  <a:gd name="T5" fmla="*/ 4 h 32"/>
                  <a:gd name="T6" fmla="*/ 16 w 32"/>
                  <a:gd name="T7" fmla="*/ 0 h 32"/>
                  <a:gd name="T8" fmla="*/ 4 w 32"/>
                  <a:gd name="T9" fmla="*/ 4 h 32"/>
                  <a:gd name="T10" fmla="*/ 0 w 32"/>
                  <a:gd name="T11" fmla="*/ 16 h 32"/>
                  <a:gd name="T12" fmla="*/ 4 w 32"/>
                  <a:gd name="T13" fmla="*/ 27 h 32"/>
                  <a:gd name="T14" fmla="*/ 16 w 32"/>
                  <a:gd name="T15" fmla="*/ 32 h 32"/>
                  <a:gd name="T16" fmla="*/ 27 w 32"/>
                  <a:gd name="T1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7"/>
                    </a:moveTo>
                    <a:cubicBezTo>
                      <a:pt x="30" y="24"/>
                      <a:pt x="32" y="20"/>
                      <a:pt x="32" y="16"/>
                    </a:cubicBezTo>
                    <a:cubicBezTo>
                      <a:pt x="32" y="11"/>
                      <a:pt x="30" y="7"/>
                      <a:pt x="27" y="4"/>
                    </a:cubicBezTo>
                    <a:cubicBezTo>
                      <a:pt x="24" y="1"/>
                      <a:pt x="20" y="0"/>
                      <a:pt x="16" y="0"/>
                    </a:cubicBezTo>
                    <a:cubicBezTo>
                      <a:pt x="11" y="0"/>
                      <a:pt x="7" y="1"/>
                      <a:pt x="4" y="4"/>
                    </a:cubicBezTo>
                    <a:cubicBezTo>
                      <a:pt x="1" y="7"/>
                      <a:pt x="0" y="11"/>
                      <a:pt x="0" y="16"/>
                    </a:cubicBezTo>
                    <a:cubicBezTo>
                      <a:pt x="0" y="20"/>
                      <a:pt x="1" y="24"/>
                      <a:pt x="4" y="27"/>
                    </a:cubicBezTo>
                    <a:cubicBezTo>
                      <a:pt x="7" y="30"/>
                      <a:pt x="11" y="32"/>
                      <a:pt x="16" y="32"/>
                    </a:cubicBezTo>
                    <a:cubicBezTo>
                      <a:pt x="20" y="32"/>
                      <a:pt x="24" y="30"/>
                      <a:pt x="27" y="27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" name="Freeform 94">
                <a:extLst>
                  <a:ext uri="{FF2B5EF4-FFF2-40B4-BE49-F238E27FC236}">
                    <a16:creationId xmlns:a16="http://schemas.microsoft.com/office/drawing/2014/main" id="{8331E220-F6D3-C17D-86DE-CFEA8E43E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5626" y="5183188"/>
                <a:ext cx="73025" cy="74613"/>
              </a:xfrm>
              <a:custGeom>
                <a:avLst/>
                <a:gdLst>
                  <a:gd name="T0" fmla="*/ 28 w 32"/>
                  <a:gd name="T1" fmla="*/ 27 h 32"/>
                  <a:gd name="T2" fmla="*/ 32 w 32"/>
                  <a:gd name="T3" fmla="*/ 16 h 32"/>
                  <a:gd name="T4" fmla="*/ 28 w 32"/>
                  <a:gd name="T5" fmla="*/ 4 h 32"/>
                  <a:gd name="T6" fmla="*/ 16 w 32"/>
                  <a:gd name="T7" fmla="*/ 0 h 32"/>
                  <a:gd name="T8" fmla="*/ 5 w 32"/>
                  <a:gd name="T9" fmla="*/ 4 h 32"/>
                  <a:gd name="T10" fmla="*/ 0 w 32"/>
                  <a:gd name="T11" fmla="*/ 16 h 32"/>
                  <a:gd name="T12" fmla="*/ 5 w 32"/>
                  <a:gd name="T13" fmla="*/ 27 h 32"/>
                  <a:gd name="T14" fmla="*/ 16 w 32"/>
                  <a:gd name="T15" fmla="*/ 32 h 32"/>
                  <a:gd name="T16" fmla="*/ 28 w 32"/>
                  <a:gd name="T1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8" y="27"/>
                    </a:moveTo>
                    <a:cubicBezTo>
                      <a:pt x="31" y="24"/>
                      <a:pt x="32" y="20"/>
                      <a:pt x="32" y="16"/>
                    </a:cubicBezTo>
                    <a:cubicBezTo>
                      <a:pt x="32" y="11"/>
                      <a:pt x="31" y="7"/>
                      <a:pt x="28" y="4"/>
                    </a:cubicBezTo>
                    <a:cubicBezTo>
                      <a:pt x="25" y="1"/>
                      <a:pt x="21" y="0"/>
                      <a:pt x="16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2" y="7"/>
                      <a:pt x="0" y="11"/>
                      <a:pt x="0" y="16"/>
                    </a:cubicBezTo>
                    <a:cubicBezTo>
                      <a:pt x="0" y="20"/>
                      <a:pt x="2" y="24"/>
                      <a:pt x="5" y="27"/>
                    </a:cubicBezTo>
                    <a:cubicBezTo>
                      <a:pt x="8" y="30"/>
                      <a:pt x="12" y="32"/>
                      <a:pt x="16" y="32"/>
                    </a:cubicBezTo>
                    <a:cubicBezTo>
                      <a:pt x="21" y="32"/>
                      <a:pt x="25" y="30"/>
                      <a:pt x="28" y="27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" name="Freeform 95">
                <a:extLst>
                  <a:ext uri="{FF2B5EF4-FFF2-40B4-BE49-F238E27FC236}">
                    <a16:creationId xmlns:a16="http://schemas.microsoft.com/office/drawing/2014/main" id="{65AC2F9A-C082-7652-CF40-14976760F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4863" y="4140200"/>
                <a:ext cx="73025" cy="73025"/>
              </a:xfrm>
              <a:custGeom>
                <a:avLst/>
                <a:gdLst>
                  <a:gd name="T0" fmla="*/ 28 w 32"/>
                  <a:gd name="T1" fmla="*/ 27 h 32"/>
                  <a:gd name="T2" fmla="*/ 32 w 32"/>
                  <a:gd name="T3" fmla="*/ 16 h 32"/>
                  <a:gd name="T4" fmla="*/ 28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7 h 32"/>
                  <a:gd name="T14" fmla="*/ 16 w 32"/>
                  <a:gd name="T15" fmla="*/ 32 h 32"/>
                  <a:gd name="T16" fmla="*/ 28 w 32"/>
                  <a:gd name="T1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8" y="27"/>
                    </a:moveTo>
                    <a:cubicBezTo>
                      <a:pt x="31" y="24"/>
                      <a:pt x="32" y="20"/>
                      <a:pt x="32" y="16"/>
                    </a:cubicBezTo>
                    <a:cubicBezTo>
                      <a:pt x="32" y="12"/>
                      <a:pt x="31" y="8"/>
                      <a:pt x="28" y="5"/>
                    </a:cubicBezTo>
                    <a:cubicBezTo>
                      <a:pt x="25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0"/>
                      <a:pt x="2" y="24"/>
                      <a:pt x="5" y="27"/>
                    </a:cubicBezTo>
                    <a:cubicBezTo>
                      <a:pt x="8" y="30"/>
                      <a:pt x="12" y="32"/>
                      <a:pt x="16" y="32"/>
                    </a:cubicBezTo>
                    <a:cubicBezTo>
                      <a:pt x="21" y="32"/>
                      <a:pt x="25" y="30"/>
                      <a:pt x="28" y="27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1" name="Freeform 96">
                <a:extLst>
                  <a:ext uri="{FF2B5EF4-FFF2-40B4-BE49-F238E27FC236}">
                    <a16:creationId xmlns:a16="http://schemas.microsoft.com/office/drawing/2014/main" id="{7ACA820A-7DA9-F8A8-72E4-0054A2A55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4451" y="3932238"/>
                <a:ext cx="73025" cy="73025"/>
              </a:xfrm>
              <a:custGeom>
                <a:avLst/>
                <a:gdLst>
                  <a:gd name="T0" fmla="*/ 27 w 32"/>
                  <a:gd name="T1" fmla="*/ 28 h 32"/>
                  <a:gd name="T2" fmla="*/ 32 w 32"/>
                  <a:gd name="T3" fmla="*/ 16 h 32"/>
                  <a:gd name="T4" fmla="*/ 27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8 h 32"/>
                  <a:gd name="T14" fmla="*/ 16 w 32"/>
                  <a:gd name="T15" fmla="*/ 32 h 32"/>
                  <a:gd name="T16" fmla="*/ 27 w 32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8"/>
                    </a:moveTo>
                    <a:cubicBezTo>
                      <a:pt x="30" y="25"/>
                      <a:pt x="32" y="21"/>
                      <a:pt x="32" y="16"/>
                    </a:cubicBez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0" y="0"/>
                      <a:pt x="16" y="0"/>
                    </a:cubicBezTo>
                    <a:cubicBezTo>
                      <a:pt x="11" y="0"/>
                      <a:pt x="8" y="2"/>
                      <a:pt x="5" y="5"/>
                    </a:cubicBezTo>
                    <a:cubicBezTo>
                      <a:pt x="1" y="8"/>
                      <a:pt x="0" y="12"/>
                      <a:pt x="0" y="16"/>
                    </a:cubicBezTo>
                    <a:cubicBezTo>
                      <a:pt x="0" y="21"/>
                      <a:pt x="1" y="25"/>
                      <a:pt x="5" y="28"/>
                    </a:cubicBezTo>
                    <a:cubicBezTo>
                      <a:pt x="8" y="31"/>
                      <a:pt x="11" y="32"/>
                      <a:pt x="16" y="32"/>
                    </a:cubicBezTo>
                    <a:cubicBezTo>
                      <a:pt x="20" y="32"/>
                      <a:pt x="24" y="31"/>
                      <a:pt x="27" y="28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2" name="Freeform 97">
                <a:extLst>
                  <a:ext uri="{FF2B5EF4-FFF2-40B4-BE49-F238E27FC236}">
                    <a16:creationId xmlns:a16="http://schemas.microsoft.com/office/drawing/2014/main" id="{CBCD0968-780D-C836-E1CD-31B1AF957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2038" y="3771900"/>
                <a:ext cx="73025" cy="73025"/>
              </a:xfrm>
              <a:custGeom>
                <a:avLst/>
                <a:gdLst>
                  <a:gd name="T0" fmla="*/ 27 w 32"/>
                  <a:gd name="T1" fmla="*/ 27 h 32"/>
                  <a:gd name="T2" fmla="*/ 32 w 32"/>
                  <a:gd name="T3" fmla="*/ 16 h 32"/>
                  <a:gd name="T4" fmla="*/ 27 w 32"/>
                  <a:gd name="T5" fmla="*/ 4 h 32"/>
                  <a:gd name="T6" fmla="*/ 16 w 32"/>
                  <a:gd name="T7" fmla="*/ 0 h 32"/>
                  <a:gd name="T8" fmla="*/ 5 w 32"/>
                  <a:gd name="T9" fmla="*/ 4 h 32"/>
                  <a:gd name="T10" fmla="*/ 0 w 32"/>
                  <a:gd name="T11" fmla="*/ 16 h 32"/>
                  <a:gd name="T12" fmla="*/ 5 w 32"/>
                  <a:gd name="T13" fmla="*/ 27 h 32"/>
                  <a:gd name="T14" fmla="*/ 16 w 32"/>
                  <a:gd name="T15" fmla="*/ 32 h 32"/>
                  <a:gd name="T16" fmla="*/ 27 w 32"/>
                  <a:gd name="T1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7"/>
                    </a:moveTo>
                    <a:cubicBezTo>
                      <a:pt x="30" y="24"/>
                      <a:pt x="32" y="20"/>
                      <a:pt x="32" y="16"/>
                    </a:cubicBezTo>
                    <a:cubicBezTo>
                      <a:pt x="32" y="11"/>
                      <a:pt x="30" y="8"/>
                      <a:pt x="27" y="4"/>
                    </a:cubicBezTo>
                    <a:cubicBezTo>
                      <a:pt x="24" y="1"/>
                      <a:pt x="20" y="0"/>
                      <a:pt x="16" y="0"/>
                    </a:cubicBezTo>
                    <a:cubicBezTo>
                      <a:pt x="11" y="0"/>
                      <a:pt x="8" y="1"/>
                      <a:pt x="5" y="4"/>
                    </a:cubicBezTo>
                    <a:cubicBezTo>
                      <a:pt x="1" y="8"/>
                      <a:pt x="0" y="11"/>
                      <a:pt x="0" y="16"/>
                    </a:cubicBezTo>
                    <a:cubicBezTo>
                      <a:pt x="0" y="20"/>
                      <a:pt x="1" y="24"/>
                      <a:pt x="5" y="27"/>
                    </a:cubicBezTo>
                    <a:cubicBezTo>
                      <a:pt x="8" y="30"/>
                      <a:pt x="11" y="32"/>
                      <a:pt x="16" y="32"/>
                    </a:cubicBezTo>
                    <a:cubicBezTo>
                      <a:pt x="20" y="32"/>
                      <a:pt x="24" y="30"/>
                      <a:pt x="27" y="27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3" name="Freeform 98">
                <a:extLst>
                  <a:ext uri="{FF2B5EF4-FFF2-40B4-BE49-F238E27FC236}">
                    <a16:creationId xmlns:a16="http://schemas.microsoft.com/office/drawing/2014/main" id="{B3D0BDDC-4962-3EFD-47C8-4102B6DD3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3276" y="3897313"/>
                <a:ext cx="73025" cy="73025"/>
              </a:xfrm>
              <a:custGeom>
                <a:avLst/>
                <a:gdLst>
                  <a:gd name="T0" fmla="*/ 28 w 32"/>
                  <a:gd name="T1" fmla="*/ 27 h 32"/>
                  <a:gd name="T2" fmla="*/ 32 w 32"/>
                  <a:gd name="T3" fmla="*/ 16 h 32"/>
                  <a:gd name="T4" fmla="*/ 28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7 h 32"/>
                  <a:gd name="T14" fmla="*/ 16 w 32"/>
                  <a:gd name="T15" fmla="*/ 32 h 32"/>
                  <a:gd name="T16" fmla="*/ 28 w 32"/>
                  <a:gd name="T1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8" y="27"/>
                    </a:moveTo>
                    <a:cubicBezTo>
                      <a:pt x="31" y="24"/>
                      <a:pt x="32" y="20"/>
                      <a:pt x="32" y="16"/>
                    </a:cubicBezTo>
                    <a:cubicBezTo>
                      <a:pt x="32" y="12"/>
                      <a:pt x="31" y="8"/>
                      <a:pt x="28" y="5"/>
                    </a:cubicBezTo>
                    <a:cubicBezTo>
                      <a:pt x="25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0"/>
                      <a:pt x="2" y="24"/>
                      <a:pt x="5" y="27"/>
                    </a:cubicBezTo>
                    <a:cubicBezTo>
                      <a:pt x="8" y="30"/>
                      <a:pt x="12" y="32"/>
                      <a:pt x="16" y="32"/>
                    </a:cubicBezTo>
                    <a:cubicBezTo>
                      <a:pt x="21" y="32"/>
                      <a:pt x="25" y="30"/>
                      <a:pt x="28" y="27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4" name="Freeform 99">
                <a:extLst>
                  <a:ext uri="{FF2B5EF4-FFF2-40B4-BE49-F238E27FC236}">
                    <a16:creationId xmlns:a16="http://schemas.microsoft.com/office/drawing/2014/main" id="{B15CBE8B-6BAD-18C5-3BC8-538DC354E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4513" y="4159250"/>
                <a:ext cx="73025" cy="73025"/>
              </a:xfrm>
              <a:custGeom>
                <a:avLst/>
                <a:gdLst>
                  <a:gd name="T0" fmla="*/ 28 w 32"/>
                  <a:gd name="T1" fmla="*/ 27 h 32"/>
                  <a:gd name="T2" fmla="*/ 32 w 32"/>
                  <a:gd name="T3" fmla="*/ 16 h 32"/>
                  <a:gd name="T4" fmla="*/ 28 w 32"/>
                  <a:gd name="T5" fmla="*/ 4 h 32"/>
                  <a:gd name="T6" fmla="*/ 16 w 32"/>
                  <a:gd name="T7" fmla="*/ 0 h 32"/>
                  <a:gd name="T8" fmla="*/ 5 w 32"/>
                  <a:gd name="T9" fmla="*/ 4 h 32"/>
                  <a:gd name="T10" fmla="*/ 0 w 32"/>
                  <a:gd name="T11" fmla="*/ 16 h 32"/>
                  <a:gd name="T12" fmla="*/ 5 w 32"/>
                  <a:gd name="T13" fmla="*/ 27 h 32"/>
                  <a:gd name="T14" fmla="*/ 16 w 32"/>
                  <a:gd name="T15" fmla="*/ 32 h 32"/>
                  <a:gd name="T16" fmla="*/ 28 w 32"/>
                  <a:gd name="T1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8" y="27"/>
                    </a:moveTo>
                    <a:cubicBezTo>
                      <a:pt x="31" y="24"/>
                      <a:pt x="32" y="20"/>
                      <a:pt x="32" y="16"/>
                    </a:cubicBezTo>
                    <a:cubicBezTo>
                      <a:pt x="32" y="11"/>
                      <a:pt x="31" y="7"/>
                      <a:pt x="28" y="4"/>
                    </a:cubicBezTo>
                    <a:cubicBezTo>
                      <a:pt x="25" y="1"/>
                      <a:pt x="21" y="0"/>
                      <a:pt x="16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2" y="7"/>
                      <a:pt x="0" y="11"/>
                      <a:pt x="0" y="16"/>
                    </a:cubicBezTo>
                    <a:cubicBezTo>
                      <a:pt x="0" y="20"/>
                      <a:pt x="2" y="24"/>
                      <a:pt x="5" y="27"/>
                    </a:cubicBezTo>
                    <a:cubicBezTo>
                      <a:pt x="8" y="30"/>
                      <a:pt x="12" y="32"/>
                      <a:pt x="16" y="32"/>
                    </a:cubicBezTo>
                    <a:cubicBezTo>
                      <a:pt x="21" y="32"/>
                      <a:pt x="25" y="30"/>
                      <a:pt x="28" y="27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9611B00D-43BE-7C78-7A49-7E6E87185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8201" y="3233738"/>
                <a:ext cx="0" cy="601663"/>
              </a:xfrm>
              <a:custGeom>
                <a:avLst/>
                <a:gdLst>
                  <a:gd name="T0" fmla="*/ 379 h 379"/>
                  <a:gd name="T1" fmla="*/ 160 h 379"/>
                  <a:gd name="T2" fmla="*/ 0 h 3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9">
                    <a:moveTo>
                      <a:pt x="0" y="379"/>
                    </a:moveTo>
                    <a:lnTo>
                      <a:pt x="0" y="16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7" name="Freeform 102">
                <a:extLst>
                  <a:ext uri="{FF2B5EF4-FFF2-40B4-BE49-F238E27FC236}">
                    <a16:creationId xmlns:a16="http://schemas.microsoft.com/office/drawing/2014/main" id="{2F12D016-D872-D1AD-2DB0-56006C3D1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3788" y="3130550"/>
                <a:ext cx="0" cy="469900"/>
              </a:xfrm>
              <a:custGeom>
                <a:avLst/>
                <a:gdLst>
                  <a:gd name="T0" fmla="*/ 296 h 296"/>
                  <a:gd name="T1" fmla="*/ 155 h 296"/>
                  <a:gd name="T2" fmla="*/ 0 h 29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96">
                    <a:moveTo>
                      <a:pt x="0" y="296"/>
                    </a:moveTo>
                    <a:lnTo>
                      <a:pt x="0" y="155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8" name="Freeform 103">
                <a:extLst>
                  <a:ext uri="{FF2B5EF4-FFF2-40B4-BE49-F238E27FC236}">
                    <a16:creationId xmlns:a16="http://schemas.microsoft.com/office/drawing/2014/main" id="{0C5564C3-CC87-01F0-EA15-5293F5EBB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1" y="2876550"/>
                <a:ext cx="0" cy="330200"/>
              </a:xfrm>
              <a:custGeom>
                <a:avLst/>
                <a:gdLst>
                  <a:gd name="T0" fmla="*/ 208 h 208"/>
                  <a:gd name="T1" fmla="*/ 100 h 208"/>
                  <a:gd name="T2" fmla="*/ 0 h 20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08">
                    <a:moveTo>
                      <a:pt x="0" y="208"/>
                    </a:moveTo>
                    <a:lnTo>
                      <a:pt x="0" y="10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9" name="Freeform 104">
                <a:extLst>
                  <a:ext uri="{FF2B5EF4-FFF2-40B4-BE49-F238E27FC236}">
                    <a16:creationId xmlns:a16="http://schemas.microsoft.com/office/drawing/2014/main" id="{17B222A5-A2DA-C6E5-9744-ED1666225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5788" y="2890838"/>
                <a:ext cx="0" cy="352425"/>
              </a:xfrm>
              <a:custGeom>
                <a:avLst/>
                <a:gdLst>
                  <a:gd name="T0" fmla="*/ 222 h 222"/>
                  <a:gd name="T1" fmla="*/ 121 h 222"/>
                  <a:gd name="T2" fmla="*/ 0 h 2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2">
                    <a:moveTo>
                      <a:pt x="0" y="222"/>
                    </a:moveTo>
                    <a:lnTo>
                      <a:pt x="0" y="121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0" name="Freeform 105">
                <a:extLst>
                  <a:ext uri="{FF2B5EF4-FFF2-40B4-BE49-F238E27FC236}">
                    <a16:creationId xmlns:a16="http://schemas.microsoft.com/office/drawing/2014/main" id="{D8E9B267-AAA6-C939-B8B2-1EAB22DED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313" y="2957513"/>
                <a:ext cx="0" cy="400050"/>
              </a:xfrm>
              <a:custGeom>
                <a:avLst/>
                <a:gdLst>
                  <a:gd name="T0" fmla="*/ 252 h 252"/>
                  <a:gd name="T1" fmla="*/ 129 h 252"/>
                  <a:gd name="T2" fmla="*/ 0 h 25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2">
                    <a:moveTo>
                      <a:pt x="0" y="252"/>
                    </a:moveTo>
                    <a:lnTo>
                      <a:pt x="0" y="129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1" name="Freeform 106">
                <a:extLst>
                  <a:ext uri="{FF2B5EF4-FFF2-40B4-BE49-F238E27FC236}">
                    <a16:creationId xmlns:a16="http://schemas.microsoft.com/office/drawing/2014/main" id="{ED617BC2-0F6B-EDFD-16EE-304B5CF9C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1026" y="3317875"/>
                <a:ext cx="0" cy="536575"/>
              </a:xfrm>
              <a:custGeom>
                <a:avLst/>
                <a:gdLst>
                  <a:gd name="T0" fmla="*/ 338 h 338"/>
                  <a:gd name="T1" fmla="*/ 175 h 338"/>
                  <a:gd name="T2" fmla="*/ 0 h 33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38">
                    <a:moveTo>
                      <a:pt x="0" y="338"/>
                    </a:moveTo>
                    <a:lnTo>
                      <a:pt x="0" y="175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2" name="Freeform 107">
                <a:extLst>
                  <a:ext uri="{FF2B5EF4-FFF2-40B4-BE49-F238E27FC236}">
                    <a16:creationId xmlns:a16="http://schemas.microsoft.com/office/drawing/2014/main" id="{8774A6FC-C888-288F-1112-9972D39BE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8451" y="3032125"/>
                <a:ext cx="4097338" cy="2827338"/>
              </a:xfrm>
              <a:custGeom>
                <a:avLst/>
                <a:gdLst>
                  <a:gd name="T0" fmla="*/ 2581 w 2581"/>
                  <a:gd name="T1" fmla="*/ 356 h 1781"/>
                  <a:gd name="T2" fmla="*/ 2578 w 2581"/>
                  <a:gd name="T3" fmla="*/ 355 h 1781"/>
                  <a:gd name="T4" fmla="*/ 1940 w 2581"/>
                  <a:gd name="T5" fmla="*/ 287 h 1781"/>
                  <a:gd name="T6" fmla="*/ 1308 w 2581"/>
                  <a:gd name="T7" fmla="*/ 218 h 1781"/>
                  <a:gd name="T8" fmla="*/ 1301 w 2581"/>
                  <a:gd name="T9" fmla="*/ 217 h 1781"/>
                  <a:gd name="T10" fmla="*/ 668 w 2581"/>
                  <a:gd name="T11" fmla="*/ 0 h 1781"/>
                  <a:gd name="T12" fmla="*/ 660 w 2581"/>
                  <a:gd name="T13" fmla="*/ 2 h 1781"/>
                  <a:gd name="T14" fmla="*/ 347 w 2581"/>
                  <a:gd name="T15" fmla="*/ 82 h 1781"/>
                  <a:gd name="T16" fmla="*/ 345 w 2581"/>
                  <a:gd name="T17" fmla="*/ 84 h 1781"/>
                  <a:gd name="T18" fmla="*/ 184 w 2581"/>
                  <a:gd name="T19" fmla="*/ 29 h 1781"/>
                  <a:gd name="T20" fmla="*/ 181 w 2581"/>
                  <a:gd name="T21" fmla="*/ 32 h 1781"/>
                  <a:gd name="T22" fmla="*/ 80 w 2581"/>
                  <a:gd name="T23" fmla="*/ 189 h 1781"/>
                  <a:gd name="T24" fmla="*/ 77 w 2581"/>
                  <a:gd name="T25" fmla="*/ 192 h 1781"/>
                  <a:gd name="T26" fmla="*/ 0 w 2581"/>
                  <a:gd name="T27" fmla="*/ 1781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81" h="1781">
                    <a:moveTo>
                      <a:pt x="2581" y="356"/>
                    </a:moveTo>
                    <a:lnTo>
                      <a:pt x="2578" y="355"/>
                    </a:lnTo>
                    <a:lnTo>
                      <a:pt x="1940" y="287"/>
                    </a:lnTo>
                    <a:lnTo>
                      <a:pt x="1308" y="218"/>
                    </a:lnTo>
                    <a:lnTo>
                      <a:pt x="1301" y="217"/>
                    </a:lnTo>
                    <a:lnTo>
                      <a:pt x="668" y="0"/>
                    </a:lnTo>
                    <a:lnTo>
                      <a:pt x="660" y="2"/>
                    </a:lnTo>
                    <a:lnTo>
                      <a:pt x="347" y="82"/>
                    </a:lnTo>
                    <a:lnTo>
                      <a:pt x="345" y="84"/>
                    </a:lnTo>
                    <a:lnTo>
                      <a:pt x="184" y="29"/>
                    </a:lnTo>
                    <a:lnTo>
                      <a:pt x="181" y="32"/>
                    </a:lnTo>
                    <a:lnTo>
                      <a:pt x="80" y="189"/>
                    </a:lnTo>
                    <a:lnTo>
                      <a:pt x="77" y="192"/>
                    </a:lnTo>
                    <a:lnTo>
                      <a:pt x="0" y="1781"/>
                    </a:lnTo>
                  </a:path>
                </a:pathLst>
              </a:custGeom>
              <a:noFill/>
              <a:ln w="26988" cap="rnd">
                <a:solidFill>
                  <a:srgbClr val="FF66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3" name="Freeform 108">
                <a:extLst>
                  <a:ext uri="{FF2B5EF4-FFF2-40B4-BE49-F238E27FC236}">
                    <a16:creationId xmlns:a16="http://schemas.microsoft.com/office/drawing/2014/main" id="{402E424C-9C9A-69B3-19CD-305DA20E5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7688" y="3560763"/>
                <a:ext cx="74613" cy="73025"/>
              </a:xfrm>
              <a:custGeom>
                <a:avLst/>
                <a:gdLst>
                  <a:gd name="T0" fmla="*/ 32 w 32"/>
                  <a:gd name="T1" fmla="*/ 16 h 32"/>
                  <a:gd name="T2" fmla="*/ 27 w 32"/>
                  <a:gd name="T3" fmla="*/ 4 h 32"/>
                  <a:gd name="T4" fmla="*/ 16 w 32"/>
                  <a:gd name="T5" fmla="*/ 0 h 32"/>
                  <a:gd name="T6" fmla="*/ 5 w 32"/>
                  <a:gd name="T7" fmla="*/ 4 h 32"/>
                  <a:gd name="T8" fmla="*/ 0 w 32"/>
                  <a:gd name="T9" fmla="*/ 16 h 32"/>
                  <a:gd name="T10" fmla="*/ 5 w 32"/>
                  <a:gd name="T11" fmla="*/ 27 h 32"/>
                  <a:gd name="T12" fmla="*/ 16 w 32"/>
                  <a:gd name="T13" fmla="*/ 32 h 32"/>
                  <a:gd name="T14" fmla="*/ 27 w 32"/>
                  <a:gd name="T15" fmla="*/ 27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1"/>
                      <a:pt x="30" y="7"/>
                      <a:pt x="27" y="4"/>
                    </a:cubicBezTo>
                    <a:cubicBezTo>
                      <a:pt x="24" y="1"/>
                      <a:pt x="20" y="0"/>
                      <a:pt x="16" y="0"/>
                    </a:cubicBezTo>
                    <a:cubicBezTo>
                      <a:pt x="11" y="0"/>
                      <a:pt x="8" y="1"/>
                      <a:pt x="5" y="4"/>
                    </a:cubicBezTo>
                    <a:cubicBezTo>
                      <a:pt x="1" y="7"/>
                      <a:pt x="0" y="11"/>
                      <a:pt x="0" y="16"/>
                    </a:cubicBezTo>
                    <a:cubicBezTo>
                      <a:pt x="0" y="20"/>
                      <a:pt x="1" y="24"/>
                      <a:pt x="5" y="27"/>
                    </a:cubicBezTo>
                    <a:cubicBezTo>
                      <a:pt x="8" y="30"/>
                      <a:pt x="11" y="32"/>
                      <a:pt x="16" y="32"/>
                    </a:cubicBezTo>
                    <a:cubicBezTo>
                      <a:pt x="20" y="32"/>
                      <a:pt x="24" y="30"/>
                      <a:pt x="27" y="27"/>
                    </a:cubicBezTo>
                    <a:cubicBezTo>
                      <a:pt x="30" y="24"/>
                      <a:pt x="32" y="20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4" name="Freeform 109">
                <a:extLst>
                  <a:ext uri="{FF2B5EF4-FFF2-40B4-BE49-F238E27FC236}">
                    <a16:creationId xmlns:a16="http://schemas.microsoft.com/office/drawing/2014/main" id="{22260F02-6759-749A-4792-A72133C99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1688" y="3451225"/>
                <a:ext cx="73025" cy="73025"/>
              </a:xfrm>
              <a:custGeom>
                <a:avLst/>
                <a:gdLst>
                  <a:gd name="T0" fmla="*/ 32 w 32"/>
                  <a:gd name="T1" fmla="*/ 16 h 32"/>
                  <a:gd name="T2" fmla="*/ 27 w 32"/>
                  <a:gd name="T3" fmla="*/ 4 h 32"/>
                  <a:gd name="T4" fmla="*/ 16 w 32"/>
                  <a:gd name="T5" fmla="*/ 0 h 32"/>
                  <a:gd name="T6" fmla="*/ 5 w 32"/>
                  <a:gd name="T7" fmla="*/ 4 h 32"/>
                  <a:gd name="T8" fmla="*/ 0 w 32"/>
                  <a:gd name="T9" fmla="*/ 16 h 32"/>
                  <a:gd name="T10" fmla="*/ 5 w 32"/>
                  <a:gd name="T11" fmla="*/ 27 h 32"/>
                  <a:gd name="T12" fmla="*/ 16 w 32"/>
                  <a:gd name="T13" fmla="*/ 32 h 32"/>
                  <a:gd name="T14" fmla="*/ 27 w 32"/>
                  <a:gd name="T15" fmla="*/ 27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1"/>
                      <a:pt x="30" y="8"/>
                      <a:pt x="27" y="4"/>
                    </a:cubicBezTo>
                    <a:cubicBezTo>
                      <a:pt x="24" y="1"/>
                      <a:pt x="20" y="0"/>
                      <a:pt x="16" y="0"/>
                    </a:cubicBezTo>
                    <a:cubicBezTo>
                      <a:pt x="11" y="0"/>
                      <a:pt x="8" y="1"/>
                      <a:pt x="5" y="4"/>
                    </a:cubicBezTo>
                    <a:cubicBezTo>
                      <a:pt x="1" y="8"/>
                      <a:pt x="0" y="11"/>
                      <a:pt x="0" y="16"/>
                    </a:cubicBezTo>
                    <a:cubicBezTo>
                      <a:pt x="0" y="20"/>
                      <a:pt x="1" y="24"/>
                      <a:pt x="5" y="27"/>
                    </a:cubicBezTo>
                    <a:cubicBezTo>
                      <a:pt x="8" y="30"/>
                      <a:pt x="11" y="32"/>
                      <a:pt x="16" y="32"/>
                    </a:cubicBezTo>
                    <a:cubicBezTo>
                      <a:pt x="20" y="32"/>
                      <a:pt x="24" y="30"/>
                      <a:pt x="27" y="27"/>
                    </a:cubicBezTo>
                    <a:cubicBezTo>
                      <a:pt x="30" y="24"/>
                      <a:pt x="32" y="20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5" name="Freeform 110">
                <a:extLst>
                  <a:ext uri="{FF2B5EF4-FFF2-40B4-BE49-F238E27FC236}">
                    <a16:creationId xmlns:a16="http://schemas.microsoft.com/office/drawing/2014/main" id="{25E5793E-C566-EF53-7DA3-46F2DCA31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7276" y="3338513"/>
                <a:ext cx="73025" cy="74613"/>
              </a:xfrm>
              <a:custGeom>
                <a:avLst/>
                <a:gdLst>
                  <a:gd name="T0" fmla="*/ 32 w 32"/>
                  <a:gd name="T1" fmla="*/ 16 h 32"/>
                  <a:gd name="T2" fmla="*/ 28 w 32"/>
                  <a:gd name="T3" fmla="*/ 5 h 32"/>
                  <a:gd name="T4" fmla="*/ 16 w 32"/>
                  <a:gd name="T5" fmla="*/ 0 h 32"/>
                  <a:gd name="T6" fmla="*/ 5 w 32"/>
                  <a:gd name="T7" fmla="*/ 5 h 32"/>
                  <a:gd name="T8" fmla="*/ 0 w 32"/>
                  <a:gd name="T9" fmla="*/ 16 h 32"/>
                  <a:gd name="T10" fmla="*/ 5 w 32"/>
                  <a:gd name="T11" fmla="*/ 27 h 32"/>
                  <a:gd name="T12" fmla="*/ 16 w 32"/>
                  <a:gd name="T13" fmla="*/ 32 h 32"/>
                  <a:gd name="T14" fmla="*/ 28 w 32"/>
                  <a:gd name="T15" fmla="*/ 27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2"/>
                      <a:pt x="31" y="8"/>
                      <a:pt x="28" y="5"/>
                    </a:cubicBezTo>
                    <a:cubicBezTo>
                      <a:pt x="25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0"/>
                      <a:pt x="2" y="24"/>
                      <a:pt x="5" y="27"/>
                    </a:cubicBezTo>
                    <a:cubicBezTo>
                      <a:pt x="8" y="30"/>
                      <a:pt x="12" y="32"/>
                      <a:pt x="16" y="32"/>
                    </a:cubicBezTo>
                    <a:cubicBezTo>
                      <a:pt x="21" y="32"/>
                      <a:pt x="25" y="30"/>
                      <a:pt x="28" y="27"/>
                    </a:cubicBezTo>
                    <a:cubicBezTo>
                      <a:pt x="31" y="24"/>
                      <a:pt x="32" y="20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6" name="Freeform 111">
                <a:extLst>
                  <a:ext uri="{FF2B5EF4-FFF2-40B4-BE49-F238E27FC236}">
                    <a16:creationId xmlns:a16="http://schemas.microsoft.com/office/drawing/2014/main" id="{9B5ED136-E913-5D9D-3388-93C4B9329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88" y="2998788"/>
                <a:ext cx="73025" cy="73025"/>
              </a:xfrm>
              <a:custGeom>
                <a:avLst/>
                <a:gdLst>
                  <a:gd name="T0" fmla="*/ 32 w 32"/>
                  <a:gd name="T1" fmla="*/ 16 h 32"/>
                  <a:gd name="T2" fmla="*/ 28 w 32"/>
                  <a:gd name="T3" fmla="*/ 4 h 32"/>
                  <a:gd name="T4" fmla="*/ 16 w 32"/>
                  <a:gd name="T5" fmla="*/ 0 h 32"/>
                  <a:gd name="T6" fmla="*/ 5 w 32"/>
                  <a:gd name="T7" fmla="*/ 4 h 32"/>
                  <a:gd name="T8" fmla="*/ 0 w 32"/>
                  <a:gd name="T9" fmla="*/ 16 h 32"/>
                  <a:gd name="T10" fmla="*/ 5 w 32"/>
                  <a:gd name="T11" fmla="*/ 27 h 32"/>
                  <a:gd name="T12" fmla="*/ 16 w 32"/>
                  <a:gd name="T13" fmla="*/ 32 h 32"/>
                  <a:gd name="T14" fmla="*/ 28 w 32"/>
                  <a:gd name="T15" fmla="*/ 27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1"/>
                      <a:pt x="31" y="8"/>
                      <a:pt x="28" y="4"/>
                    </a:cubicBezTo>
                    <a:cubicBezTo>
                      <a:pt x="25" y="1"/>
                      <a:pt x="21" y="0"/>
                      <a:pt x="16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2" y="8"/>
                      <a:pt x="0" y="11"/>
                      <a:pt x="0" y="16"/>
                    </a:cubicBezTo>
                    <a:cubicBezTo>
                      <a:pt x="0" y="20"/>
                      <a:pt x="2" y="24"/>
                      <a:pt x="5" y="27"/>
                    </a:cubicBezTo>
                    <a:cubicBezTo>
                      <a:pt x="8" y="30"/>
                      <a:pt x="12" y="32"/>
                      <a:pt x="16" y="32"/>
                    </a:cubicBezTo>
                    <a:cubicBezTo>
                      <a:pt x="21" y="32"/>
                      <a:pt x="25" y="30"/>
                      <a:pt x="28" y="27"/>
                    </a:cubicBezTo>
                    <a:cubicBezTo>
                      <a:pt x="31" y="24"/>
                      <a:pt x="32" y="20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7" name="Freeform 112">
                <a:extLst>
                  <a:ext uri="{FF2B5EF4-FFF2-40B4-BE49-F238E27FC236}">
                    <a16:creationId xmlns:a16="http://schemas.microsoft.com/office/drawing/2014/main" id="{AE2A8112-F10F-EA71-D3AB-543B87243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2801" y="3128963"/>
                <a:ext cx="73025" cy="71438"/>
              </a:xfrm>
              <a:custGeom>
                <a:avLst/>
                <a:gdLst>
                  <a:gd name="T0" fmla="*/ 32 w 32"/>
                  <a:gd name="T1" fmla="*/ 15 h 31"/>
                  <a:gd name="T2" fmla="*/ 28 w 32"/>
                  <a:gd name="T3" fmla="*/ 4 h 31"/>
                  <a:gd name="T4" fmla="*/ 16 w 32"/>
                  <a:gd name="T5" fmla="*/ 0 h 31"/>
                  <a:gd name="T6" fmla="*/ 5 w 32"/>
                  <a:gd name="T7" fmla="*/ 4 h 31"/>
                  <a:gd name="T8" fmla="*/ 0 w 32"/>
                  <a:gd name="T9" fmla="*/ 15 h 31"/>
                  <a:gd name="T10" fmla="*/ 5 w 32"/>
                  <a:gd name="T11" fmla="*/ 27 h 31"/>
                  <a:gd name="T12" fmla="*/ 16 w 32"/>
                  <a:gd name="T13" fmla="*/ 31 h 31"/>
                  <a:gd name="T14" fmla="*/ 28 w 32"/>
                  <a:gd name="T15" fmla="*/ 27 h 31"/>
                  <a:gd name="T16" fmla="*/ 32 w 32"/>
                  <a:gd name="T1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1">
                    <a:moveTo>
                      <a:pt x="32" y="15"/>
                    </a:moveTo>
                    <a:cubicBezTo>
                      <a:pt x="32" y="11"/>
                      <a:pt x="31" y="7"/>
                      <a:pt x="28" y="4"/>
                    </a:cubicBezTo>
                    <a:cubicBezTo>
                      <a:pt x="25" y="1"/>
                      <a:pt x="21" y="0"/>
                      <a:pt x="16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2" y="7"/>
                      <a:pt x="0" y="11"/>
                      <a:pt x="0" y="15"/>
                    </a:cubicBezTo>
                    <a:cubicBezTo>
                      <a:pt x="0" y="20"/>
                      <a:pt x="2" y="24"/>
                      <a:pt x="5" y="27"/>
                    </a:cubicBezTo>
                    <a:cubicBezTo>
                      <a:pt x="8" y="30"/>
                      <a:pt x="12" y="31"/>
                      <a:pt x="16" y="31"/>
                    </a:cubicBezTo>
                    <a:cubicBezTo>
                      <a:pt x="21" y="31"/>
                      <a:pt x="25" y="30"/>
                      <a:pt x="28" y="27"/>
                    </a:cubicBezTo>
                    <a:cubicBezTo>
                      <a:pt x="31" y="24"/>
                      <a:pt x="32" y="20"/>
                      <a:pt x="32" y="15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8" name="Freeform 113">
                <a:extLst>
                  <a:ext uri="{FF2B5EF4-FFF2-40B4-BE49-F238E27FC236}">
                    <a16:creationId xmlns:a16="http://schemas.microsoft.com/office/drawing/2014/main" id="{E01686E3-61FC-ED1A-5EA9-AD8757809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9276" y="3046413"/>
                <a:ext cx="73025" cy="73025"/>
              </a:xfrm>
              <a:custGeom>
                <a:avLst/>
                <a:gdLst>
                  <a:gd name="T0" fmla="*/ 32 w 32"/>
                  <a:gd name="T1" fmla="*/ 16 h 32"/>
                  <a:gd name="T2" fmla="*/ 28 w 32"/>
                  <a:gd name="T3" fmla="*/ 4 h 32"/>
                  <a:gd name="T4" fmla="*/ 16 w 32"/>
                  <a:gd name="T5" fmla="*/ 0 h 32"/>
                  <a:gd name="T6" fmla="*/ 5 w 32"/>
                  <a:gd name="T7" fmla="*/ 4 h 32"/>
                  <a:gd name="T8" fmla="*/ 0 w 32"/>
                  <a:gd name="T9" fmla="*/ 16 h 32"/>
                  <a:gd name="T10" fmla="*/ 5 w 32"/>
                  <a:gd name="T11" fmla="*/ 27 h 32"/>
                  <a:gd name="T12" fmla="*/ 16 w 32"/>
                  <a:gd name="T13" fmla="*/ 32 h 32"/>
                  <a:gd name="T14" fmla="*/ 28 w 32"/>
                  <a:gd name="T15" fmla="*/ 27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1"/>
                      <a:pt x="31" y="8"/>
                      <a:pt x="28" y="4"/>
                    </a:cubicBezTo>
                    <a:cubicBezTo>
                      <a:pt x="25" y="1"/>
                      <a:pt x="21" y="0"/>
                      <a:pt x="16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2" y="8"/>
                      <a:pt x="0" y="11"/>
                      <a:pt x="0" y="16"/>
                    </a:cubicBezTo>
                    <a:cubicBezTo>
                      <a:pt x="0" y="20"/>
                      <a:pt x="2" y="24"/>
                      <a:pt x="5" y="27"/>
                    </a:cubicBezTo>
                    <a:cubicBezTo>
                      <a:pt x="8" y="30"/>
                      <a:pt x="12" y="32"/>
                      <a:pt x="16" y="32"/>
                    </a:cubicBezTo>
                    <a:cubicBezTo>
                      <a:pt x="21" y="32"/>
                      <a:pt x="25" y="30"/>
                      <a:pt x="28" y="27"/>
                    </a:cubicBezTo>
                    <a:cubicBezTo>
                      <a:pt x="31" y="24"/>
                      <a:pt x="32" y="20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1" name="Freeform 116">
                <a:extLst>
                  <a:ext uri="{FF2B5EF4-FFF2-40B4-BE49-F238E27FC236}">
                    <a16:creationId xmlns:a16="http://schemas.microsoft.com/office/drawing/2014/main" id="{88A1E69C-9AFA-577C-E735-24C223B92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8201" y="3265488"/>
                <a:ext cx="0" cy="512763"/>
              </a:xfrm>
              <a:custGeom>
                <a:avLst/>
                <a:gdLst>
                  <a:gd name="T0" fmla="*/ 323 h 323"/>
                  <a:gd name="T1" fmla="*/ 169 h 323"/>
                  <a:gd name="T2" fmla="*/ 0 h 3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23">
                    <a:moveTo>
                      <a:pt x="0" y="323"/>
                    </a:moveTo>
                    <a:lnTo>
                      <a:pt x="0" y="169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3" name="Freeform 118">
                <a:extLst>
                  <a:ext uri="{FF2B5EF4-FFF2-40B4-BE49-F238E27FC236}">
                    <a16:creationId xmlns:a16="http://schemas.microsoft.com/office/drawing/2014/main" id="{98B08437-89D4-4D7B-E7EB-C7B1CF0DC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8551" y="3084513"/>
                <a:ext cx="0" cy="444500"/>
              </a:xfrm>
              <a:custGeom>
                <a:avLst/>
                <a:gdLst>
                  <a:gd name="T0" fmla="*/ 280 h 280"/>
                  <a:gd name="T1" fmla="*/ 143 h 280"/>
                  <a:gd name="T2" fmla="*/ 0 h 28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80">
                    <a:moveTo>
                      <a:pt x="0" y="280"/>
                    </a:moveTo>
                    <a:lnTo>
                      <a:pt x="0" y="143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4" name="Freeform 119">
                <a:extLst>
                  <a:ext uri="{FF2B5EF4-FFF2-40B4-BE49-F238E27FC236}">
                    <a16:creationId xmlns:a16="http://schemas.microsoft.com/office/drawing/2014/main" id="{0B548F67-BCEB-9EAB-7A38-45246DDF9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1" y="3060700"/>
                <a:ext cx="0" cy="441325"/>
              </a:xfrm>
              <a:custGeom>
                <a:avLst/>
                <a:gdLst>
                  <a:gd name="T0" fmla="*/ 278 h 278"/>
                  <a:gd name="T1" fmla="*/ 138 h 278"/>
                  <a:gd name="T2" fmla="*/ 0 h 2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78">
                    <a:moveTo>
                      <a:pt x="0" y="278"/>
                    </a:moveTo>
                    <a:lnTo>
                      <a:pt x="0" y="138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5" name="Freeform 120">
                <a:extLst>
                  <a:ext uri="{FF2B5EF4-FFF2-40B4-BE49-F238E27FC236}">
                    <a16:creationId xmlns:a16="http://schemas.microsoft.com/office/drawing/2014/main" id="{24D340DB-61C1-BA79-F0ED-658524970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9788" y="2982913"/>
                <a:ext cx="0" cy="417513"/>
              </a:xfrm>
              <a:custGeom>
                <a:avLst/>
                <a:gdLst>
                  <a:gd name="T0" fmla="*/ 263 h 263"/>
                  <a:gd name="T1" fmla="*/ 124 h 263"/>
                  <a:gd name="T2" fmla="*/ 0 h 26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63">
                    <a:moveTo>
                      <a:pt x="0" y="263"/>
                    </a:moveTo>
                    <a:lnTo>
                      <a:pt x="0" y="124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6" name="Freeform 121">
                <a:extLst>
                  <a:ext uri="{FF2B5EF4-FFF2-40B4-BE49-F238E27FC236}">
                    <a16:creationId xmlns:a16="http://schemas.microsoft.com/office/drawing/2014/main" id="{604AEF2D-3232-4903-801B-11C717221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0551" y="3627438"/>
                <a:ext cx="0" cy="563563"/>
              </a:xfrm>
              <a:custGeom>
                <a:avLst/>
                <a:gdLst>
                  <a:gd name="T0" fmla="*/ 355 h 355"/>
                  <a:gd name="T1" fmla="*/ 176 h 355"/>
                  <a:gd name="T2" fmla="*/ 0 h 3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55">
                    <a:moveTo>
                      <a:pt x="0" y="355"/>
                    </a:moveTo>
                    <a:lnTo>
                      <a:pt x="0" y="176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7" name="Freeform 122">
                <a:extLst>
                  <a:ext uri="{FF2B5EF4-FFF2-40B4-BE49-F238E27FC236}">
                    <a16:creationId xmlns:a16="http://schemas.microsoft.com/office/drawing/2014/main" id="{B7419ACA-02F2-63AA-CEDF-8FDD7ABDD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5788" y="3244850"/>
                <a:ext cx="0" cy="504825"/>
              </a:xfrm>
              <a:custGeom>
                <a:avLst/>
                <a:gdLst>
                  <a:gd name="T0" fmla="*/ 318 h 318"/>
                  <a:gd name="T1" fmla="*/ 157 h 318"/>
                  <a:gd name="T2" fmla="*/ 0 h 3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18">
                    <a:moveTo>
                      <a:pt x="0" y="318"/>
                    </a:moveTo>
                    <a:lnTo>
                      <a:pt x="0" y="157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8" name="Freeform 123">
                <a:extLst>
                  <a:ext uri="{FF2B5EF4-FFF2-40B4-BE49-F238E27FC236}">
                    <a16:creationId xmlns:a16="http://schemas.microsoft.com/office/drawing/2014/main" id="{3E82A2DB-77B0-A5CD-330D-4794E77F5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276" y="3179763"/>
                <a:ext cx="4100513" cy="2681288"/>
              </a:xfrm>
              <a:custGeom>
                <a:avLst/>
                <a:gdLst>
                  <a:gd name="T0" fmla="*/ 2583 w 2583"/>
                  <a:gd name="T1" fmla="*/ 198 h 1689"/>
                  <a:gd name="T2" fmla="*/ 1942 w 2583"/>
                  <a:gd name="T3" fmla="*/ 223 h 1689"/>
                  <a:gd name="T4" fmla="*/ 1306 w 2583"/>
                  <a:gd name="T5" fmla="*/ 83 h 1689"/>
                  <a:gd name="T6" fmla="*/ 1297 w 2583"/>
                  <a:gd name="T7" fmla="*/ 82 h 1689"/>
                  <a:gd name="T8" fmla="*/ 662 w 2583"/>
                  <a:gd name="T9" fmla="*/ 63 h 1689"/>
                  <a:gd name="T10" fmla="*/ 343 w 2583"/>
                  <a:gd name="T11" fmla="*/ 0 h 1689"/>
                  <a:gd name="T12" fmla="*/ 340 w 2583"/>
                  <a:gd name="T13" fmla="*/ 0 h 1689"/>
                  <a:gd name="T14" fmla="*/ 186 w 2583"/>
                  <a:gd name="T15" fmla="*/ 458 h 1689"/>
                  <a:gd name="T16" fmla="*/ 79 w 2583"/>
                  <a:gd name="T17" fmla="*/ 1407 h 1689"/>
                  <a:gd name="T18" fmla="*/ 78 w 2583"/>
                  <a:gd name="T19" fmla="*/ 1414 h 1689"/>
                  <a:gd name="T20" fmla="*/ 0 w 2583"/>
                  <a:gd name="T21" fmla="*/ 1689 h 1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3" h="1689">
                    <a:moveTo>
                      <a:pt x="2583" y="198"/>
                    </a:moveTo>
                    <a:lnTo>
                      <a:pt x="1942" y="223"/>
                    </a:lnTo>
                    <a:lnTo>
                      <a:pt x="1306" y="83"/>
                    </a:lnTo>
                    <a:lnTo>
                      <a:pt x="1297" y="82"/>
                    </a:lnTo>
                    <a:lnTo>
                      <a:pt x="662" y="63"/>
                    </a:lnTo>
                    <a:lnTo>
                      <a:pt x="343" y="0"/>
                    </a:lnTo>
                    <a:lnTo>
                      <a:pt x="340" y="0"/>
                    </a:lnTo>
                    <a:lnTo>
                      <a:pt x="186" y="458"/>
                    </a:lnTo>
                    <a:lnTo>
                      <a:pt x="79" y="1407"/>
                    </a:lnTo>
                    <a:lnTo>
                      <a:pt x="78" y="1414"/>
                    </a:lnTo>
                    <a:lnTo>
                      <a:pt x="0" y="1689"/>
                    </a:lnTo>
                  </a:path>
                </a:pathLst>
              </a:custGeom>
              <a:noFill/>
              <a:ln w="26988" cap="rnd">
                <a:solidFill>
                  <a:srgbClr val="0066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9" name="Freeform 124">
                <a:extLst>
                  <a:ext uri="{FF2B5EF4-FFF2-40B4-BE49-F238E27FC236}">
                    <a16:creationId xmlns:a16="http://schemas.microsoft.com/office/drawing/2014/main" id="{1EE514CC-0AB2-CBFC-763D-5EA9B527A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7688" y="3457575"/>
                <a:ext cx="74613" cy="74613"/>
              </a:xfrm>
              <a:custGeom>
                <a:avLst/>
                <a:gdLst>
                  <a:gd name="T0" fmla="*/ 27 w 32"/>
                  <a:gd name="T1" fmla="*/ 28 h 32"/>
                  <a:gd name="T2" fmla="*/ 32 w 32"/>
                  <a:gd name="T3" fmla="*/ 16 h 32"/>
                  <a:gd name="T4" fmla="*/ 27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8 h 32"/>
                  <a:gd name="T14" fmla="*/ 16 w 32"/>
                  <a:gd name="T15" fmla="*/ 32 h 32"/>
                  <a:gd name="T16" fmla="*/ 27 w 32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8"/>
                    </a:moveTo>
                    <a:cubicBezTo>
                      <a:pt x="30" y="24"/>
                      <a:pt x="32" y="21"/>
                      <a:pt x="32" y="16"/>
                    </a:cubicBez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0" y="0"/>
                      <a:pt x="16" y="0"/>
                    </a:cubicBezTo>
                    <a:cubicBezTo>
                      <a:pt x="11" y="0"/>
                      <a:pt x="8" y="2"/>
                      <a:pt x="5" y="5"/>
                    </a:cubicBezTo>
                    <a:cubicBezTo>
                      <a:pt x="1" y="8"/>
                      <a:pt x="0" y="12"/>
                      <a:pt x="0" y="16"/>
                    </a:cubicBezTo>
                    <a:cubicBezTo>
                      <a:pt x="0" y="21"/>
                      <a:pt x="1" y="24"/>
                      <a:pt x="5" y="28"/>
                    </a:cubicBezTo>
                    <a:cubicBezTo>
                      <a:pt x="8" y="31"/>
                      <a:pt x="11" y="32"/>
                      <a:pt x="16" y="32"/>
                    </a:cubicBezTo>
                    <a:cubicBezTo>
                      <a:pt x="20" y="32"/>
                      <a:pt x="24" y="31"/>
                      <a:pt x="27" y="28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0" name="Freeform 125">
                <a:extLst>
                  <a:ext uri="{FF2B5EF4-FFF2-40B4-BE49-F238E27FC236}">
                    <a16:creationId xmlns:a16="http://schemas.microsoft.com/office/drawing/2014/main" id="{48F2DBFF-F72E-CCE6-4E90-00EF2C641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1688" y="3497263"/>
                <a:ext cx="73025" cy="73025"/>
              </a:xfrm>
              <a:custGeom>
                <a:avLst/>
                <a:gdLst>
                  <a:gd name="T0" fmla="*/ 27 w 32"/>
                  <a:gd name="T1" fmla="*/ 27 h 32"/>
                  <a:gd name="T2" fmla="*/ 32 w 32"/>
                  <a:gd name="T3" fmla="*/ 16 h 32"/>
                  <a:gd name="T4" fmla="*/ 27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7 h 32"/>
                  <a:gd name="T14" fmla="*/ 16 w 32"/>
                  <a:gd name="T15" fmla="*/ 32 h 32"/>
                  <a:gd name="T16" fmla="*/ 27 w 32"/>
                  <a:gd name="T1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7"/>
                    </a:moveTo>
                    <a:cubicBezTo>
                      <a:pt x="30" y="24"/>
                      <a:pt x="32" y="20"/>
                      <a:pt x="32" y="16"/>
                    </a:cubicBez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0" y="0"/>
                      <a:pt x="16" y="0"/>
                    </a:cubicBezTo>
                    <a:cubicBezTo>
                      <a:pt x="11" y="0"/>
                      <a:pt x="8" y="2"/>
                      <a:pt x="5" y="5"/>
                    </a:cubicBezTo>
                    <a:cubicBezTo>
                      <a:pt x="1" y="8"/>
                      <a:pt x="0" y="12"/>
                      <a:pt x="0" y="16"/>
                    </a:cubicBezTo>
                    <a:cubicBezTo>
                      <a:pt x="0" y="20"/>
                      <a:pt x="1" y="24"/>
                      <a:pt x="5" y="27"/>
                    </a:cubicBezTo>
                    <a:cubicBezTo>
                      <a:pt x="8" y="30"/>
                      <a:pt x="11" y="32"/>
                      <a:pt x="16" y="32"/>
                    </a:cubicBezTo>
                    <a:cubicBezTo>
                      <a:pt x="20" y="32"/>
                      <a:pt x="24" y="30"/>
                      <a:pt x="27" y="27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1" name="Freeform 126">
                <a:extLst>
                  <a:ext uri="{FF2B5EF4-FFF2-40B4-BE49-F238E27FC236}">
                    <a16:creationId xmlns:a16="http://schemas.microsoft.com/office/drawing/2014/main" id="{99AACA91-9CC9-2980-DC27-1CF18AF2B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2038" y="3275013"/>
                <a:ext cx="73025" cy="73025"/>
              </a:xfrm>
              <a:custGeom>
                <a:avLst/>
                <a:gdLst>
                  <a:gd name="T0" fmla="*/ 27 w 32"/>
                  <a:gd name="T1" fmla="*/ 28 h 32"/>
                  <a:gd name="T2" fmla="*/ 32 w 32"/>
                  <a:gd name="T3" fmla="*/ 16 h 32"/>
                  <a:gd name="T4" fmla="*/ 27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8 h 32"/>
                  <a:gd name="T14" fmla="*/ 16 w 32"/>
                  <a:gd name="T15" fmla="*/ 32 h 32"/>
                  <a:gd name="T16" fmla="*/ 27 w 32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8"/>
                    </a:moveTo>
                    <a:cubicBezTo>
                      <a:pt x="30" y="24"/>
                      <a:pt x="32" y="21"/>
                      <a:pt x="32" y="16"/>
                    </a:cubicBez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0" y="0"/>
                      <a:pt x="16" y="0"/>
                    </a:cubicBezTo>
                    <a:cubicBezTo>
                      <a:pt x="11" y="0"/>
                      <a:pt x="8" y="2"/>
                      <a:pt x="5" y="5"/>
                    </a:cubicBezTo>
                    <a:cubicBezTo>
                      <a:pt x="1" y="8"/>
                      <a:pt x="0" y="12"/>
                      <a:pt x="0" y="16"/>
                    </a:cubicBezTo>
                    <a:cubicBezTo>
                      <a:pt x="0" y="21"/>
                      <a:pt x="1" y="24"/>
                      <a:pt x="5" y="28"/>
                    </a:cubicBezTo>
                    <a:cubicBezTo>
                      <a:pt x="8" y="31"/>
                      <a:pt x="11" y="32"/>
                      <a:pt x="16" y="32"/>
                    </a:cubicBezTo>
                    <a:cubicBezTo>
                      <a:pt x="20" y="32"/>
                      <a:pt x="24" y="31"/>
                      <a:pt x="27" y="28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2" name="Freeform 127">
                <a:extLst>
                  <a:ext uri="{FF2B5EF4-FFF2-40B4-BE49-F238E27FC236}">
                    <a16:creationId xmlns:a16="http://schemas.microsoft.com/office/drawing/2014/main" id="{B78239D1-4651-1FBB-0F77-E441BF6C4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88" y="3243263"/>
                <a:ext cx="73025" cy="73025"/>
              </a:xfrm>
              <a:custGeom>
                <a:avLst/>
                <a:gdLst>
                  <a:gd name="T0" fmla="*/ 28 w 32"/>
                  <a:gd name="T1" fmla="*/ 28 h 32"/>
                  <a:gd name="T2" fmla="*/ 32 w 32"/>
                  <a:gd name="T3" fmla="*/ 16 h 32"/>
                  <a:gd name="T4" fmla="*/ 28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8 h 32"/>
                  <a:gd name="T14" fmla="*/ 16 w 32"/>
                  <a:gd name="T15" fmla="*/ 32 h 32"/>
                  <a:gd name="T16" fmla="*/ 28 w 32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8" y="28"/>
                    </a:moveTo>
                    <a:cubicBezTo>
                      <a:pt x="31" y="25"/>
                      <a:pt x="32" y="21"/>
                      <a:pt x="32" y="16"/>
                    </a:cubicBezTo>
                    <a:cubicBezTo>
                      <a:pt x="32" y="12"/>
                      <a:pt x="31" y="8"/>
                      <a:pt x="28" y="5"/>
                    </a:cubicBezTo>
                    <a:cubicBezTo>
                      <a:pt x="25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1"/>
                      <a:pt x="2" y="25"/>
                      <a:pt x="5" y="28"/>
                    </a:cubicBezTo>
                    <a:cubicBezTo>
                      <a:pt x="8" y="31"/>
                      <a:pt x="12" y="32"/>
                      <a:pt x="16" y="32"/>
                    </a:cubicBezTo>
                    <a:cubicBezTo>
                      <a:pt x="21" y="32"/>
                      <a:pt x="25" y="31"/>
                      <a:pt x="28" y="28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3" name="Freeform 128">
                <a:extLst>
                  <a:ext uri="{FF2B5EF4-FFF2-40B4-BE49-F238E27FC236}">
                    <a16:creationId xmlns:a16="http://schemas.microsoft.com/office/drawing/2014/main" id="{3E6209D8-0F02-72C1-C072-9557E44CD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8513" y="3141663"/>
                <a:ext cx="73025" cy="74613"/>
              </a:xfrm>
              <a:custGeom>
                <a:avLst/>
                <a:gdLst>
                  <a:gd name="T0" fmla="*/ 28 w 32"/>
                  <a:gd name="T1" fmla="*/ 27 h 32"/>
                  <a:gd name="T2" fmla="*/ 32 w 32"/>
                  <a:gd name="T3" fmla="*/ 16 h 32"/>
                  <a:gd name="T4" fmla="*/ 28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7 h 32"/>
                  <a:gd name="T14" fmla="*/ 16 w 32"/>
                  <a:gd name="T15" fmla="*/ 32 h 32"/>
                  <a:gd name="T16" fmla="*/ 28 w 32"/>
                  <a:gd name="T1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8" y="27"/>
                    </a:moveTo>
                    <a:cubicBezTo>
                      <a:pt x="31" y="24"/>
                      <a:pt x="32" y="20"/>
                      <a:pt x="32" y="16"/>
                    </a:cubicBezTo>
                    <a:cubicBezTo>
                      <a:pt x="32" y="12"/>
                      <a:pt x="31" y="8"/>
                      <a:pt x="28" y="5"/>
                    </a:cubicBezTo>
                    <a:cubicBezTo>
                      <a:pt x="25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0"/>
                      <a:pt x="2" y="24"/>
                      <a:pt x="5" y="27"/>
                    </a:cubicBezTo>
                    <a:cubicBezTo>
                      <a:pt x="8" y="30"/>
                      <a:pt x="12" y="32"/>
                      <a:pt x="16" y="32"/>
                    </a:cubicBezTo>
                    <a:cubicBezTo>
                      <a:pt x="21" y="32"/>
                      <a:pt x="25" y="30"/>
                      <a:pt x="28" y="27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4" name="Freeform 129">
                <a:extLst>
                  <a:ext uri="{FF2B5EF4-FFF2-40B4-BE49-F238E27FC236}">
                    <a16:creationId xmlns:a16="http://schemas.microsoft.com/office/drawing/2014/main" id="{CEE4279E-609E-4F87-044B-E1CE61E11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4038" y="3870325"/>
                <a:ext cx="73025" cy="73025"/>
              </a:xfrm>
              <a:custGeom>
                <a:avLst/>
                <a:gdLst>
                  <a:gd name="T0" fmla="*/ 27 w 32"/>
                  <a:gd name="T1" fmla="*/ 27 h 32"/>
                  <a:gd name="T2" fmla="*/ 32 w 32"/>
                  <a:gd name="T3" fmla="*/ 16 h 32"/>
                  <a:gd name="T4" fmla="*/ 27 w 32"/>
                  <a:gd name="T5" fmla="*/ 4 h 32"/>
                  <a:gd name="T6" fmla="*/ 16 w 32"/>
                  <a:gd name="T7" fmla="*/ 0 h 32"/>
                  <a:gd name="T8" fmla="*/ 5 w 32"/>
                  <a:gd name="T9" fmla="*/ 4 h 32"/>
                  <a:gd name="T10" fmla="*/ 0 w 32"/>
                  <a:gd name="T11" fmla="*/ 16 h 32"/>
                  <a:gd name="T12" fmla="*/ 5 w 32"/>
                  <a:gd name="T13" fmla="*/ 27 h 32"/>
                  <a:gd name="T14" fmla="*/ 16 w 32"/>
                  <a:gd name="T15" fmla="*/ 32 h 32"/>
                  <a:gd name="T16" fmla="*/ 27 w 32"/>
                  <a:gd name="T1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7"/>
                    </a:moveTo>
                    <a:cubicBezTo>
                      <a:pt x="30" y="24"/>
                      <a:pt x="32" y="20"/>
                      <a:pt x="32" y="16"/>
                    </a:cubicBezTo>
                    <a:cubicBezTo>
                      <a:pt x="32" y="11"/>
                      <a:pt x="30" y="8"/>
                      <a:pt x="27" y="4"/>
                    </a:cubicBezTo>
                    <a:cubicBezTo>
                      <a:pt x="24" y="1"/>
                      <a:pt x="20" y="0"/>
                      <a:pt x="16" y="0"/>
                    </a:cubicBezTo>
                    <a:cubicBezTo>
                      <a:pt x="11" y="0"/>
                      <a:pt x="8" y="1"/>
                      <a:pt x="5" y="4"/>
                    </a:cubicBezTo>
                    <a:cubicBezTo>
                      <a:pt x="1" y="8"/>
                      <a:pt x="0" y="11"/>
                      <a:pt x="0" y="16"/>
                    </a:cubicBezTo>
                    <a:cubicBezTo>
                      <a:pt x="0" y="20"/>
                      <a:pt x="1" y="24"/>
                      <a:pt x="5" y="27"/>
                    </a:cubicBezTo>
                    <a:cubicBezTo>
                      <a:pt x="8" y="30"/>
                      <a:pt x="11" y="32"/>
                      <a:pt x="16" y="32"/>
                    </a:cubicBezTo>
                    <a:cubicBezTo>
                      <a:pt x="20" y="32"/>
                      <a:pt x="24" y="30"/>
                      <a:pt x="27" y="27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71" name="Line 136">
              <a:extLst>
                <a:ext uri="{FF2B5EF4-FFF2-40B4-BE49-F238E27FC236}">
                  <a16:creationId xmlns:a16="http://schemas.microsoft.com/office/drawing/2014/main" id="{40BA8A32-DFEE-F58A-2DBF-56BA223875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96201" y="5610225"/>
              <a:ext cx="452438" cy="0"/>
            </a:xfrm>
            <a:prstGeom prst="line">
              <a:avLst/>
            </a:prstGeom>
            <a:noFill/>
            <a:ln w="28575" cap="rnd">
              <a:solidFill>
                <a:srgbClr val="0066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2" name="Line 137">
              <a:extLst>
                <a:ext uri="{FF2B5EF4-FFF2-40B4-BE49-F238E27FC236}">
                  <a16:creationId xmlns:a16="http://schemas.microsoft.com/office/drawing/2014/main" id="{6954D24A-7DD3-0752-0C56-06F88F04B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96201" y="5767388"/>
              <a:ext cx="452438" cy="0"/>
            </a:xfrm>
            <a:prstGeom prst="line">
              <a:avLst/>
            </a:prstGeom>
            <a:noFill/>
            <a:ln w="28575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3" name="Line 138">
              <a:extLst>
                <a:ext uri="{FF2B5EF4-FFF2-40B4-BE49-F238E27FC236}">
                  <a16:creationId xmlns:a16="http://schemas.microsoft.com/office/drawing/2014/main" id="{2718D030-2F49-A10F-6956-C642C1F54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96201" y="5230835"/>
              <a:ext cx="452438" cy="0"/>
            </a:xfrm>
            <a:prstGeom prst="line">
              <a:avLst/>
            </a:prstGeom>
            <a:noFill/>
            <a:ln w="28575" cap="rnd">
              <a:solidFill>
                <a:srgbClr val="FF66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4" name="Line 139">
              <a:extLst>
                <a:ext uri="{FF2B5EF4-FFF2-40B4-BE49-F238E27FC236}">
                  <a16:creationId xmlns:a16="http://schemas.microsoft.com/office/drawing/2014/main" id="{C0F518E7-901A-1642-A36C-DBC7FC1AFB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96201" y="5386410"/>
              <a:ext cx="452438" cy="0"/>
            </a:xfrm>
            <a:prstGeom prst="line">
              <a:avLst/>
            </a:prstGeom>
            <a:noFill/>
            <a:ln w="2857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5" name="Freeform 140">
              <a:extLst>
                <a:ext uri="{FF2B5EF4-FFF2-40B4-BE49-F238E27FC236}">
                  <a16:creationId xmlns:a16="http://schemas.microsoft.com/office/drawing/2014/main" id="{807B0088-0ADA-AFAF-1DAF-E14782F6B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701" y="5192735"/>
              <a:ext cx="73025" cy="74613"/>
            </a:xfrm>
            <a:custGeom>
              <a:avLst/>
              <a:gdLst>
                <a:gd name="T0" fmla="*/ 32 w 32"/>
                <a:gd name="T1" fmla="*/ 16 h 32"/>
                <a:gd name="T2" fmla="*/ 28 w 32"/>
                <a:gd name="T3" fmla="*/ 4 h 32"/>
                <a:gd name="T4" fmla="*/ 16 w 32"/>
                <a:gd name="T5" fmla="*/ 0 h 32"/>
                <a:gd name="T6" fmla="*/ 5 w 32"/>
                <a:gd name="T7" fmla="*/ 4 h 32"/>
                <a:gd name="T8" fmla="*/ 0 w 32"/>
                <a:gd name="T9" fmla="*/ 16 h 32"/>
                <a:gd name="T10" fmla="*/ 5 w 32"/>
                <a:gd name="T11" fmla="*/ 27 h 32"/>
                <a:gd name="T12" fmla="*/ 16 w 32"/>
                <a:gd name="T13" fmla="*/ 32 h 32"/>
                <a:gd name="T14" fmla="*/ 28 w 32"/>
                <a:gd name="T15" fmla="*/ 27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1"/>
                    <a:pt x="31" y="8"/>
                    <a:pt x="28" y="4"/>
                  </a:cubicBezTo>
                  <a:cubicBezTo>
                    <a:pt x="25" y="1"/>
                    <a:pt x="21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8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1" y="32"/>
                    <a:pt x="25" y="30"/>
                    <a:pt x="28" y="27"/>
                  </a:cubicBezTo>
                  <a:cubicBezTo>
                    <a:pt x="31" y="24"/>
                    <a:pt x="32" y="20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6" name="Freeform 141">
              <a:extLst>
                <a:ext uri="{FF2B5EF4-FFF2-40B4-BE49-F238E27FC236}">
                  <a16:creationId xmlns:a16="http://schemas.microsoft.com/office/drawing/2014/main" id="{700C64C0-959D-3E0C-7F1A-8A74DB523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701" y="5348310"/>
              <a:ext cx="73025" cy="74613"/>
            </a:xfrm>
            <a:custGeom>
              <a:avLst/>
              <a:gdLst>
                <a:gd name="T0" fmla="*/ 32 w 32"/>
                <a:gd name="T1" fmla="*/ 16 h 32"/>
                <a:gd name="T2" fmla="*/ 28 w 32"/>
                <a:gd name="T3" fmla="*/ 5 h 32"/>
                <a:gd name="T4" fmla="*/ 16 w 32"/>
                <a:gd name="T5" fmla="*/ 0 h 32"/>
                <a:gd name="T6" fmla="*/ 5 w 32"/>
                <a:gd name="T7" fmla="*/ 5 h 32"/>
                <a:gd name="T8" fmla="*/ 0 w 32"/>
                <a:gd name="T9" fmla="*/ 16 h 32"/>
                <a:gd name="T10" fmla="*/ 5 w 32"/>
                <a:gd name="T11" fmla="*/ 27 h 32"/>
                <a:gd name="T12" fmla="*/ 16 w 32"/>
                <a:gd name="T13" fmla="*/ 32 h 32"/>
                <a:gd name="T14" fmla="*/ 28 w 32"/>
                <a:gd name="T15" fmla="*/ 27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2"/>
                    <a:pt x="31" y="8"/>
                    <a:pt x="28" y="5"/>
                  </a:cubicBezTo>
                  <a:cubicBezTo>
                    <a:pt x="25" y="2"/>
                    <a:pt x="21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1" y="32"/>
                    <a:pt x="25" y="30"/>
                    <a:pt x="28" y="27"/>
                  </a:cubicBezTo>
                  <a:cubicBezTo>
                    <a:pt x="31" y="24"/>
                    <a:pt x="32" y="20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7" name="Freeform 142">
              <a:extLst>
                <a:ext uri="{FF2B5EF4-FFF2-40B4-BE49-F238E27FC236}">
                  <a16:creationId xmlns:a16="http://schemas.microsoft.com/office/drawing/2014/main" id="{4442D2B7-7261-B779-C98E-64FDEDD63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701" y="5573713"/>
              <a:ext cx="73025" cy="73025"/>
            </a:xfrm>
            <a:custGeom>
              <a:avLst/>
              <a:gdLst>
                <a:gd name="T0" fmla="*/ 28 w 32"/>
                <a:gd name="T1" fmla="*/ 28 h 32"/>
                <a:gd name="T2" fmla="*/ 32 w 32"/>
                <a:gd name="T3" fmla="*/ 16 h 32"/>
                <a:gd name="T4" fmla="*/ 28 w 32"/>
                <a:gd name="T5" fmla="*/ 5 h 32"/>
                <a:gd name="T6" fmla="*/ 16 w 32"/>
                <a:gd name="T7" fmla="*/ 0 h 32"/>
                <a:gd name="T8" fmla="*/ 5 w 32"/>
                <a:gd name="T9" fmla="*/ 5 h 32"/>
                <a:gd name="T10" fmla="*/ 0 w 32"/>
                <a:gd name="T11" fmla="*/ 16 h 32"/>
                <a:gd name="T12" fmla="*/ 5 w 32"/>
                <a:gd name="T13" fmla="*/ 28 h 32"/>
                <a:gd name="T14" fmla="*/ 16 w 32"/>
                <a:gd name="T15" fmla="*/ 32 h 32"/>
                <a:gd name="T16" fmla="*/ 28 w 32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8" y="28"/>
                  </a:moveTo>
                  <a:cubicBezTo>
                    <a:pt x="31" y="25"/>
                    <a:pt x="32" y="21"/>
                    <a:pt x="32" y="16"/>
                  </a:cubicBezTo>
                  <a:cubicBezTo>
                    <a:pt x="32" y="12"/>
                    <a:pt x="31" y="8"/>
                    <a:pt x="28" y="5"/>
                  </a:cubicBezTo>
                  <a:cubicBezTo>
                    <a:pt x="25" y="2"/>
                    <a:pt x="21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1"/>
                    <a:pt x="2" y="25"/>
                    <a:pt x="5" y="28"/>
                  </a:cubicBezTo>
                  <a:cubicBezTo>
                    <a:pt x="8" y="31"/>
                    <a:pt x="12" y="32"/>
                    <a:pt x="16" y="32"/>
                  </a:cubicBezTo>
                  <a:cubicBezTo>
                    <a:pt x="21" y="32"/>
                    <a:pt x="25" y="31"/>
                    <a:pt x="28" y="28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8" name="Freeform 143">
              <a:extLst>
                <a:ext uri="{FF2B5EF4-FFF2-40B4-BE49-F238E27FC236}">
                  <a16:creationId xmlns:a16="http://schemas.microsoft.com/office/drawing/2014/main" id="{3BE1A219-7B73-05E9-35B4-5C2798019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701" y="5730875"/>
              <a:ext cx="73025" cy="73025"/>
            </a:xfrm>
            <a:custGeom>
              <a:avLst/>
              <a:gdLst>
                <a:gd name="T0" fmla="*/ 28 w 32"/>
                <a:gd name="T1" fmla="*/ 27 h 32"/>
                <a:gd name="T2" fmla="*/ 32 w 32"/>
                <a:gd name="T3" fmla="*/ 16 h 32"/>
                <a:gd name="T4" fmla="*/ 28 w 32"/>
                <a:gd name="T5" fmla="*/ 4 h 32"/>
                <a:gd name="T6" fmla="*/ 16 w 32"/>
                <a:gd name="T7" fmla="*/ 0 h 32"/>
                <a:gd name="T8" fmla="*/ 5 w 32"/>
                <a:gd name="T9" fmla="*/ 4 h 32"/>
                <a:gd name="T10" fmla="*/ 0 w 32"/>
                <a:gd name="T11" fmla="*/ 16 h 32"/>
                <a:gd name="T12" fmla="*/ 5 w 32"/>
                <a:gd name="T13" fmla="*/ 27 h 32"/>
                <a:gd name="T14" fmla="*/ 16 w 32"/>
                <a:gd name="T15" fmla="*/ 32 h 32"/>
                <a:gd name="T16" fmla="*/ 28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cubicBezTo>
                    <a:pt x="31" y="24"/>
                    <a:pt x="32" y="20"/>
                    <a:pt x="32" y="16"/>
                  </a:cubicBezTo>
                  <a:cubicBezTo>
                    <a:pt x="32" y="11"/>
                    <a:pt x="31" y="8"/>
                    <a:pt x="28" y="4"/>
                  </a:cubicBezTo>
                  <a:cubicBezTo>
                    <a:pt x="25" y="1"/>
                    <a:pt x="21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8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1" y="32"/>
                    <a:pt x="25" y="30"/>
                    <a:pt x="28" y="27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3" name="ZoneTexte 292">
              <a:extLst>
                <a:ext uri="{FF2B5EF4-FFF2-40B4-BE49-F238E27FC236}">
                  <a16:creationId xmlns:a16="http://schemas.microsoft.com/office/drawing/2014/main" id="{34965ABC-4CDC-39B3-80BA-8C94683418E8}"/>
                </a:ext>
              </a:extLst>
            </p:cNvPr>
            <p:cNvSpPr txBox="1"/>
            <p:nvPr/>
          </p:nvSpPr>
          <p:spPr>
            <a:xfrm>
              <a:off x="8179917" y="5089949"/>
              <a:ext cx="2712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TDF/3TC + DTG - screening VL &lt; 100 000</a:t>
              </a:r>
            </a:p>
          </p:txBody>
        </p:sp>
        <p:sp>
          <p:nvSpPr>
            <p:cNvPr id="294" name="ZoneTexte 293">
              <a:extLst>
                <a:ext uri="{FF2B5EF4-FFF2-40B4-BE49-F238E27FC236}">
                  <a16:creationId xmlns:a16="http://schemas.microsoft.com/office/drawing/2014/main" id="{26ED8086-3850-493C-32BC-2FA248B67EE1}"/>
                </a:ext>
              </a:extLst>
            </p:cNvPr>
            <p:cNvSpPr txBox="1"/>
            <p:nvPr/>
          </p:nvSpPr>
          <p:spPr>
            <a:xfrm>
              <a:off x="8179917" y="5279913"/>
              <a:ext cx="2712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TDF/3TC + DTG - screening VL </a:t>
              </a:r>
              <a:r>
                <a:rPr lang="en-GB" sz="1200" b="1" u="sng" dirty="0"/>
                <a:t>&gt;</a:t>
              </a:r>
              <a:r>
                <a:rPr lang="en-GB" sz="1200" b="1" dirty="0"/>
                <a:t> 100 000</a:t>
              </a:r>
            </a:p>
          </p:txBody>
        </p:sp>
        <p:sp>
          <p:nvSpPr>
            <p:cNvPr id="295" name="ZoneTexte 294">
              <a:extLst>
                <a:ext uri="{FF2B5EF4-FFF2-40B4-BE49-F238E27FC236}">
                  <a16:creationId xmlns:a16="http://schemas.microsoft.com/office/drawing/2014/main" id="{33D48D6A-3B98-7FDD-E419-48153ADD7E79}"/>
                </a:ext>
              </a:extLst>
            </p:cNvPr>
            <p:cNvSpPr txBox="1"/>
            <p:nvPr/>
          </p:nvSpPr>
          <p:spPr>
            <a:xfrm>
              <a:off x="8179917" y="5486162"/>
              <a:ext cx="29197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TDF/3TC + EFV400 - screening VL &lt; 100 000</a:t>
              </a:r>
            </a:p>
          </p:txBody>
        </p:sp>
        <p:sp>
          <p:nvSpPr>
            <p:cNvPr id="296" name="ZoneTexte 295">
              <a:extLst>
                <a:ext uri="{FF2B5EF4-FFF2-40B4-BE49-F238E27FC236}">
                  <a16:creationId xmlns:a16="http://schemas.microsoft.com/office/drawing/2014/main" id="{68F88F01-9D7F-9F14-6065-AFB4F1B2E438}"/>
                </a:ext>
              </a:extLst>
            </p:cNvPr>
            <p:cNvSpPr txBox="1"/>
            <p:nvPr/>
          </p:nvSpPr>
          <p:spPr>
            <a:xfrm>
              <a:off x="8179917" y="5676126"/>
              <a:ext cx="29197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TDF/3TC + EFV400 - screening VL </a:t>
              </a:r>
              <a:r>
                <a:rPr lang="en-GB" sz="1200" b="1" u="sng" dirty="0"/>
                <a:t>&gt;</a:t>
              </a:r>
              <a:r>
                <a:rPr lang="en-GB" sz="1200" b="1" dirty="0"/>
                <a:t> 100 000</a:t>
              </a:r>
            </a:p>
          </p:txBody>
        </p:sp>
        <p:sp>
          <p:nvSpPr>
            <p:cNvPr id="298" name="ZoneTexte 297">
              <a:extLst>
                <a:ext uri="{FF2B5EF4-FFF2-40B4-BE49-F238E27FC236}">
                  <a16:creationId xmlns:a16="http://schemas.microsoft.com/office/drawing/2014/main" id="{5BD9111B-D424-C27A-EDD9-013C993913ED}"/>
                </a:ext>
              </a:extLst>
            </p:cNvPr>
            <p:cNvSpPr txBox="1"/>
            <p:nvPr/>
          </p:nvSpPr>
          <p:spPr>
            <a:xfrm>
              <a:off x="6479271" y="6068286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-2</a:t>
              </a:r>
            </a:p>
          </p:txBody>
        </p:sp>
        <p:sp>
          <p:nvSpPr>
            <p:cNvPr id="299" name="ZoneTexte 298">
              <a:extLst>
                <a:ext uri="{FF2B5EF4-FFF2-40B4-BE49-F238E27FC236}">
                  <a16:creationId xmlns:a16="http://schemas.microsoft.com/office/drawing/2014/main" id="{7A43DE33-1B6B-413D-D08A-A1DD8BDA4C40}"/>
                </a:ext>
              </a:extLst>
            </p:cNvPr>
            <p:cNvSpPr txBox="1"/>
            <p:nvPr/>
          </p:nvSpPr>
          <p:spPr>
            <a:xfrm>
              <a:off x="6648752" y="6068286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4</a:t>
              </a:r>
            </a:p>
          </p:txBody>
        </p:sp>
        <p:sp>
          <p:nvSpPr>
            <p:cNvPr id="300" name="ZoneTexte 299">
              <a:extLst>
                <a:ext uri="{FF2B5EF4-FFF2-40B4-BE49-F238E27FC236}">
                  <a16:creationId xmlns:a16="http://schemas.microsoft.com/office/drawing/2014/main" id="{B7BD960B-7760-DE63-893E-9DE95437F926}"/>
                </a:ext>
              </a:extLst>
            </p:cNvPr>
            <p:cNvSpPr txBox="1"/>
            <p:nvPr/>
          </p:nvSpPr>
          <p:spPr>
            <a:xfrm>
              <a:off x="6761402" y="606828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12</a:t>
              </a:r>
            </a:p>
          </p:txBody>
        </p:sp>
        <p:sp>
          <p:nvSpPr>
            <p:cNvPr id="301" name="ZoneTexte 300">
              <a:extLst>
                <a:ext uri="{FF2B5EF4-FFF2-40B4-BE49-F238E27FC236}">
                  <a16:creationId xmlns:a16="http://schemas.microsoft.com/office/drawing/2014/main" id="{BD9F1B75-24D4-BBCC-A0C5-55751B53E292}"/>
                </a:ext>
              </a:extLst>
            </p:cNvPr>
            <p:cNvSpPr txBox="1"/>
            <p:nvPr/>
          </p:nvSpPr>
          <p:spPr>
            <a:xfrm>
              <a:off x="7024619" y="606828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24</a:t>
              </a:r>
            </a:p>
          </p:txBody>
        </p:sp>
        <p:sp>
          <p:nvSpPr>
            <p:cNvPr id="302" name="ZoneTexte 301">
              <a:extLst>
                <a:ext uri="{FF2B5EF4-FFF2-40B4-BE49-F238E27FC236}">
                  <a16:creationId xmlns:a16="http://schemas.microsoft.com/office/drawing/2014/main" id="{DBEB572E-9B70-DD35-00A7-62CB1BA92E8C}"/>
                </a:ext>
              </a:extLst>
            </p:cNvPr>
            <p:cNvSpPr txBox="1"/>
            <p:nvPr/>
          </p:nvSpPr>
          <p:spPr>
            <a:xfrm>
              <a:off x="7529752" y="606828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48</a:t>
              </a:r>
            </a:p>
          </p:txBody>
        </p:sp>
        <p:sp>
          <p:nvSpPr>
            <p:cNvPr id="303" name="ZoneTexte 302">
              <a:extLst>
                <a:ext uri="{FF2B5EF4-FFF2-40B4-BE49-F238E27FC236}">
                  <a16:creationId xmlns:a16="http://schemas.microsoft.com/office/drawing/2014/main" id="{3F50A476-7F84-4A24-121E-F5620273A699}"/>
                </a:ext>
              </a:extLst>
            </p:cNvPr>
            <p:cNvSpPr txBox="1"/>
            <p:nvPr/>
          </p:nvSpPr>
          <p:spPr>
            <a:xfrm>
              <a:off x="8537732" y="606828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96</a:t>
              </a:r>
            </a:p>
          </p:txBody>
        </p:sp>
        <p:sp>
          <p:nvSpPr>
            <p:cNvPr id="304" name="ZoneTexte 303">
              <a:extLst>
                <a:ext uri="{FF2B5EF4-FFF2-40B4-BE49-F238E27FC236}">
                  <a16:creationId xmlns:a16="http://schemas.microsoft.com/office/drawing/2014/main" id="{5881789B-C8D3-DF0F-9F19-B8C76B0783A4}"/>
                </a:ext>
              </a:extLst>
            </p:cNvPr>
            <p:cNvSpPr txBox="1"/>
            <p:nvPr/>
          </p:nvSpPr>
          <p:spPr>
            <a:xfrm>
              <a:off x="9521756" y="606828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144</a:t>
              </a:r>
            </a:p>
          </p:txBody>
        </p:sp>
        <p:sp>
          <p:nvSpPr>
            <p:cNvPr id="305" name="ZoneTexte 304">
              <a:extLst>
                <a:ext uri="{FF2B5EF4-FFF2-40B4-BE49-F238E27FC236}">
                  <a16:creationId xmlns:a16="http://schemas.microsoft.com/office/drawing/2014/main" id="{7F2B3D92-7393-FDF3-BC3F-8C7BD8F6FA9E}"/>
                </a:ext>
              </a:extLst>
            </p:cNvPr>
            <p:cNvSpPr txBox="1"/>
            <p:nvPr/>
          </p:nvSpPr>
          <p:spPr>
            <a:xfrm>
              <a:off x="10533302" y="606828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192</a:t>
              </a:r>
            </a:p>
          </p:txBody>
        </p:sp>
        <p:sp>
          <p:nvSpPr>
            <p:cNvPr id="306" name="ZoneTexte 305">
              <a:extLst>
                <a:ext uri="{FF2B5EF4-FFF2-40B4-BE49-F238E27FC236}">
                  <a16:creationId xmlns:a16="http://schemas.microsoft.com/office/drawing/2014/main" id="{37028AAB-FA6B-D49B-BA40-AA5D8304DDF3}"/>
                </a:ext>
              </a:extLst>
            </p:cNvPr>
            <p:cNvSpPr txBox="1"/>
            <p:nvPr/>
          </p:nvSpPr>
          <p:spPr>
            <a:xfrm>
              <a:off x="8186678" y="6234533"/>
              <a:ext cx="10349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/>
                <a:t>Time (weeks)</a:t>
              </a:r>
            </a:p>
          </p:txBody>
        </p:sp>
        <p:sp>
          <p:nvSpPr>
            <p:cNvPr id="307" name="ZoneTexte 306">
              <a:extLst>
                <a:ext uri="{FF2B5EF4-FFF2-40B4-BE49-F238E27FC236}">
                  <a16:creationId xmlns:a16="http://schemas.microsoft.com/office/drawing/2014/main" id="{B47ADBFF-D6DE-F695-A517-D18FD26EC034}"/>
                </a:ext>
              </a:extLst>
            </p:cNvPr>
            <p:cNvSpPr txBox="1"/>
            <p:nvPr/>
          </p:nvSpPr>
          <p:spPr>
            <a:xfrm>
              <a:off x="6256296" y="5738398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0</a:t>
              </a:r>
            </a:p>
          </p:txBody>
        </p:sp>
        <p:sp>
          <p:nvSpPr>
            <p:cNvPr id="308" name="ZoneTexte 307">
              <a:extLst>
                <a:ext uri="{FF2B5EF4-FFF2-40B4-BE49-F238E27FC236}">
                  <a16:creationId xmlns:a16="http://schemas.microsoft.com/office/drawing/2014/main" id="{374A611C-CABA-71F6-2DC4-2DE748110222}"/>
                </a:ext>
              </a:extLst>
            </p:cNvPr>
            <p:cNvSpPr txBox="1"/>
            <p:nvPr/>
          </p:nvSpPr>
          <p:spPr>
            <a:xfrm>
              <a:off x="6177749" y="511616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20</a:t>
              </a:r>
            </a:p>
          </p:txBody>
        </p:sp>
        <p:sp>
          <p:nvSpPr>
            <p:cNvPr id="309" name="ZoneTexte 308">
              <a:extLst>
                <a:ext uri="{FF2B5EF4-FFF2-40B4-BE49-F238E27FC236}">
                  <a16:creationId xmlns:a16="http://schemas.microsoft.com/office/drawing/2014/main" id="{7ABC7881-0D28-BC7D-F32C-EF3F5366D4F5}"/>
                </a:ext>
              </a:extLst>
            </p:cNvPr>
            <p:cNvSpPr txBox="1"/>
            <p:nvPr/>
          </p:nvSpPr>
          <p:spPr>
            <a:xfrm>
              <a:off x="6177749" y="449393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40</a:t>
              </a:r>
            </a:p>
          </p:txBody>
        </p:sp>
        <p:sp>
          <p:nvSpPr>
            <p:cNvPr id="310" name="ZoneTexte 309">
              <a:extLst>
                <a:ext uri="{FF2B5EF4-FFF2-40B4-BE49-F238E27FC236}">
                  <a16:creationId xmlns:a16="http://schemas.microsoft.com/office/drawing/2014/main" id="{862027F7-A09C-3A85-31B1-7C92F5AC1336}"/>
                </a:ext>
              </a:extLst>
            </p:cNvPr>
            <p:cNvSpPr txBox="1"/>
            <p:nvPr/>
          </p:nvSpPr>
          <p:spPr>
            <a:xfrm>
              <a:off x="6177749" y="387170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60</a:t>
              </a:r>
            </a:p>
          </p:txBody>
        </p:sp>
        <p:sp>
          <p:nvSpPr>
            <p:cNvPr id="311" name="ZoneTexte 310">
              <a:extLst>
                <a:ext uri="{FF2B5EF4-FFF2-40B4-BE49-F238E27FC236}">
                  <a16:creationId xmlns:a16="http://schemas.microsoft.com/office/drawing/2014/main" id="{5A061A33-39BC-8554-9F2A-91D893A4438C}"/>
                </a:ext>
              </a:extLst>
            </p:cNvPr>
            <p:cNvSpPr txBox="1"/>
            <p:nvPr/>
          </p:nvSpPr>
          <p:spPr>
            <a:xfrm>
              <a:off x="6177749" y="324946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80</a:t>
              </a:r>
            </a:p>
          </p:txBody>
        </p:sp>
        <p:sp>
          <p:nvSpPr>
            <p:cNvPr id="312" name="ZoneTexte 311">
              <a:extLst>
                <a:ext uri="{FF2B5EF4-FFF2-40B4-BE49-F238E27FC236}">
                  <a16:creationId xmlns:a16="http://schemas.microsoft.com/office/drawing/2014/main" id="{62CBF6F4-41B9-55D5-4EB3-83A904B6C588}"/>
                </a:ext>
              </a:extLst>
            </p:cNvPr>
            <p:cNvSpPr txBox="1"/>
            <p:nvPr/>
          </p:nvSpPr>
          <p:spPr>
            <a:xfrm>
              <a:off x="6099201" y="26272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100</a:t>
              </a:r>
            </a:p>
          </p:txBody>
        </p:sp>
        <p:sp>
          <p:nvSpPr>
            <p:cNvPr id="313" name="ZoneTexte 312">
              <a:extLst>
                <a:ext uri="{FF2B5EF4-FFF2-40B4-BE49-F238E27FC236}">
                  <a16:creationId xmlns:a16="http://schemas.microsoft.com/office/drawing/2014/main" id="{DE2DC0E2-C404-883F-C0B2-38B6CF75B262}"/>
                </a:ext>
              </a:extLst>
            </p:cNvPr>
            <p:cNvSpPr txBox="1"/>
            <p:nvPr/>
          </p:nvSpPr>
          <p:spPr>
            <a:xfrm>
              <a:off x="6480372" y="6068286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-2</a:t>
              </a:r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F4AC6199-9F6E-544B-AAB6-7474E71A6A93}"/>
                </a:ext>
              </a:extLst>
            </p:cNvPr>
            <p:cNvSpPr/>
            <p:nvPr/>
          </p:nvSpPr>
          <p:spPr>
            <a:xfrm>
              <a:off x="6387902" y="2381082"/>
              <a:ext cx="3674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/>
                <a:t>%</a:t>
              </a:r>
              <a:endParaRPr lang="en-GB" sz="1600" dirty="0"/>
            </a:p>
          </p:txBody>
        </p:sp>
      </p:grpSp>
      <p:sp>
        <p:nvSpPr>
          <p:cNvPr id="327" name="Rectangle 326">
            <a:extLst>
              <a:ext uri="{FF2B5EF4-FFF2-40B4-BE49-F238E27FC236}">
                <a16:creationId xmlns:a16="http://schemas.microsoft.com/office/drawing/2014/main" id="{CFD417D2-F577-8739-EC50-834E617DE871}"/>
              </a:ext>
            </a:extLst>
          </p:cNvPr>
          <p:cNvSpPr/>
          <p:nvPr/>
        </p:nvSpPr>
        <p:spPr>
          <a:xfrm>
            <a:off x="8762195" y="6443583"/>
            <a:ext cx="3415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 err="1"/>
              <a:t>Mpoudi-Etame</a:t>
            </a:r>
            <a:r>
              <a:rPr lang="en-GB" sz="1400" i="1" dirty="0"/>
              <a:t> M, AIDS 2022, Abs. OAB0303</a:t>
            </a:r>
          </a:p>
        </p:txBody>
      </p:sp>
    </p:spTree>
    <p:extLst>
      <p:ext uri="{BB962C8B-B14F-4D97-AF65-F5344CB8AC3E}">
        <p14:creationId xmlns:p14="http://schemas.microsoft.com/office/powerpoint/2010/main" val="387349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NAMSAL: TDF/3TC + DTG vs EFV 400</a:t>
            </a:r>
            <a:br>
              <a:rPr lang="en-US" dirty="0"/>
            </a:br>
            <a:r>
              <a:rPr lang="en-US" dirty="0"/>
              <a:t>W192 results (2)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BCAB82-CFBD-224E-B9FB-624EE8F47110}"/>
              </a:ext>
            </a:extLst>
          </p:cNvPr>
          <p:cNvSpPr txBox="1"/>
          <p:nvPr/>
        </p:nvSpPr>
        <p:spPr>
          <a:xfrm>
            <a:off x="1675652" y="1945231"/>
            <a:ext cx="354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Mean weight changes (Kg)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1EFA45-81E7-5D45-965F-850F0EF51B29}"/>
              </a:ext>
            </a:extLst>
          </p:cNvPr>
          <p:cNvSpPr/>
          <p:nvPr/>
        </p:nvSpPr>
        <p:spPr>
          <a:xfrm>
            <a:off x="8762195" y="6443583"/>
            <a:ext cx="3415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 err="1"/>
              <a:t>Mpoudi-Etame</a:t>
            </a:r>
            <a:r>
              <a:rPr lang="en-GB" sz="1400" i="1" dirty="0"/>
              <a:t> M, AIDS 2022, Abs. OAB0303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024BE686-9710-4498-DD2A-8C0F57A31F2C}"/>
              </a:ext>
            </a:extLst>
          </p:cNvPr>
          <p:cNvSpPr txBox="1"/>
          <p:nvPr/>
        </p:nvSpPr>
        <p:spPr>
          <a:xfrm>
            <a:off x="7592144" y="1945231"/>
            <a:ext cx="2528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Weight gain &gt; 15%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1CF1A95-DF4C-BF1C-EF38-F80731C2CD6A}"/>
              </a:ext>
            </a:extLst>
          </p:cNvPr>
          <p:cNvGrpSpPr/>
          <p:nvPr/>
        </p:nvGrpSpPr>
        <p:grpSpPr>
          <a:xfrm>
            <a:off x="1339261" y="2546407"/>
            <a:ext cx="4410358" cy="3315184"/>
            <a:chOff x="1339261" y="2546407"/>
            <a:chExt cx="4410358" cy="3315184"/>
          </a:xfrm>
        </p:grpSpPr>
        <p:sp>
          <p:nvSpPr>
            <p:cNvPr id="60" name="Line 55">
              <a:extLst>
                <a:ext uri="{FF2B5EF4-FFF2-40B4-BE49-F238E27FC236}">
                  <a16:creationId xmlns:a16="http://schemas.microsoft.com/office/drawing/2014/main" id="{09DA64B5-73D5-65C5-C349-8EE3D2B71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9600" y="2890766"/>
              <a:ext cx="338138" cy="0"/>
            </a:xfrm>
            <a:prstGeom prst="line">
              <a:avLst/>
            </a:prstGeom>
            <a:noFill/>
            <a:ln w="20638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62" name="Line 57">
              <a:extLst>
                <a:ext uri="{FF2B5EF4-FFF2-40B4-BE49-F238E27FC236}">
                  <a16:creationId xmlns:a16="http://schemas.microsoft.com/office/drawing/2014/main" id="{9A48BFB0-A18F-58F1-27FB-ABE990595B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9600" y="2712349"/>
              <a:ext cx="338138" cy="0"/>
            </a:xfrm>
            <a:prstGeom prst="line">
              <a:avLst/>
            </a:prstGeom>
            <a:noFill/>
            <a:ln w="20638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615E2EE4-024C-5384-FF9F-1B31AA844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2685361"/>
              <a:ext cx="55563" cy="53975"/>
            </a:xfrm>
            <a:custGeom>
              <a:avLst/>
              <a:gdLst>
                <a:gd name="T0" fmla="*/ 32 w 32"/>
                <a:gd name="T1" fmla="*/ 16 h 32"/>
                <a:gd name="T2" fmla="*/ 27 w 32"/>
                <a:gd name="T3" fmla="*/ 4 h 32"/>
                <a:gd name="T4" fmla="*/ 16 w 32"/>
                <a:gd name="T5" fmla="*/ 0 h 32"/>
                <a:gd name="T6" fmla="*/ 5 w 32"/>
                <a:gd name="T7" fmla="*/ 4 h 32"/>
                <a:gd name="T8" fmla="*/ 0 w 32"/>
                <a:gd name="T9" fmla="*/ 16 h 32"/>
                <a:gd name="T10" fmla="*/ 5 w 32"/>
                <a:gd name="T11" fmla="*/ 27 h 32"/>
                <a:gd name="T12" fmla="*/ 16 w 32"/>
                <a:gd name="T13" fmla="*/ 32 h 32"/>
                <a:gd name="T14" fmla="*/ 27 w 32"/>
                <a:gd name="T15" fmla="*/ 27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1"/>
                    <a:pt x="30" y="8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1" y="8"/>
                    <a:pt x="0" y="11"/>
                    <a:pt x="0" y="16"/>
                  </a:cubicBezTo>
                  <a:cubicBezTo>
                    <a:pt x="0" y="20"/>
                    <a:pt x="1" y="24"/>
                    <a:pt x="5" y="27"/>
                  </a:cubicBezTo>
                  <a:cubicBezTo>
                    <a:pt x="8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ubicBezTo>
                    <a:pt x="30" y="24"/>
                    <a:pt x="32" y="20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13C2C675-97CE-0AD4-C83B-6CACEF6E7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2863778"/>
              <a:ext cx="55563" cy="53975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4 h 32"/>
                <a:gd name="T6" fmla="*/ 16 w 32"/>
                <a:gd name="T7" fmla="*/ 0 h 32"/>
                <a:gd name="T8" fmla="*/ 5 w 32"/>
                <a:gd name="T9" fmla="*/ 4 h 32"/>
                <a:gd name="T10" fmla="*/ 0 w 32"/>
                <a:gd name="T11" fmla="*/ 16 h 32"/>
                <a:gd name="T12" fmla="*/ 5 w 32"/>
                <a:gd name="T13" fmla="*/ 27 h 32"/>
                <a:gd name="T14" fmla="*/ 16 w 32"/>
                <a:gd name="T15" fmla="*/ 32 h 32"/>
                <a:gd name="T16" fmla="*/ 27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7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20"/>
                    <a:pt x="1" y="24"/>
                    <a:pt x="5" y="27"/>
                  </a:cubicBezTo>
                  <a:cubicBezTo>
                    <a:pt x="8" y="30"/>
                    <a:pt x="11" y="32"/>
                    <a:pt x="16" y="32"/>
                  </a:cubicBezTo>
                  <a:cubicBezTo>
                    <a:pt x="20" y="32"/>
                    <a:pt x="24" y="30"/>
                    <a:pt x="27" y="27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3D2554B3-E682-4555-5196-18042365FCB7}"/>
                </a:ext>
              </a:extLst>
            </p:cNvPr>
            <p:cNvGrpSpPr/>
            <p:nvPr/>
          </p:nvGrpSpPr>
          <p:grpSpPr>
            <a:xfrm>
              <a:off x="1690688" y="2641528"/>
              <a:ext cx="3767137" cy="2632075"/>
              <a:chOff x="1690688" y="2266950"/>
              <a:chExt cx="3767137" cy="2632075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40F66512-EA43-447D-F9DD-E844AB73C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950" y="2266950"/>
                <a:ext cx="3698875" cy="2555875"/>
              </a:xfrm>
              <a:custGeom>
                <a:avLst/>
                <a:gdLst>
                  <a:gd name="T0" fmla="*/ 0 w 2330"/>
                  <a:gd name="T1" fmla="*/ 0 h 1610"/>
                  <a:gd name="T2" fmla="*/ 0 w 2330"/>
                  <a:gd name="T3" fmla="*/ 1610 h 1610"/>
                  <a:gd name="T4" fmla="*/ 2330 w 2330"/>
                  <a:gd name="T5" fmla="*/ 161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30" h="1610">
                    <a:moveTo>
                      <a:pt x="0" y="0"/>
                    </a:moveTo>
                    <a:lnTo>
                      <a:pt x="0" y="1610"/>
                    </a:lnTo>
                    <a:lnTo>
                      <a:pt x="2330" y="161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A840F16A-3569-C77F-3351-CFB4FEBF6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688" y="2316163"/>
                <a:ext cx="682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D1C3DECD-A4C4-166E-B7F3-5A30C84EB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688" y="2641600"/>
                <a:ext cx="682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0549DB84-AF12-14E7-3593-8E69BD0E5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688" y="2967038"/>
                <a:ext cx="682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521CC411-86EF-4340-C21D-0337AE8BA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688" y="3292475"/>
                <a:ext cx="682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C2FCD569-0D90-51DF-3531-EB30E77A1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688" y="3617913"/>
                <a:ext cx="682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14F0BC4E-EA3C-F22D-EFAB-1401BE274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688" y="3943350"/>
                <a:ext cx="682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0CC28153-3BED-5030-5200-DF79A21A4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688" y="4270375"/>
                <a:ext cx="682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BA889115-AE2E-FFF6-E8AA-CF455AE65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688" y="4597400"/>
                <a:ext cx="682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9" name="Line 24">
                <a:extLst>
                  <a:ext uri="{FF2B5EF4-FFF2-40B4-BE49-F238E27FC236}">
                    <a16:creationId xmlns:a16="http://schemas.microsoft.com/office/drawing/2014/main" id="{CB31F425-782F-C867-569E-E412C3E4E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9975" y="4822825"/>
                <a:ext cx="0" cy="762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0" name="Line 25">
                <a:extLst>
                  <a:ext uri="{FF2B5EF4-FFF2-40B4-BE49-F238E27FC236}">
                    <a16:creationId xmlns:a16="http://schemas.microsoft.com/office/drawing/2014/main" id="{E943C64A-AF14-8751-F5D1-9D469650E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1038" y="4822825"/>
                <a:ext cx="0" cy="762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1" name="Line 26">
                <a:extLst>
                  <a:ext uri="{FF2B5EF4-FFF2-40B4-BE49-F238E27FC236}">
                    <a16:creationId xmlns:a16="http://schemas.microsoft.com/office/drawing/2014/main" id="{3EEE5B01-C062-D8A3-C165-64B199820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81625" y="4822825"/>
                <a:ext cx="0" cy="762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2" name="Line 27">
                <a:extLst>
                  <a:ext uri="{FF2B5EF4-FFF2-40B4-BE49-F238E27FC236}">
                    <a16:creationId xmlns:a16="http://schemas.microsoft.com/office/drawing/2014/main" id="{AA5DFC29-44CA-5A86-1621-9DCDED85D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5150" y="4822825"/>
                <a:ext cx="0" cy="762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3" name="Line 28">
                <a:extLst>
                  <a:ext uri="{FF2B5EF4-FFF2-40B4-BE49-F238E27FC236}">
                    <a16:creationId xmlns:a16="http://schemas.microsoft.com/office/drawing/2014/main" id="{DA2AB394-006D-B381-38C5-9E14CDBA5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3300" y="4822825"/>
                <a:ext cx="0" cy="762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4" name="Line 29">
                <a:extLst>
                  <a:ext uri="{FF2B5EF4-FFF2-40B4-BE49-F238E27FC236}">
                    <a16:creationId xmlns:a16="http://schemas.microsoft.com/office/drawing/2014/main" id="{B16E974D-5620-877C-133E-B074AC5E1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9388" y="4822825"/>
                <a:ext cx="0" cy="762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8319B687-8BFE-9A30-77BD-6D0EB0A5E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" y="3459163"/>
                <a:ext cx="3525838" cy="1141413"/>
              </a:xfrm>
              <a:custGeom>
                <a:avLst/>
                <a:gdLst>
                  <a:gd name="T0" fmla="*/ 2221 w 2221"/>
                  <a:gd name="T1" fmla="*/ 0 h 719"/>
                  <a:gd name="T2" fmla="*/ 1667 w 2221"/>
                  <a:gd name="T3" fmla="*/ 56 h 719"/>
                  <a:gd name="T4" fmla="*/ 1106 w 2221"/>
                  <a:gd name="T5" fmla="*/ 203 h 719"/>
                  <a:gd name="T6" fmla="*/ 557 w 2221"/>
                  <a:gd name="T7" fmla="*/ 203 h 719"/>
                  <a:gd name="T8" fmla="*/ 276 w 2221"/>
                  <a:gd name="T9" fmla="*/ 302 h 719"/>
                  <a:gd name="T10" fmla="*/ 0 w 2221"/>
                  <a:gd name="T11" fmla="*/ 719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1" h="719">
                    <a:moveTo>
                      <a:pt x="2221" y="0"/>
                    </a:moveTo>
                    <a:lnTo>
                      <a:pt x="1667" y="56"/>
                    </a:lnTo>
                    <a:lnTo>
                      <a:pt x="1106" y="203"/>
                    </a:lnTo>
                    <a:lnTo>
                      <a:pt x="557" y="203"/>
                    </a:lnTo>
                    <a:lnTo>
                      <a:pt x="276" y="302"/>
                    </a:lnTo>
                    <a:lnTo>
                      <a:pt x="0" y="719"/>
                    </a:lnTo>
                  </a:path>
                </a:pathLst>
              </a:custGeom>
              <a:noFill/>
              <a:ln w="2063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0" name="Line 35">
                <a:extLst>
                  <a:ext uri="{FF2B5EF4-FFF2-40B4-BE49-F238E27FC236}">
                    <a16:creationId xmlns:a16="http://schemas.microsoft.com/office/drawing/2014/main" id="{64FD1FD9-A66F-92B4-CEC6-034C6B87B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450" y="2801938"/>
                <a:ext cx="0" cy="1624013"/>
              </a:xfrm>
              <a:prstGeom prst="line">
                <a:avLst/>
              </a:prstGeom>
              <a:noFill/>
              <a:ln w="1428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1" name="Line 36">
                <a:extLst>
                  <a:ext uri="{FF2B5EF4-FFF2-40B4-BE49-F238E27FC236}">
                    <a16:creationId xmlns:a16="http://schemas.microsoft.com/office/drawing/2014/main" id="{48218D78-0966-4CFD-CA11-6257ADB6E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1450" y="3292475"/>
                <a:ext cx="0" cy="1154113"/>
              </a:xfrm>
              <a:prstGeom prst="line">
                <a:avLst/>
              </a:prstGeom>
              <a:noFill/>
              <a:ln w="1428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2" name="Line 37">
                <a:extLst>
                  <a:ext uri="{FF2B5EF4-FFF2-40B4-BE49-F238E27FC236}">
                    <a16:creationId xmlns:a16="http://schemas.microsoft.com/office/drawing/2014/main" id="{4EB1D011-C7D5-6063-D68E-A2E55155C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9650" y="3462338"/>
                <a:ext cx="0" cy="946150"/>
              </a:xfrm>
              <a:prstGeom prst="line">
                <a:avLst/>
              </a:prstGeom>
              <a:noFill/>
              <a:ln w="1428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3" name="Line 38">
                <a:extLst>
                  <a:ext uri="{FF2B5EF4-FFF2-40B4-BE49-F238E27FC236}">
                    <a16:creationId xmlns:a16="http://schemas.microsoft.com/office/drawing/2014/main" id="{C122FD1F-D9EA-E0F5-7568-305C9560A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163" y="2476500"/>
                <a:ext cx="0" cy="1665288"/>
              </a:xfrm>
              <a:prstGeom prst="line">
                <a:avLst/>
              </a:prstGeom>
              <a:noFill/>
              <a:ln w="1428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4" name="Line 39">
                <a:extLst>
                  <a:ext uri="{FF2B5EF4-FFF2-40B4-BE49-F238E27FC236}">
                    <a16:creationId xmlns:a16="http://schemas.microsoft.com/office/drawing/2014/main" id="{5C248C9D-404A-CD22-E212-EBD954652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1038" y="2651125"/>
                <a:ext cx="0" cy="1452563"/>
              </a:xfrm>
              <a:prstGeom prst="line">
                <a:avLst/>
              </a:prstGeom>
              <a:noFill/>
              <a:ln w="1428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1CBEDB5A-B514-C91B-DBC6-FAB606AE7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338" y="4573588"/>
                <a:ext cx="53975" cy="53975"/>
              </a:xfrm>
              <a:custGeom>
                <a:avLst/>
                <a:gdLst>
                  <a:gd name="T0" fmla="*/ 32 w 32"/>
                  <a:gd name="T1" fmla="*/ 16 h 32"/>
                  <a:gd name="T2" fmla="*/ 27 w 32"/>
                  <a:gd name="T3" fmla="*/ 5 h 32"/>
                  <a:gd name="T4" fmla="*/ 16 w 32"/>
                  <a:gd name="T5" fmla="*/ 0 h 32"/>
                  <a:gd name="T6" fmla="*/ 5 w 32"/>
                  <a:gd name="T7" fmla="*/ 5 h 32"/>
                  <a:gd name="T8" fmla="*/ 0 w 32"/>
                  <a:gd name="T9" fmla="*/ 16 h 32"/>
                  <a:gd name="T10" fmla="*/ 5 w 32"/>
                  <a:gd name="T11" fmla="*/ 28 h 32"/>
                  <a:gd name="T12" fmla="*/ 16 w 32"/>
                  <a:gd name="T13" fmla="*/ 32 h 32"/>
                  <a:gd name="T14" fmla="*/ 27 w 32"/>
                  <a:gd name="T15" fmla="*/ 28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1"/>
                      <a:pt x="2" y="24"/>
                      <a:pt x="5" y="28"/>
                    </a:cubicBezTo>
                    <a:cubicBezTo>
                      <a:pt x="8" y="31"/>
                      <a:pt x="12" y="32"/>
                      <a:pt x="16" y="32"/>
                    </a:cubicBezTo>
                    <a:cubicBezTo>
                      <a:pt x="21" y="32"/>
                      <a:pt x="24" y="31"/>
                      <a:pt x="27" y="28"/>
                    </a:cubicBezTo>
                    <a:cubicBezTo>
                      <a:pt x="30" y="24"/>
                      <a:pt x="32" y="21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CACB9C4A-376F-3000-247B-112AA028A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488" y="3911600"/>
                <a:ext cx="53975" cy="53975"/>
              </a:xfrm>
              <a:custGeom>
                <a:avLst/>
                <a:gdLst>
                  <a:gd name="T0" fmla="*/ 32 w 32"/>
                  <a:gd name="T1" fmla="*/ 16 h 32"/>
                  <a:gd name="T2" fmla="*/ 27 w 32"/>
                  <a:gd name="T3" fmla="*/ 5 h 32"/>
                  <a:gd name="T4" fmla="*/ 16 w 32"/>
                  <a:gd name="T5" fmla="*/ 0 h 32"/>
                  <a:gd name="T6" fmla="*/ 5 w 32"/>
                  <a:gd name="T7" fmla="*/ 5 h 32"/>
                  <a:gd name="T8" fmla="*/ 0 w 32"/>
                  <a:gd name="T9" fmla="*/ 16 h 32"/>
                  <a:gd name="T10" fmla="*/ 5 w 32"/>
                  <a:gd name="T11" fmla="*/ 28 h 32"/>
                  <a:gd name="T12" fmla="*/ 16 w 32"/>
                  <a:gd name="T13" fmla="*/ 32 h 32"/>
                  <a:gd name="T14" fmla="*/ 27 w 32"/>
                  <a:gd name="T15" fmla="*/ 28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1"/>
                      <a:pt x="2" y="25"/>
                      <a:pt x="5" y="28"/>
                    </a:cubicBezTo>
                    <a:cubicBezTo>
                      <a:pt x="8" y="31"/>
                      <a:pt x="12" y="32"/>
                      <a:pt x="16" y="32"/>
                    </a:cubicBezTo>
                    <a:cubicBezTo>
                      <a:pt x="21" y="32"/>
                      <a:pt x="24" y="31"/>
                      <a:pt x="27" y="28"/>
                    </a:cubicBezTo>
                    <a:cubicBezTo>
                      <a:pt x="30" y="25"/>
                      <a:pt x="32" y="21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id="{C5563957-F1D7-FA3C-D1FA-56AC1462F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288" y="3757613"/>
                <a:ext cx="53975" cy="53975"/>
              </a:xfrm>
              <a:custGeom>
                <a:avLst/>
                <a:gdLst>
                  <a:gd name="T0" fmla="*/ 32 w 32"/>
                  <a:gd name="T1" fmla="*/ 16 h 32"/>
                  <a:gd name="T2" fmla="*/ 28 w 32"/>
                  <a:gd name="T3" fmla="*/ 5 h 32"/>
                  <a:gd name="T4" fmla="*/ 16 w 32"/>
                  <a:gd name="T5" fmla="*/ 0 h 32"/>
                  <a:gd name="T6" fmla="*/ 5 w 32"/>
                  <a:gd name="T7" fmla="*/ 5 h 32"/>
                  <a:gd name="T8" fmla="*/ 0 w 32"/>
                  <a:gd name="T9" fmla="*/ 16 h 32"/>
                  <a:gd name="T10" fmla="*/ 5 w 32"/>
                  <a:gd name="T11" fmla="*/ 27 h 32"/>
                  <a:gd name="T12" fmla="*/ 16 w 32"/>
                  <a:gd name="T13" fmla="*/ 32 h 32"/>
                  <a:gd name="T14" fmla="*/ 28 w 32"/>
                  <a:gd name="T15" fmla="*/ 27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2"/>
                      <a:pt x="31" y="8"/>
                      <a:pt x="28" y="5"/>
                    </a:cubicBezTo>
                    <a:cubicBezTo>
                      <a:pt x="25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0"/>
                      <a:pt x="2" y="24"/>
                      <a:pt x="5" y="27"/>
                    </a:cubicBezTo>
                    <a:cubicBezTo>
                      <a:pt x="8" y="30"/>
                      <a:pt x="12" y="32"/>
                      <a:pt x="16" y="32"/>
                    </a:cubicBezTo>
                    <a:cubicBezTo>
                      <a:pt x="21" y="32"/>
                      <a:pt x="25" y="30"/>
                      <a:pt x="28" y="27"/>
                    </a:cubicBezTo>
                    <a:cubicBezTo>
                      <a:pt x="31" y="24"/>
                      <a:pt x="32" y="20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8" name="Freeform 43">
                <a:extLst>
                  <a:ext uri="{FF2B5EF4-FFF2-40B4-BE49-F238E27FC236}">
                    <a16:creationId xmlns:a16="http://schemas.microsoft.com/office/drawing/2014/main" id="{48973DD8-22A2-2CAE-A637-5B9EB468F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463" y="3754438"/>
                <a:ext cx="53975" cy="53975"/>
              </a:xfrm>
              <a:custGeom>
                <a:avLst/>
                <a:gdLst>
                  <a:gd name="T0" fmla="*/ 32 w 32"/>
                  <a:gd name="T1" fmla="*/ 16 h 32"/>
                  <a:gd name="T2" fmla="*/ 28 w 32"/>
                  <a:gd name="T3" fmla="*/ 5 h 32"/>
                  <a:gd name="T4" fmla="*/ 16 w 32"/>
                  <a:gd name="T5" fmla="*/ 0 h 32"/>
                  <a:gd name="T6" fmla="*/ 5 w 32"/>
                  <a:gd name="T7" fmla="*/ 5 h 32"/>
                  <a:gd name="T8" fmla="*/ 0 w 32"/>
                  <a:gd name="T9" fmla="*/ 16 h 32"/>
                  <a:gd name="T10" fmla="*/ 5 w 32"/>
                  <a:gd name="T11" fmla="*/ 28 h 32"/>
                  <a:gd name="T12" fmla="*/ 16 w 32"/>
                  <a:gd name="T13" fmla="*/ 32 h 32"/>
                  <a:gd name="T14" fmla="*/ 28 w 32"/>
                  <a:gd name="T15" fmla="*/ 28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2"/>
                      <a:pt x="31" y="8"/>
                      <a:pt x="28" y="5"/>
                    </a:cubicBezTo>
                    <a:cubicBezTo>
                      <a:pt x="25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1"/>
                      <a:pt x="2" y="25"/>
                      <a:pt x="5" y="28"/>
                    </a:cubicBezTo>
                    <a:cubicBezTo>
                      <a:pt x="8" y="31"/>
                      <a:pt x="12" y="32"/>
                      <a:pt x="16" y="32"/>
                    </a:cubicBezTo>
                    <a:cubicBezTo>
                      <a:pt x="21" y="32"/>
                      <a:pt x="25" y="31"/>
                      <a:pt x="28" y="28"/>
                    </a:cubicBezTo>
                    <a:cubicBezTo>
                      <a:pt x="31" y="25"/>
                      <a:pt x="32" y="21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9" name="Freeform 44">
                <a:extLst>
                  <a:ext uri="{FF2B5EF4-FFF2-40B4-BE49-F238E27FC236}">
                    <a16:creationId xmlns:a16="http://schemas.microsoft.com/office/drawing/2014/main" id="{75AFFAD9-112A-9CC4-6357-F1E31B08D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050" y="3521075"/>
                <a:ext cx="53975" cy="53975"/>
              </a:xfrm>
              <a:custGeom>
                <a:avLst/>
                <a:gdLst>
                  <a:gd name="T0" fmla="*/ 32 w 32"/>
                  <a:gd name="T1" fmla="*/ 16 h 32"/>
                  <a:gd name="T2" fmla="*/ 28 w 32"/>
                  <a:gd name="T3" fmla="*/ 5 h 32"/>
                  <a:gd name="T4" fmla="*/ 16 w 32"/>
                  <a:gd name="T5" fmla="*/ 0 h 32"/>
                  <a:gd name="T6" fmla="*/ 5 w 32"/>
                  <a:gd name="T7" fmla="*/ 5 h 32"/>
                  <a:gd name="T8" fmla="*/ 0 w 32"/>
                  <a:gd name="T9" fmla="*/ 16 h 32"/>
                  <a:gd name="T10" fmla="*/ 5 w 32"/>
                  <a:gd name="T11" fmla="*/ 28 h 32"/>
                  <a:gd name="T12" fmla="*/ 16 w 32"/>
                  <a:gd name="T13" fmla="*/ 32 h 32"/>
                  <a:gd name="T14" fmla="*/ 28 w 32"/>
                  <a:gd name="T15" fmla="*/ 28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2"/>
                      <a:pt x="31" y="8"/>
                      <a:pt x="28" y="5"/>
                    </a:cubicBezTo>
                    <a:cubicBezTo>
                      <a:pt x="25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1"/>
                      <a:pt x="2" y="25"/>
                      <a:pt x="5" y="28"/>
                    </a:cubicBezTo>
                    <a:cubicBezTo>
                      <a:pt x="8" y="31"/>
                      <a:pt x="12" y="32"/>
                      <a:pt x="16" y="32"/>
                    </a:cubicBezTo>
                    <a:cubicBezTo>
                      <a:pt x="21" y="32"/>
                      <a:pt x="25" y="31"/>
                      <a:pt x="28" y="28"/>
                    </a:cubicBezTo>
                    <a:cubicBezTo>
                      <a:pt x="31" y="25"/>
                      <a:pt x="32" y="21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0" name="Freeform 45">
                <a:extLst>
                  <a:ext uri="{FF2B5EF4-FFF2-40B4-BE49-F238E27FC236}">
                    <a16:creationId xmlns:a16="http://schemas.microsoft.com/office/drawing/2014/main" id="{A5B6CF65-F09C-3499-326F-D383886F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7175" y="3432175"/>
                <a:ext cx="55563" cy="53975"/>
              </a:xfrm>
              <a:custGeom>
                <a:avLst/>
                <a:gdLst>
                  <a:gd name="T0" fmla="*/ 32 w 32"/>
                  <a:gd name="T1" fmla="*/ 16 h 32"/>
                  <a:gd name="T2" fmla="*/ 27 w 32"/>
                  <a:gd name="T3" fmla="*/ 5 h 32"/>
                  <a:gd name="T4" fmla="*/ 16 w 32"/>
                  <a:gd name="T5" fmla="*/ 0 h 32"/>
                  <a:gd name="T6" fmla="*/ 5 w 32"/>
                  <a:gd name="T7" fmla="*/ 5 h 32"/>
                  <a:gd name="T8" fmla="*/ 0 w 32"/>
                  <a:gd name="T9" fmla="*/ 16 h 32"/>
                  <a:gd name="T10" fmla="*/ 5 w 32"/>
                  <a:gd name="T11" fmla="*/ 28 h 32"/>
                  <a:gd name="T12" fmla="*/ 16 w 32"/>
                  <a:gd name="T13" fmla="*/ 32 h 32"/>
                  <a:gd name="T14" fmla="*/ 27 w 32"/>
                  <a:gd name="T15" fmla="*/ 28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1"/>
                      <a:pt x="2" y="25"/>
                      <a:pt x="5" y="28"/>
                    </a:cubicBezTo>
                    <a:cubicBezTo>
                      <a:pt x="8" y="31"/>
                      <a:pt x="12" y="32"/>
                      <a:pt x="16" y="32"/>
                    </a:cubicBezTo>
                    <a:cubicBezTo>
                      <a:pt x="21" y="32"/>
                      <a:pt x="24" y="31"/>
                      <a:pt x="27" y="28"/>
                    </a:cubicBezTo>
                    <a:cubicBezTo>
                      <a:pt x="30" y="25"/>
                      <a:pt x="32" y="21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7" name="Freeform 62">
                <a:extLst>
                  <a:ext uri="{FF2B5EF4-FFF2-40B4-BE49-F238E27FC236}">
                    <a16:creationId xmlns:a16="http://schemas.microsoft.com/office/drawing/2014/main" id="{94AFDC0A-207A-EC33-DB0B-F2879E867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975" y="3787775"/>
                <a:ext cx="3552825" cy="812800"/>
              </a:xfrm>
              <a:custGeom>
                <a:avLst/>
                <a:gdLst>
                  <a:gd name="T0" fmla="*/ 2238 w 2238"/>
                  <a:gd name="T1" fmla="*/ 0 h 512"/>
                  <a:gd name="T2" fmla="*/ 1675 w 2238"/>
                  <a:gd name="T3" fmla="*/ 41 h 512"/>
                  <a:gd name="T4" fmla="*/ 1118 w 2238"/>
                  <a:gd name="T5" fmla="*/ 199 h 512"/>
                  <a:gd name="T6" fmla="*/ 556 w 2238"/>
                  <a:gd name="T7" fmla="*/ 199 h 512"/>
                  <a:gd name="T8" fmla="*/ 278 w 2238"/>
                  <a:gd name="T9" fmla="*/ 410 h 512"/>
                  <a:gd name="T10" fmla="*/ 0 w 2238"/>
                  <a:gd name="T11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38" h="512">
                    <a:moveTo>
                      <a:pt x="2238" y="0"/>
                    </a:moveTo>
                    <a:lnTo>
                      <a:pt x="1675" y="41"/>
                    </a:lnTo>
                    <a:lnTo>
                      <a:pt x="1118" y="199"/>
                    </a:lnTo>
                    <a:lnTo>
                      <a:pt x="556" y="199"/>
                    </a:lnTo>
                    <a:lnTo>
                      <a:pt x="278" y="410"/>
                    </a:lnTo>
                    <a:lnTo>
                      <a:pt x="0" y="512"/>
                    </a:lnTo>
                  </a:path>
                </a:pathLst>
              </a:custGeom>
              <a:noFill/>
              <a:ln w="20638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9" name="Line 64">
                <a:extLst>
                  <a:ext uri="{FF2B5EF4-FFF2-40B4-BE49-F238E27FC236}">
                    <a16:creationId xmlns:a16="http://schemas.microsoft.com/office/drawing/2014/main" id="{4082B8D8-BC99-AC03-D9F5-69DCCCF45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1675" y="2960688"/>
                <a:ext cx="0" cy="1639888"/>
              </a:xfrm>
              <a:prstGeom prst="line">
                <a:avLst/>
              </a:prstGeom>
              <a:noFill/>
              <a:ln w="14288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0" name="Line 65">
                <a:extLst>
                  <a:ext uri="{FF2B5EF4-FFF2-40B4-BE49-F238E27FC236}">
                    <a16:creationId xmlns:a16="http://schemas.microsoft.com/office/drawing/2014/main" id="{3332F2F3-1569-538A-A49F-000EBCEB59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7975" y="2955925"/>
                <a:ext cx="0" cy="1641475"/>
              </a:xfrm>
              <a:prstGeom prst="line">
                <a:avLst/>
              </a:prstGeom>
              <a:noFill/>
              <a:ln w="14288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1" name="Line 66">
                <a:extLst>
                  <a:ext uri="{FF2B5EF4-FFF2-40B4-BE49-F238E27FC236}">
                    <a16:creationId xmlns:a16="http://schemas.microsoft.com/office/drawing/2014/main" id="{2B1DB342-2E07-DDBE-FD82-A70CB6A532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0288" y="3773488"/>
                <a:ext cx="0" cy="977900"/>
              </a:xfrm>
              <a:prstGeom prst="line">
                <a:avLst/>
              </a:prstGeom>
              <a:noFill/>
              <a:ln w="14288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2" name="Line 67">
                <a:extLst>
                  <a:ext uri="{FF2B5EF4-FFF2-40B4-BE49-F238E27FC236}">
                    <a16:creationId xmlns:a16="http://schemas.microsoft.com/office/drawing/2014/main" id="{503B87C1-2A90-ADE4-623A-CFFDE3A61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8438" y="3462338"/>
                <a:ext cx="0" cy="1138238"/>
              </a:xfrm>
              <a:prstGeom prst="line">
                <a:avLst/>
              </a:prstGeom>
              <a:noFill/>
              <a:ln w="14288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3" name="Line 68">
                <a:extLst>
                  <a:ext uri="{FF2B5EF4-FFF2-40B4-BE49-F238E27FC236}">
                    <a16:creationId xmlns:a16="http://schemas.microsoft.com/office/drawing/2014/main" id="{C4958F73-5935-0153-F01F-3A943B94D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4263" y="3298825"/>
                <a:ext cx="0" cy="1458913"/>
              </a:xfrm>
              <a:prstGeom prst="line">
                <a:avLst/>
              </a:prstGeom>
              <a:noFill/>
              <a:ln w="14288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4" name="Freeform 69">
                <a:extLst>
                  <a:ext uri="{FF2B5EF4-FFF2-40B4-BE49-F238E27FC236}">
                    <a16:creationId xmlns:a16="http://schemas.microsoft.com/office/drawing/2014/main" id="{34BF7261-4A1B-8F32-58DE-FB9D28CF4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400" y="4573588"/>
                <a:ext cx="55563" cy="53975"/>
              </a:xfrm>
              <a:custGeom>
                <a:avLst/>
                <a:gdLst>
                  <a:gd name="T0" fmla="*/ 27 w 32"/>
                  <a:gd name="T1" fmla="*/ 28 h 32"/>
                  <a:gd name="T2" fmla="*/ 32 w 32"/>
                  <a:gd name="T3" fmla="*/ 16 h 32"/>
                  <a:gd name="T4" fmla="*/ 27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8 h 32"/>
                  <a:gd name="T14" fmla="*/ 16 w 32"/>
                  <a:gd name="T15" fmla="*/ 32 h 32"/>
                  <a:gd name="T16" fmla="*/ 27 w 32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8"/>
                    </a:moveTo>
                    <a:cubicBezTo>
                      <a:pt x="30" y="24"/>
                      <a:pt x="32" y="21"/>
                      <a:pt x="32" y="16"/>
                    </a:cubicBez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0" y="0"/>
                      <a:pt x="16" y="0"/>
                    </a:cubicBezTo>
                    <a:cubicBezTo>
                      <a:pt x="11" y="0"/>
                      <a:pt x="8" y="2"/>
                      <a:pt x="5" y="5"/>
                    </a:cubicBezTo>
                    <a:cubicBezTo>
                      <a:pt x="1" y="8"/>
                      <a:pt x="0" y="12"/>
                      <a:pt x="0" y="16"/>
                    </a:cubicBezTo>
                    <a:cubicBezTo>
                      <a:pt x="0" y="21"/>
                      <a:pt x="1" y="24"/>
                      <a:pt x="5" y="28"/>
                    </a:cubicBezTo>
                    <a:cubicBezTo>
                      <a:pt x="8" y="31"/>
                      <a:pt x="11" y="32"/>
                      <a:pt x="16" y="32"/>
                    </a:cubicBezTo>
                    <a:cubicBezTo>
                      <a:pt x="20" y="32"/>
                      <a:pt x="24" y="31"/>
                      <a:pt x="27" y="28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5" name="Freeform 70">
                <a:extLst>
                  <a:ext uri="{FF2B5EF4-FFF2-40B4-BE49-F238E27FC236}">
                    <a16:creationId xmlns:a16="http://schemas.microsoft.com/office/drawing/2014/main" id="{94F37610-AF16-4619-BB82-43CFF4E28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300" y="4398963"/>
                <a:ext cx="55563" cy="53975"/>
              </a:xfrm>
              <a:custGeom>
                <a:avLst/>
                <a:gdLst>
                  <a:gd name="T0" fmla="*/ 27 w 32"/>
                  <a:gd name="T1" fmla="*/ 28 h 32"/>
                  <a:gd name="T2" fmla="*/ 32 w 32"/>
                  <a:gd name="T3" fmla="*/ 16 h 32"/>
                  <a:gd name="T4" fmla="*/ 27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8 h 32"/>
                  <a:gd name="T14" fmla="*/ 16 w 32"/>
                  <a:gd name="T15" fmla="*/ 32 h 32"/>
                  <a:gd name="T16" fmla="*/ 27 w 32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8"/>
                    </a:moveTo>
                    <a:cubicBezTo>
                      <a:pt x="30" y="24"/>
                      <a:pt x="32" y="21"/>
                      <a:pt x="32" y="16"/>
                    </a:cubicBez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1"/>
                      <a:pt x="2" y="24"/>
                      <a:pt x="5" y="28"/>
                    </a:cubicBezTo>
                    <a:cubicBezTo>
                      <a:pt x="8" y="31"/>
                      <a:pt x="12" y="32"/>
                      <a:pt x="16" y="32"/>
                    </a:cubicBezTo>
                    <a:cubicBezTo>
                      <a:pt x="21" y="32"/>
                      <a:pt x="24" y="31"/>
                      <a:pt x="27" y="28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6" name="Freeform 71">
                <a:extLst>
                  <a:ext uri="{FF2B5EF4-FFF2-40B4-BE49-F238E27FC236}">
                    <a16:creationId xmlns:a16="http://schemas.microsoft.com/office/drawing/2014/main" id="{06F8BC82-9831-48D7-002F-105A5DB7E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450" y="4071938"/>
                <a:ext cx="55563" cy="55563"/>
              </a:xfrm>
              <a:custGeom>
                <a:avLst/>
                <a:gdLst>
                  <a:gd name="T0" fmla="*/ 27 w 32"/>
                  <a:gd name="T1" fmla="*/ 28 h 32"/>
                  <a:gd name="T2" fmla="*/ 32 w 32"/>
                  <a:gd name="T3" fmla="*/ 16 h 32"/>
                  <a:gd name="T4" fmla="*/ 27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8 h 32"/>
                  <a:gd name="T14" fmla="*/ 16 w 32"/>
                  <a:gd name="T15" fmla="*/ 32 h 32"/>
                  <a:gd name="T16" fmla="*/ 27 w 32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8"/>
                    </a:moveTo>
                    <a:cubicBezTo>
                      <a:pt x="30" y="25"/>
                      <a:pt x="32" y="21"/>
                      <a:pt x="32" y="16"/>
                    </a:cubicBez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0" y="0"/>
                      <a:pt x="16" y="0"/>
                    </a:cubicBezTo>
                    <a:cubicBezTo>
                      <a:pt x="11" y="0"/>
                      <a:pt x="8" y="2"/>
                      <a:pt x="5" y="5"/>
                    </a:cubicBezTo>
                    <a:cubicBezTo>
                      <a:pt x="1" y="8"/>
                      <a:pt x="0" y="12"/>
                      <a:pt x="0" y="16"/>
                    </a:cubicBezTo>
                    <a:cubicBezTo>
                      <a:pt x="0" y="21"/>
                      <a:pt x="1" y="25"/>
                      <a:pt x="5" y="28"/>
                    </a:cubicBezTo>
                    <a:cubicBezTo>
                      <a:pt x="8" y="31"/>
                      <a:pt x="11" y="32"/>
                      <a:pt x="16" y="32"/>
                    </a:cubicBezTo>
                    <a:cubicBezTo>
                      <a:pt x="20" y="32"/>
                      <a:pt x="24" y="31"/>
                      <a:pt x="27" y="28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7" name="Freeform 72">
                <a:extLst>
                  <a:ext uri="{FF2B5EF4-FFF2-40B4-BE49-F238E27FC236}">
                    <a16:creationId xmlns:a16="http://schemas.microsoft.com/office/drawing/2014/main" id="{D975276E-3911-DCD0-10AB-716C1B43B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863" y="4070350"/>
                <a:ext cx="55563" cy="55563"/>
              </a:xfrm>
              <a:custGeom>
                <a:avLst/>
                <a:gdLst>
                  <a:gd name="T0" fmla="*/ 28 w 32"/>
                  <a:gd name="T1" fmla="*/ 27 h 32"/>
                  <a:gd name="T2" fmla="*/ 32 w 32"/>
                  <a:gd name="T3" fmla="*/ 16 h 32"/>
                  <a:gd name="T4" fmla="*/ 28 w 32"/>
                  <a:gd name="T5" fmla="*/ 4 h 32"/>
                  <a:gd name="T6" fmla="*/ 16 w 32"/>
                  <a:gd name="T7" fmla="*/ 0 h 32"/>
                  <a:gd name="T8" fmla="*/ 5 w 32"/>
                  <a:gd name="T9" fmla="*/ 4 h 32"/>
                  <a:gd name="T10" fmla="*/ 0 w 32"/>
                  <a:gd name="T11" fmla="*/ 16 h 32"/>
                  <a:gd name="T12" fmla="*/ 5 w 32"/>
                  <a:gd name="T13" fmla="*/ 27 h 32"/>
                  <a:gd name="T14" fmla="*/ 16 w 32"/>
                  <a:gd name="T15" fmla="*/ 32 h 32"/>
                  <a:gd name="T16" fmla="*/ 28 w 32"/>
                  <a:gd name="T1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8" y="27"/>
                    </a:moveTo>
                    <a:cubicBezTo>
                      <a:pt x="31" y="24"/>
                      <a:pt x="32" y="20"/>
                      <a:pt x="32" y="16"/>
                    </a:cubicBezTo>
                    <a:cubicBezTo>
                      <a:pt x="32" y="11"/>
                      <a:pt x="31" y="8"/>
                      <a:pt x="28" y="4"/>
                    </a:cubicBezTo>
                    <a:cubicBezTo>
                      <a:pt x="25" y="1"/>
                      <a:pt x="21" y="0"/>
                      <a:pt x="16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2" y="8"/>
                      <a:pt x="0" y="11"/>
                      <a:pt x="0" y="16"/>
                    </a:cubicBezTo>
                    <a:cubicBezTo>
                      <a:pt x="0" y="20"/>
                      <a:pt x="2" y="24"/>
                      <a:pt x="5" y="27"/>
                    </a:cubicBezTo>
                    <a:cubicBezTo>
                      <a:pt x="8" y="30"/>
                      <a:pt x="12" y="32"/>
                      <a:pt x="16" y="32"/>
                    </a:cubicBezTo>
                    <a:cubicBezTo>
                      <a:pt x="21" y="32"/>
                      <a:pt x="25" y="30"/>
                      <a:pt x="28" y="27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8" name="Freeform 73">
                <a:extLst>
                  <a:ext uri="{FF2B5EF4-FFF2-40B4-BE49-F238E27FC236}">
                    <a16:creationId xmlns:a16="http://schemas.microsoft.com/office/drawing/2014/main" id="{5B26415D-EC7D-1593-14B7-AC2AF19A0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513" y="3825875"/>
                <a:ext cx="53975" cy="53975"/>
              </a:xfrm>
              <a:custGeom>
                <a:avLst/>
                <a:gdLst>
                  <a:gd name="T0" fmla="*/ 27 w 32"/>
                  <a:gd name="T1" fmla="*/ 28 h 32"/>
                  <a:gd name="T2" fmla="*/ 32 w 32"/>
                  <a:gd name="T3" fmla="*/ 16 h 32"/>
                  <a:gd name="T4" fmla="*/ 27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8 h 32"/>
                  <a:gd name="T14" fmla="*/ 16 w 32"/>
                  <a:gd name="T15" fmla="*/ 32 h 32"/>
                  <a:gd name="T16" fmla="*/ 27 w 32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8"/>
                    </a:moveTo>
                    <a:cubicBezTo>
                      <a:pt x="30" y="25"/>
                      <a:pt x="32" y="21"/>
                      <a:pt x="32" y="16"/>
                    </a:cubicBez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1"/>
                      <a:pt x="2" y="25"/>
                      <a:pt x="5" y="28"/>
                    </a:cubicBezTo>
                    <a:cubicBezTo>
                      <a:pt x="8" y="31"/>
                      <a:pt x="12" y="32"/>
                      <a:pt x="16" y="32"/>
                    </a:cubicBezTo>
                    <a:cubicBezTo>
                      <a:pt x="21" y="32"/>
                      <a:pt x="24" y="31"/>
                      <a:pt x="27" y="28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9" name="Freeform 74">
                <a:extLst>
                  <a:ext uri="{FF2B5EF4-FFF2-40B4-BE49-F238E27FC236}">
                    <a16:creationId xmlns:a16="http://schemas.microsoft.com/office/drawing/2014/main" id="{08726AD4-026A-98B7-8CF8-8B019639C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813" y="3760788"/>
                <a:ext cx="55563" cy="53975"/>
              </a:xfrm>
              <a:custGeom>
                <a:avLst/>
                <a:gdLst>
                  <a:gd name="T0" fmla="*/ 27 w 32"/>
                  <a:gd name="T1" fmla="*/ 28 h 32"/>
                  <a:gd name="T2" fmla="*/ 32 w 32"/>
                  <a:gd name="T3" fmla="*/ 16 h 32"/>
                  <a:gd name="T4" fmla="*/ 27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8 h 32"/>
                  <a:gd name="T14" fmla="*/ 16 w 32"/>
                  <a:gd name="T15" fmla="*/ 32 h 32"/>
                  <a:gd name="T16" fmla="*/ 27 w 32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8"/>
                    </a:moveTo>
                    <a:cubicBezTo>
                      <a:pt x="30" y="25"/>
                      <a:pt x="32" y="21"/>
                      <a:pt x="32" y="16"/>
                    </a:cubicBez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0" y="0"/>
                      <a:pt x="16" y="0"/>
                    </a:cubicBezTo>
                    <a:cubicBezTo>
                      <a:pt x="11" y="0"/>
                      <a:pt x="8" y="2"/>
                      <a:pt x="5" y="5"/>
                    </a:cubicBezTo>
                    <a:cubicBezTo>
                      <a:pt x="1" y="8"/>
                      <a:pt x="0" y="12"/>
                      <a:pt x="0" y="16"/>
                    </a:cubicBezTo>
                    <a:cubicBezTo>
                      <a:pt x="0" y="21"/>
                      <a:pt x="1" y="25"/>
                      <a:pt x="5" y="28"/>
                    </a:cubicBezTo>
                    <a:cubicBezTo>
                      <a:pt x="8" y="31"/>
                      <a:pt x="11" y="32"/>
                      <a:pt x="16" y="32"/>
                    </a:cubicBezTo>
                    <a:cubicBezTo>
                      <a:pt x="20" y="32"/>
                      <a:pt x="24" y="31"/>
                      <a:pt x="27" y="28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</p:grp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517AEC69-77DF-E873-C0DD-87AC75E44BF3}"/>
                </a:ext>
              </a:extLst>
            </p:cNvPr>
            <p:cNvSpPr txBox="1"/>
            <p:nvPr/>
          </p:nvSpPr>
          <p:spPr>
            <a:xfrm>
              <a:off x="1443455" y="483960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/>
                <a:t>0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68111C92-18FC-934F-142B-C568A9B44FFE}"/>
                </a:ext>
              </a:extLst>
            </p:cNvPr>
            <p:cNvSpPr txBox="1"/>
            <p:nvPr/>
          </p:nvSpPr>
          <p:spPr>
            <a:xfrm>
              <a:off x="1687499" y="523859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/>
                <a:t>0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2FD3E832-1429-A45F-4045-A0A155F5B93D}"/>
                </a:ext>
              </a:extLst>
            </p:cNvPr>
            <p:cNvSpPr txBox="1"/>
            <p:nvPr/>
          </p:nvSpPr>
          <p:spPr>
            <a:xfrm>
              <a:off x="2086738" y="5238596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/>
                <a:t>24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9BD5D21D-7B1D-2827-7501-1A5707EF2DD4}"/>
                </a:ext>
              </a:extLst>
            </p:cNvPr>
            <p:cNvSpPr txBox="1"/>
            <p:nvPr/>
          </p:nvSpPr>
          <p:spPr>
            <a:xfrm>
              <a:off x="2523775" y="5238596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/>
                <a:t>48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D151B365-0044-0DA6-CF8B-A74719C9830D}"/>
                </a:ext>
              </a:extLst>
            </p:cNvPr>
            <p:cNvSpPr txBox="1"/>
            <p:nvPr/>
          </p:nvSpPr>
          <p:spPr>
            <a:xfrm>
              <a:off x="3422765" y="5238596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/>
                <a:t>96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7E48552A-E6BE-814E-28DA-D0CCBF680376}"/>
                </a:ext>
              </a:extLst>
            </p:cNvPr>
            <p:cNvSpPr txBox="1"/>
            <p:nvPr/>
          </p:nvSpPr>
          <p:spPr>
            <a:xfrm>
              <a:off x="4243357" y="5238596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/>
                <a:t>144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AF7518F7-C673-901E-B06D-736287E42F3D}"/>
                </a:ext>
              </a:extLst>
            </p:cNvPr>
            <p:cNvSpPr txBox="1"/>
            <p:nvPr/>
          </p:nvSpPr>
          <p:spPr>
            <a:xfrm>
              <a:off x="5129185" y="5238596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/>
                <a:t>192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8AF4960D-EB1C-60B3-A633-E014F3B91FB9}"/>
                </a:ext>
              </a:extLst>
            </p:cNvPr>
            <p:cNvSpPr txBox="1"/>
            <p:nvPr/>
          </p:nvSpPr>
          <p:spPr>
            <a:xfrm>
              <a:off x="3286158" y="5523037"/>
              <a:ext cx="6662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/>
                <a:t>Week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0411BFAC-0054-B473-28E0-3B07B762B16C}"/>
                </a:ext>
              </a:extLst>
            </p:cNvPr>
            <p:cNvSpPr txBox="1"/>
            <p:nvPr/>
          </p:nvSpPr>
          <p:spPr>
            <a:xfrm>
              <a:off x="1443455" y="451509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/>
                <a:t>2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0047E611-03EC-4A91-D64E-DF652E2C75FA}"/>
                </a:ext>
              </a:extLst>
            </p:cNvPr>
            <p:cNvSpPr txBox="1"/>
            <p:nvPr/>
          </p:nvSpPr>
          <p:spPr>
            <a:xfrm>
              <a:off x="1443455" y="419058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/>
                <a:t>4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A317E21F-9CB4-E11C-F530-BF3CA7FAB408}"/>
                </a:ext>
              </a:extLst>
            </p:cNvPr>
            <p:cNvSpPr txBox="1"/>
            <p:nvPr/>
          </p:nvSpPr>
          <p:spPr>
            <a:xfrm>
              <a:off x="1443455" y="386606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/>
                <a:t>6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68F8E44A-9DC8-BD9D-787C-8103AAE32FAD}"/>
                </a:ext>
              </a:extLst>
            </p:cNvPr>
            <p:cNvSpPr txBox="1"/>
            <p:nvPr/>
          </p:nvSpPr>
          <p:spPr>
            <a:xfrm>
              <a:off x="1443455" y="354155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/>
                <a:t>8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B945D1E3-C72A-F819-AE9A-215D45854F89}"/>
                </a:ext>
              </a:extLst>
            </p:cNvPr>
            <p:cNvSpPr txBox="1"/>
            <p:nvPr/>
          </p:nvSpPr>
          <p:spPr>
            <a:xfrm>
              <a:off x="1339261" y="321704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/>
                <a:t>10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2F154582-02AC-0959-0EA8-2D165FB56E52}"/>
                </a:ext>
              </a:extLst>
            </p:cNvPr>
            <p:cNvSpPr txBox="1"/>
            <p:nvPr/>
          </p:nvSpPr>
          <p:spPr>
            <a:xfrm>
              <a:off x="1339261" y="289253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/>
                <a:t>12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9814A497-0C09-C36C-5F50-29C01C04686F}"/>
                </a:ext>
              </a:extLst>
            </p:cNvPr>
            <p:cNvSpPr txBox="1"/>
            <p:nvPr/>
          </p:nvSpPr>
          <p:spPr>
            <a:xfrm>
              <a:off x="1339261" y="256801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/>
                <a:t>14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8AB64E8B-97CB-9DC8-0A04-56D7BE66431A}"/>
                </a:ext>
              </a:extLst>
            </p:cNvPr>
            <p:cNvSpPr txBox="1"/>
            <p:nvPr/>
          </p:nvSpPr>
          <p:spPr>
            <a:xfrm>
              <a:off x="2290058" y="2546407"/>
              <a:ext cx="2267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TDF/3TC + DTG (median)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27BC3CFE-5931-3DEF-278C-20F3E30F1A9E}"/>
                </a:ext>
              </a:extLst>
            </p:cNvPr>
            <p:cNvSpPr txBox="1"/>
            <p:nvPr/>
          </p:nvSpPr>
          <p:spPr>
            <a:xfrm>
              <a:off x="2290058" y="2738456"/>
              <a:ext cx="25422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TDF/3TC + EFV400 (median)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CCDFA65-D653-4F4E-A0AA-F55599046506}"/>
                </a:ext>
              </a:extLst>
            </p:cNvPr>
            <p:cNvSpPr txBox="1"/>
            <p:nvPr/>
          </p:nvSpPr>
          <p:spPr>
            <a:xfrm>
              <a:off x="5435109" y="362853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/>
                <a:t>7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66D6887-6A59-EB4A-8A40-2447F8099F64}"/>
                </a:ext>
              </a:extLst>
            </p:cNvPr>
            <p:cNvSpPr txBox="1"/>
            <p:nvPr/>
          </p:nvSpPr>
          <p:spPr>
            <a:xfrm>
              <a:off x="5430868" y="400939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/>
                <a:t>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A20A2ED-A562-D449-B0D3-BABD2B4942A2}"/>
                </a:ext>
              </a:extLst>
            </p:cNvPr>
            <p:cNvSpPr/>
            <p:nvPr/>
          </p:nvSpPr>
          <p:spPr>
            <a:xfrm>
              <a:off x="4455264" y="3842750"/>
              <a:ext cx="9557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p &lt; 0.001</a:t>
              </a: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2F7EC9FC-103B-0B87-C223-304AF4ED2EC1}"/>
              </a:ext>
            </a:extLst>
          </p:cNvPr>
          <p:cNvGrpSpPr/>
          <p:nvPr/>
        </p:nvGrpSpPr>
        <p:grpSpPr>
          <a:xfrm>
            <a:off x="6185408" y="2585620"/>
            <a:ext cx="5453836" cy="3275971"/>
            <a:chOff x="6185408" y="2585620"/>
            <a:chExt cx="5453836" cy="3275971"/>
          </a:xfrm>
        </p:grpSpPr>
        <p:sp>
          <p:nvSpPr>
            <p:cNvPr id="59" name="Line 54">
              <a:extLst>
                <a:ext uri="{FF2B5EF4-FFF2-40B4-BE49-F238E27FC236}">
                  <a16:creationId xmlns:a16="http://schemas.microsoft.com/office/drawing/2014/main" id="{436A8D34-3E2E-F4A9-543C-031F6A6005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77948" y="2965664"/>
              <a:ext cx="339725" cy="0"/>
            </a:xfrm>
            <a:prstGeom prst="line">
              <a:avLst/>
            </a:prstGeom>
            <a:noFill/>
            <a:ln w="20638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61" name="Line 56">
              <a:extLst>
                <a:ext uri="{FF2B5EF4-FFF2-40B4-BE49-F238E27FC236}">
                  <a16:creationId xmlns:a16="http://schemas.microsoft.com/office/drawing/2014/main" id="{416022A8-85B5-CE2B-736B-89FF80EED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77948" y="2746303"/>
              <a:ext cx="339725" cy="0"/>
            </a:xfrm>
            <a:prstGeom prst="line">
              <a:avLst/>
            </a:prstGeom>
            <a:noFill/>
            <a:ln w="20638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0CF1FC94-2063-7E61-8608-4DCFB4E07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9235" y="2719316"/>
              <a:ext cx="55563" cy="53975"/>
            </a:xfrm>
            <a:custGeom>
              <a:avLst/>
              <a:gdLst>
                <a:gd name="T0" fmla="*/ 32 w 32"/>
                <a:gd name="T1" fmla="*/ 16 h 32"/>
                <a:gd name="T2" fmla="*/ 28 w 32"/>
                <a:gd name="T3" fmla="*/ 4 h 32"/>
                <a:gd name="T4" fmla="*/ 16 w 32"/>
                <a:gd name="T5" fmla="*/ 0 h 32"/>
                <a:gd name="T6" fmla="*/ 5 w 32"/>
                <a:gd name="T7" fmla="*/ 4 h 32"/>
                <a:gd name="T8" fmla="*/ 0 w 32"/>
                <a:gd name="T9" fmla="*/ 16 h 32"/>
                <a:gd name="T10" fmla="*/ 5 w 32"/>
                <a:gd name="T11" fmla="*/ 27 h 32"/>
                <a:gd name="T12" fmla="*/ 16 w 32"/>
                <a:gd name="T13" fmla="*/ 32 h 32"/>
                <a:gd name="T14" fmla="*/ 28 w 32"/>
                <a:gd name="T15" fmla="*/ 27 h 32"/>
                <a:gd name="T16" fmla="*/ 32 w 32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11"/>
                    <a:pt x="31" y="8"/>
                    <a:pt x="28" y="4"/>
                  </a:cubicBezTo>
                  <a:cubicBezTo>
                    <a:pt x="25" y="1"/>
                    <a:pt x="21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8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1" y="32"/>
                    <a:pt x="25" y="30"/>
                    <a:pt x="28" y="27"/>
                  </a:cubicBezTo>
                  <a:cubicBezTo>
                    <a:pt x="31" y="24"/>
                    <a:pt x="32" y="20"/>
                    <a:pt x="32" y="1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804D2E5F-A086-4DA8-B61C-BF3CED2A1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9235" y="2938677"/>
              <a:ext cx="55563" cy="53975"/>
            </a:xfrm>
            <a:custGeom>
              <a:avLst/>
              <a:gdLst>
                <a:gd name="T0" fmla="*/ 28 w 32"/>
                <a:gd name="T1" fmla="*/ 27 h 32"/>
                <a:gd name="T2" fmla="*/ 32 w 32"/>
                <a:gd name="T3" fmla="*/ 16 h 32"/>
                <a:gd name="T4" fmla="*/ 28 w 32"/>
                <a:gd name="T5" fmla="*/ 4 h 32"/>
                <a:gd name="T6" fmla="*/ 16 w 32"/>
                <a:gd name="T7" fmla="*/ 0 h 32"/>
                <a:gd name="T8" fmla="*/ 5 w 32"/>
                <a:gd name="T9" fmla="*/ 4 h 32"/>
                <a:gd name="T10" fmla="*/ 0 w 32"/>
                <a:gd name="T11" fmla="*/ 16 h 32"/>
                <a:gd name="T12" fmla="*/ 5 w 32"/>
                <a:gd name="T13" fmla="*/ 27 h 32"/>
                <a:gd name="T14" fmla="*/ 16 w 32"/>
                <a:gd name="T15" fmla="*/ 32 h 32"/>
                <a:gd name="T16" fmla="*/ 28 w 32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cubicBezTo>
                    <a:pt x="31" y="24"/>
                    <a:pt x="32" y="20"/>
                    <a:pt x="32" y="16"/>
                  </a:cubicBezTo>
                  <a:cubicBezTo>
                    <a:pt x="32" y="11"/>
                    <a:pt x="31" y="7"/>
                    <a:pt x="28" y="4"/>
                  </a:cubicBezTo>
                  <a:cubicBezTo>
                    <a:pt x="25" y="1"/>
                    <a:pt x="21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21" y="32"/>
                    <a:pt x="25" y="30"/>
                    <a:pt x="28" y="27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grpSp>
          <p:nvGrpSpPr>
            <p:cNvPr id="87" name="Groupe 86">
              <a:extLst>
                <a:ext uri="{FF2B5EF4-FFF2-40B4-BE49-F238E27FC236}">
                  <a16:creationId xmlns:a16="http://schemas.microsoft.com/office/drawing/2014/main" id="{87FAD148-0B4B-9BA3-3FD7-89A349138C54}"/>
                </a:ext>
              </a:extLst>
            </p:cNvPr>
            <p:cNvGrpSpPr/>
            <p:nvPr/>
          </p:nvGrpSpPr>
          <p:grpSpPr>
            <a:xfrm>
              <a:off x="6538913" y="3032053"/>
              <a:ext cx="3808412" cy="2241550"/>
              <a:chOff x="6538913" y="2657475"/>
              <a:chExt cx="3808412" cy="2241550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3810B9FA-2984-B86A-6E4D-DE3BAEEEC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0350" y="2657475"/>
                <a:ext cx="3736975" cy="2165350"/>
              </a:xfrm>
              <a:custGeom>
                <a:avLst/>
                <a:gdLst>
                  <a:gd name="T0" fmla="*/ 0 w 2354"/>
                  <a:gd name="T1" fmla="*/ 0 h 1364"/>
                  <a:gd name="T2" fmla="*/ 0 w 2354"/>
                  <a:gd name="T3" fmla="*/ 1364 h 1364"/>
                  <a:gd name="T4" fmla="*/ 2354 w 2354"/>
                  <a:gd name="T5" fmla="*/ 1364 h 1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54" h="1364">
                    <a:moveTo>
                      <a:pt x="0" y="0"/>
                    </a:moveTo>
                    <a:lnTo>
                      <a:pt x="0" y="1364"/>
                    </a:lnTo>
                    <a:lnTo>
                      <a:pt x="2354" y="1364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B9208B38-7B49-13BE-12E6-1E3587AA8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8913" y="2692400"/>
                <a:ext cx="714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432FCF2E-138E-79DF-ECCD-8522BBD4F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8913" y="3105150"/>
                <a:ext cx="714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6DA758E1-D151-A10D-C17D-3B608F55A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8913" y="3521075"/>
                <a:ext cx="714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A40245B9-9C65-3511-2789-3DFB6C89C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8913" y="3933825"/>
                <a:ext cx="714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48531518-FB3D-48C9-86D3-B4E1179A2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8913" y="4346575"/>
                <a:ext cx="714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E538DB3C-DED1-FB98-B71F-F1E648737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8913" y="4760913"/>
                <a:ext cx="714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D06B9451-BBDE-1FFF-7815-C620FE6CC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4963" y="4822825"/>
                <a:ext cx="0" cy="762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7CE4D792-298D-1948-0425-38FFE5710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29463" y="4822825"/>
                <a:ext cx="0" cy="762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1B6B5EE2-1776-2567-105E-3F650886C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77138" y="4822825"/>
                <a:ext cx="0" cy="762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5" name="Line 30">
                <a:extLst>
                  <a:ext uri="{FF2B5EF4-FFF2-40B4-BE49-F238E27FC236}">
                    <a16:creationId xmlns:a16="http://schemas.microsoft.com/office/drawing/2014/main" id="{89E14DE6-B20B-B62C-52D9-6FE16C8FC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71125" y="4822825"/>
                <a:ext cx="0" cy="762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6" name="Line 31">
                <a:extLst>
                  <a:ext uri="{FF2B5EF4-FFF2-40B4-BE49-F238E27FC236}">
                    <a16:creationId xmlns:a16="http://schemas.microsoft.com/office/drawing/2014/main" id="{E9BEB638-6F5E-821A-E643-873819F5B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78838" y="4822825"/>
                <a:ext cx="0" cy="762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7" name="Line 32">
                <a:extLst>
                  <a:ext uri="{FF2B5EF4-FFF2-40B4-BE49-F238E27FC236}">
                    <a16:creationId xmlns:a16="http://schemas.microsoft.com/office/drawing/2014/main" id="{2281548E-4152-479B-2038-AD37F9CB6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71013" y="4822825"/>
                <a:ext cx="0" cy="762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74C026BD-68A7-8973-ACBD-757BAB1E2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3375" y="3000375"/>
                <a:ext cx="3571875" cy="1744663"/>
              </a:xfrm>
              <a:custGeom>
                <a:avLst/>
                <a:gdLst>
                  <a:gd name="T0" fmla="*/ 2250 w 2250"/>
                  <a:gd name="T1" fmla="*/ 0 h 1099"/>
                  <a:gd name="T2" fmla="*/ 1678 w 2250"/>
                  <a:gd name="T3" fmla="*/ 0 h 1099"/>
                  <a:gd name="T4" fmla="*/ 1117 w 2250"/>
                  <a:gd name="T5" fmla="*/ 182 h 1099"/>
                  <a:gd name="T6" fmla="*/ 556 w 2250"/>
                  <a:gd name="T7" fmla="*/ 451 h 1099"/>
                  <a:gd name="T8" fmla="*/ 282 w 2250"/>
                  <a:gd name="T9" fmla="*/ 703 h 1099"/>
                  <a:gd name="T10" fmla="*/ 0 w 2250"/>
                  <a:gd name="T11" fmla="*/ 1099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50" h="1099">
                    <a:moveTo>
                      <a:pt x="2250" y="0"/>
                    </a:moveTo>
                    <a:lnTo>
                      <a:pt x="1678" y="0"/>
                    </a:lnTo>
                    <a:lnTo>
                      <a:pt x="1117" y="182"/>
                    </a:lnTo>
                    <a:lnTo>
                      <a:pt x="556" y="451"/>
                    </a:lnTo>
                    <a:lnTo>
                      <a:pt x="282" y="703"/>
                    </a:lnTo>
                    <a:lnTo>
                      <a:pt x="0" y="1099"/>
                    </a:lnTo>
                  </a:path>
                </a:pathLst>
              </a:custGeom>
              <a:noFill/>
              <a:ln w="2063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1" name="Freeform 46">
                <a:extLst>
                  <a:ext uri="{FF2B5EF4-FFF2-40B4-BE49-F238E27FC236}">
                    <a16:creationId xmlns:a16="http://schemas.microsoft.com/office/drawing/2014/main" id="{FD333541-5176-4190-5292-BD0BF5DA0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388" y="4716463"/>
                <a:ext cx="53975" cy="55563"/>
              </a:xfrm>
              <a:custGeom>
                <a:avLst/>
                <a:gdLst>
                  <a:gd name="T0" fmla="*/ 32 w 32"/>
                  <a:gd name="T1" fmla="*/ 16 h 32"/>
                  <a:gd name="T2" fmla="*/ 27 w 32"/>
                  <a:gd name="T3" fmla="*/ 5 h 32"/>
                  <a:gd name="T4" fmla="*/ 16 w 32"/>
                  <a:gd name="T5" fmla="*/ 0 h 32"/>
                  <a:gd name="T6" fmla="*/ 4 w 32"/>
                  <a:gd name="T7" fmla="*/ 5 h 32"/>
                  <a:gd name="T8" fmla="*/ 0 w 32"/>
                  <a:gd name="T9" fmla="*/ 16 h 32"/>
                  <a:gd name="T10" fmla="*/ 4 w 32"/>
                  <a:gd name="T11" fmla="*/ 28 h 32"/>
                  <a:gd name="T12" fmla="*/ 16 w 32"/>
                  <a:gd name="T13" fmla="*/ 32 h 32"/>
                  <a:gd name="T14" fmla="*/ 27 w 32"/>
                  <a:gd name="T15" fmla="*/ 28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0" y="0"/>
                      <a:pt x="16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1" y="8"/>
                      <a:pt x="0" y="12"/>
                      <a:pt x="0" y="16"/>
                    </a:cubicBezTo>
                    <a:cubicBezTo>
                      <a:pt x="0" y="21"/>
                      <a:pt x="1" y="24"/>
                      <a:pt x="4" y="28"/>
                    </a:cubicBezTo>
                    <a:cubicBezTo>
                      <a:pt x="7" y="31"/>
                      <a:pt x="11" y="32"/>
                      <a:pt x="16" y="32"/>
                    </a:cubicBezTo>
                    <a:cubicBezTo>
                      <a:pt x="20" y="32"/>
                      <a:pt x="24" y="31"/>
                      <a:pt x="27" y="28"/>
                    </a:cubicBezTo>
                    <a:cubicBezTo>
                      <a:pt x="30" y="24"/>
                      <a:pt x="32" y="21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2" name="Freeform 47">
                <a:extLst>
                  <a:ext uri="{FF2B5EF4-FFF2-40B4-BE49-F238E27FC236}">
                    <a16:creationId xmlns:a16="http://schemas.microsoft.com/office/drawing/2014/main" id="{9293BDE4-E0A6-DD22-4FA0-71EC5FBC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5" y="4089400"/>
                <a:ext cx="55563" cy="55563"/>
              </a:xfrm>
              <a:custGeom>
                <a:avLst/>
                <a:gdLst>
                  <a:gd name="T0" fmla="*/ 32 w 32"/>
                  <a:gd name="T1" fmla="*/ 16 h 32"/>
                  <a:gd name="T2" fmla="*/ 28 w 32"/>
                  <a:gd name="T3" fmla="*/ 5 h 32"/>
                  <a:gd name="T4" fmla="*/ 16 w 32"/>
                  <a:gd name="T5" fmla="*/ 0 h 32"/>
                  <a:gd name="T6" fmla="*/ 5 w 32"/>
                  <a:gd name="T7" fmla="*/ 5 h 32"/>
                  <a:gd name="T8" fmla="*/ 0 w 32"/>
                  <a:gd name="T9" fmla="*/ 16 h 32"/>
                  <a:gd name="T10" fmla="*/ 5 w 32"/>
                  <a:gd name="T11" fmla="*/ 28 h 32"/>
                  <a:gd name="T12" fmla="*/ 16 w 32"/>
                  <a:gd name="T13" fmla="*/ 32 h 32"/>
                  <a:gd name="T14" fmla="*/ 28 w 32"/>
                  <a:gd name="T15" fmla="*/ 28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2"/>
                      <a:pt x="31" y="8"/>
                      <a:pt x="28" y="5"/>
                    </a:cubicBezTo>
                    <a:cubicBezTo>
                      <a:pt x="25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1"/>
                      <a:pt x="2" y="25"/>
                      <a:pt x="5" y="28"/>
                    </a:cubicBezTo>
                    <a:cubicBezTo>
                      <a:pt x="8" y="31"/>
                      <a:pt x="12" y="32"/>
                      <a:pt x="16" y="32"/>
                    </a:cubicBezTo>
                    <a:cubicBezTo>
                      <a:pt x="21" y="32"/>
                      <a:pt x="25" y="31"/>
                      <a:pt x="28" y="28"/>
                    </a:cubicBezTo>
                    <a:cubicBezTo>
                      <a:pt x="31" y="25"/>
                      <a:pt x="32" y="21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9C40AC7A-656A-F794-71C8-16D1BA625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7450" y="3687763"/>
                <a:ext cx="55563" cy="55563"/>
              </a:xfrm>
              <a:custGeom>
                <a:avLst/>
                <a:gdLst>
                  <a:gd name="T0" fmla="*/ 32 w 32"/>
                  <a:gd name="T1" fmla="*/ 16 h 32"/>
                  <a:gd name="T2" fmla="*/ 28 w 32"/>
                  <a:gd name="T3" fmla="*/ 5 h 32"/>
                  <a:gd name="T4" fmla="*/ 16 w 32"/>
                  <a:gd name="T5" fmla="*/ 0 h 32"/>
                  <a:gd name="T6" fmla="*/ 5 w 32"/>
                  <a:gd name="T7" fmla="*/ 5 h 32"/>
                  <a:gd name="T8" fmla="*/ 0 w 32"/>
                  <a:gd name="T9" fmla="*/ 16 h 32"/>
                  <a:gd name="T10" fmla="*/ 5 w 32"/>
                  <a:gd name="T11" fmla="*/ 28 h 32"/>
                  <a:gd name="T12" fmla="*/ 16 w 32"/>
                  <a:gd name="T13" fmla="*/ 32 h 32"/>
                  <a:gd name="T14" fmla="*/ 28 w 32"/>
                  <a:gd name="T15" fmla="*/ 28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2"/>
                      <a:pt x="31" y="8"/>
                      <a:pt x="28" y="5"/>
                    </a:cubicBezTo>
                    <a:cubicBezTo>
                      <a:pt x="25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1"/>
                      <a:pt x="2" y="25"/>
                      <a:pt x="5" y="28"/>
                    </a:cubicBezTo>
                    <a:cubicBezTo>
                      <a:pt x="8" y="31"/>
                      <a:pt x="12" y="32"/>
                      <a:pt x="16" y="32"/>
                    </a:cubicBezTo>
                    <a:cubicBezTo>
                      <a:pt x="21" y="32"/>
                      <a:pt x="25" y="31"/>
                      <a:pt x="28" y="28"/>
                    </a:cubicBezTo>
                    <a:cubicBezTo>
                      <a:pt x="31" y="25"/>
                      <a:pt x="32" y="21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C21DF148-DF5B-D75D-6F7A-825E917FC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8038" y="3262313"/>
                <a:ext cx="55563" cy="53975"/>
              </a:xfrm>
              <a:custGeom>
                <a:avLst/>
                <a:gdLst>
                  <a:gd name="T0" fmla="*/ 32 w 32"/>
                  <a:gd name="T1" fmla="*/ 16 h 32"/>
                  <a:gd name="T2" fmla="*/ 27 w 32"/>
                  <a:gd name="T3" fmla="*/ 4 h 32"/>
                  <a:gd name="T4" fmla="*/ 16 w 32"/>
                  <a:gd name="T5" fmla="*/ 0 h 32"/>
                  <a:gd name="T6" fmla="*/ 5 w 32"/>
                  <a:gd name="T7" fmla="*/ 4 h 32"/>
                  <a:gd name="T8" fmla="*/ 0 w 32"/>
                  <a:gd name="T9" fmla="*/ 16 h 32"/>
                  <a:gd name="T10" fmla="*/ 5 w 32"/>
                  <a:gd name="T11" fmla="*/ 27 h 32"/>
                  <a:gd name="T12" fmla="*/ 16 w 32"/>
                  <a:gd name="T13" fmla="*/ 32 h 32"/>
                  <a:gd name="T14" fmla="*/ 27 w 32"/>
                  <a:gd name="T15" fmla="*/ 27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1"/>
                      <a:pt x="30" y="7"/>
                      <a:pt x="27" y="4"/>
                    </a:cubicBezTo>
                    <a:cubicBezTo>
                      <a:pt x="24" y="1"/>
                      <a:pt x="21" y="0"/>
                      <a:pt x="16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2" y="7"/>
                      <a:pt x="0" y="11"/>
                      <a:pt x="0" y="16"/>
                    </a:cubicBezTo>
                    <a:cubicBezTo>
                      <a:pt x="0" y="20"/>
                      <a:pt x="2" y="24"/>
                      <a:pt x="5" y="27"/>
                    </a:cubicBezTo>
                    <a:cubicBezTo>
                      <a:pt x="8" y="30"/>
                      <a:pt x="12" y="32"/>
                      <a:pt x="16" y="32"/>
                    </a:cubicBezTo>
                    <a:cubicBezTo>
                      <a:pt x="21" y="32"/>
                      <a:pt x="24" y="30"/>
                      <a:pt x="27" y="27"/>
                    </a:cubicBezTo>
                    <a:cubicBezTo>
                      <a:pt x="30" y="24"/>
                      <a:pt x="32" y="20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B1D55675-AB2F-92FB-5178-424AD9501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8625" y="2973388"/>
                <a:ext cx="55563" cy="55563"/>
              </a:xfrm>
              <a:custGeom>
                <a:avLst/>
                <a:gdLst>
                  <a:gd name="T0" fmla="*/ 32 w 32"/>
                  <a:gd name="T1" fmla="*/ 16 h 32"/>
                  <a:gd name="T2" fmla="*/ 27 w 32"/>
                  <a:gd name="T3" fmla="*/ 4 h 32"/>
                  <a:gd name="T4" fmla="*/ 16 w 32"/>
                  <a:gd name="T5" fmla="*/ 0 h 32"/>
                  <a:gd name="T6" fmla="*/ 5 w 32"/>
                  <a:gd name="T7" fmla="*/ 4 h 32"/>
                  <a:gd name="T8" fmla="*/ 0 w 32"/>
                  <a:gd name="T9" fmla="*/ 16 h 32"/>
                  <a:gd name="T10" fmla="*/ 5 w 32"/>
                  <a:gd name="T11" fmla="*/ 27 h 32"/>
                  <a:gd name="T12" fmla="*/ 16 w 32"/>
                  <a:gd name="T13" fmla="*/ 32 h 32"/>
                  <a:gd name="T14" fmla="*/ 27 w 32"/>
                  <a:gd name="T15" fmla="*/ 27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1"/>
                      <a:pt x="30" y="7"/>
                      <a:pt x="27" y="4"/>
                    </a:cubicBezTo>
                    <a:cubicBezTo>
                      <a:pt x="24" y="1"/>
                      <a:pt x="20" y="0"/>
                      <a:pt x="16" y="0"/>
                    </a:cubicBezTo>
                    <a:cubicBezTo>
                      <a:pt x="11" y="0"/>
                      <a:pt x="8" y="1"/>
                      <a:pt x="5" y="4"/>
                    </a:cubicBezTo>
                    <a:cubicBezTo>
                      <a:pt x="1" y="7"/>
                      <a:pt x="0" y="11"/>
                      <a:pt x="0" y="16"/>
                    </a:cubicBezTo>
                    <a:cubicBezTo>
                      <a:pt x="0" y="20"/>
                      <a:pt x="1" y="24"/>
                      <a:pt x="5" y="27"/>
                    </a:cubicBezTo>
                    <a:cubicBezTo>
                      <a:pt x="8" y="30"/>
                      <a:pt x="11" y="32"/>
                      <a:pt x="16" y="32"/>
                    </a:cubicBezTo>
                    <a:cubicBezTo>
                      <a:pt x="20" y="32"/>
                      <a:pt x="24" y="30"/>
                      <a:pt x="27" y="27"/>
                    </a:cubicBezTo>
                    <a:cubicBezTo>
                      <a:pt x="30" y="24"/>
                      <a:pt x="32" y="20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96855016-AE21-CF6F-21A3-151AEC463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6675" y="2973388"/>
                <a:ext cx="55563" cy="55563"/>
              </a:xfrm>
              <a:custGeom>
                <a:avLst/>
                <a:gdLst>
                  <a:gd name="T0" fmla="*/ 32 w 32"/>
                  <a:gd name="T1" fmla="*/ 16 h 32"/>
                  <a:gd name="T2" fmla="*/ 27 w 32"/>
                  <a:gd name="T3" fmla="*/ 4 h 32"/>
                  <a:gd name="T4" fmla="*/ 16 w 32"/>
                  <a:gd name="T5" fmla="*/ 0 h 32"/>
                  <a:gd name="T6" fmla="*/ 4 w 32"/>
                  <a:gd name="T7" fmla="*/ 4 h 32"/>
                  <a:gd name="T8" fmla="*/ 0 w 32"/>
                  <a:gd name="T9" fmla="*/ 16 h 32"/>
                  <a:gd name="T10" fmla="*/ 4 w 32"/>
                  <a:gd name="T11" fmla="*/ 27 h 32"/>
                  <a:gd name="T12" fmla="*/ 16 w 32"/>
                  <a:gd name="T13" fmla="*/ 32 h 32"/>
                  <a:gd name="T14" fmla="*/ 27 w 32"/>
                  <a:gd name="T15" fmla="*/ 27 h 32"/>
                  <a:gd name="T16" fmla="*/ 32 w 32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cubicBezTo>
                      <a:pt x="32" y="11"/>
                      <a:pt x="30" y="7"/>
                      <a:pt x="27" y="4"/>
                    </a:cubicBezTo>
                    <a:cubicBezTo>
                      <a:pt x="24" y="1"/>
                      <a:pt x="20" y="0"/>
                      <a:pt x="16" y="0"/>
                    </a:cubicBezTo>
                    <a:cubicBezTo>
                      <a:pt x="11" y="0"/>
                      <a:pt x="7" y="1"/>
                      <a:pt x="4" y="4"/>
                    </a:cubicBezTo>
                    <a:cubicBezTo>
                      <a:pt x="1" y="7"/>
                      <a:pt x="0" y="11"/>
                      <a:pt x="0" y="16"/>
                    </a:cubicBezTo>
                    <a:cubicBezTo>
                      <a:pt x="0" y="20"/>
                      <a:pt x="1" y="24"/>
                      <a:pt x="4" y="27"/>
                    </a:cubicBezTo>
                    <a:cubicBezTo>
                      <a:pt x="7" y="30"/>
                      <a:pt x="11" y="32"/>
                      <a:pt x="16" y="32"/>
                    </a:cubicBezTo>
                    <a:cubicBezTo>
                      <a:pt x="20" y="32"/>
                      <a:pt x="24" y="30"/>
                      <a:pt x="27" y="27"/>
                    </a:cubicBezTo>
                    <a:cubicBezTo>
                      <a:pt x="30" y="24"/>
                      <a:pt x="32" y="20"/>
                      <a:pt x="32" y="1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8" name="Freeform 63">
                <a:extLst>
                  <a:ext uri="{FF2B5EF4-FFF2-40B4-BE49-F238E27FC236}">
                    <a16:creationId xmlns:a16="http://schemas.microsoft.com/office/drawing/2014/main" id="{2CCBCDDE-796F-438C-5500-786AD353F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725" y="3482975"/>
                <a:ext cx="3575050" cy="1274763"/>
              </a:xfrm>
              <a:custGeom>
                <a:avLst/>
                <a:gdLst>
                  <a:gd name="T0" fmla="*/ 2252 w 2252"/>
                  <a:gd name="T1" fmla="*/ 0 h 803"/>
                  <a:gd name="T2" fmla="*/ 1691 w 2252"/>
                  <a:gd name="T3" fmla="*/ 17 h 803"/>
                  <a:gd name="T4" fmla="*/ 1128 w 2252"/>
                  <a:gd name="T5" fmla="*/ 69 h 803"/>
                  <a:gd name="T6" fmla="*/ 565 w 2252"/>
                  <a:gd name="T7" fmla="*/ 255 h 803"/>
                  <a:gd name="T8" fmla="*/ 281 w 2252"/>
                  <a:gd name="T9" fmla="*/ 564 h 803"/>
                  <a:gd name="T10" fmla="*/ 0 w 2252"/>
                  <a:gd name="T11" fmla="*/ 803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52" h="803">
                    <a:moveTo>
                      <a:pt x="2252" y="0"/>
                    </a:moveTo>
                    <a:lnTo>
                      <a:pt x="1691" y="17"/>
                    </a:lnTo>
                    <a:lnTo>
                      <a:pt x="1128" y="69"/>
                    </a:lnTo>
                    <a:lnTo>
                      <a:pt x="565" y="255"/>
                    </a:lnTo>
                    <a:lnTo>
                      <a:pt x="281" y="564"/>
                    </a:lnTo>
                    <a:lnTo>
                      <a:pt x="0" y="803"/>
                    </a:lnTo>
                  </a:path>
                </a:pathLst>
              </a:custGeom>
              <a:noFill/>
              <a:ln w="20638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80" name="Freeform 75">
                <a:extLst>
                  <a:ext uri="{FF2B5EF4-FFF2-40B4-BE49-F238E27FC236}">
                    <a16:creationId xmlns:a16="http://schemas.microsoft.com/office/drawing/2014/main" id="{67EC104F-5680-71D3-2143-A664F5305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2738" y="4730750"/>
                <a:ext cx="55563" cy="55563"/>
              </a:xfrm>
              <a:custGeom>
                <a:avLst/>
                <a:gdLst>
                  <a:gd name="T0" fmla="*/ 27 w 32"/>
                  <a:gd name="T1" fmla="*/ 28 h 32"/>
                  <a:gd name="T2" fmla="*/ 32 w 32"/>
                  <a:gd name="T3" fmla="*/ 16 h 32"/>
                  <a:gd name="T4" fmla="*/ 27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8 h 32"/>
                  <a:gd name="T14" fmla="*/ 16 w 32"/>
                  <a:gd name="T15" fmla="*/ 32 h 32"/>
                  <a:gd name="T16" fmla="*/ 27 w 32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8"/>
                    </a:moveTo>
                    <a:cubicBezTo>
                      <a:pt x="30" y="24"/>
                      <a:pt x="32" y="21"/>
                      <a:pt x="32" y="16"/>
                    </a:cubicBez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0" y="0"/>
                      <a:pt x="16" y="0"/>
                    </a:cubicBezTo>
                    <a:cubicBezTo>
                      <a:pt x="11" y="0"/>
                      <a:pt x="8" y="2"/>
                      <a:pt x="5" y="5"/>
                    </a:cubicBezTo>
                    <a:cubicBezTo>
                      <a:pt x="1" y="8"/>
                      <a:pt x="0" y="12"/>
                      <a:pt x="0" y="16"/>
                    </a:cubicBezTo>
                    <a:cubicBezTo>
                      <a:pt x="0" y="21"/>
                      <a:pt x="1" y="24"/>
                      <a:pt x="5" y="28"/>
                    </a:cubicBezTo>
                    <a:cubicBezTo>
                      <a:pt x="8" y="31"/>
                      <a:pt x="11" y="32"/>
                      <a:pt x="16" y="32"/>
                    </a:cubicBezTo>
                    <a:cubicBezTo>
                      <a:pt x="20" y="32"/>
                      <a:pt x="24" y="31"/>
                      <a:pt x="27" y="28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81" name="Freeform 76">
                <a:extLst>
                  <a:ext uri="{FF2B5EF4-FFF2-40B4-BE49-F238E27FC236}">
                    <a16:creationId xmlns:a16="http://schemas.microsoft.com/office/drawing/2014/main" id="{1061EBD6-6521-8E67-A4C1-856CD15C0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5" y="4349750"/>
                <a:ext cx="53975" cy="55563"/>
              </a:xfrm>
              <a:custGeom>
                <a:avLst/>
                <a:gdLst>
                  <a:gd name="T0" fmla="*/ 27 w 32"/>
                  <a:gd name="T1" fmla="*/ 28 h 32"/>
                  <a:gd name="T2" fmla="*/ 32 w 32"/>
                  <a:gd name="T3" fmla="*/ 16 h 32"/>
                  <a:gd name="T4" fmla="*/ 27 w 32"/>
                  <a:gd name="T5" fmla="*/ 5 h 32"/>
                  <a:gd name="T6" fmla="*/ 16 w 32"/>
                  <a:gd name="T7" fmla="*/ 0 h 32"/>
                  <a:gd name="T8" fmla="*/ 4 w 32"/>
                  <a:gd name="T9" fmla="*/ 5 h 32"/>
                  <a:gd name="T10" fmla="*/ 0 w 32"/>
                  <a:gd name="T11" fmla="*/ 16 h 32"/>
                  <a:gd name="T12" fmla="*/ 4 w 32"/>
                  <a:gd name="T13" fmla="*/ 28 h 32"/>
                  <a:gd name="T14" fmla="*/ 16 w 32"/>
                  <a:gd name="T15" fmla="*/ 32 h 32"/>
                  <a:gd name="T16" fmla="*/ 27 w 32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8"/>
                    </a:moveTo>
                    <a:cubicBezTo>
                      <a:pt x="30" y="24"/>
                      <a:pt x="32" y="21"/>
                      <a:pt x="32" y="16"/>
                    </a:cubicBez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0" y="0"/>
                      <a:pt x="16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1" y="8"/>
                      <a:pt x="0" y="12"/>
                      <a:pt x="0" y="16"/>
                    </a:cubicBezTo>
                    <a:cubicBezTo>
                      <a:pt x="0" y="21"/>
                      <a:pt x="1" y="24"/>
                      <a:pt x="4" y="28"/>
                    </a:cubicBezTo>
                    <a:cubicBezTo>
                      <a:pt x="7" y="31"/>
                      <a:pt x="11" y="32"/>
                      <a:pt x="16" y="32"/>
                    </a:cubicBezTo>
                    <a:cubicBezTo>
                      <a:pt x="20" y="32"/>
                      <a:pt x="24" y="31"/>
                      <a:pt x="27" y="28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82" name="Freeform 77">
                <a:extLst>
                  <a:ext uri="{FF2B5EF4-FFF2-40B4-BE49-F238E27FC236}">
                    <a16:creationId xmlns:a16="http://schemas.microsoft.com/office/drawing/2014/main" id="{2BC581C3-EF41-A4F1-A8ED-D676B9672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088" y="3859213"/>
                <a:ext cx="55563" cy="55563"/>
              </a:xfrm>
              <a:custGeom>
                <a:avLst/>
                <a:gdLst>
                  <a:gd name="T0" fmla="*/ 28 w 32"/>
                  <a:gd name="T1" fmla="*/ 28 h 32"/>
                  <a:gd name="T2" fmla="*/ 32 w 32"/>
                  <a:gd name="T3" fmla="*/ 16 h 32"/>
                  <a:gd name="T4" fmla="*/ 28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8 h 32"/>
                  <a:gd name="T14" fmla="*/ 16 w 32"/>
                  <a:gd name="T15" fmla="*/ 32 h 32"/>
                  <a:gd name="T16" fmla="*/ 28 w 32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8" y="28"/>
                    </a:moveTo>
                    <a:cubicBezTo>
                      <a:pt x="31" y="25"/>
                      <a:pt x="32" y="21"/>
                      <a:pt x="32" y="16"/>
                    </a:cubicBezTo>
                    <a:cubicBezTo>
                      <a:pt x="32" y="12"/>
                      <a:pt x="31" y="8"/>
                      <a:pt x="28" y="5"/>
                    </a:cubicBezTo>
                    <a:cubicBezTo>
                      <a:pt x="25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1"/>
                      <a:pt x="2" y="25"/>
                      <a:pt x="5" y="28"/>
                    </a:cubicBezTo>
                    <a:cubicBezTo>
                      <a:pt x="8" y="31"/>
                      <a:pt x="12" y="32"/>
                      <a:pt x="16" y="32"/>
                    </a:cubicBezTo>
                    <a:cubicBezTo>
                      <a:pt x="21" y="32"/>
                      <a:pt x="25" y="31"/>
                      <a:pt x="28" y="28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5B67E118-CB73-538D-638E-E3FB2F778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3438" y="3565525"/>
                <a:ext cx="53975" cy="53975"/>
              </a:xfrm>
              <a:custGeom>
                <a:avLst/>
                <a:gdLst>
                  <a:gd name="T0" fmla="*/ 27 w 32"/>
                  <a:gd name="T1" fmla="*/ 28 h 32"/>
                  <a:gd name="T2" fmla="*/ 32 w 32"/>
                  <a:gd name="T3" fmla="*/ 16 h 32"/>
                  <a:gd name="T4" fmla="*/ 27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8 h 32"/>
                  <a:gd name="T14" fmla="*/ 16 w 32"/>
                  <a:gd name="T15" fmla="*/ 32 h 32"/>
                  <a:gd name="T16" fmla="*/ 27 w 32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8"/>
                    </a:moveTo>
                    <a:cubicBezTo>
                      <a:pt x="30" y="25"/>
                      <a:pt x="32" y="21"/>
                      <a:pt x="32" y="16"/>
                    </a:cubicBez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1" y="0"/>
                      <a:pt x="16" y="0"/>
                    </a:cubicBezTo>
                    <a:cubicBezTo>
                      <a:pt x="12" y="0"/>
                      <a:pt x="8" y="2"/>
                      <a:pt x="5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1"/>
                      <a:pt x="2" y="25"/>
                      <a:pt x="5" y="28"/>
                    </a:cubicBezTo>
                    <a:cubicBezTo>
                      <a:pt x="8" y="31"/>
                      <a:pt x="12" y="32"/>
                      <a:pt x="16" y="32"/>
                    </a:cubicBezTo>
                    <a:cubicBezTo>
                      <a:pt x="21" y="32"/>
                      <a:pt x="24" y="31"/>
                      <a:pt x="27" y="28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84" name="Freeform 79">
                <a:extLst>
                  <a:ext uri="{FF2B5EF4-FFF2-40B4-BE49-F238E27FC236}">
                    <a16:creationId xmlns:a16="http://schemas.microsoft.com/office/drawing/2014/main" id="{208D1339-BBFA-CBC4-EA02-34C001C71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200" y="3482975"/>
                <a:ext cx="53975" cy="53975"/>
              </a:xfrm>
              <a:custGeom>
                <a:avLst/>
                <a:gdLst>
                  <a:gd name="T0" fmla="*/ 27 w 32"/>
                  <a:gd name="T1" fmla="*/ 28 h 32"/>
                  <a:gd name="T2" fmla="*/ 32 w 32"/>
                  <a:gd name="T3" fmla="*/ 16 h 32"/>
                  <a:gd name="T4" fmla="*/ 27 w 32"/>
                  <a:gd name="T5" fmla="*/ 5 h 32"/>
                  <a:gd name="T6" fmla="*/ 16 w 32"/>
                  <a:gd name="T7" fmla="*/ 0 h 32"/>
                  <a:gd name="T8" fmla="*/ 5 w 32"/>
                  <a:gd name="T9" fmla="*/ 5 h 32"/>
                  <a:gd name="T10" fmla="*/ 0 w 32"/>
                  <a:gd name="T11" fmla="*/ 16 h 32"/>
                  <a:gd name="T12" fmla="*/ 5 w 32"/>
                  <a:gd name="T13" fmla="*/ 28 h 32"/>
                  <a:gd name="T14" fmla="*/ 16 w 32"/>
                  <a:gd name="T15" fmla="*/ 32 h 32"/>
                  <a:gd name="T16" fmla="*/ 27 w 32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8"/>
                    </a:moveTo>
                    <a:cubicBezTo>
                      <a:pt x="30" y="25"/>
                      <a:pt x="32" y="21"/>
                      <a:pt x="32" y="16"/>
                    </a:cubicBez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0" y="0"/>
                      <a:pt x="16" y="0"/>
                    </a:cubicBezTo>
                    <a:cubicBezTo>
                      <a:pt x="11" y="0"/>
                      <a:pt x="8" y="2"/>
                      <a:pt x="5" y="5"/>
                    </a:cubicBezTo>
                    <a:cubicBezTo>
                      <a:pt x="1" y="8"/>
                      <a:pt x="0" y="12"/>
                      <a:pt x="0" y="16"/>
                    </a:cubicBezTo>
                    <a:cubicBezTo>
                      <a:pt x="0" y="21"/>
                      <a:pt x="1" y="25"/>
                      <a:pt x="5" y="28"/>
                    </a:cubicBezTo>
                    <a:cubicBezTo>
                      <a:pt x="8" y="31"/>
                      <a:pt x="11" y="32"/>
                      <a:pt x="16" y="32"/>
                    </a:cubicBezTo>
                    <a:cubicBezTo>
                      <a:pt x="20" y="32"/>
                      <a:pt x="24" y="31"/>
                      <a:pt x="27" y="28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85" name="Freeform 80">
                <a:extLst>
                  <a:ext uri="{FF2B5EF4-FFF2-40B4-BE49-F238E27FC236}">
                    <a16:creationId xmlns:a16="http://schemas.microsoft.com/office/drawing/2014/main" id="{7E5CF80E-7265-5BF7-9B61-E2C5D1188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7788" y="3455988"/>
                <a:ext cx="53975" cy="53975"/>
              </a:xfrm>
              <a:custGeom>
                <a:avLst/>
                <a:gdLst>
                  <a:gd name="T0" fmla="*/ 27 w 32"/>
                  <a:gd name="T1" fmla="*/ 28 h 32"/>
                  <a:gd name="T2" fmla="*/ 32 w 32"/>
                  <a:gd name="T3" fmla="*/ 16 h 32"/>
                  <a:gd name="T4" fmla="*/ 27 w 32"/>
                  <a:gd name="T5" fmla="*/ 5 h 32"/>
                  <a:gd name="T6" fmla="*/ 16 w 32"/>
                  <a:gd name="T7" fmla="*/ 0 h 32"/>
                  <a:gd name="T8" fmla="*/ 4 w 32"/>
                  <a:gd name="T9" fmla="*/ 5 h 32"/>
                  <a:gd name="T10" fmla="*/ 0 w 32"/>
                  <a:gd name="T11" fmla="*/ 16 h 32"/>
                  <a:gd name="T12" fmla="*/ 4 w 32"/>
                  <a:gd name="T13" fmla="*/ 28 h 32"/>
                  <a:gd name="T14" fmla="*/ 16 w 32"/>
                  <a:gd name="T15" fmla="*/ 32 h 32"/>
                  <a:gd name="T16" fmla="*/ 27 w 32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7" y="28"/>
                    </a:moveTo>
                    <a:cubicBezTo>
                      <a:pt x="30" y="25"/>
                      <a:pt x="32" y="21"/>
                      <a:pt x="32" y="16"/>
                    </a:cubicBezTo>
                    <a:cubicBezTo>
                      <a:pt x="32" y="12"/>
                      <a:pt x="30" y="8"/>
                      <a:pt x="27" y="5"/>
                    </a:cubicBezTo>
                    <a:cubicBezTo>
                      <a:pt x="24" y="2"/>
                      <a:pt x="20" y="0"/>
                      <a:pt x="16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1" y="8"/>
                      <a:pt x="0" y="12"/>
                      <a:pt x="0" y="16"/>
                    </a:cubicBezTo>
                    <a:cubicBezTo>
                      <a:pt x="0" y="21"/>
                      <a:pt x="1" y="25"/>
                      <a:pt x="4" y="28"/>
                    </a:cubicBezTo>
                    <a:cubicBezTo>
                      <a:pt x="7" y="31"/>
                      <a:pt x="11" y="32"/>
                      <a:pt x="16" y="32"/>
                    </a:cubicBezTo>
                    <a:cubicBezTo>
                      <a:pt x="20" y="32"/>
                      <a:pt x="24" y="31"/>
                      <a:pt x="27" y="28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</p:grp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E2DEC82A-FFFD-8C1E-8E99-6D5A23546FBD}"/>
                </a:ext>
              </a:extLst>
            </p:cNvPr>
            <p:cNvSpPr txBox="1"/>
            <p:nvPr/>
          </p:nvSpPr>
          <p:spPr>
            <a:xfrm>
              <a:off x="6547476" y="523859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/>
                <a:t>0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A20EA34F-8560-3E36-3621-8B184D5A2613}"/>
                </a:ext>
              </a:extLst>
            </p:cNvPr>
            <p:cNvSpPr txBox="1"/>
            <p:nvPr/>
          </p:nvSpPr>
          <p:spPr>
            <a:xfrm>
              <a:off x="6946715" y="5238596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/>
                <a:t>24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CD651F83-A11B-4B62-994B-2BAC884B9FA4}"/>
                </a:ext>
              </a:extLst>
            </p:cNvPr>
            <p:cNvSpPr txBox="1"/>
            <p:nvPr/>
          </p:nvSpPr>
          <p:spPr>
            <a:xfrm>
              <a:off x="7383752" y="5238596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/>
                <a:t>48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B780EB57-6419-7A0B-9A25-29439E36CB4E}"/>
                </a:ext>
              </a:extLst>
            </p:cNvPr>
            <p:cNvSpPr txBox="1"/>
            <p:nvPr/>
          </p:nvSpPr>
          <p:spPr>
            <a:xfrm>
              <a:off x="8282742" y="5238596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/>
                <a:t>96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7297EEDE-5CE4-A22F-D68B-E3BB768DA153}"/>
                </a:ext>
              </a:extLst>
            </p:cNvPr>
            <p:cNvSpPr txBox="1"/>
            <p:nvPr/>
          </p:nvSpPr>
          <p:spPr>
            <a:xfrm>
              <a:off x="9103334" y="5238596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/>
                <a:t>144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DB59D401-D61E-BB71-00D9-646DB547C1F7}"/>
                </a:ext>
              </a:extLst>
            </p:cNvPr>
            <p:cNvSpPr txBox="1"/>
            <p:nvPr/>
          </p:nvSpPr>
          <p:spPr>
            <a:xfrm>
              <a:off x="9989162" y="5238596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/>
                <a:t>192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29832774-A7E1-9420-FEA0-DB5D8F7F95D1}"/>
                </a:ext>
              </a:extLst>
            </p:cNvPr>
            <p:cNvSpPr txBox="1"/>
            <p:nvPr/>
          </p:nvSpPr>
          <p:spPr>
            <a:xfrm>
              <a:off x="8146135" y="5523037"/>
              <a:ext cx="6662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Week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F6D497B2-8020-7460-11A8-2A90A8A1B6D6}"/>
                </a:ext>
              </a:extLst>
            </p:cNvPr>
            <p:cNvSpPr txBox="1"/>
            <p:nvPr/>
          </p:nvSpPr>
          <p:spPr>
            <a:xfrm>
              <a:off x="6289602" y="50033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/>
                <a:t>0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58F387D9-3725-09A8-0DB3-DEB4C5C43E64}"/>
                </a:ext>
              </a:extLst>
            </p:cNvPr>
            <p:cNvSpPr txBox="1"/>
            <p:nvPr/>
          </p:nvSpPr>
          <p:spPr>
            <a:xfrm>
              <a:off x="6185408" y="459102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/>
                <a:t>10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CB9136B6-5C53-8419-E7D5-13AE0B00F030}"/>
                </a:ext>
              </a:extLst>
            </p:cNvPr>
            <p:cNvSpPr txBox="1"/>
            <p:nvPr/>
          </p:nvSpPr>
          <p:spPr>
            <a:xfrm>
              <a:off x="6185408" y="417867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/>
                <a:t>20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62C701C1-7F23-7F5B-2B52-3DC6528AEFD9}"/>
                </a:ext>
              </a:extLst>
            </p:cNvPr>
            <p:cNvSpPr txBox="1"/>
            <p:nvPr/>
          </p:nvSpPr>
          <p:spPr>
            <a:xfrm>
              <a:off x="6185408" y="376633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/>
                <a:t>30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F2BFA4C0-669A-DFEA-B61F-39CEE4A21403}"/>
                </a:ext>
              </a:extLst>
            </p:cNvPr>
            <p:cNvSpPr txBox="1"/>
            <p:nvPr/>
          </p:nvSpPr>
          <p:spPr>
            <a:xfrm>
              <a:off x="6185408" y="335398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/>
                <a:t>40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800AADDA-9C48-8BE9-6CCA-39563171AAAE}"/>
                </a:ext>
              </a:extLst>
            </p:cNvPr>
            <p:cNvSpPr txBox="1"/>
            <p:nvPr/>
          </p:nvSpPr>
          <p:spPr>
            <a:xfrm>
              <a:off x="6185408" y="294164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/>
                <a:t>50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7E7C151B-9151-72B2-933B-D59101A6E3A4}"/>
                </a:ext>
              </a:extLst>
            </p:cNvPr>
            <p:cNvSpPr txBox="1"/>
            <p:nvPr/>
          </p:nvSpPr>
          <p:spPr>
            <a:xfrm>
              <a:off x="8349559" y="2585620"/>
              <a:ext cx="22566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TDF/3TC + DTG -Females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2E110B1F-9515-C7CC-26B7-B70F543F0BC2}"/>
                </a:ext>
              </a:extLst>
            </p:cNvPr>
            <p:cNvSpPr txBox="1"/>
            <p:nvPr/>
          </p:nvSpPr>
          <p:spPr>
            <a:xfrm>
              <a:off x="8349559" y="2818613"/>
              <a:ext cx="25777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TDF/3TC + EFV400 - Females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3BB43AD-5E91-4C45-9D7D-33E3628261B6}"/>
                </a:ext>
              </a:extLst>
            </p:cNvPr>
            <p:cNvSpPr txBox="1"/>
            <p:nvPr/>
          </p:nvSpPr>
          <p:spPr>
            <a:xfrm>
              <a:off x="6411816" y="2622019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/>
                <a:t>%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F7B5488B-07FF-C64B-A29B-030BF637C74B}"/>
                </a:ext>
              </a:extLst>
            </p:cNvPr>
            <p:cNvSpPr txBox="1"/>
            <p:nvPr/>
          </p:nvSpPr>
          <p:spPr>
            <a:xfrm>
              <a:off x="10288269" y="3664666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/>
                <a:t>31%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BD7B631D-C90A-5144-AF71-4D8554D0E267}"/>
                </a:ext>
              </a:extLst>
            </p:cNvPr>
            <p:cNvSpPr txBox="1"/>
            <p:nvPr/>
          </p:nvSpPr>
          <p:spPr>
            <a:xfrm>
              <a:off x="10305794" y="318904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/>
                <a:t>43%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9D43230-4CDF-B440-9F1F-10D744526F7C}"/>
                </a:ext>
              </a:extLst>
            </p:cNvPr>
            <p:cNvSpPr/>
            <p:nvPr/>
          </p:nvSpPr>
          <p:spPr>
            <a:xfrm>
              <a:off x="10776507" y="3390063"/>
              <a:ext cx="8627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p=0.030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551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Disclosure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9422"/>
            <a:ext cx="10972800" cy="46846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Pedro Cahn</a:t>
            </a:r>
            <a:r>
              <a:rPr lang="en-US" dirty="0">
                <a:solidFill>
                  <a:srgbClr val="000000"/>
                </a:solidFill>
              </a:rPr>
              <a:t> has received research support and/or honoraria for consulting and/or advisory boards from Janssen ; MSD ; Richmond ; </a:t>
            </a:r>
            <a:r>
              <a:rPr lang="en-US" dirty="0" err="1">
                <a:solidFill>
                  <a:srgbClr val="000000"/>
                </a:solidFill>
              </a:rPr>
              <a:t>ViiV</a:t>
            </a:r>
            <a:r>
              <a:rPr lang="en-US" dirty="0">
                <a:solidFill>
                  <a:srgbClr val="000000"/>
                </a:solidFill>
              </a:rPr>
              <a:t> Healthcare  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Anton </a:t>
            </a:r>
            <a:r>
              <a:rPr lang="en-US" b="1" dirty="0" err="1">
                <a:solidFill>
                  <a:srgbClr val="000000"/>
                </a:solidFill>
              </a:rPr>
              <a:t>Pozniak</a:t>
            </a:r>
            <a:r>
              <a:rPr lang="en-US" dirty="0">
                <a:solidFill>
                  <a:srgbClr val="000000"/>
                </a:solidFill>
              </a:rPr>
              <a:t> has received research support and/or honoraria for consulting and/or advisory boards from Gilead ; Janssen ; MSD ; </a:t>
            </a:r>
            <a:r>
              <a:rPr lang="en-US" dirty="0" err="1">
                <a:solidFill>
                  <a:srgbClr val="000000"/>
                </a:solidFill>
              </a:rPr>
              <a:t>ViiV</a:t>
            </a:r>
            <a:r>
              <a:rPr lang="en-US" dirty="0">
                <a:solidFill>
                  <a:srgbClr val="000000"/>
                </a:solidFill>
              </a:rPr>
              <a:t> Healthcare  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François Raffi</a:t>
            </a:r>
            <a:r>
              <a:rPr lang="en-US" dirty="0">
                <a:solidFill>
                  <a:srgbClr val="000000"/>
                </a:solidFill>
              </a:rPr>
              <a:t> has received research support and/or honoraria for consulting and/or advisory boards from Gilead ; Janssen ; MSD ; </a:t>
            </a:r>
            <a:r>
              <a:rPr lang="en-US" dirty="0" err="1">
                <a:solidFill>
                  <a:srgbClr val="000000"/>
                </a:solidFill>
              </a:rPr>
              <a:t>Theratechnologies</a:t>
            </a:r>
            <a:r>
              <a:rPr lang="en-US" dirty="0">
                <a:solidFill>
                  <a:srgbClr val="000000"/>
                </a:solidFill>
              </a:rPr>
              <a:t> ; </a:t>
            </a:r>
            <a:r>
              <a:rPr lang="en-US" dirty="0" err="1">
                <a:solidFill>
                  <a:srgbClr val="000000"/>
                </a:solidFill>
              </a:rPr>
              <a:t>ViiV</a:t>
            </a:r>
            <a:r>
              <a:rPr lang="en-US" dirty="0">
                <a:solidFill>
                  <a:srgbClr val="000000"/>
                </a:solidFill>
              </a:rPr>
              <a:t> Healthcare  </a:t>
            </a:r>
          </a:p>
        </p:txBody>
      </p:sp>
    </p:spTree>
    <p:extLst>
      <p:ext uri="{BB962C8B-B14F-4D97-AF65-F5344CB8AC3E}">
        <p14:creationId xmlns:p14="http://schemas.microsoft.com/office/powerpoint/2010/main" val="3109512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ACD54B-E0A3-4A8D-E19D-ABE0AC39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8657777" cy="1481068"/>
          </a:xfrm>
        </p:spPr>
        <p:txBody>
          <a:bodyPr>
            <a:normAutofit fontScale="90000"/>
          </a:bodyPr>
          <a:lstStyle/>
          <a:p>
            <a:r>
              <a:rPr lang="en-GB" dirty="0"/>
              <a:t>B/F/TAF Superior to DTG + F/TDF for initial ART in HBV/HIV co-infected individuals: ALLIANCE Trial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00973-73FE-94BF-16B2-2AB0565B7D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7014" y="4538509"/>
            <a:ext cx="3784978" cy="1481068"/>
          </a:xfrm>
        </p:spPr>
        <p:txBody>
          <a:bodyPr>
            <a:normAutofit fontScale="92500"/>
          </a:bodyPr>
          <a:lstStyle/>
          <a:p>
            <a:r>
              <a:rPr lang="en-GB" sz="1800"/>
              <a:t>Randomization stratified</a:t>
            </a:r>
          </a:p>
          <a:p>
            <a:pPr lvl="1"/>
            <a:r>
              <a:rPr lang="en-GB" sz="1800"/>
              <a:t>HBeAg (positive vs negative)</a:t>
            </a:r>
          </a:p>
          <a:p>
            <a:pPr lvl="1"/>
            <a:r>
              <a:rPr lang="en-GB" sz="1800"/>
              <a:t>HBV DNA (&lt; vs </a:t>
            </a:r>
            <a:r>
              <a:rPr lang="en-GB" sz="1800" u="sng"/>
              <a:t>&gt;</a:t>
            </a:r>
            <a:r>
              <a:rPr lang="en-GB" sz="1800"/>
              <a:t> 8 log</a:t>
            </a:r>
            <a:r>
              <a:rPr lang="en-GB" sz="1800" baseline="-25000"/>
              <a:t>10</a:t>
            </a:r>
            <a:r>
              <a:rPr lang="en-GB" sz="1800"/>
              <a:t> IU/mL)</a:t>
            </a:r>
          </a:p>
          <a:p>
            <a:pPr lvl="1"/>
            <a:r>
              <a:rPr lang="en-GB" sz="1800"/>
              <a:t>CD4+ cell count (&lt; vs </a:t>
            </a:r>
            <a:r>
              <a:rPr lang="en-GB" sz="1800" u="sng"/>
              <a:t>&gt;</a:t>
            </a:r>
            <a:r>
              <a:rPr lang="en-GB" sz="1800"/>
              <a:t> 50 cells/µL)</a:t>
            </a: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31D7CF9B-B900-499E-A913-17EAFBA3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291" y="6444771"/>
            <a:ext cx="33847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 err="1"/>
              <a:t>Avihingsanon</a:t>
            </a:r>
            <a:r>
              <a:rPr lang="en-GB" sz="1400" i="1" dirty="0"/>
              <a:t> A, AIDS 2022, Abs.OALBX0105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2150A81-B5EF-38C9-681F-62091164111E}"/>
              </a:ext>
            </a:extLst>
          </p:cNvPr>
          <p:cNvSpPr/>
          <p:nvPr/>
        </p:nvSpPr>
        <p:spPr>
          <a:xfrm>
            <a:off x="211792" y="2204666"/>
            <a:ext cx="3193576" cy="2076047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Adults with HIV/HBV coinfection </a:t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1600" b="1" dirty="0">
                <a:solidFill>
                  <a:schemeClr val="tx1"/>
                </a:solidFill>
              </a:rPr>
              <a:t>treatment-naive to HIV and HBV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HIV-1 RNA </a:t>
            </a:r>
            <a:r>
              <a:rPr lang="en-GB" sz="1600" u="sng" dirty="0">
                <a:solidFill>
                  <a:schemeClr val="tx1"/>
                </a:solidFill>
              </a:rPr>
              <a:t>&gt;</a:t>
            </a:r>
            <a:r>
              <a:rPr lang="en-GB" sz="1600" dirty="0">
                <a:solidFill>
                  <a:schemeClr val="tx1"/>
                </a:solidFill>
              </a:rPr>
              <a:t> 500 c/ml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HBV DNA </a:t>
            </a:r>
            <a:r>
              <a:rPr lang="en-GB" sz="1600" u="sng" dirty="0">
                <a:solidFill>
                  <a:schemeClr val="tx1"/>
                </a:solidFill>
              </a:rPr>
              <a:t>&gt;</a:t>
            </a:r>
            <a:r>
              <a:rPr lang="en-GB" sz="1600" dirty="0">
                <a:solidFill>
                  <a:schemeClr val="tx1"/>
                </a:solidFill>
              </a:rPr>
              <a:t> 2000 IU/mL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Genotypic sensitivity of HIV to FTC, TFV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1"/>
                </a:solidFill>
              </a:rPr>
              <a:t>eGFR</a:t>
            </a:r>
            <a:r>
              <a:rPr lang="en-GB" sz="1600" baseline="-25000" dirty="0" err="1">
                <a:solidFill>
                  <a:schemeClr val="tx1"/>
                </a:solidFill>
              </a:rPr>
              <a:t>CG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u="sng" dirty="0">
                <a:solidFill>
                  <a:schemeClr val="tx1"/>
                </a:solidFill>
              </a:rPr>
              <a:t>&gt;</a:t>
            </a:r>
            <a:r>
              <a:rPr lang="en-GB" sz="1600" dirty="0">
                <a:solidFill>
                  <a:schemeClr val="tx1"/>
                </a:solidFill>
              </a:rPr>
              <a:t> 50 mL/min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7A3C6A2-0514-A35C-E12E-D6DECA55D4AA}"/>
              </a:ext>
            </a:extLst>
          </p:cNvPr>
          <p:cNvSpPr/>
          <p:nvPr/>
        </p:nvSpPr>
        <p:spPr>
          <a:xfrm>
            <a:off x="4415303" y="2408367"/>
            <a:ext cx="4634504" cy="55505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DTG + FTC/TDF Placebo QD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0DC3D7D-5697-6958-FC78-19EA45FA6E44}"/>
              </a:ext>
            </a:extLst>
          </p:cNvPr>
          <p:cNvSpPr/>
          <p:nvPr/>
        </p:nvSpPr>
        <p:spPr>
          <a:xfrm>
            <a:off x="4415303" y="4148743"/>
            <a:ext cx="4634504" cy="55505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B/F/TAF Placebo QD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9AFDD1F-88F3-CB0C-5267-5539CE5BF1A9}"/>
              </a:ext>
            </a:extLst>
          </p:cNvPr>
          <p:cNvSpPr/>
          <p:nvPr/>
        </p:nvSpPr>
        <p:spPr>
          <a:xfrm>
            <a:off x="4415303" y="1826018"/>
            <a:ext cx="4634504" cy="555052"/>
          </a:xfrm>
          <a:prstGeom prst="roundRect">
            <a:avLst/>
          </a:prstGeom>
          <a:solidFill>
            <a:srgbClr val="00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B/F/TAF QD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D5250D7-7733-9E3E-D1AA-07EA72B9FEFB}"/>
              </a:ext>
            </a:extLst>
          </p:cNvPr>
          <p:cNvSpPr/>
          <p:nvPr/>
        </p:nvSpPr>
        <p:spPr>
          <a:xfrm>
            <a:off x="4415303" y="3566394"/>
            <a:ext cx="4634504" cy="55505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DTG + FTC/TDF QD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47C2999-CB4B-3AE0-F0DF-C71246A2BEAB}"/>
              </a:ext>
            </a:extLst>
          </p:cNvPr>
          <p:cNvGrpSpPr/>
          <p:nvPr/>
        </p:nvGrpSpPr>
        <p:grpSpPr>
          <a:xfrm>
            <a:off x="4415303" y="4949453"/>
            <a:ext cx="4634504" cy="204718"/>
            <a:chOff x="4449171" y="5295330"/>
            <a:chExt cx="4634504" cy="204718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BAAA909-0420-72FB-A29C-C8223AEDB4B4}"/>
                </a:ext>
              </a:extLst>
            </p:cNvPr>
            <p:cNvCxnSpPr/>
            <p:nvPr/>
          </p:nvCxnSpPr>
          <p:spPr>
            <a:xfrm>
              <a:off x="4449171" y="5295330"/>
              <a:ext cx="46345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2A8148AC-2F0A-2088-E96C-589EAAA72BF5}"/>
                </a:ext>
              </a:extLst>
            </p:cNvPr>
            <p:cNvCxnSpPr/>
            <p:nvPr/>
          </p:nvCxnSpPr>
          <p:spPr>
            <a:xfrm>
              <a:off x="4449171" y="5295330"/>
              <a:ext cx="0" cy="2047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D4FF0508-ECAB-B921-55AC-0AB10C3B72DE}"/>
                </a:ext>
              </a:extLst>
            </p:cNvPr>
            <p:cNvCxnSpPr/>
            <p:nvPr/>
          </p:nvCxnSpPr>
          <p:spPr>
            <a:xfrm>
              <a:off x="6764734" y="5295330"/>
              <a:ext cx="0" cy="2047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ABEC0522-D473-CDE8-7694-D69C31E4F0D3}"/>
                </a:ext>
              </a:extLst>
            </p:cNvPr>
            <p:cNvCxnSpPr/>
            <p:nvPr/>
          </p:nvCxnSpPr>
          <p:spPr>
            <a:xfrm>
              <a:off x="9080298" y="5295330"/>
              <a:ext cx="0" cy="2047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F823B3F3-FFC6-88F6-5357-2BBC0C684F91}"/>
              </a:ext>
            </a:extLst>
          </p:cNvPr>
          <p:cNvSpPr txBox="1"/>
          <p:nvPr/>
        </p:nvSpPr>
        <p:spPr>
          <a:xfrm>
            <a:off x="4277284" y="51405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37C4DD7-DAB9-7DEC-C8C3-206C4448DEB9}"/>
              </a:ext>
            </a:extLst>
          </p:cNvPr>
          <p:cNvSpPr txBox="1"/>
          <p:nvPr/>
        </p:nvSpPr>
        <p:spPr>
          <a:xfrm>
            <a:off x="6547162" y="514052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48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5E83F30-34D2-03B6-478E-47CF91470770}"/>
              </a:ext>
            </a:extLst>
          </p:cNvPr>
          <p:cNvSpPr txBox="1"/>
          <p:nvPr/>
        </p:nvSpPr>
        <p:spPr>
          <a:xfrm>
            <a:off x="8866103" y="514052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96</a:t>
            </a: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45C373D2-C89C-CA76-D8F5-6A9039199D75}"/>
              </a:ext>
            </a:extLst>
          </p:cNvPr>
          <p:cNvCxnSpPr>
            <a:stCxn id="2" idx="3"/>
          </p:cNvCxnSpPr>
          <p:nvPr/>
        </p:nvCxnSpPr>
        <p:spPr>
          <a:xfrm flipV="1">
            <a:off x="3405368" y="2350011"/>
            <a:ext cx="1009935" cy="892679"/>
          </a:xfrm>
          <a:prstGeom prst="bentConnector3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09D8D4CE-D118-E374-DF56-1C346488B2B9}"/>
              </a:ext>
            </a:extLst>
          </p:cNvPr>
          <p:cNvCxnSpPr>
            <a:stCxn id="2" idx="3"/>
          </p:cNvCxnSpPr>
          <p:nvPr/>
        </p:nvCxnSpPr>
        <p:spPr>
          <a:xfrm>
            <a:off x="3405368" y="3242690"/>
            <a:ext cx="1009935" cy="864638"/>
          </a:xfrm>
          <a:prstGeom prst="bentConnector3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71C36020-2987-BF77-4456-4DCEAB10320E}"/>
              </a:ext>
            </a:extLst>
          </p:cNvPr>
          <p:cNvSpPr txBox="1"/>
          <p:nvPr/>
        </p:nvSpPr>
        <p:spPr>
          <a:xfrm>
            <a:off x="3405368" y="2915416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1:1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62CD503-D344-1F78-885E-BE7E120CF0AD}"/>
              </a:ext>
            </a:extLst>
          </p:cNvPr>
          <p:cNvSpPr txBox="1"/>
          <p:nvPr/>
        </p:nvSpPr>
        <p:spPr>
          <a:xfrm>
            <a:off x="3742123" y="2001017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N=121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D997676-1861-D8E2-BF6A-8B267F31221F}"/>
              </a:ext>
            </a:extLst>
          </p:cNvPr>
          <p:cNvSpPr txBox="1"/>
          <p:nvPr/>
        </p:nvSpPr>
        <p:spPr>
          <a:xfrm>
            <a:off x="3742123" y="417658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N=122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09FB247-FDD0-7F1F-08AF-11D2D57E6480}"/>
              </a:ext>
            </a:extLst>
          </p:cNvPr>
          <p:cNvSpPr txBox="1"/>
          <p:nvPr/>
        </p:nvSpPr>
        <p:spPr>
          <a:xfrm>
            <a:off x="3774281" y="5140520"/>
            <a:ext cx="599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Week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B806E02-EB3F-F406-9F52-7ECDE41A4B0F}"/>
              </a:ext>
            </a:extLst>
          </p:cNvPr>
          <p:cNvSpPr/>
          <p:nvPr/>
        </p:nvSpPr>
        <p:spPr>
          <a:xfrm>
            <a:off x="5563524" y="5392492"/>
            <a:ext cx="2159295" cy="372025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</a:rPr>
              <a:t>Co-primary endpoint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56AF3B24-E516-0EC0-9DD1-8DD212C9CA8D}"/>
              </a:ext>
            </a:extLst>
          </p:cNvPr>
          <p:cNvSpPr/>
          <p:nvPr/>
        </p:nvSpPr>
        <p:spPr>
          <a:xfrm>
            <a:off x="3820867" y="5806265"/>
            <a:ext cx="5829104" cy="639937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HIV-1 RNA &lt; 50 c/mL (FDA Snapshot algorithm), 12% noninferiority margin HBV DNA &lt; 29 UI/mL (missing = failure analysis), 12% noninferiority margin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C1FDD3C-6857-4541-08C3-C0402C29B14E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3820866" y="5578505"/>
            <a:ext cx="1742658" cy="22776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5EC295BA-5525-4CC3-6469-7D0A6E0A7C32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7722819" y="5578505"/>
            <a:ext cx="1927151" cy="22776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039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1A4B6041-2711-B7D0-C90C-5AA62D5A1F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423445"/>
              </p:ext>
            </p:extLst>
          </p:nvPr>
        </p:nvGraphicFramePr>
        <p:xfrm>
          <a:off x="327547" y="2056165"/>
          <a:ext cx="5650172" cy="385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re 8">
            <a:extLst>
              <a:ext uri="{FF2B5EF4-FFF2-40B4-BE49-F238E27FC236}">
                <a16:creationId xmlns:a16="http://schemas.microsoft.com/office/drawing/2014/main" id="{A90D45D2-7681-E356-DE2F-20A52AA8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B/F/TAF Superior to DTG + F/TDF for initial ART in HBV/HIV co-infected individuals: ALLIANCE Trial (2)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8C73C99-112D-2F03-677A-635D0E1C0789}"/>
              </a:ext>
            </a:extLst>
          </p:cNvPr>
          <p:cNvSpPr txBox="1"/>
          <p:nvPr/>
        </p:nvSpPr>
        <p:spPr>
          <a:xfrm>
            <a:off x="803880" y="1766704"/>
            <a:ext cx="519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cs typeface="Arial" panose="020B0604020202020204" pitchFamily="34" charset="0"/>
              </a:rPr>
              <a:t>HIV-1 RNA &lt; 50 copies/mL (FDA Snapshot algorithm)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3FB0395-626B-7A12-3784-663CABE04C88}"/>
              </a:ext>
            </a:extLst>
          </p:cNvPr>
          <p:cNvSpPr txBox="1"/>
          <p:nvPr/>
        </p:nvSpPr>
        <p:spPr>
          <a:xfrm>
            <a:off x="7458157" y="1847461"/>
            <a:ext cx="361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cs typeface="Arial" panose="020B0604020202020204" pitchFamily="34" charset="0"/>
              </a:rPr>
              <a:t>HBV DNA &lt; 29 IU/mL (M=F analysis)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E872A53-F320-B2DD-884C-CAF2D3AFB99C}"/>
              </a:ext>
            </a:extLst>
          </p:cNvPr>
          <p:cNvGrpSpPr/>
          <p:nvPr/>
        </p:nvGrpSpPr>
        <p:grpSpPr>
          <a:xfrm>
            <a:off x="6473827" y="2056165"/>
            <a:ext cx="5650172" cy="4508229"/>
            <a:chOff x="6473827" y="2056165"/>
            <a:chExt cx="5650172" cy="4508229"/>
          </a:xfrm>
        </p:grpSpPr>
        <p:graphicFrame>
          <p:nvGraphicFramePr>
            <p:cNvPr id="28" name="Graphique 27">
              <a:extLst>
                <a:ext uri="{FF2B5EF4-FFF2-40B4-BE49-F238E27FC236}">
                  <a16:creationId xmlns:a16="http://schemas.microsoft.com/office/drawing/2014/main" id="{435443C1-9CB9-507F-4A28-FF9B5963F40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70900883"/>
                </p:ext>
              </p:extLst>
            </p:nvPr>
          </p:nvGraphicFramePr>
          <p:xfrm>
            <a:off x="6473827" y="2056165"/>
            <a:ext cx="5650172" cy="38501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5518E8E-B2F1-34A2-F7A0-EF32FC6D49B2}"/>
                </a:ext>
              </a:extLst>
            </p:cNvPr>
            <p:cNvSpPr txBox="1"/>
            <p:nvPr/>
          </p:nvSpPr>
          <p:spPr>
            <a:xfrm>
              <a:off x="7269556" y="5663820"/>
              <a:ext cx="10005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HBV DNA</a:t>
              </a:r>
              <a:br>
                <a:rPr lang="fr-FR" sz="1400" b="1" dirty="0"/>
              </a:br>
              <a:r>
                <a:rPr lang="fr-FR" sz="1400" b="1" dirty="0"/>
                <a:t>&lt; 29 IU/</a:t>
              </a:r>
              <a:r>
                <a:rPr lang="fr-FR" sz="1400" b="1" dirty="0" err="1"/>
                <a:t>mL</a:t>
              </a:r>
              <a:endParaRPr lang="fr-FR" sz="1400" b="1" dirty="0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C9095DA-1B71-9425-C946-58DAFEB742BC}"/>
                </a:ext>
              </a:extLst>
            </p:cNvPr>
            <p:cNvSpPr txBox="1"/>
            <p:nvPr/>
          </p:nvSpPr>
          <p:spPr>
            <a:xfrm>
              <a:off x="8948233" y="5663820"/>
              <a:ext cx="10005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HBV DNA</a:t>
              </a:r>
              <a:br>
                <a:rPr lang="fr-FR" sz="1400" b="1" dirty="0"/>
              </a:br>
              <a:r>
                <a:rPr lang="fr-FR" sz="1400" b="1" u="sng" dirty="0"/>
                <a:t>&gt;</a:t>
              </a:r>
              <a:r>
                <a:rPr lang="fr-FR" sz="1400" b="1" dirty="0"/>
                <a:t> 29 IU/</a:t>
              </a:r>
              <a:r>
                <a:rPr lang="fr-FR" sz="1400" b="1" dirty="0" err="1"/>
                <a:t>mL</a:t>
              </a:r>
              <a:endParaRPr lang="fr-FR" sz="1400" b="1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7DD49172-176B-7EBD-EB2E-4DAD9F255E1D}"/>
                </a:ext>
              </a:extLst>
            </p:cNvPr>
            <p:cNvSpPr txBox="1"/>
            <p:nvPr/>
          </p:nvSpPr>
          <p:spPr>
            <a:xfrm>
              <a:off x="10535742" y="5663820"/>
              <a:ext cx="1073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No </a:t>
              </a:r>
              <a:r>
                <a:rPr lang="fr-FR" sz="1400" b="1" err="1"/>
                <a:t>virologic</a:t>
              </a:r>
              <a:br>
                <a:rPr lang="fr-FR" sz="1400" b="1"/>
              </a:br>
              <a:r>
                <a:rPr lang="fr-FR" sz="1400" b="1"/>
                <a:t>data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8376C0A2-AE8C-A716-78D2-C591EC402FC2}"/>
                </a:ext>
              </a:extLst>
            </p:cNvPr>
            <p:cNvSpPr txBox="1"/>
            <p:nvPr/>
          </p:nvSpPr>
          <p:spPr>
            <a:xfrm>
              <a:off x="7267506" y="6041174"/>
              <a:ext cx="458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u="sng">
                  <a:solidFill>
                    <a:srgbClr val="00CC99"/>
                  </a:solidFill>
                </a:rPr>
                <a:t>75</a:t>
              </a:r>
            </a:p>
            <a:p>
              <a:pPr algn="ctr"/>
              <a:r>
                <a:rPr lang="fr-FR" sz="1400">
                  <a:solidFill>
                    <a:srgbClr val="00CC99"/>
                  </a:solidFill>
                </a:rPr>
                <a:t>119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703AFA5E-5207-C3AF-BF31-4E67041E4755}"/>
                </a:ext>
              </a:extLst>
            </p:cNvPr>
            <p:cNvSpPr txBox="1"/>
            <p:nvPr/>
          </p:nvSpPr>
          <p:spPr>
            <a:xfrm>
              <a:off x="7753067" y="6041174"/>
              <a:ext cx="458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u="sng">
                  <a:solidFill>
                    <a:schemeClr val="accent2"/>
                  </a:solidFill>
                </a:rPr>
                <a:t>53</a:t>
              </a:r>
            </a:p>
            <a:p>
              <a:pPr algn="ctr"/>
              <a:r>
                <a:rPr lang="fr-FR" sz="1400">
                  <a:solidFill>
                    <a:schemeClr val="accent2"/>
                  </a:solidFill>
                </a:rPr>
                <a:t>122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4094F6FF-A944-8067-3F39-64FFE278E63D}"/>
                </a:ext>
              </a:extLst>
            </p:cNvPr>
            <p:cNvSpPr txBox="1"/>
            <p:nvPr/>
          </p:nvSpPr>
          <p:spPr>
            <a:xfrm>
              <a:off x="9000772" y="6041174"/>
              <a:ext cx="458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u="sng">
                  <a:solidFill>
                    <a:srgbClr val="00CC99"/>
                  </a:solidFill>
                </a:rPr>
                <a:t>43</a:t>
              </a:r>
            </a:p>
            <a:p>
              <a:pPr algn="ctr"/>
              <a:r>
                <a:rPr lang="fr-FR" sz="1400">
                  <a:solidFill>
                    <a:srgbClr val="00CC99"/>
                  </a:solidFill>
                </a:rPr>
                <a:t>119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7C829E7-AAB6-0FEA-948E-7F1B341C49B7}"/>
                </a:ext>
              </a:extLst>
            </p:cNvPr>
            <p:cNvSpPr txBox="1"/>
            <p:nvPr/>
          </p:nvSpPr>
          <p:spPr>
            <a:xfrm>
              <a:off x="9486333" y="6041174"/>
              <a:ext cx="458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u="sng">
                  <a:solidFill>
                    <a:schemeClr val="accent2"/>
                  </a:solidFill>
                </a:rPr>
                <a:t>66</a:t>
              </a:r>
            </a:p>
            <a:p>
              <a:pPr algn="ctr"/>
              <a:r>
                <a:rPr lang="fr-FR" sz="1400">
                  <a:solidFill>
                    <a:schemeClr val="accent2"/>
                  </a:solidFill>
                </a:rPr>
                <a:t>122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3BAB4C5D-D230-7AFA-531B-3E8D408AE3CD}"/>
                </a:ext>
              </a:extLst>
            </p:cNvPr>
            <p:cNvSpPr txBox="1"/>
            <p:nvPr/>
          </p:nvSpPr>
          <p:spPr>
            <a:xfrm>
              <a:off x="10653584" y="6041174"/>
              <a:ext cx="458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u="sng">
                  <a:solidFill>
                    <a:srgbClr val="00CC99"/>
                  </a:solidFill>
                </a:rPr>
                <a:t>1</a:t>
              </a:r>
            </a:p>
            <a:p>
              <a:pPr algn="ctr"/>
              <a:r>
                <a:rPr lang="fr-FR" sz="1400">
                  <a:solidFill>
                    <a:srgbClr val="00CC99"/>
                  </a:solidFill>
                </a:rPr>
                <a:t>119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CF67054-AE53-1D46-D03B-8D2C19C89FBC}"/>
                </a:ext>
              </a:extLst>
            </p:cNvPr>
            <p:cNvSpPr txBox="1"/>
            <p:nvPr/>
          </p:nvSpPr>
          <p:spPr>
            <a:xfrm>
              <a:off x="11139145" y="6041174"/>
              <a:ext cx="458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u="sng">
                  <a:solidFill>
                    <a:schemeClr val="accent2"/>
                  </a:solidFill>
                </a:rPr>
                <a:t>3</a:t>
              </a:r>
            </a:p>
            <a:p>
              <a:pPr algn="ctr"/>
              <a:r>
                <a:rPr lang="fr-FR" sz="1400">
                  <a:solidFill>
                    <a:schemeClr val="accent2"/>
                  </a:solidFill>
                </a:rPr>
                <a:t>122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13DEA8D2-6667-C40E-ECCF-2623C8DEA49B}"/>
                </a:ext>
              </a:extLst>
            </p:cNvPr>
            <p:cNvSpPr txBox="1"/>
            <p:nvPr/>
          </p:nvSpPr>
          <p:spPr>
            <a:xfrm>
              <a:off x="7260099" y="3733318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63.0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39242EDC-27DF-3A87-8D98-DEF9E0EA7F33}"/>
                </a:ext>
              </a:extLst>
            </p:cNvPr>
            <p:cNvSpPr txBox="1"/>
            <p:nvPr/>
          </p:nvSpPr>
          <p:spPr>
            <a:xfrm>
              <a:off x="7757795" y="4233116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43.4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9ECC0500-F2D4-8EF4-B1FB-AA4C633357C8}"/>
                </a:ext>
              </a:extLst>
            </p:cNvPr>
            <p:cNvSpPr txBox="1"/>
            <p:nvPr/>
          </p:nvSpPr>
          <p:spPr>
            <a:xfrm>
              <a:off x="8954284" y="4437370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36.1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815F0AC-8F73-9A6C-BB1A-A4A134026B7A}"/>
                </a:ext>
              </a:extLst>
            </p:cNvPr>
            <p:cNvSpPr txBox="1"/>
            <p:nvPr/>
          </p:nvSpPr>
          <p:spPr>
            <a:xfrm>
              <a:off x="9439845" y="3984521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54.1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4AF61CB-9C0D-9A67-F7BA-B42013775E4F}"/>
                </a:ext>
              </a:extLst>
            </p:cNvPr>
            <p:cNvSpPr txBox="1"/>
            <p:nvPr/>
          </p:nvSpPr>
          <p:spPr>
            <a:xfrm>
              <a:off x="10657121" y="534817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0.8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B842150F-5A0E-2698-7912-AE942A0E81CF}"/>
                </a:ext>
              </a:extLst>
            </p:cNvPr>
            <p:cNvSpPr txBox="1"/>
            <p:nvPr/>
          </p:nvSpPr>
          <p:spPr>
            <a:xfrm>
              <a:off x="11109146" y="5304360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2.5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F8FE2B61-4D93-F14F-F9E0-0670700F304E}"/>
                </a:ext>
              </a:extLst>
            </p:cNvPr>
            <p:cNvSpPr txBox="1"/>
            <p:nvPr/>
          </p:nvSpPr>
          <p:spPr>
            <a:xfrm>
              <a:off x="6881675" y="2609842"/>
              <a:ext cx="18309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fr-FR" sz="1400" b="1" dirty="0"/>
                <a:t>16.6 %</a:t>
              </a:r>
            </a:p>
            <a:p>
              <a:pPr algn="ctr"/>
              <a:r>
                <a:rPr lang="fr-FR" sz="1400" dirty="0"/>
                <a:t>(95.001% CI 5.9, 27.3)</a:t>
              </a:r>
              <a:br>
                <a:rPr lang="fr-FR" sz="1400" dirty="0"/>
              </a:br>
              <a:r>
                <a:rPr lang="fr-FR" sz="1400" dirty="0"/>
                <a:t>p = 0.0023</a:t>
              </a:r>
            </a:p>
          </p:txBody>
        </p:sp>
        <p:sp>
          <p:nvSpPr>
            <p:cNvPr id="46" name="Parenthèse fermante 45">
              <a:extLst>
                <a:ext uri="{FF2B5EF4-FFF2-40B4-BE49-F238E27FC236}">
                  <a16:creationId xmlns:a16="http://schemas.microsoft.com/office/drawing/2014/main" id="{70381EF1-6481-19B5-B445-A53476CD4DD0}"/>
                </a:ext>
              </a:extLst>
            </p:cNvPr>
            <p:cNvSpPr/>
            <p:nvPr/>
          </p:nvSpPr>
          <p:spPr>
            <a:xfrm rot="16200000">
              <a:off x="7717073" y="3139823"/>
              <a:ext cx="45719" cy="542594"/>
            </a:xfrm>
            <a:prstGeom prst="rightBracket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A0A868EF-CADF-2E59-EECA-82B6F34E363E}"/>
              </a:ext>
            </a:extLst>
          </p:cNvPr>
          <p:cNvGrpSpPr/>
          <p:nvPr/>
        </p:nvGrpSpPr>
        <p:grpSpPr>
          <a:xfrm>
            <a:off x="-12572" y="2036635"/>
            <a:ext cx="5475789" cy="4527759"/>
            <a:chOff x="-12572" y="2036635"/>
            <a:chExt cx="5475789" cy="4527759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2053F1E-84C0-C6DF-7B1B-EFAEB78E105E}"/>
                </a:ext>
              </a:extLst>
            </p:cNvPr>
            <p:cNvSpPr txBox="1"/>
            <p:nvPr/>
          </p:nvSpPr>
          <p:spPr>
            <a:xfrm>
              <a:off x="969036" y="5663820"/>
              <a:ext cx="13090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HIV-1 RNA</a:t>
              </a:r>
              <a:br>
                <a:rPr lang="fr-FR" sz="1400" b="1"/>
              </a:br>
              <a:r>
                <a:rPr lang="fr-FR" sz="1400" b="1"/>
                <a:t>&lt; 50 copies/</a:t>
              </a:r>
              <a:r>
                <a:rPr lang="fr-FR" sz="1400" b="1" err="1"/>
                <a:t>mL</a:t>
              </a:r>
              <a:endParaRPr lang="fr-FR" sz="1400" b="1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21DCC50-9E2C-F097-2BA7-DBD09E1343D9}"/>
                </a:ext>
              </a:extLst>
            </p:cNvPr>
            <p:cNvSpPr txBox="1"/>
            <p:nvPr/>
          </p:nvSpPr>
          <p:spPr>
            <a:xfrm>
              <a:off x="2647713" y="5663820"/>
              <a:ext cx="13090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HIV-1 RNA</a:t>
              </a:r>
              <a:br>
                <a:rPr lang="fr-FR" sz="1400" b="1"/>
              </a:br>
              <a:r>
                <a:rPr lang="fr-FR" sz="1400" b="1" u="sng"/>
                <a:t>&gt;</a:t>
              </a:r>
              <a:r>
                <a:rPr lang="fr-FR" sz="1400" b="1"/>
                <a:t> 50 copies/</a:t>
              </a:r>
              <a:r>
                <a:rPr lang="fr-FR" sz="1400" b="1" err="1"/>
                <a:t>mL</a:t>
              </a:r>
              <a:endParaRPr lang="fr-FR" sz="1400" b="1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825C643-4155-CF7A-A4C9-FD55289338DA}"/>
                </a:ext>
              </a:extLst>
            </p:cNvPr>
            <p:cNvSpPr txBox="1"/>
            <p:nvPr/>
          </p:nvSpPr>
          <p:spPr>
            <a:xfrm>
              <a:off x="4389462" y="5663820"/>
              <a:ext cx="1073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No </a:t>
              </a:r>
              <a:r>
                <a:rPr lang="fr-FR" sz="1400" b="1" err="1"/>
                <a:t>virologic</a:t>
              </a:r>
              <a:br>
                <a:rPr lang="fr-FR" sz="1400" b="1"/>
              </a:br>
              <a:r>
                <a:rPr lang="fr-FR" sz="1400" b="1"/>
                <a:t>data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FCD757E-D887-4BB9-6FD4-460643515A28}"/>
                </a:ext>
              </a:extLst>
            </p:cNvPr>
            <p:cNvSpPr txBox="1"/>
            <p:nvPr/>
          </p:nvSpPr>
          <p:spPr>
            <a:xfrm>
              <a:off x="1121226" y="6041174"/>
              <a:ext cx="458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u="sng">
                  <a:solidFill>
                    <a:srgbClr val="00CC99"/>
                  </a:solidFill>
                </a:rPr>
                <a:t>113</a:t>
              </a:r>
            </a:p>
            <a:p>
              <a:pPr algn="ctr"/>
              <a:r>
                <a:rPr lang="fr-FR" sz="1400">
                  <a:solidFill>
                    <a:srgbClr val="00CC99"/>
                  </a:solidFill>
                </a:rPr>
                <a:t>119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BCA56E7-B858-0475-B16B-E7D0D8BD2502}"/>
                </a:ext>
              </a:extLst>
            </p:cNvPr>
            <p:cNvSpPr txBox="1"/>
            <p:nvPr/>
          </p:nvSpPr>
          <p:spPr>
            <a:xfrm>
              <a:off x="1606787" y="6041174"/>
              <a:ext cx="458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u="sng">
                  <a:solidFill>
                    <a:schemeClr val="accent2"/>
                  </a:solidFill>
                </a:rPr>
                <a:t>111</a:t>
              </a:r>
            </a:p>
            <a:p>
              <a:pPr algn="ctr"/>
              <a:r>
                <a:rPr lang="fr-FR" sz="1400">
                  <a:solidFill>
                    <a:schemeClr val="accent2"/>
                  </a:solidFill>
                </a:rPr>
                <a:t>122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6F86127-1EA0-EF1D-1003-CC2364BB23F1}"/>
                </a:ext>
              </a:extLst>
            </p:cNvPr>
            <p:cNvSpPr txBox="1"/>
            <p:nvPr/>
          </p:nvSpPr>
          <p:spPr>
            <a:xfrm>
              <a:off x="2854492" y="6041174"/>
              <a:ext cx="458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u="sng">
                  <a:solidFill>
                    <a:srgbClr val="00CC99"/>
                  </a:solidFill>
                </a:rPr>
                <a:t>5</a:t>
              </a:r>
            </a:p>
            <a:p>
              <a:pPr algn="ctr"/>
              <a:r>
                <a:rPr lang="fr-FR" sz="1400">
                  <a:solidFill>
                    <a:srgbClr val="00CC99"/>
                  </a:solidFill>
                </a:rPr>
                <a:t>119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46170D1-B624-B93E-A31C-2F88514704E9}"/>
                </a:ext>
              </a:extLst>
            </p:cNvPr>
            <p:cNvSpPr txBox="1"/>
            <p:nvPr/>
          </p:nvSpPr>
          <p:spPr>
            <a:xfrm>
              <a:off x="3340053" y="6041174"/>
              <a:ext cx="458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u="sng">
                  <a:solidFill>
                    <a:schemeClr val="accent2"/>
                  </a:solidFill>
                </a:rPr>
                <a:t>7</a:t>
              </a:r>
            </a:p>
            <a:p>
              <a:pPr algn="ctr"/>
              <a:r>
                <a:rPr lang="fr-FR" sz="1400">
                  <a:solidFill>
                    <a:schemeClr val="accent2"/>
                  </a:solidFill>
                </a:rPr>
                <a:t>122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C996D9B-6B9F-4099-A902-4EA30166B305}"/>
                </a:ext>
              </a:extLst>
            </p:cNvPr>
            <p:cNvSpPr txBox="1"/>
            <p:nvPr/>
          </p:nvSpPr>
          <p:spPr>
            <a:xfrm>
              <a:off x="4507304" y="6041174"/>
              <a:ext cx="458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u="sng">
                  <a:solidFill>
                    <a:srgbClr val="00CC99"/>
                  </a:solidFill>
                </a:rPr>
                <a:t>1</a:t>
              </a:r>
            </a:p>
            <a:p>
              <a:pPr algn="ctr"/>
              <a:r>
                <a:rPr lang="fr-FR" sz="1400">
                  <a:solidFill>
                    <a:srgbClr val="00CC99"/>
                  </a:solidFill>
                </a:rPr>
                <a:t>119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ABFA4AC-1C6F-0AA1-B274-A028F56C93E1}"/>
                </a:ext>
              </a:extLst>
            </p:cNvPr>
            <p:cNvSpPr txBox="1"/>
            <p:nvPr/>
          </p:nvSpPr>
          <p:spPr>
            <a:xfrm>
              <a:off x="4992865" y="6041174"/>
              <a:ext cx="458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u="sng">
                  <a:solidFill>
                    <a:schemeClr val="accent2"/>
                  </a:solidFill>
                </a:rPr>
                <a:t>4</a:t>
              </a:r>
            </a:p>
            <a:p>
              <a:pPr algn="ctr"/>
              <a:r>
                <a:rPr lang="fr-FR" sz="1400">
                  <a:solidFill>
                    <a:schemeClr val="accent2"/>
                  </a:solidFill>
                </a:rPr>
                <a:t>122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115D34C-2AFB-5E1F-1567-F3387AA77123}"/>
                </a:ext>
              </a:extLst>
            </p:cNvPr>
            <p:cNvSpPr txBox="1"/>
            <p:nvPr/>
          </p:nvSpPr>
          <p:spPr>
            <a:xfrm>
              <a:off x="1113819" y="2875779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95.0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4D06A92-80B7-A771-B6C8-3E1DE4D40327}"/>
                </a:ext>
              </a:extLst>
            </p:cNvPr>
            <p:cNvSpPr txBox="1"/>
            <p:nvPr/>
          </p:nvSpPr>
          <p:spPr>
            <a:xfrm>
              <a:off x="1617483" y="2961427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91.0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B262752-C661-E08D-30F1-E8FE1057DF5A}"/>
                </a:ext>
              </a:extLst>
            </p:cNvPr>
            <p:cNvSpPr txBox="1"/>
            <p:nvPr/>
          </p:nvSpPr>
          <p:spPr>
            <a:xfrm>
              <a:off x="2853690" y="5223858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4.2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8AB37EF-9003-79C4-69EF-8CB7141E9BC4}"/>
                </a:ext>
              </a:extLst>
            </p:cNvPr>
            <p:cNvSpPr txBox="1"/>
            <p:nvPr/>
          </p:nvSpPr>
          <p:spPr>
            <a:xfrm>
              <a:off x="3339251" y="5169240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5.7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588398B-FDF2-A217-42AB-ED43410AAF5A}"/>
                </a:ext>
              </a:extLst>
            </p:cNvPr>
            <p:cNvSpPr txBox="1"/>
            <p:nvPr/>
          </p:nvSpPr>
          <p:spPr>
            <a:xfrm>
              <a:off x="4499416" y="5304361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0.8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E8B3923-D5B7-56FE-2ED3-94259D77885E}"/>
                </a:ext>
              </a:extLst>
            </p:cNvPr>
            <p:cNvSpPr txBox="1"/>
            <p:nvPr/>
          </p:nvSpPr>
          <p:spPr>
            <a:xfrm>
              <a:off x="4952319" y="5229212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3.3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E8BDC7E-0566-7A4E-B8FD-2D6852BF7FDF}"/>
                </a:ext>
              </a:extLst>
            </p:cNvPr>
            <p:cNvSpPr txBox="1"/>
            <p:nvPr/>
          </p:nvSpPr>
          <p:spPr>
            <a:xfrm>
              <a:off x="726578" y="2036635"/>
              <a:ext cx="184858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fr-FR" sz="1400" b="1" dirty="0"/>
                <a:t>4.1 %</a:t>
              </a:r>
            </a:p>
            <a:p>
              <a:pPr algn="ctr"/>
              <a:r>
                <a:rPr lang="fr-FR" sz="1400" dirty="0"/>
                <a:t>(95.001% CI -2.5, 10.8)</a:t>
              </a:r>
              <a:br>
                <a:rPr lang="fr-FR" sz="1400" dirty="0"/>
              </a:br>
              <a:r>
                <a:rPr lang="fr-FR" sz="1400" dirty="0"/>
                <a:t>p = 0.21</a:t>
              </a:r>
            </a:p>
          </p:txBody>
        </p:sp>
        <p:sp>
          <p:nvSpPr>
            <p:cNvPr id="27" name="Parenthèse fermante 26">
              <a:extLst>
                <a:ext uri="{FF2B5EF4-FFF2-40B4-BE49-F238E27FC236}">
                  <a16:creationId xmlns:a16="http://schemas.microsoft.com/office/drawing/2014/main" id="{4D840E44-D4A3-976E-5374-493A73AE81C6}"/>
                </a:ext>
              </a:extLst>
            </p:cNvPr>
            <p:cNvSpPr/>
            <p:nvPr/>
          </p:nvSpPr>
          <p:spPr>
            <a:xfrm rot="16200000">
              <a:off x="1570793" y="2566616"/>
              <a:ext cx="45719" cy="542594"/>
            </a:xfrm>
            <a:prstGeom prst="rightBracket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8E78FCB3-EDF8-2D82-CA5B-B89E81C4A40E}"/>
                </a:ext>
              </a:extLst>
            </p:cNvPr>
            <p:cNvSpPr txBox="1"/>
            <p:nvPr/>
          </p:nvSpPr>
          <p:spPr>
            <a:xfrm rot="16200000">
              <a:off x="-503059" y="4223805"/>
              <a:ext cx="1288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Participants, %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EDBCB368-561E-31A4-A405-B7CB47CD8643}"/>
                </a:ext>
              </a:extLst>
            </p:cNvPr>
            <p:cNvSpPr txBox="1"/>
            <p:nvPr/>
          </p:nvSpPr>
          <p:spPr>
            <a:xfrm>
              <a:off x="503927" y="6103056"/>
              <a:ext cx="3898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N=</a:t>
              </a:r>
            </a:p>
          </p:txBody>
        </p:sp>
      </p:grpSp>
      <p:sp>
        <p:nvSpPr>
          <p:cNvPr id="49" name="Text Box 3">
            <a:extLst>
              <a:ext uri="{FF2B5EF4-FFF2-40B4-BE49-F238E27FC236}">
                <a16:creationId xmlns:a16="http://schemas.microsoft.com/office/drawing/2014/main" id="{09F8DB53-F191-8738-D69E-CD10EE387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291" y="6444771"/>
            <a:ext cx="33847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/>
              <a:t>Avihingsanon</a:t>
            </a:r>
            <a:r>
              <a:rPr lang="it-IT" sz="1400" i="1" dirty="0"/>
              <a:t> A, AIDS 2022, Abs.OALBX0105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4217C2-ABD8-6748-95DC-FC58AA14F19B}"/>
              </a:ext>
            </a:extLst>
          </p:cNvPr>
          <p:cNvSpPr txBox="1"/>
          <p:nvPr/>
        </p:nvSpPr>
        <p:spPr>
          <a:xfrm>
            <a:off x="5505164" y="1339347"/>
            <a:ext cx="1762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66CC"/>
                </a:solidFill>
              </a:rPr>
              <a:t>W48 </a:t>
            </a:r>
            <a:r>
              <a:rPr lang="fr-FR" sz="2400" b="1" dirty="0" err="1">
                <a:solidFill>
                  <a:srgbClr val="0066CC"/>
                </a:solidFill>
              </a:rPr>
              <a:t>Results</a:t>
            </a:r>
            <a:endParaRPr lang="fr-FR" sz="24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21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E1C98D7-1C23-DE4F-8AE6-D9787D07BC2D}"/>
              </a:ext>
            </a:extLst>
          </p:cNvPr>
          <p:cNvSpPr txBox="1"/>
          <p:nvPr/>
        </p:nvSpPr>
        <p:spPr>
          <a:xfrm>
            <a:off x="54592" y="6440879"/>
            <a:ext cx="1829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* p &lt; 0.05 ; ** p &lt; 0.01</a:t>
            </a:r>
          </a:p>
        </p:txBody>
      </p:sp>
      <p:sp>
        <p:nvSpPr>
          <p:cNvPr id="109" name="Titre 108">
            <a:extLst>
              <a:ext uri="{FF2B5EF4-FFF2-40B4-BE49-F238E27FC236}">
                <a16:creationId xmlns:a16="http://schemas.microsoft.com/office/drawing/2014/main" id="{5EACCD5C-B47F-C8B1-91C2-8BD47515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B/F/TAF Superior to DTG + F/TDF for initial ART in HBV/HIV co-infected individuals: ALLIANCE Trial (3)</a:t>
            </a:r>
            <a:endParaRPr lang="fr-FR" dirty="0"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6573305C-BF33-757A-3A72-FB102DA74892}"/>
              </a:ext>
            </a:extLst>
          </p:cNvPr>
          <p:cNvSpPr txBox="1"/>
          <p:nvPr/>
        </p:nvSpPr>
        <p:spPr>
          <a:xfrm>
            <a:off x="90571" y="5279487"/>
            <a:ext cx="14207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HBeAg</a:t>
            </a:r>
            <a:br>
              <a:rPr lang="en-US" b="1"/>
            </a:br>
            <a:r>
              <a:rPr lang="en-US" sz="1200"/>
              <a:t>in participants</a:t>
            </a:r>
            <a:br>
              <a:rPr lang="en-US" sz="1200"/>
            </a:br>
            <a:r>
              <a:rPr lang="en-US" sz="1200"/>
              <a:t>HBeAg+ at baseline</a:t>
            </a:r>
            <a:endParaRPr lang="en-US"/>
          </a:p>
        </p:txBody>
      </p:sp>
      <p:sp>
        <p:nvSpPr>
          <p:cNvPr id="167" name="Text Box 3">
            <a:extLst>
              <a:ext uri="{FF2B5EF4-FFF2-40B4-BE49-F238E27FC236}">
                <a16:creationId xmlns:a16="http://schemas.microsoft.com/office/drawing/2014/main" id="{90D248E5-5533-9A81-933E-E98CFC32B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291" y="6444771"/>
            <a:ext cx="33847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/>
              <a:t>Avihingsanon</a:t>
            </a:r>
            <a:r>
              <a:rPr lang="it-IT" sz="1400" i="1" dirty="0"/>
              <a:t> A, AIDS 2022, Abs.OALBX0105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C89D501-CA1E-B2DD-E900-03E8DB655D4E}"/>
              </a:ext>
            </a:extLst>
          </p:cNvPr>
          <p:cNvGrpSpPr/>
          <p:nvPr/>
        </p:nvGrpSpPr>
        <p:grpSpPr>
          <a:xfrm>
            <a:off x="400847" y="1449184"/>
            <a:ext cx="10178153" cy="5275545"/>
            <a:chOff x="400847" y="1449184"/>
            <a:chExt cx="10178153" cy="5275545"/>
          </a:xfrm>
        </p:grpSpPr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6BC98534-B053-D112-F3C5-A73DC322FB08}"/>
                </a:ext>
              </a:extLst>
            </p:cNvPr>
            <p:cNvGrpSpPr/>
            <p:nvPr/>
          </p:nvGrpSpPr>
          <p:grpSpPr>
            <a:xfrm>
              <a:off x="1885218" y="1937345"/>
              <a:ext cx="3508375" cy="1852612"/>
              <a:chOff x="1598613" y="1814513"/>
              <a:chExt cx="3508375" cy="1852612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16CA4B84-51E0-4BB0-2B73-0AFBC4C38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1814513"/>
                <a:ext cx="3429000" cy="1773238"/>
              </a:xfrm>
              <a:custGeom>
                <a:avLst/>
                <a:gdLst>
                  <a:gd name="T0" fmla="*/ 0 w 2160"/>
                  <a:gd name="T1" fmla="*/ 0 h 1117"/>
                  <a:gd name="T2" fmla="*/ 0 w 2160"/>
                  <a:gd name="T3" fmla="*/ 1117 h 1117"/>
                  <a:gd name="T4" fmla="*/ 2160 w 2160"/>
                  <a:gd name="T5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" h="1117">
                    <a:moveTo>
                      <a:pt x="0" y="0"/>
                    </a:moveTo>
                    <a:lnTo>
                      <a:pt x="0" y="1117"/>
                    </a:lnTo>
                    <a:lnTo>
                      <a:pt x="2160" y="1117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12">
                <a:extLst>
                  <a:ext uri="{FF2B5EF4-FFF2-40B4-BE49-F238E27FC236}">
                    <a16:creationId xmlns:a16="http://schemas.microsoft.com/office/drawing/2014/main" id="{FDDD9BB7-F031-8305-7570-932B87A1C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94275" y="3587750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13">
                <a:extLst>
                  <a:ext uri="{FF2B5EF4-FFF2-40B4-BE49-F238E27FC236}">
                    <a16:creationId xmlns:a16="http://schemas.microsoft.com/office/drawing/2014/main" id="{B11D8905-DB5C-BCF3-55E7-A82520C19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6925" y="3587750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4">
                <a:extLst>
                  <a:ext uri="{FF2B5EF4-FFF2-40B4-BE49-F238E27FC236}">
                    <a16:creationId xmlns:a16="http://schemas.microsoft.com/office/drawing/2014/main" id="{17E5A80D-12BF-2FF7-2D35-9618BEEDB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4013" y="3587750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FD2C1F28-A426-EF17-CC83-3C5EDBBC9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7988" y="3587750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29C6899D-190C-D615-1B25-08BE961CD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8250" y="3587750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9">
                <a:extLst>
                  <a:ext uri="{FF2B5EF4-FFF2-40B4-BE49-F238E27FC236}">
                    <a16:creationId xmlns:a16="http://schemas.microsoft.com/office/drawing/2014/main" id="{331A96BB-9398-F4C0-60A9-AFC0BBB9F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8613" y="1843088"/>
                <a:ext cx="7937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38">
                <a:extLst>
                  <a:ext uri="{FF2B5EF4-FFF2-40B4-BE49-F238E27FC236}">
                    <a16:creationId xmlns:a16="http://schemas.microsoft.com/office/drawing/2014/main" id="{5C749994-639F-8C72-056A-6DC234F1F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8613" y="2424113"/>
                <a:ext cx="7937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39">
                <a:extLst>
                  <a:ext uri="{FF2B5EF4-FFF2-40B4-BE49-F238E27FC236}">
                    <a16:creationId xmlns:a16="http://schemas.microsoft.com/office/drawing/2014/main" id="{316C6AAC-F4C8-C4A1-87AB-298202515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8613" y="3005138"/>
                <a:ext cx="7937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40">
                <a:extLst>
                  <a:ext uri="{FF2B5EF4-FFF2-40B4-BE49-F238E27FC236}">
                    <a16:creationId xmlns:a16="http://schemas.microsoft.com/office/drawing/2014/main" id="{2A241CD8-F614-1E5A-2BAB-7E8A51F5F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8613" y="3587750"/>
                <a:ext cx="7937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Freeform 45">
                <a:extLst>
                  <a:ext uri="{FF2B5EF4-FFF2-40B4-BE49-F238E27FC236}">
                    <a16:creationId xmlns:a16="http://schemas.microsoft.com/office/drawing/2014/main" id="{F8804301-15FD-F194-EAAB-C9101D7D5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2868613"/>
                <a:ext cx="3321050" cy="719138"/>
              </a:xfrm>
              <a:custGeom>
                <a:avLst/>
                <a:gdLst>
                  <a:gd name="T0" fmla="*/ 2092 w 2092"/>
                  <a:gd name="T1" fmla="*/ 0 h 453"/>
                  <a:gd name="T2" fmla="*/ 1575 w 2092"/>
                  <a:gd name="T3" fmla="*/ 71 h 453"/>
                  <a:gd name="T4" fmla="*/ 1050 w 2092"/>
                  <a:gd name="T5" fmla="*/ 154 h 453"/>
                  <a:gd name="T6" fmla="*/ 530 w 2092"/>
                  <a:gd name="T7" fmla="*/ 305 h 453"/>
                  <a:gd name="T8" fmla="*/ 0 w 2092"/>
                  <a:gd name="T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2" h="453">
                    <a:moveTo>
                      <a:pt x="2092" y="0"/>
                    </a:moveTo>
                    <a:lnTo>
                      <a:pt x="1575" y="71"/>
                    </a:lnTo>
                    <a:lnTo>
                      <a:pt x="1050" y="154"/>
                    </a:lnTo>
                    <a:lnTo>
                      <a:pt x="530" y="305"/>
                    </a:lnTo>
                    <a:lnTo>
                      <a:pt x="0" y="453"/>
                    </a:lnTo>
                  </a:path>
                </a:pathLst>
              </a:custGeom>
              <a:noFill/>
              <a:ln w="25400" cap="rnd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49">
                <a:extLst>
                  <a:ext uri="{FF2B5EF4-FFF2-40B4-BE49-F238E27FC236}">
                    <a16:creationId xmlns:a16="http://schemas.microsoft.com/office/drawing/2014/main" id="{306CA6AA-6768-C8F1-FABF-B3CACCABC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600" y="3535363"/>
                <a:ext cx="104775" cy="10318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7"/>
                      <a:pt x="48" y="31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50">
                <a:extLst>
                  <a:ext uri="{FF2B5EF4-FFF2-40B4-BE49-F238E27FC236}">
                    <a16:creationId xmlns:a16="http://schemas.microsoft.com/office/drawing/2014/main" id="{6F321CA9-5C7B-BB49-BDF4-CD515BDF2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975" y="3300413"/>
                <a:ext cx="103188" cy="10318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6"/>
                      <a:pt x="48" y="31"/>
                      <a:pt x="48" y="24"/>
                    </a:cubicBezTo>
                    <a:cubicBezTo>
                      <a:pt x="48" y="17"/>
                      <a:pt x="46" y="12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3" y="12"/>
                      <a:pt x="0" y="17"/>
                      <a:pt x="0" y="24"/>
                    </a:cubicBezTo>
                    <a:cubicBezTo>
                      <a:pt x="0" y="31"/>
                      <a:pt x="3" y="36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Freeform 51">
                <a:extLst>
                  <a:ext uri="{FF2B5EF4-FFF2-40B4-BE49-F238E27FC236}">
                    <a16:creationId xmlns:a16="http://schemas.microsoft.com/office/drawing/2014/main" id="{AE0B045B-FA81-66A6-8FAC-83E28C148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063" y="3062288"/>
                <a:ext cx="103188" cy="10318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1" y="48"/>
                      <a:pt x="37" y="45"/>
                      <a:pt x="41" y="41"/>
                    </a:cubicBezTo>
                    <a:cubicBezTo>
                      <a:pt x="46" y="36"/>
                      <a:pt x="48" y="30"/>
                      <a:pt x="48" y="24"/>
                    </a:cubicBezTo>
                    <a:cubicBezTo>
                      <a:pt x="48" y="17"/>
                      <a:pt x="46" y="11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3" y="11"/>
                      <a:pt x="0" y="17"/>
                      <a:pt x="0" y="24"/>
                    </a:cubicBezTo>
                    <a:cubicBezTo>
                      <a:pt x="0" y="30"/>
                      <a:pt x="3" y="36"/>
                      <a:pt x="7" y="41"/>
                    </a:cubicBezTo>
                    <a:cubicBezTo>
                      <a:pt x="12" y="45"/>
                      <a:pt x="18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Freeform 52">
                <a:extLst>
                  <a:ext uri="{FF2B5EF4-FFF2-40B4-BE49-F238E27FC236}">
                    <a16:creationId xmlns:a16="http://schemas.microsoft.com/office/drawing/2014/main" id="{A6C98BF5-FF30-E8D1-069D-97D650B79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913" y="2930525"/>
                <a:ext cx="103188" cy="10318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0" y="48"/>
                      <a:pt x="36" y="45"/>
                      <a:pt x="41" y="41"/>
                    </a:cubicBezTo>
                    <a:cubicBezTo>
                      <a:pt x="45" y="36"/>
                      <a:pt x="48" y="30"/>
                      <a:pt x="48" y="24"/>
                    </a:cubicBezTo>
                    <a:cubicBezTo>
                      <a:pt x="48" y="17"/>
                      <a:pt x="45" y="11"/>
                      <a:pt x="41" y="7"/>
                    </a:cubicBezTo>
                    <a:cubicBezTo>
                      <a:pt x="36" y="2"/>
                      <a:pt x="30" y="0"/>
                      <a:pt x="24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5"/>
                      <a:pt x="17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Freeform 53">
                <a:extLst>
                  <a:ext uri="{FF2B5EF4-FFF2-40B4-BE49-F238E27FC236}">
                    <a16:creationId xmlns:a16="http://schemas.microsoft.com/office/drawing/2014/main" id="{CC12A678-36AA-74DD-3E5E-14C2A13C7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8238" y="2816225"/>
                <a:ext cx="103188" cy="10318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0" y="48"/>
                      <a:pt x="36" y="46"/>
                      <a:pt x="41" y="41"/>
                    </a:cubicBezTo>
                    <a:cubicBezTo>
                      <a:pt x="45" y="37"/>
                      <a:pt x="48" y="31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ubicBezTo>
                      <a:pt x="36" y="3"/>
                      <a:pt x="30" y="0"/>
                      <a:pt x="24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1"/>
                      <a:pt x="2" y="37"/>
                      <a:pt x="7" y="41"/>
                    </a:cubicBezTo>
                    <a:cubicBezTo>
                      <a:pt x="11" y="46"/>
                      <a:pt x="17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69">
                <a:extLst>
                  <a:ext uri="{FF2B5EF4-FFF2-40B4-BE49-F238E27FC236}">
                    <a16:creationId xmlns:a16="http://schemas.microsoft.com/office/drawing/2014/main" id="{B4CBF4B8-F3A4-C18D-8A2E-773E7886E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3255963"/>
                <a:ext cx="3327400" cy="331788"/>
              </a:xfrm>
              <a:custGeom>
                <a:avLst/>
                <a:gdLst>
                  <a:gd name="T0" fmla="*/ 2096 w 2096"/>
                  <a:gd name="T1" fmla="*/ 0 h 209"/>
                  <a:gd name="T2" fmla="*/ 1561 w 2096"/>
                  <a:gd name="T3" fmla="*/ 61 h 209"/>
                  <a:gd name="T4" fmla="*/ 1058 w 2096"/>
                  <a:gd name="T5" fmla="*/ 122 h 209"/>
                  <a:gd name="T6" fmla="*/ 531 w 2096"/>
                  <a:gd name="T7" fmla="*/ 171 h 209"/>
                  <a:gd name="T8" fmla="*/ 0 w 2096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6" h="209">
                    <a:moveTo>
                      <a:pt x="2096" y="0"/>
                    </a:moveTo>
                    <a:lnTo>
                      <a:pt x="1561" y="61"/>
                    </a:lnTo>
                    <a:lnTo>
                      <a:pt x="1058" y="122"/>
                    </a:lnTo>
                    <a:lnTo>
                      <a:pt x="531" y="171"/>
                    </a:lnTo>
                    <a:lnTo>
                      <a:pt x="0" y="209"/>
                    </a:lnTo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Freeform 73">
                <a:extLst>
                  <a:ext uri="{FF2B5EF4-FFF2-40B4-BE49-F238E27FC236}">
                    <a16:creationId xmlns:a16="http://schemas.microsoft.com/office/drawing/2014/main" id="{74A29301-2677-684A-B86C-1DF2B2350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600" y="3535363"/>
                <a:ext cx="104775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3" y="12"/>
                      <a:pt x="0" y="18"/>
                      <a:pt x="0" y="24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7"/>
                      <a:pt x="48" y="31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74">
                <a:extLst>
                  <a:ext uri="{FF2B5EF4-FFF2-40B4-BE49-F238E27FC236}">
                    <a16:creationId xmlns:a16="http://schemas.microsoft.com/office/drawing/2014/main" id="{B6C5153E-083B-B401-3DED-F3E971888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0150" y="3475038"/>
                <a:ext cx="103188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3" y="11"/>
                      <a:pt x="0" y="17"/>
                      <a:pt x="0" y="24"/>
                    </a:cubicBezTo>
                    <a:cubicBezTo>
                      <a:pt x="0" y="30"/>
                      <a:pt x="3" y="36"/>
                      <a:pt x="7" y="41"/>
                    </a:cubicBezTo>
                    <a:cubicBezTo>
                      <a:pt x="12" y="45"/>
                      <a:pt x="18" y="48"/>
                      <a:pt x="24" y="48"/>
                    </a:cubicBezTo>
                    <a:cubicBezTo>
                      <a:pt x="31" y="48"/>
                      <a:pt x="37" y="45"/>
                      <a:pt x="41" y="41"/>
                    </a:cubicBezTo>
                    <a:cubicBezTo>
                      <a:pt x="46" y="36"/>
                      <a:pt x="48" y="30"/>
                      <a:pt x="48" y="24"/>
                    </a:cubicBezTo>
                    <a:cubicBezTo>
                      <a:pt x="48" y="17"/>
                      <a:pt x="46" y="11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75">
                <a:extLst>
                  <a:ext uri="{FF2B5EF4-FFF2-40B4-BE49-F238E27FC236}">
                    <a16:creationId xmlns:a16="http://schemas.microsoft.com/office/drawing/2014/main" id="{9371EED6-B8BB-99F1-9C1D-CD63A3951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763" y="3397250"/>
                <a:ext cx="103188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2" y="11"/>
                      <a:pt x="0" y="17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5"/>
                      <a:pt x="17" y="48"/>
                      <a:pt x="24" y="48"/>
                    </a:cubicBezTo>
                    <a:cubicBezTo>
                      <a:pt x="30" y="48"/>
                      <a:pt x="36" y="45"/>
                      <a:pt x="41" y="41"/>
                    </a:cubicBezTo>
                    <a:cubicBezTo>
                      <a:pt x="45" y="36"/>
                      <a:pt x="48" y="30"/>
                      <a:pt x="48" y="24"/>
                    </a:cubicBezTo>
                    <a:cubicBezTo>
                      <a:pt x="48" y="17"/>
                      <a:pt x="45" y="11"/>
                      <a:pt x="41" y="7"/>
                    </a:cubicBezTo>
                    <a:cubicBezTo>
                      <a:pt x="36" y="2"/>
                      <a:pt x="30" y="0"/>
                      <a:pt x="24" y="0"/>
                    </a:cubicBezTo>
                    <a:cubicBezTo>
                      <a:pt x="17" y="0"/>
                      <a:pt x="11" y="2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76">
                <a:extLst>
                  <a:ext uri="{FF2B5EF4-FFF2-40B4-BE49-F238E27FC236}">
                    <a16:creationId xmlns:a16="http://schemas.microsoft.com/office/drawing/2014/main" id="{F72F3EB8-C7F8-9345-CA1E-D9C3F819A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150" y="3298825"/>
                <a:ext cx="103188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2" y="11"/>
                      <a:pt x="0" y="17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5"/>
                      <a:pt x="17" y="48"/>
                      <a:pt x="24" y="48"/>
                    </a:cubicBezTo>
                    <a:cubicBezTo>
                      <a:pt x="30" y="48"/>
                      <a:pt x="36" y="45"/>
                      <a:pt x="41" y="41"/>
                    </a:cubicBezTo>
                    <a:cubicBezTo>
                      <a:pt x="45" y="36"/>
                      <a:pt x="48" y="30"/>
                      <a:pt x="48" y="24"/>
                    </a:cubicBezTo>
                    <a:cubicBezTo>
                      <a:pt x="48" y="17"/>
                      <a:pt x="45" y="11"/>
                      <a:pt x="41" y="7"/>
                    </a:cubicBezTo>
                    <a:cubicBezTo>
                      <a:pt x="36" y="2"/>
                      <a:pt x="30" y="0"/>
                      <a:pt x="24" y="0"/>
                    </a:cubicBezTo>
                    <a:cubicBezTo>
                      <a:pt x="17" y="0"/>
                      <a:pt x="11" y="2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77">
                <a:extLst>
                  <a:ext uri="{FF2B5EF4-FFF2-40B4-BE49-F238E27FC236}">
                    <a16:creationId xmlns:a16="http://schemas.microsoft.com/office/drawing/2014/main" id="{A3ED6373-DC9F-A86A-5393-09D8E7AF2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588" y="3203575"/>
                <a:ext cx="103188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3" y="12"/>
                      <a:pt x="0" y="18"/>
                      <a:pt x="0" y="24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7"/>
                      <a:pt x="48" y="31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FB7D2515-1C83-6BB2-6716-00445E38DF3C}"/>
                </a:ext>
              </a:extLst>
            </p:cNvPr>
            <p:cNvGrpSpPr/>
            <p:nvPr/>
          </p:nvGrpSpPr>
          <p:grpSpPr>
            <a:xfrm>
              <a:off x="6477855" y="1937345"/>
              <a:ext cx="3508375" cy="1852612"/>
              <a:chOff x="6191250" y="1814513"/>
              <a:chExt cx="3508375" cy="1852612"/>
            </a:xfrm>
          </p:grpSpPr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16FEE813-9BAC-0F08-AAF5-E1E9A7227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25" y="1814513"/>
                <a:ext cx="3429000" cy="1773238"/>
              </a:xfrm>
              <a:custGeom>
                <a:avLst/>
                <a:gdLst>
                  <a:gd name="T0" fmla="*/ 0 w 2160"/>
                  <a:gd name="T1" fmla="*/ 0 h 1117"/>
                  <a:gd name="T2" fmla="*/ 0 w 2160"/>
                  <a:gd name="T3" fmla="*/ 1117 h 1117"/>
                  <a:gd name="T4" fmla="*/ 2160 w 2160"/>
                  <a:gd name="T5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" h="1117">
                    <a:moveTo>
                      <a:pt x="0" y="0"/>
                    </a:moveTo>
                    <a:lnTo>
                      <a:pt x="0" y="1117"/>
                    </a:lnTo>
                    <a:lnTo>
                      <a:pt x="2160" y="1117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Line 9">
                <a:extLst>
                  <a:ext uri="{FF2B5EF4-FFF2-40B4-BE49-F238E27FC236}">
                    <a16:creationId xmlns:a16="http://schemas.microsoft.com/office/drawing/2014/main" id="{8DDE514E-3373-8F18-9E31-B6292C449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00888" y="3587750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Line 10">
                <a:extLst>
                  <a:ext uri="{FF2B5EF4-FFF2-40B4-BE49-F238E27FC236}">
                    <a16:creationId xmlns:a16="http://schemas.microsoft.com/office/drawing/2014/main" id="{814DF52A-A264-CCB0-0702-B7D1F0FFE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29563" y="3587750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Line 11">
                <a:extLst>
                  <a:ext uri="{FF2B5EF4-FFF2-40B4-BE49-F238E27FC236}">
                    <a16:creationId xmlns:a16="http://schemas.microsoft.com/office/drawing/2014/main" id="{8B9AAADB-C6AF-34A5-18E2-02B4D84B6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70625" y="3587750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CB06668B-ADDB-09E2-FEAC-19880AFE4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56650" y="3587750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7B03E552-9D09-34AA-F179-97A0C5699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85325" y="3587750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30">
                <a:extLst>
                  <a:ext uri="{FF2B5EF4-FFF2-40B4-BE49-F238E27FC236}">
                    <a16:creationId xmlns:a16="http://schemas.microsoft.com/office/drawing/2014/main" id="{84AB6483-355E-FDDB-76F8-BD6839208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1250" y="1843088"/>
                <a:ext cx="7937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31">
                <a:extLst>
                  <a:ext uri="{FF2B5EF4-FFF2-40B4-BE49-F238E27FC236}">
                    <a16:creationId xmlns:a16="http://schemas.microsoft.com/office/drawing/2014/main" id="{54D7842A-C8F8-4031-BD8D-06B2940CF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1250" y="2424113"/>
                <a:ext cx="7937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32">
                <a:extLst>
                  <a:ext uri="{FF2B5EF4-FFF2-40B4-BE49-F238E27FC236}">
                    <a16:creationId xmlns:a16="http://schemas.microsoft.com/office/drawing/2014/main" id="{F8020E12-DE0B-E56B-CABA-CED111B5D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1250" y="3005138"/>
                <a:ext cx="7937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33">
                <a:extLst>
                  <a:ext uri="{FF2B5EF4-FFF2-40B4-BE49-F238E27FC236}">
                    <a16:creationId xmlns:a16="http://schemas.microsoft.com/office/drawing/2014/main" id="{25FA6DE5-1F8E-7C99-AD39-BB3BFB838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1250" y="3587750"/>
                <a:ext cx="7937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48">
                <a:extLst>
                  <a:ext uri="{FF2B5EF4-FFF2-40B4-BE49-F238E27FC236}">
                    <a16:creationId xmlns:a16="http://schemas.microsoft.com/office/drawing/2014/main" id="{37F3C705-DC7D-E965-9E17-79DE6C08A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25" y="3113088"/>
                <a:ext cx="3325813" cy="474663"/>
              </a:xfrm>
              <a:custGeom>
                <a:avLst/>
                <a:gdLst>
                  <a:gd name="T0" fmla="*/ 2095 w 2095"/>
                  <a:gd name="T1" fmla="*/ 0 h 299"/>
                  <a:gd name="T2" fmla="*/ 1562 w 2095"/>
                  <a:gd name="T3" fmla="*/ 26 h 299"/>
                  <a:gd name="T4" fmla="*/ 1050 w 2095"/>
                  <a:gd name="T5" fmla="*/ 148 h 299"/>
                  <a:gd name="T6" fmla="*/ 522 w 2095"/>
                  <a:gd name="T7" fmla="*/ 178 h 299"/>
                  <a:gd name="T8" fmla="*/ 0 w 2095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5" h="299">
                    <a:moveTo>
                      <a:pt x="2095" y="0"/>
                    </a:moveTo>
                    <a:lnTo>
                      <a:pt x="1562" y="26"/>
                    </a:lnTo>
                    <a:lnTo>
                      <a:pt x="1050" y="148"/>
                    </a:lnTo>
                    <a:lnTo>
                      <a:pt x="522" y="178"/>
                    </a:lnTo>
                    <a:lnTo>
                      <a:pt x="0" y="299"/>
                    </a:lnTo>
                  </a:path>
                </a:pathLst>
              </a:custGeom>
              <a:noFill/>
              <a:ln w="25400" cap="rnd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Freeform 54">
                <a:extLst>
                  <a:ext uri="{FF2B5EF4-FFF2-40B4-BE49-F238E27FC236}">
                    <a16:creationId xmlns:a16="http://schemas.microsoft.com/office/drawing/2014/main" id="{F07DED6E-FFA2-EEA1-3F06-162EEA240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8238" y="3535363"/>
                <a:ext cx="103188" cy="10318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7"/>
                      <a:pt x="48" y="31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55">
                <a:extLst>
                  <a:ext uri="{FF2B5EF4-FFF2-40B4-BE49-F238E27FC236}">
                    <a16:creationId xmlns:a16="http://schemas.microsoft.com/office/drawing/2014/main" id="{34FC8D30-8734-36CE-5DBE-F1D2052D8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3343275"/>
                <a:ext cx="103188" cy="10318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0" y="48"/>
                      <a:pt x="36" y="45"/>
                      <a:pt x="41" y="41"/>
                    </a:cubicBezTo>
                    <a:cubicBezTo>
                      <a:pt x="45" y="36"/>
                      <a:pt x="48" y="30"/>
                      <a:pt x="48" y="24"/>
                    </a:cubicBezTo>
                    <a:cubicBezTo>
                      <a:pt x="48" y="17"/>
                      <a:pt x="45" y="11"/>
                      <a:pt x="41" y="7"/>
                    </a:cubicBezTo>
                    <a:cubicBezTo>
                      <a:pt x="36" y="2"/>
                      <a:pt x="30" y="0"/>
                      <a:pt x="24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5"/>
                      <a:pt x="17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56">
                <a:extLst>
                  <a:ext uri="{FF2B5EF4-FFF2-40B4-BE49-F238E27FC236}">
                    <a16:creationId xmlns:a16="http://schemas.microsoft.com/office/drawing/2014/main" id="{1DCBA55E-0234-5118-DE31-EF6B43D1C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6700" y="3295650"/>
                <a:ext cx="103188" cy="104775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1" y="48"/>
                      <a:pt x="37" y="45"/>
                      <a:pt x="41" y="41"/>
                    </a:cubicBezTo>
                    <a:cubicBezTo>
                      <a:pt x="46" y="36"/>
                      <a:pt x="48" y="30"/>
                      <a:pt x="48" y="24"/>
                    </a:cubicBezTo>
                    <a:cubicBezTo>
                      <a:pt x="48" y="17"/>
                      <a:pt x="46" y="11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3" y="11"/>
                      <a:pt x="0" y="17"/>
                      <a:pt x="0" y="24"/>
                    </a:cubicBezTo>
                    <a:cubicBezTo>
                      <a:pt x="0" y="30"/>
                      <a:pt x="3" y="36"/>
                      <a:pt x="7" y="41"/>
                    </a:cubicBezTo>
                    <a:cubicBezTo>
                      <a:pt x="12" y="45"/>
                      <a:pt x="18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57">
                <a:extLst>
                  <a:ext uri="{FF2B5EF4-FFF2-40B4-BE49-F238E27FC236}">
                    <a16:creationId xmlns:a16="http://schemas.microsoft.com/office/drawing/2014/main" id="{7DDAC8D7-FC17-4B2C-97D0-D808DD8E5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9500" y="3101975"/>
                <a:ext cx="103188" cy="104775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0" y="48"/>
                      <a:pt x="36" y="46"/>
                      <a:pt x="41" y="41"/>
                    </a:cubicBezTo>
                    <a:cubicBezTo>
                      <a:pt x="45" y="37"/>
                      <a:pt x="48" y="31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ubicBezTo>
                      <a:pt x="36" y="3"/>
                      <a:pt x="30" y="0"/>
                      <a:pt x="24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1"/>
                      <a:pt x="2" y="37"/>
                      <a:pt x="7" y="41"/>
                    </a:cubicBezTo>
                    <a:cubicBezTo>
                      <a:pt x="11" y="46"/>
                      <a:pt x="17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58">
                <a:extLst>
                  <a:ext uri="{FF2B5EF4-FFF2-40B4-BE49-F238E27FC236}">
                    <a16:creationId xmlns:a16="http://schemas.microsoft.com/office/drawing/2014/main" id="{FB59D7DF-F7DF-A567-E0E3-237827B8F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4050" y="3062288"/>
                <a:ext cx="103188" cy="10318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0" y="48"/>
                      <a:pt x="36" y="45"/>
                      <a:pt x="41" y="41"/>
                    </a:cubicBezTo>
                    <a:cubicBezTo>
                      <a:pt x="45" y="36"/>
                      <a:pt x="48" y="30"/>
                      <a:pt x="48" y="24"/>
                    </a:cubicBezTo>
                    <a:cubicBezTo>
                      <a:pt x="48" y="17"/>
                      <a:pt x="45" y="11"/>
                      <a:pt x="41" y="7"/>
                    </a:cubicBezTo>
                    <a:cubicBezTo>
                      <a:pt x="36" y="2"/>
                      <a:pt x="30" y="0"/>
                      <a:pt x="24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5"/>
                      <a:pt x="17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Freeform 72">
                <a:extLst>
                  <a:ext uri="{FF2B5EF4-FFF2-40B4-BE49-F238E27FC236}">
                    <a16:creationId xmlns:a16="http://schemas.microsoft.com/office/drawing/2014/main" id="{FD1DDC57-83A3-0E65-6ECB-F90FF246A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25" y="3397250"/>
                <a:ext cx="3330575" cy="190500"/>
              </a:xfrm>
              <a:custGeom>
                <a:avLst/>
                <a:gdLst>
                  <a:gd name="T0" fmla="*/ 2098 w 2098"/>
                  <a:gd name="T1" fmla="*/ 0 h 120"/>
                  <a:gd name="T2" fmla="*/ 1561 w 2098"/>
                  <a:gd name="T3" fmla="*/ 35 h 120"/>
                  <a:gd name="T4" fmla="*/ 1043 w 2098"/>
                  <a:gd name="T5" fmla="*/ 60 h 120"/>
                  <a:gd name="T6" fmla="*/ 522 w 2098"/>
                  <a:gd name="T7" fmla="*/ 91 h 120"/>
                  <a:gd name="T8" fmla="*/ 0 w 2098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8" h="120">
                    <a:moveTo>
                      <a:pt x="2098" y="0"/>
                    </a:moveTo>
                    <a:lnTo>
                      <a:pt x="1561" y="35"/>
                    </a:lnTo>
                    <a:lnTo>
                      <a:pt x="1043" y="60"/>
                    </a:lnTo>
                    <a:lnTo>
                      <a:pt x="522" y="91"/>
                    </a:lnTo>
                    <a:lnTo>
                      <a:pt x="0" y="120"/>
                    </a:lnTo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78">
                <a:extLst>
                  <a:ext uri="{FF2B5EF4-FFF2-40B4-BE49-F238E27FC236}">
                    <a16:creationId xmlns:a16="http://schemas.microsoft.com/office/drawing/2014/main" id="{9D22822D-B1D8-D864-74D7-094904770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8238" y="3535363"/>
                <a:ext cx="103188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3" y="12"/>
                      <a:pt x="0" y="18"/>
                      <a:pt x="0" y="24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7"/>
                      <a:pt x="48" y="31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79">
                <a:extLst>
                  <a:ext uri="{FF2B5EF4-FFF2-40B4-BE49-F238E27FC236}">
                    <a16:creationId xmlns:a16="http://schemas.microsoft.com/office/drawing/2014/main" id="{9EB724F1-7493-6B20-8D43-D3CE76F67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3490913"/>
                <a:ext cx="103188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2" y="12"/>
                      <a:pt x="0" y="18"/>
                      <a:pt x="0" y="24"/>
                    </a:cubicBezTo>
                    <a:cubicBezTo>
                      <a:pt x="0" y="31"/>
                      <a:pt x="2" y="37"/>
                      <a:pt x="7" y="41"/>
                    </a:cubicBezTo>
                    <a:cubicBezTo>
                      <a:pt x="11" y="46"/>
                      <a:pt x="17" y="48"/>
                      <a:pt x="24" y="48"/>
                    </a:cubicBezTo>
                    <a:cubicBezTo>
                      <a:pt x="30" y="48"/>
                      <a:pt x="36" y="46"/>
                      <a:pt x="41" y="41"/>
                    </a:cubicBezTo>
                    <a:cubicBezTo>
                      <a:pt x="45" y="37"/>
                      <a:pt x="48" y="31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ubicBezTo>
                      <a:pt x="36" y="3"/>
                      <a:pt x="30" y="0"/>
                      <a:pt x="24" y="0"/>
                    </a:cubicBezTo>
                    <a:cubicBezTo>
                      <a:pt x="17" y="0"/>
                      <a:pt x="11" y="3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80">
                <a:extLst>
                  <a:ext uri="{FF2B5EF4-FFF2-40B4-BE49-F238E27FC236}">
                    <a16:creationId xmlns:a16="http://schemas.microsoft.com/office/drawing/2014/main" id="{E009A8A3-C06E-8388-F030-3011DA904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5588" y="3440113"/>
                <a:ext cx="103188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2" y="12"/>
                      <a:pt x="0" y="18"/>
                      <a:pt x="0" y="24"/>
                    </a:cubicBezTo>
                    <a:cubicBezTo>
                      <a:pt x="0" y="31"/>
                      <a:pt x="2" y="37"/>
                      <a:pt x="7" y="41"/>
                    </a:cubicBezTo>
                    <a:cubicBezTo>
                      <a:pt x="11" y="46"/>
                      <a:pt x="17" y="48"/>
                      <a:pt x="24" y="48"/>
                    </a:cubicBezTo>
                    <a:cubicBezTo>
                      <a:pt x="30" y="48"/>
                      <a:pt x="36" y="46"/>
                      <a:pt x="41" y="41"/>
                    </a:cubicBezTo>
                    <a:cubicBezTo>
                      <a:pt x="45" y="37"/>
                      <a:pt x="48" y="31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ubicBezTo>
                      <a:pt x="36" y="3"/>
                      <a:pt x="30" y="0"/>
                      <a:pt x="24" y="0"/>
                    </a:cubicBezTo>
                    <a:cubicBezTo>
                      <a:pt x="17" y="0"/>
                      <a:pt x="11" y="3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81">
                <a:extLst>
                  <a:ext uri="{FF2B5EF4-FFF2-40B4-BE49-F238E27FC236}">
                    <a16:creationId xmlns:a16="http://schemas.microsoft.com/office/drawing/2014/main" id="{22373CA8-CDDA-C374-DD05-0E7023B48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4900" y="3402013"/>
                <a:ext cx="103188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2" y="11"/>
                      <a:pt x="0" y="17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5"/>
                      <a:pt x="17" y="48"/>
                      <a:pt x="24" y="48"/>
                    </a:cubicBezTo>
                    <a:cubicBezTo>
                      <a:pt x="30" y="48"/>
                      <a:pt x="36" y="45"/>
                      <a:pt x="41" y="41"/>
                    </a:cubicBezTo>
                    <a:cubicBezTo>
                      <a:pt x="45" y="36"/>
                      <a:pt x="48" y="30"/>
                      <a:pt x="48" y="24"/>
                    </a:cubicBezTo>
                    <a:cubicBezTo>
                      <a:pt x="48" y="17"/>
                      <a:pt x="45" y="11"/>
                      <a:pt x="41" y="7"/>
                    </a:cubicBezTo>
                    <a:cubicBezTo>
                      <a:pt x="36" y="2"/>
                      <a:pt x="30" y="0"/>
                      <a:pt x="24" y="0"/>
                    </a:cubicBezTo>
                    <a:cubicBezTo>
                      <a:pt x="17" y="0"/>
                      <a:pt x="11" y="2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Freeform 82">
                <a:extLst>
                  <a:ext uri="{FF2B5EF4-FFF2-40B4-BE49-F238E27FC236}">
                    <a16:creationId xmlns:a16="http://schemas.microsoft.com/office/drawing/2014/main" id="{C378CF88-B9CC-E80D-8B94-B026AE38D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813" y="3346450"/>
                <a:ext cx="103188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2" y="11"/>
                      <a:pt x="0" y="17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2" y="45"/>
                      <a:pt x="17" y="48"/>
                      <a:pt x="24" y="48"/>
                    </a:cubicBezTo>
                    <a:cubicBezTo>
                      <a:pt x="31" y="48"/>
                      <a:pt x="36" y="45"/>
                      <a:pt x="41" y="41"/>
                    </a:cubicBezTo>
                    <a:cubicBezTo>
                      <a:pt x="46" y="36"/>
                      <a:pt x="48" y="30"/>
                      <a:pt x="48" y="24"/>
                    </a:cubicBezTo>
                    <a:cubicBezTo>
                      <a:pt x="48" y="17"/>
                      <a:pt x="46" y="11"/>
                      <a:pt x="41" y="7"/>
                    </a:cubicBezTo>
                    <a:cubicBezTo>
                      <a:pt x="36" y="2"/>
                      <a:pt x="31" y="0"/>
                      <a:pt x="24" y="0"/>
                    </a:cubicBezTo>
                    <a:cubicBezTo>
                      <a:pt x="17" y="0"/>
                      <a:pt x="12" y="2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C4E341EF-6E45-E641-4572-0730A091E84B}"/>
                </a:ext>
              </a:extLst>
            </p:cNvPr>
            <p:cNvGrpSpPr/>
            <p:nvPr/>
          </p:nvGrpSpPr>
          <p:grpSpPr>
            <a:xfrm>
              <a:off x="6477855" y="4346553"/>
              <a:ext cx="3508375" cy="1851025"/>
              <a:chOff x="6191250" y="4278313"/>
              <a:chExt cx="3508375" cy="1851025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6B555C2E-E233-4524-0C96-698F7EFD7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25" y="4278313"/>
                <a:ext cx="3429000" cy="1771650"/>
              </a:xfrm>
              <a:custGeom>
                <a:avLst/>
                <a:gdLst>
                  <a:gd name="T0" fmla="*/ 0 w 2160"/>
                  <a:gd name="T1" fmla="*/ 0 h 1116"/>
                  <a:gd name="T2" fmla="*/ 0 w 2160"/>
                  <a:gd name="T3" fmla="*/ 1116 h 1116"/>
                  <a:gd name="T4" fmla="*/ 2160 w 2160"/>
                  <a:gd name="T5" fmla="*/ 1116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" h="1116">
                    <a:moveTo>
                      <a:pt x="0" y="0"/>
                    </a:moveTo>
                    <a:lnTo>
                      <a:pt x="0" y="1116"/>
                    </a:lnTo>
                    <a:lnTo>
                      <a:pt x="2160" y="1116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8">
                <a:extLst>
                  <a:ext uri="{FF2B5EF4-FFF2-40B4-BE49-F238E27FC236}">
                    <a16:creationId xmlns:a16="http://schemas.microsoft.com/office/drawing/2014/main" id="{F2E803B6-0DD5-A013-921F-D99676B76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29563" y="6049963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9">
                <a:extLst>
                  <a:ext uri="{FF2B5EF4-FFF2-40B4-BE49-F238E27FC236}">
                    <a16:creationId xmlns:a16="http://schemas.microsoft.com/office/drawing/2014/main" id="{F07BEE11-03B4-54B4-5130-F649B73A5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00888" y="6049963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20">
                <a:extLst>
                  <a:ext uri="{FF2B5EF4-FFF2-40B4-BE49-F238E27FC236}">
                    <a16:creationId xmlns:a16="http://schemas.microsoft.com/office/drawing/2014/main" id="{E53CBE6B-7CBB-C715-D1CB-7C04B23B1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70625" y="6049963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27">
                <a:extLst>
                  <a:ext uri="{FF2B5EF4-FFF2-40B4-BE49-F238E27FC236}">
                    <a16:creationId xmlns:a16="http://schemas.microsoft.com/office/drawing/2014/main" id="{CF032B2A-E3D8-AA28-8D3C-EC30C3200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85325" y="6049963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28">
                <a:extLst>
                  <a:ext uri="{FF2B5EF4-FFF2-40B4-BE49-F238E27FC236}">
                    <a16:creationId xmlns:a16="http://schemas.microsoft.com/office/drawing/2014/main" id="{2BC0B6E3-AEF8-82F1-CB4B-B662885CE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56650" y="6049963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34">
                <a:extLst>
                  <a:ext uri="{FF2B5EF4-FFF2-40B4-BE49-F238E27FC236}">
                    <a16:creationId xmlns:a16="http://schemas.microsoft.com/office/drawing/2014/main" id="{94217851-3E67-B1E1-556D-356D31627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1250" y="4306888"/>
                <a:ext cx="7937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35">
                <a:extLst>
                  <a:ext uri="{FF2B5EF4-FFF2-40B4-BE49-F238E27FC236}">
                    <a16:creationId xmlns:a16="http://schemas.microsoft.com/office/drawing/2014/main" id="{3C1A9893-CB6C-934A-286C-C57D90BF5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1250" y="4887913"/>
                <a:ext cx="7937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36">
                <a:extLst>
                  <a:ext uri="{FF2B5EF4-FFF2-40B4-BE49-F238E27FC236}">
                    <a16:creationId xmlns:a16="http://schemas.microsoft.com/office/drawing/2014/main" id="{8227E4DB-989B-C297-2F79-6ACF077E8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1250" y="5468938"/>
                <a:ext cx="7937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37">
                <a:extLst>
                  <a:ext uri="{FF2B5EF4-FFF2-40B4-BE49-F238E27FC236}">
                    <a16:creationId xmlns:a16="http://schemas.microsoft.com/office/drawing/2014/main" id="{E423D597-E416-F1EF-A687-7C3504895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1250" y="6049963"/>
                <a:ext cx="7937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Freeform 47">
                <a:extLst>
                  <a:ext uri="{FF2B5EF4-FFF2-40B4-BE49-F238E27FC236}">
                    <a16:creationId xmlns:a16="http://schemas.microsoft.com/office/drawing/2014/main" id="{FE4EDD74-A9C3-3504-AA18-991B8A7DA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25" y="4719638"/>
                <a:ext cx="3321050" cy="1330325"/>
              </a:xfrm>
              <a:custGeom>
                <a:avLst/>
                <a:gdLst>
                  <a:gd name="T0" fmla="*/ 2092 w 2092"/>
                  <a:gd name="T1" fmla="*/ 0 h 838"/>
                  <a:gd name="T2" fmla="*/ 1568 w 2092"/>
                  <a:gd name="T3" fmla="*/ 77 h 838"/>
                  <a:gd name="T4" fmla="*/ 1045 w 2092"/>
                  <a:gd name="T5" fmla="*/ 441 h 838"/>
                  <a:gd name="T6" fmla="*/ 518 w 2092"/>
                  <a:gd name="T7" fmla="*/ 628 h 838"/>
                  <a:gd name="T8" fmla="*/ 0 w 2092"/>
                  <a:gd name="T9" fmla="*/ 83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2" h="838">
                    <a:moveTo>
                      <a:pt x="2092" y="0"/>
                    </a:moveTo>
                    <a:lnTo>
                      <a:pt x="1568" y="77"/>
                    </a:lnTo>
                    <a:lnTo>
                      <a:pt x="1045" y="441"/>
                    </a:lnTo>
                    <a:lnTo>
                      <a:pt x="518" y="628"/>
                    </a:lnTo>
                    <a:lnTo>
                      <a:pt x="0" y="838"/>
                    </a:lnTo>
                  </a:path>
                </a:pathLst>
              </a:custGeom>
              <a:noFill/>
              <a:ln w="25400" cap="rnd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59">
                <a:extLst>
                  <a:ext uri="{FF2B5EF4-FFF2-40B4-BE49-F238E27FC236}">
                    <a16:creationId xmlns:a16="http://schemas.microsoft.com/office/drawing/2014/main" id="{6CF1ED13-59D7-73C7-7AEC-43702E94B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0875" y="4667250"/>
                <a:ext cx="103188" cy="10318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0" y="48"/>
                      <a:pt x="36" y="46"/>
                      <a:pt x="41" y="41"/>
                    </a:cubicBezTo>
                    <a:cubicBezTo>
                      <a:pt x="45" y="37"/>
                      <a:pt x="48" y="31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ubicBezTo>
                      <a:pt x="36" y="3"/>
                      <a:pt x="30" y="0"/>
                      <a:pt x="24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1"/>
                      <a:pt x="2" y="37"/>
                      <a:pt x="7" y="41"/>
                    </a:cubicBezTo>
                    <a:cubicBezTo>
                      <a:pt x="11" y="46"/>
                      <a:pt x="17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60">
                <a:extLst>
                  <a:ext uri="{FF2B5EF4-FFF2-40B4-BE49-F238E27FC236}">
                    <a16:creationId xmlns:a16="http://schemas.microsoft.com/office/drawing/2014/main" id="{ACFA37F1-82E2-8613-5F33-D1AE78D75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7438" y="4791075"/>
                <a:ext cx="103188" cy="10318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6"/>
                      <a:pt x="48" y="31"/>
                      <a:pt x="48" y="24"/>
                    </a:cubicBezTo>
                    <a:cubicBezTo>
                      <a:pt x="48" y="17"/>
                      <a:pt x="46" y="12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3" y="12"/>
                      <a:pt x="0" y="17"/>
                      <a:pt x="0" y="24"/>
                    </a:cubicBezTo>
                    <a:cubicBezTo>
                      <a:pt x="0" y="31"/>
                      <a:pt x="3" y="36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61">
                <a:extLst>
                  <a:ext uri="{FF2B5EF4-FFF2-40B4-BE49-F238E27FC236}">
                    <a16:creationId xmlns:a16="http://schemas.microsoft.com/office/drawing/2014/main" id="{2CAF8E62-845A-38FA-3AA5-C2859FAD3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5" y="5367338"/>
                <a:ext cx="103188" cy="10318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0" y="48"/>
                      <a:pt x="36" y="46"/>
                      <a:pt x="41" y="41"/>
                    </a:cubicBezTo>
                    <a:cubicBezTo>
                      <a:pt x="45" y="37"/>
                      <a:pt x="48" y="31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ubicBezTo>
                      <a:pt x="36" y="3"/>
                      <a:pt x="30" y="0"/>
                      <a:pt x="24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1"/>
                      <a:pt x="2" y="37"/>
                      <a:pt x="7" y="41"/>
                    </a:cubicBezTo>
                    <a:cubicBezTo>
                      <a:pt x="11" y="46"/>
                      <a:pt x="17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Freeform 62">
                <a:extLst>
                  <a:ext uri="{FF2B5EF4-FFF2-40B4-BE49-F238E27FC236}">
                    <a16:creationId xmlns:a16="http://schemas.microsoft.com/office/drawing/2014/main" id="{DE638BB0-0FA1-140C-4966-DC4982140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5664200"/>
                <a:ext cx="103188" cy="10318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6"/>
                      <a:pt x="48" y="31"/>
                      <a:pt x="48" y="24"/>
                    </a:cubicBezTo>
                    <a:cubicBezTo>
                      <a:pt x="48" y="17"/>
                      <a:pt x="46" y="12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3" y="12"/>
                      <a:pt x="0" y="17"/>
                      <a:pt x="0" y="24"/>
                    </a:cubicBezTo>
                    <a:cubicBezTo>
                      <a:pt x="0" y="31"/>
                      <a:pt x="3" y="36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63">
                <a:extLst>
                  <a:ext uri="{FF2B5EF4-FFF2-40B4-BE49-F238E27FC236}">
                    <a16:creationId xmlns:a16="http://schemas.microsoft.com/office/drawing/2014/main" id="{E2220D43-6C02-9741-4672-9717684DB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8238" y="5997575"/>
                <a:ext cx="103188" cy="104775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7"/>
                      <a:pt x="48" y="31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71">
                <a:extLst>
                  <a:ext uri="{FF2B5EF4-FFF2-40B4-BE49-F238E27FC236}">
                    <a16:creationId xmlns:a16="http://schemas.microsoft.com/office/drawing/2014/main" id="{D2FB1EFE-987E-448A-616E-D993707AB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25" y="5395913"/>
                <a:ext cx="3324225" cy="654050"/>
              </a:xfrm>
              <a:custGeom>
                <a:avLst/>
                <a:gdLst>
                  <a:gd name="T0" fmla="*/ 2094 w 2094"/>
                  <a:gd name="T1" fmla="*/ 0 h 412"/>
                  <a:gd name="T2" fmla="*/ 1566 w 2094"/>
                  <a:gd name="T3" fmla="*/ 156 h 412"/>
                  <a:gd name="T4" fmla="*/ 1042 w 2094"/>
                  <a:gd name="T5" fmla="*/ 154 h 412"/>
                  <a:gd name="T6" fmla="*/ 527 w 2094"/>
                  <a:gd name="T7" fmla="*/ 230 h 412"/>
                  <a:gd name="T8" fmla="*/ 0 w 2094"/>
                  <a:gd name="T9" fmla="*/ 41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4" h="412">
                    <a:moveTo>
                      <a:pt x="2094" y="0"/>
                    </a:moveTo>
                    <a:lnTo>
                      <a:pt x="1566" y="156"/>
                    </a:lnTo>
                    <a:lnTo>
                      <a:pt x="1042" y="154"/>
                    </a:lnTo>
                    <a:lnTo>
                      <a:pt x="527" y="230"/>
                    </a:lnTo>
                    <a:lnTo>
                      <a:pt x="0" y="412"/>
                    </a:lnTo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Freeform 83">
                <a:extLst>
                  <a:ext uri="{FF2B5EF4-FFF2-40B4-BE49-F238E27FC236}">
                    <a16:creationId xmlns:a16="http://schemas.microsoft.com/office/drawing/2014/main" id="{A51398A0-AAF0-F449-5F23-0E5C70F48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2463" y="5343525"/>
                <a:ext cx="103188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2" y="12"/>
                      <a:pt x="0" y="18"/>
                      <a:pt x="0" y="24"/>
                    </a:cubicBezTo>
                    <a:cubicBezTo>
                      <a:pt x="0" y="31"/>
                      <a:pt x="2" y="37"/>
                      <a:pt x="7" y="41"/>
                    </a:cubicBezTo>
                    <a:cubicBezTo>
                      <a:pt x="11" y="46"/>
                      <a:pt x="17" y="48"/>
                      <a:pt x="24" y="48"/>
                    </a:cubicBezTo>
                    <a:cubicBezTo>
                      <a:pt x="30" y="48"/>
                      <a:pt x="36" y="46"/>
                      <a:pt x="41" y="41"/>
                    </a:cubicBezTo>
                    <a:cubicBezTo>
                      <a:pt x="45" y="37"/>
                      <a:pt x="48" y="31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ubicBezTo>
                      <a:pt x="36" y="3"/>
                      <a:pt x="30" y="0"/>
                      <a:pt x="24" y="0"/>
                    </a:cubicBezTo>
                    <a:cubicBezTo>
                      <a:pt x="17" y="0"/>
                      <a:pt x="11" y="3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Freeform 84">
                <a:extLst>
                  <a:ext uri="{FF2B5EF4-FFF2-40B4-BE49-F238E27FC236}">
                    <a16:creationId xmlns:a16="http://schemas.microsoft.com/office/drawing/2014/main" id="{F2E5FF6B-C0EA-F522-FB34-CC74BBB49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5850" y="5591175"/>
                <a:ext cx="103188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3" y="12"/>
                      <a:pt x="0" y="17"/>
                      <a:pt x="0" y="24"/>
                    </a:cubicBezTo>
                    <a:cubicBezTo>
                      <a:pt x="0" y="31"/>
                      <a:pt x="3" y="36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6"/>
                      <a:pt x="48" y="31"/>
                      <a:pt x="48" y="24"/>
                    </a:cubicBezTo>
                    <a:cubicBezTo>
                      <a:pt x="48" y="17"/>
                      <a:pt x="46" y="12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Freeform 85">
                <a:extLst>
                  <a:ext uri="{FF2B5EF4-FFF2-40B4-BE49-F238E27FC236}">
                    <a16:creationId xmlns:a16="http://schemas.microsoft.com/office/drawing/2014/main" id="{E1E1FD6C-BA7F-6E80-EAE7-269DCC4FE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2413" y="5589588"/>
                <a:ext cx="104775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2" y="12"/>
                      <a:pt x="0" y="17"/>
                      <a:pt x="0" y="24"/>
                    </a:cubicBezTo>
                    <a:cubicBezTo>
                      <a:pt x="0" y="31"/>
                      <a:pt x="2" y="36"/>
                      <a:pt x="7" y="41"/>
                    </a:cubicBezTo>
                    <a:cubicBezTo>
                      <a:pt x="11" y="46"/>
                      <a:pt x="17" y="48"/>
                      <a:pt x="24" y="48"/>
                    </a:cubicBezTo>
                    <a:cubicBezTo>
                      <a:pt x="30" y="48"/>
                      <a:pt x="36" y="46"/>
                      <a:pt x="41" y="41"/>
                    </a:cubicBezTo>
                    <a:cubicBezTo>
                      <a:pt x="45" y="36"/>
                      <a:pt x="48" y="31"/>
                      <a:pt x="48" y="24"/>
                    </a:cubicBezTo>
                    <a:cubicBezTo>
                      <a:pt x="48" y="17"/>
                      <a:pt x="45" y="12"/>
                      <a:pt x="41" y="7"/>
                    </a:cubicBezTo>
                    <a:cubicBezTo>
                      <a:pt x="36" y="2"/>
                      <a:pt x="30" y="0"/>
                      <a:pt x="24" y="0"/>
                    </a:cubicBezTo>
                    <a:cubicBezTo>
                      <a:pt x="17" y="0"/>
                      <a:pt x="11" y="2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Freeform 86">
                <a:extLst>
                  <a:ext uri="{FF2B5EF4-FFF2-40B4-BE49-F238E27FC236}">
                    <a16:creationId xmlns:a16="http://schemas.microsoft.com/office/drawing/2014/main" id="{E547B546-E9B9-8562-77BA-C1303C961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438" y="5710238"/>
                <a:ext cx="103188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2" y="11"/>
                      <a:pt x="0" y="17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2" y="45"/>
                      <a:pt x="17" y="48"/>
                      <a:pt x="24" y="48"/>
                    </a:cubicBezTo>
                    <a:cubicBezTo>
                      <a:pt x="31" y="48"/>
                      <a:pt x="36" y="45"/>
                      <a:pt x="41" y="41"/>
                    </a:cubicBezTo>
                    <a:cubicBezTo>
                      <a:pt x="46" y="36"/>
                      <a:pt x="48" y="30"/>
                      <a:pt x="48" y="24"/>
                    </a:cubicBezTo>
                    <a:cubicBezTo>
                      <a:pt x="48" y="17"/>
                      <a:pt x="46" y="11"/>
                      <a:pt x="41" y="7"/>
                    </a:cubicBezTo>
                    <a:cubicBezTo>
                      <a:pt x="36" y="2"/>
                      <a:pt x="31" y="0"/>
                      <a:pt x="24" y="0"/>
                    </a:cubicBezTo>
                    <a:cubicBezTo>
                      <a:pt x="17" y="0"/>
                      <a:pt x="12" y="2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Freeform 87">
                <a:extLst>
                  <a:ext uri="{FF2B5EF4-FFF2-40B4-BE49-F238E27FC236}">
                    <a16:creationId xmlns:a16="http://schemas.microsoft.com/office/drawing/2014/main" id="{7BF87BCC-12E2-9134-0370-C2E543598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8238" y="5997575"/>
                <a:ext cx="103188" cy="104775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3" y="12"/>
                      <a:pt x="0" y="18"/>
                      <a:pt x="0" y="24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7"/>
                      <a:pt x="48" y="31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8" name="Groupe 97">
              <a:extLst>
                <a:ext uri="{FF2B5EF4-FFF2-40B4-BE49-F238E27FC236}">
                  <a16:creationId xmlns:a16="http://schemas.microsoft.com/office/drawing/2014/main" id="{1C354997-9B07-B386-52C5-5D5BCA56F386}"/>
                </a:ext>
              </a:extLst>
            </p:cNvPr>
            <p:cNvGrpSpPr/>
            <p:nvPr/>
          </p:nvGrpSpPr>
          <p:grpSpPr>
            <a:xfrm>
              <a:off x="1885218" y="4346553"/>
              <a:ext cx="3508375" cy="1851025"/>
              <a:chOff x="1598613" y="4278313"/>
              <a:chExt cx="3508375" cy="1851025"/>
            </a:xfrm>
          </p:grpSpPr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67B7B8F4-FCE4-789A-AA17-EF4FDF48D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4278313"/>
                <a:ext cx="3429000" cy="1771650"/>
              </a:xfrm>
              <a:custGeom>
                <a:avLst/>
                <a:gdLst>
                  <a:gd name="T0" fmla="*/ 2160 w 2160"/>
                  <a:gd name="T1" fmla="*/ 1116 h 1116"/>
                  <a:gd name="T2" fmla="*/ 0 w 2160"/>
                  <a:gd name="T3" fmla="*/ 1116 h 1116"/>
                  <a:gd name="T4" fmla="*/ 0 w 2160"/>
                  <a:gd name="T5" fmla="*/ 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" h="1116">
                    <a:moveTo>
                      <a:pt x="2160" y="1116"/>
                    </a:moveTo>
                    <a:lnTo>
                      <a:pt x="0" y="1116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7C0C4593-111A-DEAF-E284-E3CDB1ABC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94275" y="6049963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65481D05-032D-DD9B-EE33-6EA597342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4013" y="6049963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17">
                <a:extLst>
                  <a:ext uri="{FF2B5EF4-FFF2-40B4-BE49-F238E27FC236}">
                    <a16:creationId xmlns:a16="http://schemas.microsoft.com/office/drawing/2014/main" id="{8AEF2E90-9D8C-ED56-7E3E-FB1EE0B44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6925" y="6049963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F714B637-E25A-2FD8-B78D-6AAB4BBE7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8250" y="6049963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5C594F1-29E6-DA4E-F6FC-C44AF9809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7988" y="6049963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41">
                <a:extLst>
                  <a:ext uri="{FF2B5EF4-FFF2-40B4-BE49-F238E27FC236}">
                    <a16:creationId xmlns:a16="http://schemas.microsoft.com/office/drawing/2014/main" id="{0DA85912-A6AD-EC94-045B-7BD251DB0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8613" y="4306888"/>
                <a:ext cx="7937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42">
                <a:extLst>
                  <a:ext uri="{FF2B5EF4-FFF2-40B4-BE49-F238E27FC236}">
                    <a16:creationId xmlns:a16="http://schemas.microsoft.com/office/drawing/2014/main" id="{BE023BE8-512F-2BCE-6600-1251C82E9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8613" y="4887913"/>
                <a:ext cx="7937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43">
                <a:extLst>
                  <a:ext uri="{FF2B5EF4-FFF2-40B4-BE49-F238E27FC236}">
                    <a16:creationId xmlns:a16="http://schemas.microsoft.com/office/drawing/2014/main" id="{7DA16562-BEAE-12EC-8FE8-7B305CF84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8613" y="5468938"/>
                <a:ext cx="7937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44">
                <a:extLst>
                  <a:ext uri="{FF2B5EF4-FFF2-40B4-BE49-F238E27FC236}">
                    <a16:creationId xmlns:a16="http://schemas.microsoft.com/office/drawing/2014/main" id="{5ABA7132-7667-A447-C798-AF1BD3842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8613" y="6049963"/>
                <a:ext cx="7937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46">
                <a:extLst>
                  <a:ext uri="{FF2B5EF4-FFF2-40B4-BE49-F238E27FC236}">
                    <a16:creationId xmlns:a16="http://schemas.microsoft.com/office/drawing/2014/main" id="{9E693D2C-6C70-FB1E-EFC6-02D368205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4556125"/>
                <a:ext cx="3330575" cy="1493838"/>
              </a:xfrm>
              <a:custGeom>
                <a:avLst/>
                <a:gdLst>
                  <a:gd name="T0" fmla="*/ 2098 w 2098"/>
                  <a:gd name="T1" fmla="*/ 0 h 941"/>
                  <a:gd name="T2" fmla="*/ 1570 w 2098"/>
                  <a:gd name="T3" fmla="*/ 106 h 941"/>
                  <a:gd name="T4" fmla="*/ 1053 w 2098"/>
                  <a:gd name="T5" fmla="*/ 544 h 941"/>
                  <a:gd name="T6" fmla="*/ 515 w 2098"/>
                  <a:gd name="T7" fmla="*/ 728 h 941"/>
                  <a:gd name="T8" fmla="*/ 0 w 2098"/>
                  <a:gd name="T9" fmla="*/ 941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8" h="941">
                    <a:moveTo>
                      <a:pt x="2098" y="0"/>
                    </a:moveTo>
                    <a:lnTo>
                      <a:pt x="1570" y="106"/>
                    </a:lnTo>
                    <a:lnTo>
                      <a:pt x="1053" y="544"/>
                    </a:lnTo>
                    <a:lnTo>
                      <a:pt x="515" y="728"/>
                    </a:lnTo>
                    <a:lnTo>
                      <a:pt x="0" y="941"/>
                    </a:lnTo>
                  </a:path>
                </a:pathLst>
              </a:custGeom>
              <a:noFill/>
              <a:ln w="25400" cap="rnd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64">
                <a:extLst>
                  <a:ext uri="{FF2B5EF4-FFF2-40B4-BE49-F238E27FC236}">
                    <a16:creationId xmlns:a16="http://schemas.microsoft.com/office/drawing/2014/main" id="{2ACAC5FE-507E-0CD0-77BC-952F340BE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6175" y="4503738"/>
                <a:ext cx="103188" cy="10318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1" y="48"/>
                      <a:pt x="37" y="45"/>
                      <a:pt x="41" y="41"/>
                    </a:cubicBezTo>
                    <a:cubicBezTo>
                      <a:pt x="46" y="36"/>
                      <a:pt x="48" y="30"/>
                      <a:pt x="48" y="24"/>
                    </a:cubicBezTo>
                    <a:cubicBezTo>
                      <a:pt x="48" y="17"/>
                      <a:pt x="46" y="11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3" y="11"/>
                      <a:pt x="0" y="17"/>
                      <a:pt x="0" y="24"/>
                    </a:cubicBezTo>
                    <a:cubicBezTo>
                      <a:pt x="0" y="30"/>
                      <a:pt x="3" y="36"/>
                      <a:pt x="7" y="41"/>
                    </a:cubicBezTo>
                    <a:cubicBezTo>
                      <a:pt x="12" y="45"/>
                      <a:pt x="18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65">
                <a:extLst>
                  <a:ext uri="{FF2B5EF4-FFF2-40B4-BE49-F238E27FC236}">
                    <a16:creationId xmlns:a16="http://schemas.microsoft.com/office/drawing/2014/main" id="{03572579-D934-F6F8-C9A5-A2D0F2608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563" y="4672013"/>
                <a:ext cx="103188" cy="10318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7"/>
                      <a:pt x="48" y="31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66">
                <a:extLst>
                  <a:ext uri="{FF2B5EF4-FFF2-40B4-BE49-F238E27FC236}">
                    <a16:creationId xmlns:a16="http://schemas.microsoft.com/office/drawing/2014/main" id="{D7CA95C1-744D-67AE-C922-AD4BD7D51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238" y="5367338"/>
                <a:ext cx="103188" cy="10318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7"/>
                      <a:pt x="48" y="31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67">
                <a:extLst>
                  <a:ext uri="{FF2B5EF4-FFF2-40B4-BE49-F238E27FC236}">
                    <a16:creationId xmlns:a16="http://schemas.microsoft.com/office/drawing/2014/main" id="{BCDF8632-4095-56A8-879F-7409F6B4C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163" y="5661025"/>
                <a:ext cx="103188" cy="10318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1" y="48"/>
                      <a:pt x="37" y="45"/>
                      <a:pt x="41" y="41"/>
                    </a:cubicBezTo>
                    <a:cubicBezTo>
                      <a:pt x="46" y="36"/>
                      <a:pt x="48" y="30"/>
                      <a:pt x="48" y="24"/>
                    </a:cubicBezTo>
                    <a:cubicBezTo>
                      <a:pt x="48" y="17"/>
                      <a:pt x="46" y="11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3" y="11"/>
                      <a:pt x="0" y="17"/>
                      <a:pt x="0" y="24"/>
                    </a:cubicBezTo>
                    <a:cubicBezTo>
                      <a:pt x="0" y="30"/>
                      <a:pt x="3" y="36"/>
                      <a:pt x="7" y="41"/>
                    </a:cubicBezTo>
                    <a:cubicBezTo>
                      <a:pt x="12" y="45"/>
                      <a:pt x="18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68">
                <a:extLst>
                  <a:ext uri="{FF2B5EF4-FFF2-40B4-BE49-F238E27FC236}">
                    <a16:creationId xmlns:a16="http://schemas.microsoft.com/office/drawing/2014/main" id="{E1D57CC0-D7A6-3083-0B1F-99E1E6256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600" y="5997575"/>
                <a:ext cx="104775" cy="104775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7 w 48"/>
                  <a:gd name="T15" fmla="*/ 41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7"/>
                      <a:pt x="48" y="31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70">
                <a:extLst>
                  <a:ext uri="{FF2B5EF4-FFF2-40B4-BE49-F238E27FC236}">
                    <a16:creationId xmlns:a16="http://schemas.microsoft.com/office/drawing/2014/main" id="{6584A438-D8ED-9411-3BEF-1B7938222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226050"/>
                <a:ext cx="3313113" cy="823913"/>
              </a:xfrm>
              <a:custGeom>
                <a:avLst/>
                <a:gdLst>
                  <a:gd name="T0" fmla="*/ 2087 w 2087"/>
                  <a:gd name="T1" fmla="*/ 0 h 519"/>
                  <a:gd name="T2" fmla="*/ 1570 w 2087"/>
                  <a:gd name="T3" fmla="*/ 198 h 519"/>
                  <a:gd name="T4" fmla="*/ 1053 w 2087"/>
                  <a:gd name="T5" fmla="*/ 232 h 519"/>
                  <a:gd name="T6" fmla="*/ 526 w 2087"/>
                  <a:gd name="T7" fmla="*/ 343 h 519"/>
                  <a:gd name="T8" fmla="*/ 0 w 2087"/>
                  <a:gd name="T9" fmla="*/ 51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7" h="519">
                    <a:moveTo>
                      <a:pt x="2087" y="0"/>
                    </a:moveTo>
                    <a:lnTo>
                      <a:pt x="1570" y="198"/>
                    </a:lnTo>
                    <a:lnTo>
                      <a:pt x="1053" y="232"/>
                    </a:lnTo>
                    <a:lnTo>
                      <a:pt x="526" y="343"/>
                    </a:lnTo>
                    <a:lnTo>
                      <a:pt x="0" y="519"/>
                    </a:lnTo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Freeform 88">
                <a:extLst>
                  <a:ext uri="{FF2B5EF4-FFF2-40B4-BE49-F238E27FC236}">
                    <a16:creationId xmlns:a16="http://schemas.microsoft.com/office/drawing/2014/main" id="{E5A00B9E-BD3A-5EED-469D-37FFA2410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713" y="5173663"/>
                <a:ext cx="103188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3" y="11"/>
                      <a:pt x="0" y="17"/>
                      <a:pt x="0" y="24"/>
                    </a:cubicBezTo>
                    <a:cubicBezTo>
                      <a:pt x="0" y="30"/>
                      <a:pt x="3" y="36"/>
                      <a:pt x="7" y="41"/>
                    </a:cubicBezTo>
                    <a:cubicBezTo>
                      <a:pt x="12" y="45"/>
                      <a:pt x="18" y="48"/>
                      <a:pt x="24" y="48"/>
                    </a:cubicBezTo>
                    <a:cubicBezTo>
                      <a:pt x="31" y="48"/>
                      <a:pt x="37" y="45"/>
                      <a:pt x="41" y="41"/>
                    </a:cubicBezTo>
                    <a:cubicBezTo>
                      <a:pt x="46" y="36"/>
                      <a:pt x="48" y="30"/>
                      <a:pt x="48" y="24"/>
                    </a:cubicBezTo>
                    <a:cubicBezTo>
                      <a:pt x="48" y="17"/>
                      <a:pt x="46" y="11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Freeform 89">
                <a:extLst>
                  <a:ext uri="{FF2B5EF4-FFF2-40B4-BE49-F238E27FC236}">
                    <a16:creationId xmlns:a16="http://schemas.microsoft.com/office/drawing/2014/main" id="{333624D4-CBFE-92CB-4E8A-A97239C8F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563" y="5487988"/>
                <a:ext cx="103188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3" y="12"/>
                      <a:pt x="0" y="17"/>
                      <a:pt x="0" y="24"/>
                    </a:cubicBezTo>
                    <a:cubicBezTo>
                      <a:pt x="0" y="31"/>
                      <a:pt x="3" y="36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6"/>
                      <a:pt x="48" y="31"/>
                      <a:pt x="48" y="24"/>
                    </a:cubicBezTo>
                    <a:cubicBezTo>
                      <a:pt x="48" y="17"/>
                      <a:pt x="46" y="12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Freeform 90">
                <a:extLst>
                  <a:ext uri="{FF2B5EF4-FFF2-40B4-BE49-F238E27FC236}">
                    <a16:creationId xmlns:a16="http://schemas.microsoft.com/office/drawing/2014/main" id="{5A195006-F9DA-5487-EAC5-F3159098D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238" y="5541963"/>
                <a:ext cx="103188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3" y="12"/>
                      <a:pt x="0" y="18"/>
                      <a:pt x="0" y="24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7"/>
                      <a:pt x="48" y="31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91">
                <a:extLst>
                  <a:ext uri="{FF2B5EF4-FFF2-40B4-BE49-F238E27FC236}">
                    <a16:creationId xmlns:a16="http://schemas.microsoft.com/office/drawing/2014/main" id="{751D410E-29A1-B3D3-A69B-87A25AE4B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625" y="5718175"/>
                <a:ext cx="103188" cy="103188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2" y="12"/>
                      <a:pt x="0" y="17"/>
                      <a:pt x="0" y="24"/>
                    </a:cubicBezTo>
                    <a:cubicBezTo>
                      <a:pt x="0" y="31"/>
                      <a:pt x="2" y="36"/>
                      <a:pt x="7" y="41"/>
                    </a:cubicBezTo>
                    <a:cubicBezTo>
                      <a:pt x="11" y="46"/>
                      <a:pt x="17" y="48"/>
                      <a:pt x="24" y="48"/>
                    </a:cubicBezTo>
                    <a:cubicBezTo>
                      <a:pt x="30" y="48"/>
                      <a:pt x="36" y="46"/>
                      <a:pt x="41" y="41"/>
                    </a:cubicBezTo>
                    <a:cubicBezTo>
                      <a:pt x="45" y="36"/>
                      <a:pt x="48" y="31"/>
                      <a:pt x="48" y="24"/>
                    </a:cubicBezTo>
                    <a:cubicBezTo>
                      <a:pt x="48" y="17"/>
                      <a:pt x="45" y="12"/>
                      <a:pt x="41" y="7"/>
                    </a:cubicBezTo>
                    <a:cubicBezTo>
                      <a:pt x="36" y="2"/>
                      <a:pt x="30" y="0"/>
                      <a:pt x="24" y="0"/>
                    </a:cubicBezTo>
                    <a:cubicBezTo>
                      <a:pt x="17" y="0"/>
                      <a:pt x="11" y="2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Freeform 92">
                <a:extLst>
                  <a:ext uri="{FF2B5EF4-FFF2-40B4-BE49-F238E27FC236}">
                    <a16:creationId xmlns:a16="http://schemas.microsoft.com/office/drawing/2014/main" id="{7397C877-2AF3-109D-E2E3-BEBEE8962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600" y="5997575"/>
                <a:ext cx="104775" cy="104775"/>
              </a:xfrm>
              <a:custGeom>
                <a:avLst/>
                <a:gdLst>
                  <a:gd name="T0" fmla="*/ 7 w 48"/>
                  <a:gd name="T1" fmla="*/ 7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41 w 48"/>
                  <a:gd name="T9" fmla="*/ 41 h 48"/>
                  <a:gd name="T10" fmla="*/ 48 w 48"/>
                  <a:gd name="T11" fmla="*/ 24 h 48"/>
                  <a:gd name="T12" fmla="*/ 41 w 48"/>
                  <a:gd name="T13" fmla="*/ 7 h 48"/>
                  <a:gd name="T14" fmla="*/ 24 w 48"/>
                  <a:gd name="T15" fmla="*/ 0 h 48"/>
                  <a:gd name="T16" fmla="*/ 7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7"/>
                    </a:moveTo>
                    <a:cubicBezTo>
                      <a:pt x="3" y="12"/>
                      <a:pt x="0" y="18"/>
                      <a:pt x="0" y="24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7"/>
                      <a:pt x="48" y="31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ABD957DF-2D51-8326-2A00-86B00258B6ED}"/>
                </a:ext>
              </a:extLst>
            </p:cNvPr>
            <p:cNvSpPr txBox="1"/>
            <p:nvPr/>
          </p:nvSpPr>
          <p:spPr>
            <a:xfrm>
              <a:off x="1637733" y="357098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0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C72C0629-A817-D5CC-A158-4E996B4AA656}"/>
                </a:ext>
              </a:extLst>
            </p:cNvPr>
            <p:cNvSpPr txBox="1"/>
            <p:nvPr/>
          </p:nvSpPr>
          <p:spPr>
            <a:xfrm>
              <a:off x="1844274" y="376200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0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088EEF1D-AD6E-71E0-0454-94411BCD355B}"/>
                </a:ext>
              </a:extLst>
            </p:cNvPr>
            <p:cNvSpPr txBox="1"/>
            <p:nvPr/>
          </p:nvSpPr>
          <p:spPr>
            <a:xfrm>
              <a:off x="2627288" y="376200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12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AB4BA307-FA31-C017-0BE8-E3DE2F49394F}"/>
                </a:ext>
              </a:extLst>
            </p:cNvPr>
            <p:cNvSpPr txBox="1"/>
            <p:nvPr/>
          </p:nvSpPr>
          <p:spPr>
            <a:xfrm>
              <a:off x="3455986" y="376200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24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19EFCCC8-D19A-3FFE-5BDF-508573050A13}"/>
                </a:ext>
              </a:extLst>
            </p:cNvPr>
            <p:cNvSpPr txBox="1"/>
            <p:nvPr/>
          </p:nvSpPr>
          <p:spPr>
            <a:xfrm>
              <a:off x="4284684" y="376200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36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8087BB18-246C-0F36-228E-24C6643C566D}"/>
                </a:ext>
              </a:extLst>
            </p:cNvPr>
            <p:cNvSpPr txBox="1"/>
            <p:nvPr/>
          </p:nvSpPr>
          <p:spPr>
            <a:xfrm>
              <a:off x="5113383" y="376200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48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A9A06AF7-454A-2A26-8431-69BC3401E6F6}"/>
                </a:ext>
              </a:extLst>
            </p:cNvPr>
            <p:cNvSpPr txBox="1"/>
            <p:nvPr/>
          </p:nvSpPr>
          <p:spPr>
            <a:xfrm>
              <a:off x="1546363" y="298938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10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5A0FC64A-2D1F-052C-E5CD-6C6364C8D967}"/>
                </a:ext>
              </a:extLst>
            </p:cNvPr>
            <p:cNvSpPr txBox="1"/>
            <p:nvPr/>
          </p:nvSpPr>
          <p:spPr>
            <a:xfrm>
              <a:off x="1546363" y="240779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20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38399F12-D2C9-4BAB-E0CF-E39EDDCA6E17}"/>
                </a:ext>
              </a:extLst>
            </p:cNvPr>
            <p:cNvSpPr txBox="1"/>
            <p:nvPr/>
          </p:nvSpPr>
          <p:spPr>
            <a:xfrm>
              <a:off x="1546363" y="182619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30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52E0ACF8-A95A-B9B6-7B74-0B653C8053E8}"/>
                </a:ext>
              </a:extLst>
            </p:cNvPr>
            <p:cNvSpPr txBox="1"/>
            <p:nvPr/>
          </p:nvSpPr>
          <p:spPr>
            <a:xfrm>
              <a:off x="3402246" y="1884958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0070C0"/>
                  </a:solidFill>
                </a:rPr>
                <a:t>Loss</a:t>
              </a: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CFB463C6-DE87-D159-67F4-63F2CBD3876F}"/>
                </a:ext>
              </a:extLst>
            </p:cNvPr>
            <p:cNvSpPr txBox="1"/>
            <p:nvPr/>
          </p:nvSpPr>
          <p:spPr>
            <a:xfrm>
              <a:off x="400847" y="25676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HBsAg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F15242AD-D464-BED9-9FD1-B9AF00F0998A}"/>
                </a:ext>
              </a:extLst>
            </p:cNvPr>
            <p:cNvSpPr txBox="1"/>
            <p:nvPr/>
          </p:nvSpPr>
          <p:spPr>
            <a:xfrm>
              <a:off x="5211891" y="2416800"/>
              <a:ext cx="7104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00CC99"/>
                  </a:solidFill>
                </a:rPr>
                <a:t>12.6%</a:t>
              </a:r>
            </a:p>
            <a:p>
              <a:pPr algn="ctr"/>
              <a:r>
                <a:rPr lang="fr-FR" sz="1400">
                  <a:solidFill>
                    <a:srgbClr val="00CC99"/>
                  </a:solidFill>
                </a:rPr>
                <a:t>15/119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9CBBCD8C-1838-00D0-9E2A-CB023512A557}"/>
                </a:ext>
              </a:extLst>
            </p:cNvPr>
            <p:cNvSpPr txBox="1"/>
            <p:nvPr/>
          </p:nvSpPr>
          <p:spPr>
            <a:xfrm>
              <a:off x="5260975" y="3100050"/>
              <a:ext cx="619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chemeClr val="accent2"/>
                  </a:solidFill>
                </a:rPr>
                <a:t>5.8%</a:t>
              </a:r>
              <a:br>
                <a:rPr lang="fr-FR" sz="1400">
                  <a:solidFill>
                    <a:schemeClr val="accent2"/>
                  </a:solidFill>
                </a:rPr>
              </a:br>
              <a:r>
                <a:rPr lang="fr-FR" sz="1400">
                  <a:solidFill>
                    <a:schemeClr val="accent2"/>
                  </a:solidFill>
                </a:rPr>
                <a:t>7/121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9BE44E8B-CA99-DB86-0C60-C11BC24F733D}"/>
                </a:ext>
              </a:extLst>
            </p:cNvPr>
            <p:cNvSpPr txBox="1"/>
            <p:nvPr/>
          </p:nvSpPr>
          <p:spPr>
            <a:xfrm>
              <a:off x="6209107" y="357098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0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AB6C2F5A-9224-C29A-FCA3-F578BC392E4B}"/>
                </a:ext>
              </a:extLst>
            </p:cNvPr>
            <p:cNvSpPr txBox="1"/>
            <p:nvPr/>
          </p:nvSpPr>
          <p:spPr>
            <a:xfrm>
              <a:off x="6415648" y="376200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0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A162C3BD-C7B4-6A2F-E8B6-F8FC65CF12C5}"/>
                </a:ext>
              </a:extLst>
            </p:cNvPr>
            <p:cNvSpPr txBox="1"/>
            <p:nvPr/>
          </p:nvSpPr>
          <p:spPr>
            <a:xfrm>
              <a:off x="7198662" y="376200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12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BF7C58B6-6BAC-5E84-245D-0FFFD3908675}"/>
                </a:ext>
              </a:extLst>
            </p:cNvPr>
            <p:cNvSpPr txBox="1"/>
            <p:nvPr/>
          </p:nvSpPr>
          <p:spPr>
            <a:xfrm>
              <a:off x="8027360" y="376200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24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93B7024F-2770-5E7A-B3C3-E4BB08368BE3}"/>
                </a:ext>
              </a:extLst>
            </p:cNvPr>
            <p:cNvSpPr txBox="1"/>
            <p:nvPr/>
          </p:nvSpPr>
          <p:spPr>
            <a:xfrm>
              <a:off x="8856058" y="376200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36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C6FD8530-335D-8F8D-39F7-B880727BDAC3}"/>
                </a:ext>
              </a:extLst>
            </p:cNvPr>
            <p:cNvSpPr txBox="1"/>
            <p:nvPr/>
          </p:nvSpPr>
          <p:spPr>
            <a:xfrm>
              <a:off x="9684757" y="376200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48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73C6FAEA-E418-7716-A51A-913AD4A28603}"/>
                </a:ext>
              </a:extLst>
            </p:cNvPr>
            <p:cNvSpPr txBox="1"/>
            <p:nvPr/>
          </p:nvSpPr>
          <p:spPr>
            <a:xfrm>
              <a:off x="6117737" y="298938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10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7E644A3B-E724-1C1D-E4A2-CDCD2EC1B5AF}"/>
                </a:ext>
              </a:extLst>
            </p:cNvPr>
            <p:cNvSpPr txBox="1"/>
            <p:nvPr/>
          </p:nvSpPr>
          <p:spPr>
            <a:xfrm>
              <a:off x="6117737" y="240779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20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AE1E0973-5832-63E5-EDDD-AA8A74B20206}"/>
                </a:ext>
              </a:extLst>
            </p:cNvPr>
            <p:cNvSpPr txBox="1"/>
            <p:nvPr/>
          </p:nvSpPr>
          <p:spPr>
            <a:xfrm>
              <a:off x="6117737" y="182619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30</a:t>
              </a: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9594873D-5A1C-B017-3F18-F74AADA0BBA9}"/>
                </a:ext>
              </a:extLst>
            </p:cNvPr>
            <p:cNvSpPr txBox="1"/>
            <p:nvPr/>
          </p:nvSpPr>
          <p:spPr>
            <a:xfrm>
              <a:off x="7445112" y="1884958"/>
              <a:ext cx="1645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0070C0"/>
                  </a:solidFill>
                </a:rPr>
                <a:t>Seroconversion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C50A82D4-807C-B463-4591-021650B7B729}"/>
                </a:ext>
              </a:extLst>
            </p:cNvPr>
            <p:cNvSpPr txBox="1"/>
            <p:nvPr/>
          </p:nvSpPr>
          <p:spPr>
            <a:xfrm>
              <a:off x="9858504" y="2806362"/>
              <a:ext cx="7104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00CC99"/>
                  </a:solidFill>
                </a:rPr>
                <a:t>8.4%</a:t>
              </a:r>
            </a:p>
            <a:p>
              <a:pPr algn="ctr"/>
              <a:r>
                <a:rPr lang="fr-FR" sz="1400">
                  <a:solidFill>
                    <a:srgbClr val="00CC99"/>
                  </a:solidFill>
                </a:rPr>
                <a:t>10/119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2AE3DA0D-5145-2BD1-7CA6-E3475678CD2B}"/>
                </a:ext>
              </a:extLst>
            </p:cNvPr>
            <p:cNvSpPr txBox="1"/>
            <p:nvPr/>
          </p:nvSpPr>
          <p:spPr>
            <a:xfrm>
              <a:off x="9874616" y="3224807"/>
              <a:ext cx="619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chemeClr val="accent2"/>
                  </a:solidFill>
                </a:rPr>
                <a:t>3.3%</a:t>
              </a:r>
              <a:br>
                <a:rPr lang="fr-FR" sz="1400">
                  <a:solidFill>
                    <a:schemeClr val="accent2"/>
                  </a:solidFill>
                </a:rPr>
              </a:br>
              <a:r>
                <a:rPr lang="fr-FR" sz="1400">
                  <a:solidFill>
                    <a:schemeClr val="accent2"/>
                  </a:solidFill>
                </a:rPr>
                <a:t>4/121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3D95A5FB-011A-DF19-B058-34E2780E6464}"/>
                </a:ext>
              </a:extLst>
            </p:cNvPr>
            <p:cNvSpPr txBox="1"/>
            <p:nvPr/>
          </p:nvSpPr>
          <p:spPr>
            <a:xfrm>
              <a:off x="1637733" y="596114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0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A9FE6BC6-52FA-C3C2-6C44-35B2C00F1033}"/>
                </a:ext>
              </a:extLst>
            </p:cNvPr>
            <p:cNvSpPr txBox="1"/>
            <p:nvPr/>
          </p:nvSpPr>
          <p:spPr>
            <a:xfrm>
              <a:off x="1844274" y="615216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0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41DC2E78-79E6-1E21-80D5-FED158DC80AC}"/>
                </a:ext>
              </a:extLst>
            </p:cNvPr>
            <p:cNvSpPr txBox="1"/>
            <p:nvPr/>
          </p:nvSpPr>
          <p:spPr>
            <a:xfrm>
              <a:off x="2627288" y="615216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12</a:t>
              </a: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2A344A15-2F93-D869-BC70-D3211FBA75C8}"/>
                </a:ext>
              </a:extLst>
            </p:cNvPr>
            <p:cNvSpPr txBox="1"/>
            <p:nvPr/>
          </p:nvSpPr>
          <p:spPr>
            <a:xfrm>
              <a:off x="3455986" y="615216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24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27247F0B-5AF5-6E74-F878-3C060A20356F}"/>
                </a:ext>
              </a:extLst>
            </p:cNvPr>
            <p:cNvSpPr txBox="1"/>
            <p:nvPr/>
          </p:nvSpPr>
          <p:spPr>
            <a:xfrm>
              <a:off x="4284684" y="615216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36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B6B6A7AF-0DBC-9B4E-91CE-1C862109FE97}"/>
                </a:ext>
              </a:extLst>
            </p:cNvPr>
            <p:cNvSpPr txBox="1"/>
            <p:nvPr/>
          </p:nvSpPr>
          <p:spPr>
            <a:xfrm>
              <a:off x="5113383" y="615216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48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170D6870-802C-828E-5451-5E8FDF7BC573}"/>
                </a:ext>
              </a:extLst>
            </p:cNvPr>
            <p:cNvSpPr txBox="1"/>
            <p:nvPr/>
          </p:nvSpPr>
          <p:spPr>
            <a:xfrm>
              <a:off x="1546363" y="537954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10</a:t>
              </a: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10A8A8C7-218C-F237-53A9-35928E9F00E8}"/>
                </a:ext>
              </a:extLst>
            </p:cNvPr>
            <p:cNvSpPr txBox="1"/>
            <p:nvPr/>
          </p:nvSpPr>
          <p:spPr>
            <a:xfrm>
              <a:off x="1546363" y="479794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20</a:t>
              </a: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AA79BA15-E97D-D6E8-4F53-A21036AD475F}"/>
                </a:ext>
              </a:extLst>
            </p:cNvPr>
            <p:cNvSpPr txBox="1"/>
            <p:nvPr/>
          </p:nvSpPr>
          <p:spPr>
            <a:xfrm>
              <a:off x="1546363" y="421635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30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1B2120A8-1B39-C873-11BD-A25A971C3F6A}"/>
                </a:ext>
              </a:extLst>
            </p:cNvPr>
            <p:cNvSpPr txBox="1"/>
            <p:nvPr/>
          </p:nvSpPr>
          <p:spPr>
            <a:xfrm>
              <a:off x="5353834" y="4374912"/>
              <a:ext cx="638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00CC99"/>
                  </a:solidFill>
                </a:rPr>
                <a:t>25.6%</a:t>
              </a:r>
            </a:p>
            <a:p>
              <a:pPr algn="ctr"/>
              <a:r>
                <a:rPr lang="fr-FR" sz="1400">
                  <a:solidFill>
                    <a:srgbClr val="00CC99"/>
                  </a:solidFill>
                </a:rPr>
                <a:t>23/90</a:t>
              </a: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27C47DC2-6E09-9C1B-193A-10E535D59935}"/>
                </a:ext>
              </a:extLst>
            </p:cNvPr>
            <p:cNvSpPr txBox="1"/>
            <p:nvPr/>
          </p:nvSpPr>
          <p:spPr>
            <a:xfrm>
              <a:off x="5310440" y="5031887"/>
              <a:ext cx="6367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chemeClr val="accent2"/>
                  </a:solidFill>
                </a:rPr>
                <a:t>14.4%</a:t>
              </a:r>
              <a:br>
                <a:rPr lang="fr-FR" sz="1400">
                  <a:solidFill>
                    <a:schemeClr val="accent2"/>
                  </a:solidFill>
                </a:rPr>
              </a:br>
              <a:r>
                <a:rPr lang="fr-FR" sz="1400">
                  <a:solidFill>
                    <a:schemeClr val="accent2"/>
                  </a:solidFill>
                </a:rPr>
                <a:t>14/97</a:t>
              </a:r>
            </a:p>
          </p:txBody>
        </p: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BB7916E3-21D9-BACB-38AE-2D9FADBF84B0}"/>
                </a:ext>
              </a:extLst>
            </p:cNvPr>
            <p:cNvSpPr txBox="1"/>
            <p:nvPr/>
          </p:nvSpPr>
          <p:spPr>
            <a:xfrm>
              <a:off x="6209107" y="596114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0</a:t>
              </a:r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A0CD0A07-37DA-29C6-8732-3F6E68CC8CA4}"/>
                </a:ext>
              </a:extLst>
            </p:cNvPr>
            <p:cNvSpPr txBox="1"/>
            <p:nvPr/>
          </p:nvSpPr>
          <p:spPr>
            <a:xfrm>
              <a:off x="6415648" y="615216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0</a:t>
              </a: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92BF2653-C92A-C099-B8AB-17800FF1EEFF}"/>
                </a:ext>
              </a:extLst>
            </p:cNvPr>
            <p:cNvSpPr txBox="1"/>
            <p:nvPr/>
          </p:nvSpPr>
          <p:spPr>
            <a:xfrm>
              <a:off x="7198662" y="615216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12</a:t>
              </a: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C47632F5-20A9-E3C6-0FB2-B190CE89807B}"/>
                </a:ext>
              </a:extLst>
            </p:cNvPr>
            <p:cNvSpPr txBox="1"/>
            <p:nvPr/>
          </p:nvSpPr>
          <p:spPr>
            <a:xfrm>
              <a:off x="8027360" y="615216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24</a:t>
              </a:r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32D868BB-4B77-40E1-81AF-87F704231C7E}"/>
                </a:ext>
              </a:extLst>
            </p:cNvPr>
            <p:cNvSpPr txBox="1"/>
            <p:nvPr/>
          </p:nvSpPr>
          <p:spPr>
            <a:xfrm>
              <a:off x="8856058" y="615216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36</a:t>
              </a:r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id="{06CF0A3F-718B-AD70-D7CF-9F67F06BAF48}"/>
                </a:ext>
              </a:extLst>
            </p:cNvPr>
            <p:cNvSpPr txBox="1"/>
            <p:nvPr/>
          </p:nvSpPr>
          <p:spPr>
            <a:xfrm>
              <a:off x="9684757" y="615216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/>
                <a:t>48</a:t>
              </a:r>
            </a:p>
          </p:txBody>
        </p: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C00146C5-9B9D-1A31-4371-B9514FF27325}"/>
                </a:ext>
              </a:extLst>
            </p:cNvPr>
            <p:cNvSpPr txBox="1"/>
            <p:nvPr/>
          </p:nvSpPr>
          <p:spPr>
            <a:xfrm>
              <a:off x="6117737" y="537954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10</a:t>
              </a:r>
            </a:p>
          </p:txBody>
        </p:sp>
        <p:sp>
          <p:nvSpPr>
            <p:cNvPr id="149" name="ZoneTexte 148">
              <a:extLst>
                <a:ext uri="{FF2B5EF4-FFF2-40B4-BE49-F238E27FC236}">
                  <a16:creationId xmlns:a16="http://schemas.microsoft.com/office/drawing/2014/main" id="{5308DAE0-1FD1-2347-8D3B-346690298DB6}"/>
                </a:ext>
              </a:extLst>
            </p:cNvPr>
            <p:cNvSpPr txBox="1"/>
            <p:nvPr/>
          </p:nvSpPr>
          <p:spPr>
            <a:xfrm>
              <a:off x="6117737" y="479794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20</a:t>
              </a: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47EF2EC1-D08C-52CC-F4F0-A301BEE7C2AE}"/>
                </a:ext>
              </a:extLst>
            </p:cNvPr>
            <p:cNvSpPr txBox="1"/>
            <p:nvPr/>
          </p:nvSpPr>
          <p:spPr>
            <a:xfrm>
              <a:off x="6117737" y="421635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30</a:t>
              </a:r>
            </a:p>
          </p:txBody>
        </p: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C3AF56EF-0EAB-E3F6-3E9E-667677E49787}"/>
                </a:ext>
              </a:extLst>
            </p:cNvPr>
            <p:cNvSpPr txBox="1"/>
            <p:nvPr/>
          </p:nvSpPr>
          <p:spPr>
            <a:xfrm>
              <a:off x="9940684" y="4469482"/>
              <a:ext cx="638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00CC99"/>
                  </a:solidFill>
                </a:rPr>
                <a:t>23.3%</a:t>
              </a:r>
            </a:p>
            <a:p>
              <a:pPr algn="ctr"/>
              <a:r>
                <a:rPr lang="fr-FR" sz="1400">
                  <a:solidFill>
                    <a:srgbClr val="00CC99"/>
                  </a:solidFill>
                </a:rPr>
                <a:t>21/90</a:t>
              </a: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E87E58C0-4819-1B81-4414-A55AA4212F6E}"/>
                </a:ext>
              </a:extLst>
            </p:cNvPr>
            <p:cNvSpPr txBox="1"/>
            <p:nvPr/>
          </p:nvSpPr>
          <p:spPr>
            <a:xfrm>
              <a:off x="9909796" y="5256336"/>
              <a:ext cx="638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chemeClr val="accent2"/>
                  </a:solidFill>
                </a:rPr>
                <a:t>11.3%</a:t>
              </a:r>
              <a:br>
                <a:rPr lang="fr-FR" sz="1400">
                  <a:solidFill>
                    <a:schemeClr val="accent2"/>
                  </a:solidFill>
                </a:rPr>
              </a:br>
              <a:r>
                <a:rPr lang="fr-FR" sz="1400">
                  <a:solidFill>
                    <a:schemeClr val="accent2"/>
                  </a:solidFill>
                </a:rPr>
                <a:t>11/97</a:t>
              </a:r>
            </a:p>
          </p:txBody>
        </p:sp>
        <p:cxnSp>
          <p:nvCxnSpPr>
            <p:cNvPr id="156" name="Connecteur droit 155">
              <a:extLst>
                <a:ext uri="{FF2B5EF4-FFF2-40B4-BE49-F238E27FC236}">
                  <a16:creationId xmlns:a16="http://schemas.microsoft.com/office/drawing/2014/main" id="{D935D400-5A20-1ABD-5100-AE0608840064}"/>
                </a:ext>
              </a:extLst>
            </p:cNvPr>
            <p:cNvCxnSpPr/>
            <p:nvPr/>
          </p:nvCxnSpPr>
          <p:spPr>
            <a:xfrm>
              <a:off x="4393191" y="1599508"/>
              <a:ext cx="386929" cy="0"/>
            </a:xfrm>
            <a:prstGeom prst="line">
              <a:avLst/>
            </a:prstGeom>
            <a:ln w="28575">
              <a:solidFill>
                <a:srgbClr val="00CC9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6CEA61DC-8212-E27E-EA2B-4617DE7D0877}"/>
                </a:ext>
              </a:extLst>
            </p:cNvPr>
            <p:cNvCxnSpPr/>
            <p:nvPr/>
          </p:nvCxnSpPr>
          <p:spPr>
            <a:xfrm>
              <a:off x="4393191" y="1792986"/>
              <a:ext cx="38692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AD6B0975-6E71-D17E-964B-0FE31F3053EC}"/>
                </a:ext>
              </a:extLst>
            </p:cNvPr>
            <p:cNvSpPr txBox="1"/>
            <p:nvPr/>
          </p:nvSpPr>
          <p:spPr>
            <a:xfrm>
              <a:off x="3392628" y="6416952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Week</a:t>
              </a: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CF6F9CB5-4A74-F634-4223-9DEBA99EA544}"/>
                </a:ext>
              </a:extLst>
            </p:cNvPr>
            <p:cNvSpPr txBox="1"/>
            <p:nvPr/>
          </p:nvSpPr>
          <p:spPr>
            <a:xfrm>
              <a:off x="7964002" y="6416952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Week</a:t>
              </a:r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id="{A8D244A0-CC16-8B32-6017-CF80140982DA}"/>
                </a:ext>
              </a:extLst>
            </p:cNvPr>
            <p:cNvSpPr txBox="1"/>
            <p:nvPr/>
          </p:nvSpPr>
          <p:spPr>
            <a:xfrm>
              <a:off x="4803284" y="1449184"/>
              <a:ext cx="781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/>
                <a:t>B/F/TAF</a:t>
              </a:r>
            </a:p>
          </p:txBody>
        </p: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9EC74B8E-60D3-7FB9-2E16-25ED7DEAB01C}"/>
                </a:ext>
              </a:extLst>
            </p:cNvPr>
            <p:cNvSpPr txBox="1"/>
            <p:nvPr/>
          </p:nvSpPr>
          <p:spPr>
            <a:xfrm>
              <a:off x="4803284" y="1639097"/>
              <a:ext cx="1100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/>
                <a:t>DTG + F/TDF</a:t>
              </a:r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9AF6562F-820B-4B4B-A460-AB1021262AD0}"/>
                </a:ext>
              </a:extLst>
            </p:cNvPr>
            <p:cNvSpPr txBox="1"/>
            <p:nvPr/>
          </p:nvSpPr>
          <p:spPr>
            <a:xfrm>
              <a:off x="4255426" y="4463090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**</a:t>
              </a:r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92530D13-76DF-BA76-AFD1-A9130F869E01}"/>
                </a:ext>
              </a:extLst>
            </p:cNvPr>
            <p:cNvSpPr txBox="1"/>
            <p:nvPr/>
          </p:nvSpPr>
          <p:spPr>
            <a:xfrm>
              <a:off x="3502175" y="2960175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*</a:t>
              </a: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4478E115-06EF-3ED9-3EFF-2B0B3A155E90}"/>
                </a:ext>
              </a:extLst>
            </p:cNvPr>
            <p:cNvSpPr txBox="1"/>
            <p:nvPr/>
          </p:nvSpPr>
          <p:spPr>
            <a:xfrm>
              <a:off x="4320545" y="278304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*</a:t>
              </a:r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85C767D5-338B-88D4-3E8D-B5CB3F107069}"/>
                </a:ext>
              </a:extLst>
            </p:cNvPr>
            <p:cNvSpPr txBox="1"/>
            <p:nvPr/>
          </p:nvSpPr>
          <p:spPr>
            <a:xfrm>
              <a:off x="9731244" y="4473126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*</a:t>
              </a:r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FFDFC4F4-9B61-BE8B-A60C-1AD37B3E7D16}"/>
                </a:ext>
              </a:extLst>
            </p:cNvPr>
            <p:cNvSpPr txBox="1"/>
            <p:nvPr/>
          </p:nvSpPr>
          <p:spPr>
            <a:xfrm>
              <a:off x="8855598" y="4612551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**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84FD2BA-4E6E-8645-AD67-155726E49962}"/>
                </a:ext>
              </a:extLst>
            </p:cNvPr>
            <p:cNvSpPr/>
            <p:nvPr/>
          </p:nvSpPr>
          <p:spPr>
            <a:xfrm>
              <a:off x="6415648" y="1561407"/>
              <a:ext cx="3337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/>
                <a:t>%</a:t>
              </a:r>
              <a:endParaRPr lang="fr-FR" sz="160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5A6C1D6-E1AB-0E4D-A2BB-7C1EC493E3BC}"/>
                </a:ext>
              </a:extLst>
            </p:cNvPr>
            <p:cNvSpPr/>
            <p:nvPr/>
          </p:nvSpPr>
          <p:spPr>
            <a:xfrm>
              <a:off x="6392610" y="4057697"/>
              <a:ext cx="3337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/>
                <a:t>%</a:t>
              </a:r>
              <a:endParaRPr lang="fr-FR" sz="160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017176C8-4862-0944-B602-E19C3A97B285}"/>
                </a:ext>
              </a:extLst>
            </p:cNvPr>
            <p:cNvSpPr/>
            <p:nvPr/>
          </p:nvSpPr>
          <p:spPr>
            <a:xfrm>
              <a:off x="1844274" y="1625671"/>
              <a:ext cx="3674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/>
                <a:t>%</a:t>
              </a:r>
              <a:endParaRPr lang="fr-FR" sz="160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7625458-469F-314C-9F53-E7DE03F37FC9}"/>
                </a:ext>
              </a:extLst>
            </p:cNvPr>
            <p:cNvSpPr/>
            <p:nvPr/>
          </p:nvSpPr>
          <p:spPr>
            <a:xfrm>
              <a:off x="1820402" y="4080599"/>
              <a:ext cx="3674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/>
                <a:t>%</a:t>
              </a:r>
              <a:endParaRPr lang="fr-FR" sz="1600"/>
            </a:p>
          </p:txBody>
        </p:sp>
      </p:grpSp>
    </p:spTree>
    <p:extLst>
      <p:ext uri="{BB962C8B-B14F-4D97-AF65-F5344CB8AC3E}">
        <p14:creationId xmlns:p14="http://schemas.microsoft.com/office/powerpoint/2010/main" val="274204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D36BEFA5-5831-DA38-86F6-2F78EFBAD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08973"/>
              </p:ext>
            </p:extLst>
          </p:nvPr>
        </p:nvGraphicFramePr>
        <p:xfrm>
          <a:off x="428988" y="2992180"/>
          <a:ext cx="5207539" cy="15497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4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53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Participants, 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B/F/TAF</a:t>
                      </a:r>
                      <a:b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(N=119)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DTG + F/TDF</a:t>
                      </a:r>
                      <a:b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(N=122)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Met criteria for resistance testing *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727">
                <a:tc>
                  <a:txBody>
                    <a:bodyPr/>
                    <a:lstStyle/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NRTI resistance detected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727">
                <a:tc>
                  <a:txBody>
                    <a:bodyPr/>
                    <a:lstStyle/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INSTI resistance detected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E31A6296-F17D-E24C-8A4E-58D373B558FD}"/>
              </a:ext>
            </a:extLst>
          </p:cNvPr>
          <p:cNvSpPr txBox="1"/>
          <p:nvPr/>
        </p:nvSpPr>
        <p:spPr>
          <a:xfrm>
            <a:off x="6808582" y="2275603"/>
            <a:ext cx="467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Adverse events through W48, % of participants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58D2B729-258C-9B41-A7DA-25098F65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B/F/TAF Superior to DTG + F/TDF for initial ART in HBV/HIV co-infected individuals: ALLIANCE Trial (4)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1B83A3C-270E-B84F-96CF-63303BEC5757}"/>
              </a:ext>
            </a:extLst>
          </p:cNvPr>
          <p:cNvSpPr txBox="1"/>
          <p:nvPr/>
        </p:nvSpPr>
        <p:spPr>
          <a:xfrm>
            <a:off x="1437208" y="2275603"/>
            <a:ext cx="284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0070C0"/>
                </a:solidFill>
              </a:rPr>
              <a:t>HIV resistance through W48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1D87602-89E9-A243-8219-3D4BB8A98274}"/>
              </a:ext>
            </a:extLst>
          </p:cNvPr>
          <p:cNvSpPr txBox="1"/>
          <p:nvPr/>
        </p:nvSpPr>
        <p:spPr>
          <a:xfrm>
            <a:off x="355881" y="4545378"/>
            <a:ext cx="343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* </a:t>
            </a:r>
            <a:r>
              <a:rPr lang="en-GB" sz="1400"/>
              <a:t>confirmed or last visit HIV RNA ≥ 200 c/mL</a:t>
            </a:r>
            <a:endParaRPr lang="en-GB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AFD8A9B-2403-344E-ADB3-0E8918E06FD5}"/>
              </a:ext>
            </a:extLst>
          </p:cNvPr>
          <p:cNvCxnSpPr/>
          <p:nvPr/>
        </p:nvCxnSpPr>
        <p:spPr>
          <a:xfrm flipV="1">
            <a:off x="3735349" y="4099468"/>
            <a:ext cx="1140178" cy="13998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2B917F4-2B70-4548-BAF4-CB074DC74A55}"/>
              </a:ext>
            </a:extLst>
          </p:cNvPr>
          <p:cNvSpPr txBox="1"/>
          <p:nvPr/>
        </p:nvSpPr>
        <p:spPr>
          <a:xfrm>
            <a:off x="1494123" y="5540126"/>
            <a:ext cx="3857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K70E at W24, M184V/I (without K70E) at W36,</a:t>
            </a:r>
          </a:p>
          <a:p>
            <a:r>
              <a:rPr lang="en-GB" sz="1400" dirty="0"/>
              <a:t>resuppressed at W36 retest, then lost to follow-up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7FA43CEE-087F-AC44-558F-84050E93E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3426"/>
              </p:ext>
            </p:extLst>
          </p:nvPr>
        </p:nvGraphicFramePr>
        <p:xfrm>
          <a:off x="5879437" y="2996226"/>
          <a:ext cx="6253544" cy="2956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03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68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noProof="0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B/F/TAF</a:t>
                      </a:r>
                      <a:b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(N=121)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DTG + F/TDF</a:t>
                      </a:r>
                      <a:b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(N=122)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Treatment-emergent AE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48">
                <a:tc>
                  <a:txBody>
                    <a:bodyPr/>
                    <a:lstStyle/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Grade 3 or 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Treatment-emergent study drug-related AE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048">
                <a:tc>
                  <a:txBody>
                    <a:bodyPr/>
                    <a:lstStyle/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 3 or 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06938"/>
                  </a:ext>
                </a:extLst>
              </a:tr>
              <a:tr h="258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Treatment-emergent serious AE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24024"/>
                  </a:ext>
                </a:extLst>
              </a:tr>
              <a:tr h="258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Treatment-emergent study drug-related serious AE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72186"/>
                  </a:ext>
                </a:extLst>
              </a:tr>
              <a:tr h="258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Treatment-emergent AE leading to discontinuation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82497"/>
                  </a:ext>
                </a:extLst>
              </a:tr>
              <a:tr h="258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Death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730"/>
                  </a:ext>
                </a:extLst>
              </a:tr>
            </a:tbl>
          </a:graphicData>
        </a:graphic>
      </p:graphicFrame>
      <p:sp>
        <p:nvSpPr>
          <p:cNvPr id="13" name="Text Box 3">
            <a:extLst>
              <a:ext uri="{FF2B5EF4-FFF2-40B4-BE49-F238E27FC236}">
                <a16:creationId xmlns:a16="http://schemas.microsoft.com/office/drawing/2014/main" id="{DCD4DE74-55F8-DE08-6C5C-14114CAEE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291" y="6444771"/>
            <a:ext cx="33847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 err="1"/>
              <a:t>Avihingsanon</a:t>
            </a:r>
            <a:r>
              <a:rPr lang="en-GB" sz="1400" i="1" dirty="0"/>
              <a:t> A, AIDS 2022, Abs.OALBX0105</a:t>
            </a:r>
          </a:p>
        </p:txBody>
      </p:sp>
    </p:spTree>
    <p:extLst>
      <p:ext uri="{BB962C8B-B14F-4D97-AF65-F5344CB8AC3E}">
        <p14:creationId xmlns:p14="http://schemas.microsoft.com/office/powerpoint/2010/main" val="1805993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70F0E-61B3-0E49-85D6-1CC34D89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SIMPL’HIV Trial: DTG + FTC for switch (1)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8B08DB2-96BD-BE4B-9A83-1C448FCDA8C6}"/>
              </a:ext>
            </a:extLst>
          </p:cNvPr>
          <p:cNvSpPr txBox="1"/>
          <p:nvPr/>
        </p:nvSpPr>
        <p:spPr>
          <a:xfrm>
            <a:off x="9160368" y="6467676"/>
            <a:ext cx="301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i="1" dirty="0" err="1"/>
              <a:t>Marinosci</a:t>
            </a:r>
            <a:r>
              <a:rPr lang="en-GB" sz="1400" i="1" dirty="0"/>
              <a:t> A, AIDS 2022, Abs. 0AB0302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854F2A0-93E4-A1B5-7FDD-17042CEF0D13}"/>
              </a:ext>
            </a:extLst>
          </p:cNvPr>
          <p:cNvGrpSpPr/>
          <p:nvPr/>
        </p:nvGrpSpPr>
        <p:grpSpPr>
          <a:xfrm>
            <a:off x="232012" y="1642356"/>
            <a:ext cx="10845400" cy="4460352"/>
            <a:chOff x="232012" y="1642356"/>
            <a:chExt cx="10845400" cy="4460352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6ABF08E-BEAC-6B42-8F60-00E44D5DF44D}"/>
                </a:ext>
              </a:extLst>
            </p:cNvPr>
            <p:cNvSpPr txBox="1"/>
            <p:nvPr/>
          </p:nvSpPr>
          <p:spPr>
            <a:xfrm>
              <a:off x="4244946" y="5517933"/>
              <a:ext cx="45258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Median time since ART initiation: 7.5 years</a:t>
              </a:r>
            </a:p>
            <a:p>
              <a:r>
                <a:rPr lang="en-GB" sz="1600" dirty="0" err="1"/>
                <a:t>cART</a:t>
              </a:r>
              <a:r>
                <a:rPr lang="en-GB" sz="1600" dirty="0"/>
                <a:t>: 2 NRTI + INSTI = 65% ; 2 NRTI + NNRTI = 27% </a:t>
              </a:r>
            </a:p>
          </p:txBody>
        </p:sp>
        <p:sp>
          <p:nvSpPr>
            <p:cNvPr id="3" name="Flèche : droite 2">
              <a:extLst>
                <a:ext uri="{FF2B5EF4-FFF2-40B4-BE49-F238E27FC236}">
                  <a16:creationId xmlns:a16="http://schemas.microsoft.com/office/drawing/2014/main" id="{64FF4C64-6F1A-57B5-3B66-3EA66478C5AD}"/>
                </a:ext>
              </a:extLst>
            </p:cNvPr>
            <p:cNvSpPr/>
            <p:nvPr/>
          </p:nvSpPr>
          <p:spPr>
            <a:xfrm>
              <a:off x="232012" y="2487216"/>
              <a:ext cx="3343700" cy="1850184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èche : pentagone 4">
              <a:extLst>
                <a:ext uri="{FF2B5EF4-FFF2-40B4-BE49-F238E27FC236}">
                  <a16:creationId xmlns:a16="http://schemas.microsoft.com/office/drawing/2014/main" id="{2A1AC7A2-5A7E-893C-59E0-01EBE4E7EEEF}"/>
                </a:ext>
              </a:extLst>
            </p:cNvPr>
            <p:cNvSpPr/>
            <p:nvPr/>
          </p:nvSpPr>
          <p:spPr>
            <a:xfrm>
              <a:off x="3589360" y="2926453"/>
              <a:ext cx="3821374" cy="368489"/>
            </a:xfrm>
            <a:prstGeom prst="homePlate">
              <a:avLst/>
            </a:prstGeom>
            <a:solidFill>
              <a:srgbClr val="00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/>
                <a:t>DTG + FTC (N=93)</a:t>
              </a:r>
            </a:p>
          </p:txBody>
        </p:sp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FCE65DC5-A233-6C1D-F664-B25B1E764028}"/>
                </a:ext>
              </a:extLst>
            </p:cNvPr>
            <p:cNvSpPr/>
            <p:nvPr/>
          </p:nvSpPr>
          <p:spPr>
            <a:xfrm>
              <a:off x="3589360" y="3525550"/>
              <a:ext cx="3821374" cy="368489"/>
            </a:xfrm>
            <a:prstGeom prst="homePlate">
              <a:avLst/>
            </a:prstGeom>
            <a:solidFill>
              <a:srgbClr val="FF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err="1">
                  <a:solidFill>
                    <a:schemeClr val="bg1"/>
                  </a:solidFill>
                </a:rPr>
                <a:t>cART</a:t>
              </a:r>
              <a:r>
                <a:rPr lang="en-GB" sz="1600" b="1" dirty="0">
                  <a:solidFill>
                    <a:schemeClr val="bg1"/>
                  </a:solidFill>
                </a:rPr>
                <a:t> (N=94)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7AD973D-02B9-917A-527F-E81300CAE90C}"/>
                </a:ext>
              </a:extLst>
            </p:cNvPr>
            <p:cNvSpPr txBox="1"/>
            <p:nvPr/>
          </p:nvSpPr>
          <p:spPr>
            <a:xfrm>
              <a:off x="232012" y="3046264"/>
              <a:ext cx="32797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Adults, virologically supressed</a:t>
              </a:r>
              <a:br>
                <a:rPr lang="en-GB" sz="1600" dirty="0"/>
              </a:br>
              <a:r>
                <a:rPr lang="en-GB" sz="1600" dirty="0"/>
                <a:t>(HIV-1 RNA &lt; 50 c/ml for </a:t>
              </a:r>
              <a:r>
                <a:rPr lang="en-GB" sz="1600" u="sng" dirty="0"/>
                <a:t>&gt;</a:t>
              </a:r>
              <a:r>
                <a:rPr lang="en-GB" sz="1600" dirty="0"/>
                <a:t> 24 </a:t>
              </a:r>
              <a:r>
                <a:rPr lang="en-GB" sz="1600" dirty="0" err="1"/>
                <a:t>wks</a:t>
              </a:r>
              <a:endParaRPr lang="en-GB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On standard </a:t>
              </a:r>
              <a:r>
                <a:rPr lang="en-GB" sz="1600" dirty="0" err="1"/>
                <a:t>cART</a:t>
              </a:r>
              <a:r>
                <a:rPr lang="en-GB" sz="1600" dirty="0"/>
                <a:t> regimen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4161110-AA0E-2C40-C824-762369F907DF}"/>
                </a:ext>
              </a:extLst>
            </p:cNvPr>
            <p:cNvSpPr txBox="1"/>
            <p:nvPr/>
          </p:nvSpPr>
          <p:spPr>
            <a:xfrm>
              <a:off x="2682652" y="1642356"/>
              <a:ext cx="1324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Randomisation</a:t>
              </a:r>
            </a:p>
            <a:p>
              <a:pPr algn="ctr"/>
              <a:r>
                <a:rPr lang="en-GB" sz="1400" dirty="0"/>
                <a:t>1:1:1:1</a:t>
              </a:r>
            </a:p>
          </p:txBody>
        </p:sp>
        <p:sp>
          <p:nvSpPr>
            <p:cNvPr id="15" name="Flèche : droite 14">
              <a:extLst>
                <a:ext uri="{FF2B5EF4-FFF2-40B4-BE49-F238E27FC236}">
                  <a16:creationId xmlns:a16="http://schemas.microsoft.com/office/drawing/2014/main" id="{AF04FE56-A10A-FAD1-84C3-B953F2662743}"/>
                </a:ext>
              </a:extLst>
            </p:cNvPr>
            <p:cNvSpPr/>
            <p:nvPr/>
          </p:nvSpPr>
          <p:spPr>
            <a:xfrm>
              <a:off x="7733712" y="2487216"/>
              <a:ext cx="3343700" cy="1850184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9533E86-1A42-6F39-35D8-D8C3F3E74C81}"/>
                </a:ext>
              </a:extLst>
            </p:cNvPr>
            <p:cNvSpPr txBox="1"/>
            <p:nvPr/>
          </p:nvSpPr>
          <p:spPr>
            <a:xfrm>
              <a:off x="7888406" y="3046264"/>
              <a:ext cx="24227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/>
                <a:t>Therapy and monitoring</a:t>
              </a:r>
              <a:br>
                <a:rPr lang="en-GB" sz="1400"/>
              </a:br>
              <a:r>
                <a:rPr lang="en-GB" sz="1400"/>
                <a:t>strategies continued at patient</a:t>
              </a:r>
              <a:br>
                <a:rPr lang="en-GB" sz="1400"/>
              </a:br>
              <a:r>
                <a:rPr lang="en-GB" sz="1400"/>
                <a:t>and physician discretion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0F34016D-FAF7-EAF5-0EF4-F3AFF5C4B0BC}"/>
                </a:ext>
              </a:extLst>
            </p:cNvPr>
            <p:cNvCxnSpPr/>
            <p:nvPr/>
          </p:nvCxnSpPr>
          <p:spPr>
            <a:xfrm>
              <a:off x="3612107" y="4663438"/>
              <a:ext cx="6896669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298B75D9-5511-C5BA-10D3-F3F3BF0E25CC}"/>
                </a:ext>
              </a:extLst>
            </p:cNvPr>
            <p:cNvCxnSpPr>
              <a:cxnSpLocks/>
            </p:cNvCxnSpPr>
            <p:nvPr/>
          </p:nvCxnSpPr>
          <p:spPr>
            <a:xfrm>
              <a:off x="3612107" y="4663438"/>
              <a:ext cx="0" cy="19416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5C9C3AA5-376D-65CA-C89E-0FE1794663E6}"/>
                </a:ext>
              </a:extLst>
            </p:cNvPr>
            <p:cNvCxnSpPr>
              <a:cxnSpLocks/>
            </p:cNvCxnSpPr>
            <p:nvPr/>
          </p:nvCxnSpPr>
          <p:spPr>
            <a:xfrm>
              <a:off x="4016144" y="4663438"/>
              <a:ext cx="0" cy="19416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6B9179A4-98B5-03B9-A9E3-B7AEE7C66BDA}"/>
                </a:ext>
              </a:extLst>
            </p:cNvPr>
            <p:cNvCxnSpPr>
              <a:cxnSpLocks/>
            </p:cNvCxnSpPr>
            <p:nvPr/>
          </p:nvCxnSpPr>
          <p:spPr>
            <a:xfrm>
              <a:off x="4860941" y="4663438"/>
              <a:ext cx="0" cy="19416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077C87C-CFA3-88DD-D21C-26562DA54ECE}"/>
                </a:ext>
              </a:extLst>
            </p:cNvPr>
            <p:cNvCxnSpPr>
              <a:cxnSpLocks/>
            </p:cNvCxnSpPr>
            <p:nvPr/>
          </p:nvCxnSpPr>
          <p:spPr>
            <a:xfrm>
              <a:off x="5705738" y="4663438"/>
              <a:ext cx="0" cy="19416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349D9C71-3F48-B9C5-2FC8-7B19A7DEC446}"/>
                </a:ext>
              </a:extLst>
            </p:cNvPr>
            <p:cNvCxnSpPr>
              <a:cxnSpLocks/>
            </p:cNvCxnSpPr>
            <p:nvPr/>
          </p:nvCxnSpPr>
          <p:spPr>
            <a:xfrm>
              <a:off x="6550535" y="4663438"/>
              <a:ext cx="0" cy="19416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F19601E3-8C0F-8692-1A40-E181FD30AFFD}"/>
                </a:ext>
              </a:extLst>
            </p:cNvPr>
            <p:cNvCxnSpPr>
              <a:cxnSpLocks/>
            </p:cNvCxnSpPr>
            <p:nvPr/>
          </p:nvCxnSpPr>
          <p:spPr>
            <a:xfrm>
              <a:off x="7395331" y="4663438"/>
              <a:ext cx="0" cy="19416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F2880B13-5FDF-BC6C-2F30-32D980FC6EFC}"/>
                </a:ext>
              </a:extLst>
            </p:cNvPr>
            <p:cNvCxnSpPr>
              <a:cxnSpLocks/>
            </p:cNvCxnSpPr>
            <p:nvPr/>
          </p:nvCxnSpPr>
          <p:spPr>
            <a:xfrm>
              <a:off x="8954906" y="4663438"/>
              <a:ext cx="0" cy="19416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0A162D07-8010-A7E0-2893-8EFBAD8F0D4D}"/>
                </a:ext>
              </a:extLst>
            </p:cNvPr>
            <p:cNvCxnSpPr>
              <a:cxnSpLocks/>
            </p:cNvCxnSpPr>
            <p:nvPr/>
          </p:nvCxnSpPr>
          <p:spPr>
            <a:xfrm>
              <a:off x="10514480" y="4663438"/>
              <a:ext cx="0" cy="19416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82953283-DA86-7558-B32A-36BEFFD03630}"/>
                </a:ext>
              </a:extLst>
            </p:cNvPr>
            <p:cNvSpPr txBox="1"/>
            <p:nvPr/>
          </p:nvSpPr>
          <p:spPr>
            <a:xfrm>
              <a:off x="3427578" y="4845189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/>
                <a:t>D0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55C1C8A9-0AD7-0FA6-A500-714EA6025803}"/>
                </a:ext>
              </a:extLst>
            </p:cNvPr>
            <p:cNvSpPr txBox="1"/>
            <p:nvPr/>
          </p:nvSpPr>
          <p:spPr>
            <a:xfrm>
              <a:off x="3808609" y="4845189"/>
              <a:ext cx="436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/>
                <a:t>W6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DC05601-30E8-B559-F1CA-8ECF9AE81D57}"/>
                </a:ext>
              </a:extLst>
            </p:cNvPr>
            <p:cNvSpPr txBox="1"/>
            <p:nvPr/>
          </p:nvSpPr>
          <p:spPr>
            <a:xfrm>
              <a:off x="4604755" y="4845189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/>
                <a:t>W12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E79524A4-B5BB-CC5F-C014-03FB2D73CC3F}"/>
                </a:ext>
              </a:extLst>
            </p:cNvPr>
            <p:cNvSpPr txBox="1"/>
            <p:nvPr/>
          </p:nvSpPr>
          <p:spPr>
            <a:xfrm>
              <a:off x="5449550" y="4845189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/>
                <a:t>W24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27B0250-16AA-0AFA-AA16-172214D75102}"/>
                </a:ext>
              </a:extLst>
            </p:cNvPr>
            <p:cNvSpPr txBox="1"/>
            <p:nvPr/>
          </p:nvSpPr>
          <p:spPr>
            <a:xfrm>
              <a:off x="6287815" y="4845189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/>
                <a:t>W36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D8D4310-7E3A-7514-A81B-C8A3D849740D}"/>
                </a:ext>
              </a:extLst>
            </p:cNvPr>
            <p:cNvSpPr txBox="1"/>
            <p:nvPr/>
          </p:nvSpPr>
          <p:spPr>
            <a:xfrm>
              <a:off x="7137090" y="4845189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/>
                <a:t>W48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C022BF4D-B10A-3D8D-CB9A-93CA05039BC7}"/>
                </a:ext>
              </a:extLst>
            </p:cNvPr>
            <p:cNvSpPr txBox="1"/>
            <p:nvPr/>
          </p:nvSpPr>
          <p:spPr>
            <a:xfrm>
              <a:off x="8699196" y="4845189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/>
                <a:t>W96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E5235557-CDE8-73B4-7028-4C2A19D70CDD}"/>
                </a:ext>
              </a:extLst>
            </p:cNvPr>
            <p:cNvSpPr txBox="1"/>
            <p:nvPr/>
          </p:nvSpPr>
          <p:spPr>
            <a:xfrm>
              <a:off x="10215376" y="4845189"/>
              <a:ext cx="619080" cy="30777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/>
                <a:t>W144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700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1DEEA00-73D6-8947-8AC1-57399E01D980}"/>
              </a:ext>
            </a:extLst>
          </p:cNvPr>
          <p:cNvSpPr txBox="1"/>
          <p:nvPr/>
        </p:nvSpPr>
        <p:spPr>
          <a:xfrm>
            <a:off x="4567393" y="1511343"/>
            <a:ext cx="3320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0070C0"/>
                </a:solidFill>
              </a:rPr>
              <a:t>FDA </a:t>
            </a:r>
            <a:r>
              <a:rPr lang="fr-FR" sz="2000" b="1" err="1">
                <a:solidFill>
                  <a:srgbClr val="0070C0"/>
                </a:solidFill>
              </a:rPr>
              <a:t>snapshot</a:t>
            </a:r>
            <a:r>
              <a:rPr lang="fr-FR" sz="2000" b="1">
                <a:solidFill>
                  <a:srgbClr val="0070C0"/>
                </a:solidFill>
              </a:rPr>
              <a:t> </a:t>
            </a:r>
            <a:r>
              <a:rPr lang="fr-FR" sz="2000" b="1" err="1">
                <a:solidFill>
                  <a:srgbClr val="0070C0"/>
                </a:solidFill>
              </a:rPr>
              <a:t>outcome</a:t>
            </a:r>
            <a:r>
              <a:rPr lang="fr-FR" sz="2000" b="1">
                <a:solidFill>
                  <a:srgbClr val="0070C0"/>
                </a:solidFill>
              </a:rPr>
              <a:t> W144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C986312-C3E8-9949-9964-87FED67B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/>
          <a:lstStyle/>
          <a:p>
            <a:r>
              <a:rPr lang="fr-FR" dirty="0"/>
              <a:t>SIMPL’HIV Trial: DTG + FTC for switch (2)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937D17E-8AF2-5D13-6DA3-374AC9BF6DDF}"/>
              </a:ext>
            </a:extLst>
          </p:cNvPr>
          <p:cNvGrpSpPr/>
          <p:nvPr/>
        </p:nvGrpSpPr>
        <p:grpSpPr>
          <a:xfrm>
            <a:off x="1576079" y="2026150"/>
            <a:ext cx="8293409" cy="4440631"/>
            <a:chOff x="1576079" y="2026150"/>
            <a:chExt cx="8293409" cy="4440631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75052050-48C9-C98F-B8E3-29D2031FA57C}"/>
                </a:ext>
              </a:extLst>
            </p:cNvPr>
            <p:cNvGrpSpPr/>
            <p:nvPr/>
          </p:nvGrpSpPr>
          <p:grpSpPr>
            <a:xfrm>
              <a:off x="1985963" y="2125663"/>
              <a:ext cx="7883525" cy="3705226"/>
              <a:chOff x="1985963" y="2125663"/>
              <a:chExt cx="7883525" cy="370522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821C0AF2-FA43-747D-36AE-A56A092F2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913" y="2125663"/>
                <a:ext cx="7775575" cy="3705225"/>
              </a:xfrm>
              <a:custGeom>
                <a:avLst/>
                <a:gdLst>
                  <a:gd name="T0" fmla="*/ 0 w 4898"/>
                  <a:gd name="T1" fmla="*/ 0 h 2334"/>
                  <a:gd name="T2" fmla="*/ 0 w 4898"/>
                  <a:gd name="T3" fmla="*/ 2334 h 2334"/>
                  <a:gd name="T4" fmla="*/ 4898 w 4898"/>
                  <a:gd name="T5" fmla="*/ 2334 h 2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98" h="2334">
                    <a:moveTo>
                      <a:pt x="0" y="0"/>
                    </a:moveTo>
                    <a:lnTo>
                      <a:pt x="0" y="2334"/>
                    </a:lnTo>
                    <a:lnTo>
                      <a:pt x="4898" y="2334"/>
                    </a:lnTo>
                  </a:path>
                </a:pathLst>
              </a:custGeom>
              <a:noFill/>
              <a:ln w="1111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Line 6">
                <a:extLst>
                  <a:ext uri="{FF2B5EF4-FFF2-40B4-BE49-F238E27FC236}">
                    <a16:creationId xmlns:a16="http://schemas.microsoft.com/office/drawing/2014/main" id="{5CC7A162-5144-5674-A9D2-F8EC9489A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963" y="2897188"/>
                <a:ext cx="107950" cy="0"/>
              </a:xfrm>
              <a:prstGeom prst="line">
                <a:avLst/>
              </a:prstGeom>
              <a:noFill/>
              <a:ln w="1111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7">
                <a:extLst>
                  <a:ext uri="{FF2B5EF4-FFF2-40B4-BE49-F238E27FC236}">
                    <a16:creationId xmlns:a16="http://schemas.microsoft.com/office/drawing/2014/main" id="{E171000C-8EDE-A1B1-0630-F63BECA3D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963" y="3632201"/>
                <a:ext cx="107950" cy="0"/>
              </a:xfrm>
              <a:prstGeom prst="line">
                <a:avLst/>
              </a:prstGeom>
              <a:noFill/>
              <a:ln w="1111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8">
                <a:extLst>
                  <a:ext uri="{FF2B5EF4-FFF2-40B4-BE49-F238E27FC236}">
                    <a16:creationId xmlns:a16="http://schemas.microsoft.com/office/drawing/2014/main" id="{6B455373-D83F-7FA9-860C-D0BD776DD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963" y="4362451"/>
                <a:ext cx="107950" cy="0"/>
              </a:xfrm>
              <a:prstGeom prst="line">
                <a:avLst/>
              </a:prstGeom>
              <a:noFill/>
              <a:ln w="1111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278BDB8C-5009-3DA1-7AF2-FCCF747BF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963" y="5097463"/>
                <a:ext cx="107950" cy="0"/>
              </a:xfrm>
              <a:prstGeom prst="line">
                <a:avLst/>
              </a:prstGeom>
              <a:noFill/>
              <a:ln w="1111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2D7BDB99-D275-4CA7-304A-7212FB395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963" y="5830888"/>
                <a:ext cx="107950" cy="0"/>
              </a:xfrm>
              <a:prstGeom prst="line">
                <a:avLst/>
              </a:prstGeom>
              <a:noFill/>
              <a:ln w="1111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B785B651-FC1E-8870-239E-FCF70C151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963" y="2163763"/>
                <a:ext cx="107950" cy="0"/>
              </a:xfrm>
              <a:prstGeom prst="line">
                <a:avLst/>
              </a:prstGeom>
              <a:noFill/>
              <a:ln w="1111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F64DA91D-75FB-8C43-2E89-18D86CC48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813" y="2735263"/>
                <a:ext cx="349250" cy="3095625"/>
              </a:xfrm>
              <a:custGeom>
                <a:avLst/>
                <a:gdLst>
                  <a:gd name="T0" fmla="*/ 220 w 220"/>
                  <a:gd name="T1" fmla="*/ 0 h 1950"/>
                  <a:gd name="T2" fmla="*/ 0 w 220"/>
                  <a:gd name="T3" fmla="*/ 0 h 1950"/>
                  <a:gd name="T4" fmla="*/ 0 w 220"/>
                  <a:gd name="T5" fmla="*/ 1950 h 1950"/>
                  <a:gd name="T6" fmla="*/ 220 w 220"/>
                  <a:gd name="T7" fmla="*/ 1950 h 1950"/>
                  <a:gd name="T8" fmla="*/ 220 w 220"/>
                  <a:gd name="T9" fmla="*/ 0 h 1950"/>
                  <a:gd name="T10" fmla="*/ 220 w 220"/>
                  <a:gd name="T11" fmla="*/ 0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1950">
                    <a:moveTo>
                      <a:pt x="220" y="0"/>
                    </a:moveTo>
                    <a:lnTo>
                      <a:pt x="0" y="0"/>
                    </a:lnTo>
                    <a:lnTo>
                      <a:pt x="0" y="1950"/>
                    </a:lnTo>
                    <a:lnTo>
                      <a:pt x="220" y="1950"/>
                    </a:lnTo>
                    <a:lnTo>
                      <a:pt x="220" y="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A5A5AC9C-8BF1-7CE6-FAA3-AACC3F818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200" y="2595563"/>
                <a:ext cx="346075" cy="3235325"/>
              </a:xfrm>
              <a:custGeom>
                <a:avLst/>
                <a:gdLst>
                  <a:gd name="T0" fmla="*/ 218 w 218"/>
                  <a:gd name="T1" fmla="*/ 0 h 2038"/>
                  <a:gd name="T2" fmla="*/ 0 w 218"/>
                  <a:gd name="T3" fmla="*/ 0 h 2038"/>
                  <a:gd name="T4" fmla="*/ 0 w 218"/>
                  <a:gd name="T5" fmla="*/ 2038 h 2038"/>
                  <a:gd name="T6" fmla="*/ 218 w 218"/>
                  <a:gd name="T7" fmla="*/ 2038 h 2038"/>
                  <a:gd name="T8" fmla="*/ 218 w 218"/>
                  <a:gd name="T9" fmla="*/ 0 h 2038"/>
                  <a:gd name="T10" fmla="*/ 218 w 218"/>
                  <a:gd name="T11" fmla="*/ 0 h 2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8" h="2038">
                    <a:moveTo>
                      <a:pt x="218" y="0"/>
                    </a:moveTo>
                    <a:lnTo>
                      <a:pt x="0" y="0"/>
                    </a:lnTo>
                    <a:lnTo>
                      <a:pt x="0" y="2038"/>
                    </a:lnTo>
                    <a:lnTo>
                      <a:pt x="218" y="2038"/>
                    </a:lnTo>
                    <a:lnTo>
                      <a:pt x="218" y="0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F2F87B35-77DE-1A4B-B77F-7BC7923E7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4288" y="5589588"/>
                <a:ext cx="347663" cy="241300"/>
              </a:xfrm>
              <a:custGeom>
                <a:avLst/>
                <a:gdLst>
                  <a:gd name="T0" fmla="*/ 219 w 219"/>
                  <a:gd name="T1" fmla="*/ 0 h 152"/>
                  <a:gd name="T2" fmla="*/ 0 w 219"/>
                  <a:gd name="T3" fmla="*/ 0 h 152"/>
                  <a:gd name="T4" fmla="*/ 0 w 219"/>
                  <a:gd name="T5" fmla="*/ 152 h 152"/>
                  <a:gd name="T6" fmla="*/ 219 w 219"/>
                  <a:gd name="T7" fmla="*/ 152 h 152"/>
                  <a:gd name="T8" fmla="*/ 219 w 219"/>
                  <a:gd name="T9" fmla="*/ 0 h 152"/>
                  <a:gd name="T10" fmla="*/ 219 w 219"/>
                  <a:gd name="T1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152">
                    <a:moveTo>
                      <a:pt x="219" y="0"/>
                    </a:moveTo>
                    <a:lnTo>
                      <a:pt x="0" y="0"/>
                    </a:lnTo>
                    <a:lnTo>
                      <a:pt x="0" y="152"/>
                    </a:lnTo>
                    <a:lnTo>
                      <a:pt x="219" y="152"/>
                    </a:lnTo>
                    <a:lnTo>
                      <a:pt x="219" y="0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2794ABDF-02C1-BAFD-3DFC-146E8E919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1488" y="5465763"/>
                <a:ext cx="346075" cy="365125"/>
              </a:xfrm>
              <a:custGeom>
                <a:avLst/>
                <a:gdLst>
                  <a:gd name="T0" fmla="*/ 218 w 218"/>
                  <a:gd name="T1" fmla="*/ 0 h 230"/>
                  <a:gd name="T2" fmla="*/ 0 w 218"/>
                  <a:gd name="T3" fmla="*/ 0 h 230"/>
                  <a:gd name="T4" fmla="*/ 0 w 218"/>
                  <a:gd name="T5" fmla="*/ 230 h 230"/>
                  <a:gd name="T6" fmla="*/ 218 w 218"/>
                  <a:gd name="T7" fmla="*/ 230 h 230"/>
                  <a:gd name="T8" fmla="*/ 218 w 218"/>
                  <a:gd name="T9" fmla="*/ 0 h 230"/>
                  <a:gd name="T10" fmla="*/ 218 w 218"/>
                  <a:gd name="T11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8" h="230">
                    <a:moveTo>
                      <a:pt x="218" y="0"/>
                    </a:moveTo>
                    <a:lnTo>
                      <a:pt x="0" y="0"/>
                    </a:lnTo>
                    <a:lnTo>
                      <a:pt x="0" y="230"/>
                    </a:lnTo>
                    <a:lnTo>
                      <a:pt x="218" y="230"/>
                    </a:lnTo>
                    <a:lnTo>
                      <a:pt x="218" y="0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BD93F4AF-1AC4-8F72-1385-71A8236AF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6600" y="5748338"/>
                <a:ext cx="346075" cy="82550"/>
              </a:xfrm>
              <a:custGeom>
                <a:avLst/>
                <a:gdLst>
                  <a:gd name="T0" fmla="*/ 218 w 218"/>
                  <a:gd name="T1" fmla="*/ 0 h 52"/>
                  <a:gd name="T2" fmla="*/ 0 w 218"/>
                  <a:gd name="T3" fmla="*/ 0 h 52"/>
                  <a:gd name="T4" fmla="*/ 0 w 218"/>
                  <a:gd name="T5" fmla="*/ 52 h 52"/>
                  <a:gd name="T6" fmla="*/ 218 w 218"/>
                  <a:gd name="T7" fmla="*/ 52 h 52"/>
                  <a:gd name="T8" fmla="*/ 218 w 218"/>
                  <a:gd name="T9" fmla="*/ 0 h 52"/>
                  <a:gd name="T10" fmla="*/ 218 w 218"/>
                  <a:gd name="T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8" h="52">
                    <a:moveTo>
                      <a:pt x="218" y="0"/>
                    </a:moveTo>
                    <a:lnTo>
                      <a:pt x="0" y="0"/>
                    </a:lnTo>
                    <a:lnTo>
                      <a:pt x="0" y="52"/>
                    </a:lnTo>
                    <a:lnTo>
                      <a:pt x="218" y="52"/>
                    </a:lnTo>
                    <a:lnTo>
                      <a:pt x="218" y="0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61B93A51-9C1F-C87A-26B8-89E01BD5D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813" y="5783263"/>
                <a:ext cx="349250" cy="47625"/>
              </a:xfrm>
              <a:custGeom>
                <a:avLst/>
                <a:gdLst>
                  <a:gd name="T0" fmla="*/ 220 w 220"/>
                  <a:gd name="T1" fmla="*/ 30 h 30"/>
                  <a:gd name="T2" fmla="*/ 220 w 220"/>
                  <a:gd name="T3" fmla="*/ 0 h 30"/>
                  <a:gd name="T4" fmla="*/ 0 w 220"/>
                  <a:gd name="T5" fmla="*/ 0 h 30"/>
                  <a:gd name="T6" fmla="*/ 0 w 220"/>
                  <a:gd name="T7" fmla="*/ 30 h 30"/>
                  <a:gd name="T8" fmla="*/ 220 w 220"/>
                  <a:gd name="T9" fmla="*/ 30 h 30"/>
                  <a:gd name="T10" fmla="*/ 220 w 22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30">
                    <a:moveTo>
                      <a:pt x="220" y="30"/>
                    </a:moveTo>
                    <a:lnTo>
                      <a:pt x="22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220" y="30"/>
                    </a:lnTo>
                    <a:lnTo>
                      <a:pt x="220" y="3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07BFD8E7-847F-27E6-38F4-2B37CD94B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363" y="5788026"/>
                <a:ext cx="349250" cy="42863"/>
              </a:xfrm>
              <a:custGeom>
                <a:avLst/>
                <a:gdLst>
                  <a:gd name="T0" fmla="*/ 220 w 220"/>
                  <a:gd name="T1" fmla="*/ 27 h 27"/>
                  <a:gd name="T2" fmla="*/ 220 w 220"/>
                  <a:gd name="T3" fmla="*/ 0 h 27"/>
                  <a:gd name="T4" fmla="*/ 0 w 220"/>
                  <a:gd name="T5" fmla="*/ 0 h 27"/>
                  <a:gd name="T6" fmla="*/ 0 w 220"/>
                  <a:gd name="T7" fmla="*/ 27 h 27"/>
                  <a:gd name="T8" fmla="*/ 220 w 220"/>
                  <a:gd name="T9" fmla="*/ 27 h 27"/>
                  <a:gd name="T10" fmla="*/ 220 w 220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7">
                    <a:moveTo>
                      <a:pt x="220" y="27"/>
                    </a:moveTo>
                    <a:lnTo>
                      <a:pt x="220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220" y="27"/>
                    </a:lnTo>
                    <a:lnTo>
                      <a:pt x="220" y="27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9223FD9F-EAF6-B362-1FE7-E2B0739DF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3150" y="5786438"/>
                <a:ext cx="346075" cy="44450"/>
              </a:xfrm>
              <a:custGeom>
                <a:avLst/>
                <a:gdLst>
                  <a:gd name="T0" fmla="*/ 0 w 218"/>
                  <a:gd name="T1" fmla="*/ 0 h 28"/>
                  <a:gd name="T2" fmla="*/ 0 w 218"/>
                  <a:gd name="T3" fmla="*/ 28 h 28"/>
                  <a:gd name="T4" fmla="*/ 218 w 218"/>
                  <a:gd name="T5" fmla="*/ 28 h 28"/>
                  <a:gd name="T6" fmla="*/ 218 w 218"/>
                  <a:gd name="T7" fmla="*/ 0 h 28"/>
                  <a:gd name="T8" fmla="*/ 0 w 218"/>
                  <a:gd name="T9" fmla="*/ 0 h 28"/>
                  <a:gd name="T10" fmla="*/ 0 w 218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8" h="28">
                    <a:moveTo>
                      <a:pt x="0" y="0"/>
                    </a:moveTo>
                    <a:lnTo>
                      <a:pt x="0" y="28"/>
                    </a:lnTo>
                    <a:lnTo>
                      <a:pt x="218" y="28"/>
                    </a:lnTo>
                    <a:lnTo>
                      <a:pt x="2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80AEBF02-F245-7A73-DEDD-CB0038B48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4563" y="5716588"/>
                <a:ext cx="347663" cy="114300"/>
              </a:xfrm>
              <a:custGeom>
                <a:avLst/>
                <a:gdLst>
                  <a:gd name="T0" fmla="*/ 219 w 219"/>
                  <a:gd name="T1" fmla="*/ 72 h 72"/>
                  <a:gd name="T2" fmla="*/ 219 w 219"/>
                  <a:gd name="T3" fmla="*/ 0 h 72"/>
                  <a:gd name="T4" fmla="*/ 0 w 219"/>
                  <a:gd name="T5" fmla="*/ 0 h 72"/>
                  <a:gd name="T6" fmla="*/ 0 w 219"/>
                  <a:gd name="T7" fmla="*/ 72 h 72"/>
                  <a:gd name="T8" fmla="*/ 219 w 219"/>
                  <a:gd name="T9" fmla="*/ 72 h 72"/>
                  <a:gd name="T10" fmla="*/ 219 w 219"/>
                  <a:gd name="T1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72">
                    <a:moveTo>
                      <a:pt x="219" y="72"/>
                    </a:moveTo>
                    <a:lnTo>
                      <a:pt x="219" y="0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219" y="72"/>
                    </a:lnTo>
                    <a:lnTo>
                      <a:pt x="219" y="72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8EC54440-D618-F1C7-A059-469444382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1763" y="5713413"/>
                <a:ext cx="349250" cy="117475"/>
              </a:xfrm>
              <a:custGeom>
                <a:avLst/>
                <a:gdLst>
                  <a:gd name="T0" fmla="*/ 0 w 220"/>
                  <a:gd name="T1" fmla="*/ 0 h 74"/>
                  <a:gd name="T2" fmla="*/ 0 w 220"/>
                  <a:gd name="T3" fmla="*/ 74 h 74"/>
                  <a:gd name="T4" fmla="*/ 220 w 220"/>
                  <a:gd name="T5" fmla="*/ 74 h 74"/>
                  <a:gd name="T6" fmla="*/ 220 w 220"/>
                  <a:gd name="T7" fmla="*/ 0 h 74"/>
                  <a:gd name="T8" fmla="*/ 0 w 220"/>
                  <a:gd name="T9" fmla="*/ 0 h 74"/>
                  <a:gd name="T10" fmla="*/ 0 w 220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74">
                    <a:moveTo>
                      <a:pt x="0" y="0"/>
                    </a:moveTo>
                    <a:lnTo>
                      <a:pt x="0" y="74"/>
                    </a:lnTo>
                    <a:lnTo>
                      <a:pt x="220" y="74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035A83C9-CCF9-DAE1-DA84-00B8C2BB1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962" y="3078163"/>
              <a:ext cx="144000" cy="144000"/>
            </a:xfrm>
            <a:custGeom>
              <a:avLst/>
              <a:gdLst>
                <a:gd name="T0" fmla="*/ 71 w 71"/>
                <a:gd name="T1" fmla="*/ 0 h 69"/>
                <a:gd name="T2" fmla="*/ 0 w 71"/>
                <a:gd name="T3" fmla="*/ 0 h 69"/>
                <a:gd name="T4" fmla="*/ 0 w 71"/>
                <a:gd name="T5" fmla="*/ 69 h 69"/>
                <a:gd name="T6" fmla="*/ 71 w 71"/>
                <a:gd name="T7" fmla="*/ 69 h 69"/>
                <a:gd name="T8" fmla="*/ 71 w 71"/>
                <a:gd name="T9" fmla="*/ 0 h 69"/>
                <a:gd name="T10" fmla="*/ 71 w 71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9">
                  <a:moveTo>
                    <a:pt x="71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1" y="6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8A2B1B1-3824-AACA-17E9-528BC7452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37" y="3078163"/>
              <a:ext cx="144000" cy="144000"/>
            </a:xfrm>
            <a:custGeom>
              <a:avLst/>
              <a:gdLst>
                <a:gd name="T0" fmla="*/ 71 w 71"/>
                <a:gd name="T1" fmla="*/ 0 h 69"/>
                <a:gd name="T2" fmla="*/ 0 w 71"/>
                <a:gd name="T3" fmla="*/ 0 h 69"/>
                <a:gd name="T4" fmla="*/ 0 w 71"/>
                <a:gd name="T5" fmla="*/ 69 h 69"/>
                <a:gd name="T6" fmla="*/ 71 w 71"/>
                <a:gd name="T7" fmla="*/ 69 h 69"/>
                <a:gd name="T8" fmla="*/ 71 w 71"/>
                <a:gd name="T9" fmla="*/ 0 h 69"/>
                <a:gd name="T10" fmla="*/ 71 w 71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9">
                  <a:moveTo>
                    <a:pt x="71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1" y="6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915013B-801D-80A0-9DC4-B494FC568DE4}"/>
                </a:ext>
              </a:extLst>
            </p:cNvPr>
            <p:cNvSpPr txBox="1"/>
            <p:nvPr/>
          </p:nvSpPr>
          <p:spPr>
            <a:xfrm>
              <a:off x="4084489" y="5452527"/>
              <a:ext cx="3754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/>
                <a:t>1%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582C47B-15D9-0962-FBE6-EE1A9B97A6AE}"/>
                </a:ext>
              </a:extLst>
            </p:cNvPr>
            <p:cNvSpPr txBox="1"/>
            <p:nvPr/>
          </p:nvSpPr>
          <p:spPr>
            <a:xfrm>
              <a:off x="4438901" y="5407556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/>
                <a:t>4.3%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B1E9788-9652-05B3-0071-AF0ABF856E1E}"/>
                </a:ext>
              </a:extLst>
            </p:cNvPr>
            <p:cNvSpPr txBox="1"/>
            <p:nvPr/>
          </p:nvSpPr>
          <p:spPr>
            <a:xfrm>
              <a:off x="3348336" y="4806196"/>
              <a:ext cx="24674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err="1"/>
                <a:t>Adjusted</a:t>
              </a:r>
              <a:r>
                <a:rPr lang="fr-FR" sz="1600"/>
                <a:t> </a:t>
              </a:r>
              <a:r>
                <a:rPr lang="fr-FR" sz="1600" err="1"/>
                <a:t>difference</a:t>
              </a:r>
              <a:r>
                <a:rPr lang="fr-FR" sz="1600"/>
                <a:t> - 3.2% </a:t>
              </a:r>
            </a:p>
            <a:p>
              <a:pPr algn="ctr"/>
              <a:r>
                <a:rPr lang="fr-FR" sz="1600"/>
                <a:t>(-7.7% to 1.%)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0BBC168-4D40-D90F-1EC0-3DF3577E56E9}"/>
                </a:ext>
              </a:extLst>
            </p:cNvPr>
            <p:cNvSpPr txBox="1"/>
            <p:nvPr/>
          </p:nvSpPr>
          <p:spPr>
            <a:xfrm>
              <a:off x="1758822" y="5682273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0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0A810C25-D720-D5BD-2E8E-4AE523DA47CB}"/>
                </a:ext>
              </a:extLst>
            </p:cNvPr>
            <p:cNvSpPr txBox="1"/>
            <p:nvPr/>
          </p:nvSpPr>
          <p:spPr>
            <a:xfrm>
              <a:off x="1667451" y="495105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20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F2906134-E1A8-9AF1-C503-734D17B38775}"/>
                </a:ext>
              </a:extLst>
            </p:cNvPr>
            <p:cNvSpPr txBox="1"/>
            <p:nvPr/>
          </p:nvSpPr>
          <p:spPr>
            <a:xfrm>
              <a:off x="1667451" y="421982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40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3B466D4D-6AEF-971B-B3D5-35107A04F6E1}"/>
                </a:ext>
              </a:extLst>
            </p:cNvPr>
            <p:cNvSpPr txBox="1"/>
            <p:nvPr/>
          </p:nvSpPr>
          <p:spPr>
            <a:xfrm>
              <a:off x="1667451" y="34886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60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6C81AB25-1C4E-F00A-1963-51E4A5937412}"/>
                </a:ext>
              </a:extLst>
            </p:cNvPr>
            <p:cNvSpPr txBox="1"/>
            <p:nvPr/>
          </p:nvSpPr>
          <p:spPr>
            <a:xfrm>
              <a:off x="1667451" y="275737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80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0AF5FBE-208A-BC43-E9A3-26C206ADBD19}"/>
                </a:ext>
              </a:extLst>
            </p:cNvPr>
            <p:cNvSpPr txBox="1"/>
            <p:nvPr/>
          </p:nvSpPr>
          <p:spPr>
            <a:xfrm>
              <a:off x="1576079" y="2026150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100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67062763-1CC6-5CF9-F2F0-60BCE095E5B1}"/>
                </a:ext>
              </a:extLst>
            </p:cNvPr>
            <p:cNvSpPr txBox="1"/>
            <p:nvPr/>
          </p:nvSpPr>
          <p:spPr>
            <a:xfrm>
              <a:off x="7320073" y="2979043"/>
              <a:ext cx="1034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/>
                <a:t>DTG + FTC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ADA053F5-8C8E-72FB-184E-FF2C13E5BF72}"/>
                </a:ext>
              </a:extLst>
            </p:cNvPr>
            <p:cNvSpPr txBox="1"/>
            <p:nvPr/>
          </p:nvSpPr>
          <p:spPr>
            <a:xfrm>
              <a:off x="8830304" y="2979043"/>
              <a:ext cx="61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err="1"/>
                <a:t>cART</a:t>
              </a:r>
              <a:endParaRPr lang="fr-FR" sz="1600" b="1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C7F7C1E3-CCE4-A3A3-DE4B-DCF262646249}"/>
                </a:ext>
              </a:extLst>
            </p:cNvPr>
            <p:cNvSpPr txBox="1"/>
            <p:nvPr/>
          </p:nvSpPr>
          <p:spPr>
            <a:xfrm>
              <a:off x="2387356" y="5943561"/>
              <a:ext cx="10070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HIV-RNA </a:t>
              </a:r>
            </a:p>
            <a:p>
              <a:pPr algn="ctr"/>
              <a:r>
                <a:rPr lang="fr-FR" sz="1400" b="1" dirty="0"/>
                <a:t>&lt; 50 </a:t>
              </a:r>
              <a:r>
                <a:rPr lang="fr-FR" sz="1400" b="1" dirty="0" err="1"/>
                <a:t>cp</a:t>
              </a:r>
              <a:r>
                <a:rPr lang="fr-FR" sz="1400" b="1" dirty="0"/>
                <a:t>/</a:t>
              </a:r>
              <a:r>
                <a:rPr lang="fr-FR" sz="1400" b="1" dirty="0" err="1"/>
                <a:t>mL</a:t>
              </a:r>
              <a:endParaRPr lang="fr-FR" sz="1400" b="1" dirty="0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751F5278-484D-A73E-61F6-7AB5AF2A5945}"/>
                </a:ext>
              </a:extLst>
            </p:cNvPr>
            <p:cNvSpPr txBox="1"/>
            <p:nvPr/>
          </p:nvSpPr>
          <p:spPr>
            <a:xfrm>
              <a:off x="3846719" y="5943561"/>
              <a:ext cx="12959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HIV-RNA </a:t>
              </a:r>
              <a:br>
                <a:rPr lang="fr-FR" sz="1400" b="1" dirty="0"/>
              </a:br>
              <a:r>
                <a:rPr lang="fr-FR" sz="1400" b="1" dirty="0"/>
                <a:t>&gt; 50 </a:t>
              </a:r>
              <a:r>
                <a:rPr lang="fr-FR" sz="1400" b="1" dirty="0" err="1"/>
                <a:t>cp</a:t>
              </a:r>
              <a:r>
                <a:rPr lang="fr-FR" sz="1400" b="1" dirty="0"/>
                <a:t>/</a:t>
              </a:r>
              <a:r>
                <a:rPr lang="fr-FR" sz="1400" b="1" dirty="0" err="1"/>
                <a:t>mL</a:t>
              </a:r>
              <a:endParaRPr lang="fr-FR" sz="1400" b="1" dirty="0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53519CA2-9AF0-F6C5-8D35-AA0B4F97D63A}"/>
                </a:ext>
              </a:extLst>
            </p:cNvPr>
            <p:cNvSpPr txBox="1"/>
            <p:nvPr/>
          </p:nvSpPr>
          <p:spPr>
            <a:xfrm>
              <a:off x="5408447" y="5943561"/>
              <a:ext cx="1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Discontinuation</a:t>
              </a:r>
              <a:br>
                <a:rPr lang="fr-FR" sz="1400" b="1"/>
              </a:br>
              <a:r>
                <a:rPr lang="fr-FR" sz="1400" b="1"/>
                <a:t>due to SAE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5EEFC1D6-3578-F55C-F4F5-83E02C69236A}"/>
                </a:ext>
              </a:extLst>
            </p:cNvPr>
            <p:cNvSpPr txBox="1"/>
            <p:nvPr/>
          </p:nvSpPr>
          <p:spPr>
            <a:xfrm>
              <a:off x="8918460" y="5943561"/>
              <a:ext cx="7569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err="1"/>
                <a:t>Missing</a:t>
              </a:r>
              <a:br>
                <a:rPr lang="fr-FR" sz="1400" b="1"/>
              </a:br>
              <a:r>
                <a:rPr lang="fr-FR" sz="1400" b="1"/>
                <a:t>data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1ADCCC02-CFC8-B08E-50E1-7AA261F020D3}"/>
                </a:ext>
              </a:extLst>
            </p:cNvPr>
            <p:cNvSpPr txBox="1"/>
            <p:nvPr/>
          </p:nvSpPr>
          <p:spPr>
            <a:xfrm>
              <a:off x="7244452" y="5943561"/>
              <a:ext cx="8997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err="1"/>
                <a:t>Lost</a:t>
              </a:r>
              <a:r>
                <a:rPr lang="fr-FR" sz="1400" b="1"/>
                <a:t> to</a:t>
              </a:r>
              <a:br>
                <a:rPr lang="fr-FR" sz="1400" b="1"/>
              </a:br>
              <a:r>
                <a:rPr lang="fr-FR" sz="1400" b="1"/>
                <a:t>follow-up</a:t>
              </a:r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CF05299C-1918-CCDB-D3FA-73EAE2B5C579}"/>
              </a:ext>
            </a:extLst>
          </p:cNvPr>
          <p:cNvSpPr txBox="1"/>
          <p:nvPr/>
        </p:nvSpPr>
        <p:spPr>
          <a:xfrm>
            <a:off x="9160368" y="6467676"/>
            <a:ext cx="301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 err="1"/>
              <a:t>Marinosci</a:t>
            </a:r>
            <a:r>
              <a:rPr lang="fr-FR" sz="1400" i="1" dirty="0"/>
              <a:t> A, AIDS 2022, Abs. 0AB0302 </a:t>
            </a:r>
          </a:p>
        </p:txBody>
      </p:sp>
    </p:spTree>
    <p:extLst>
      <p:ext uri="{BB962C8B-B14F-4D97-AF65-F5344CB8AC3E}">
        <p14:creationId xmlns:p14="http://schemas.microsoft.com/office/powerpoint/2010/main" val="1754543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DF4D3-D2D2-F844-B18E-16ED0BB4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TANGO and SALSA studies (switch for DTG/3TC): change in inflammatory biomarkers at W48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D8F249-2DC0-8F43-8F33-4208B740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37" y="1985572"/>
            <a:ext cx="6345835" cy="4491272"/>
          </a:xfrm>
        </p:spPr>
        <p:txBody>
          <a:bodyPr>
            <a:normAutofit fontScale="92500" lnSpcReduction="10000"/>
          </a:bodyPr>
          <a:lstStyle/>
          <a:p>
            <a:r>
              <a:rPr lang="en-GB" sz="2000" b="0" dirty="0"/>
              <a:t>Pooled analysis of TANGO and SALSA (virologically suppressed PLWHIV = randomisation continuation triple </a:t>
            </a:r>
            <a:r>
              <a:rPr lang="en-GB" sz="2000" b="0" dirty="0" err="1"/>
              <a:t>cART</a:t>
            </a:r>
            <a:r>
              <a:rPr lang="en-GB" sz="2000" b="0" dirty="0"/>
              <a:t> vs switch for DTG/3TC)</a:t>
            </a:r>
            <a:br>
              <a:rPr lang="en-GB" sz="2000" b="0" dirty="0"/>
            </a:br>
            <a:endParaRPr lang="en-GB" sz="2000" b="0" dirty="0"/>
          </a:p>
          <a:p>
            <a:r>
              <a:rPr lang="en-GB" sz="2000" dirty="0"/>
              <a:t>B</a:t>
            </a:r>
            <a:r>
              <a:rPr lang="en-GB" sz="2000" b="0" dirty="0"/>
              <a:t>aseline demographics, characteristics and biomarkers similar between both groups (</a:t>
            </a:r>
            <a:r>
              <a:rPr lang="en-GB" sz="2000" dirty="0"/>
              <a:t>DTG/3TC = 615, </a:t>
            </a:r>
            <a:r>
              <a:rPr lang="en-GB" sz="2000" dirty="0" err="1"/>
              <a:t>cART</a:t>
            </a:r>
            <a:r>
              <a:rPr lang="en-GB" sz="2000" dirty="0"/>
              <a:t> = 619)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At W48</a:t>
            </a:r>
          </a:p>
          <a:p>
            <a:pPr lvl="1"/>
            <a:r>
              <a:rPr lang="en-GB" sz="1800" dirty="0"/>
              <a:t>CD14s and </a:t>
            </a:r>
            <a:r>
              <a:rPr lang="en-GB" sz="1800" dirty="0" err="1"/>
              <a:t>CRPus</a:t>
            </a:r>
            <a:r>
              <a:rPr lang="en-GB" sz="1800" dirty="0"/>
              <a:t> lower in DTG/3TC group</a:t>
            </a:r>
          </a:p>
          <a:p>
            <a:pPr lvl="1"/>
            <a:r>
              <a:rPr lang="en-GB" sz="1800" b="0" dirty="0"/>
              <a:t>No difference for CD163s, IL-6 and CD4/CD8 ratio</a:t>
            </a:r>
          </a:p>
          <a:p>
            <a:pPr lvl="1"/>
            <a:r>
              <a:rPr lang="en-GB" sz="1800" dirty="0"/>
              <a:t>W48 biomarker level highly associated to baseline value</a:t>
            </a:r>
          </a:p>
          <a:p>
            <a:pPr lvl="1"/>
            <a:r>
              <a:rPr lang="en-GB" sz="1800" dirty="0"/>
              <a:t>Age associated with higher levels of </a:t>
            </a:r>
            <a:r>
              <a:rPr lang="en-GB" sz="1800" b="0" dirty="0"/>
              <a:t>CD14s, CD63s </a:t>
            </a:r>
            <a:r>
              <a:rPr lang="en-GB" sz="1800" dirty="0"/>
              <a:t>and</a:t>
            </a:r>
            <a:r>
              <a:rPr lang="en-GB" sz="1800" b="0" dirty="0"/>
              <a:t> IL-6</a:t>
            </a:r>
            <a:br>
              <a:rPr lang="en-GB" sz="1800" b="0" dirty="0"/>
            </a:br>
            <a:r>
              <a:rPr lang="en-GB" sz="1800" dirty="0"/>
              <a:t>at W</a:t>
            </a:r>
            <a:r>
              <a:rPr lang="en-GB" sz="1800" b="0" dirty="0"/>
              <a:t>48</a:t>
            </a:r>
            <a:br>
              <a:rPr lang="en-GB" sz="1800" b="0" dirty="0"/>
            </a:br>
            <a:endParaRPr lang="en-GB" sz="1800" b="0" dirty="0"/>
          </a:p>
          <a:p>
            <a:r>
              <a:rPr lang="en-GB" sz="2000" b="1" dirty="0"/>
              <a:t>Conclusion: </a:t>
            </a:r>
            <a:r>
              <a:rPr lang="en-GB" sz="2000" b="0" dirty="0"/>
              <a:t>DTG/3TC switch is not associated with increase inflammation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DC4B75B-1588-1B45-BE48-C7FF2183F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44186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 err="1"/>
              <a:t>Llibre</a:t>
            </a:r>
            <a:r>
              <a:rPr lang="en-GB" sz="1400" i="1" dirty="0"/>
              <a:t> JM, AIDS 2021, Abs. EPB165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2774A8-E5F6-C04A-ACC7-680624940D0A}"/>
              </a:ext>
            </a:extLst>
          </p:cNvPr>
          <p:cNvSpPr txBox="1"/>
          <p:nvPr/>
        </p:nvSpPr>
        <p:spPr>
          <a:xfrm>
            <a:off x="6599199" y="1874508"/>
            <a:ext cx="5298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>
                <a:solidFill>
                  <a:srgbClr val="0070C0"/>
                </a:solidFill>
              </a:rPr>
              <a:t>Baseline and W48 geometric means (95 % CI) </a:t>
            </a:r>
            <a:br>
              <a:rPr lang="en-GB" sz="2000" b="1">
                <a:solidFill>
                  <a:srgbClr val="0070C0"/>
                </a:solidFill>
              </a:rPr>
            </a:br>
            <a:r>
              <a:rPr lang="en-GB" sz="2000" b="1">
                <a:solidFill>
                  <a:srgbClr val="0070C0"/>
                </a:solidFill>
              </a:rPr>
              <a:t>for inflammatory biomarkers and CD4/CD8 ratio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2982B49-1087-EAAE-0ABA-9E4A63B0A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359544"/>
              </p:ext>
            </p:extLst>
          </p:nvPr>
        </p:nvGraphicFramePr>
        <p:xfrm>
          <a:off x="6631329" y="2566357"/>
          <a:ext cx="5234114" cy="348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587">
                  <a:extLst>
                    <a:ext uri="{9D8B030D-6E8A-4147-A177-3AD203B41FA5}">
                      <a16:colId xmlns:a16="http://schemas.microsoft.com/office/drawing/2014/main" val="386439782"/>
                    </a:ext>
                  </a:extLst>
                </a:gridCol>
                <a:gridCol w="562292">
                  <a:extLst>
                    <a:ext uri="{9D8B030D-6E8A-4147-A177-3AD203B41FA5}">
                      <a16:colId xmlns:a16="http://schemas.microsoft.com/office/drawing/2014/main" val="1789023504"/>
                    </a:ext>
                  </a:extLst>
                </a:gridCol>
                <a:gridCol w="1379855">
                  <a:extLst>
                    <a:ext uri="{9D8B030D-6E8A-4147-A177-3AD203B41FA5}">
                      <a16:colId xmlns:a16="http://schemas.microsoft.com/office/drawing/2014/main" val="1566283353"/>
                    </a:ext>
                  </a:extLst>
                </a:gridCol>
                <a:gridCol w="1643380">
                  <a:extLst>
                    <a:ext uri="{9D8B030D-6E8A-4147-A177-3AD203B41FA5}">
                      <a16:colId xmlns:a16="http://schemas.microsoft.com/office/drawing/2014/main" val="4095057207"/>
                    </a:ext>
                  </a:extLst>
                </a:gridCol>
              </a:tblGrid>
              <a:tr h="581096">
                <a:tc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DTG/3TC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bg1"/>
                          </a:solidFill>
                        </a:rPr>
                        <a:t>(N=615)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Continuation </a:t>
                      </a:r>
                      <a:r>
                        <a:rPr lang="fr-FR" sz="1400" dirty="0" err="1">
                          <a:solidFill>
                            <a:schemeClr val="bg1"/>
                          </a:solidFill>
                        </a:rPr>
                        <a:t>cART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bg1"/>
                          </a:solidFill>
                        </a:rPr>
                        <a:t>(N=619)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146619"/>
                  </a:ext>
                </a:extLst>
              </a:tr>
              <a:tr h="581096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CD14s, x 10</a:t>
                      </a:r>
                      <a:r>
                        <a:rPr lang="fr-FR" sz="1400" b="1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ng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mL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J0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W48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1.58 (1.56-1.61)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1.27 (1.19-1.35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1.53 (1.51-1.56)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1.35 (1.27-1.43)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15422"/>
                  </a:ext>
                </a:extLst>
              </a:tr>
              <a:tr h="581096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CD163s, 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ng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mL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J0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W48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611.1 (590-633)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570.5 (540-603)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602.1 (582.5-622.3)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561 (530.9-592.9)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872232"/>
                  </a:ext>
                </a:extLst>
              </a:tr>
              <a:tr h="581096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IL-6, 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ng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/L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J0</a:t>
                      </a:r>
                    </a:p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W48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1.67 (1.58-1.78)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1.63 (1.4-1.9)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1.67 (1.57-1.78)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1.51 (1.29-1.76)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40532"/>
                  </a:ext>
                </a:extLst>
              </a:tr>
              <a:tr h="581096">
                <a:tc>
                  <a:txBody>
                    <a:bodyPr/>
                    <a:lstStyle/>
                    <a:p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CRPus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, mg/L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J0</a:t>
                      </a:r>
                    </a:p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W48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1.36 (1.25-1.49)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1.13 (0.90-1.42)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1.29 (1.18-1.41)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1.30 (1.03-1.63)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95741"/>
                  </a:ext>
                </a:extLst>
              </a:tr>
              <a:tr h="581096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CD4/CD8, 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J0</a:t>
                      </a:r>
                    </a:p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W48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0.94 (0,90-0,98)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1.00 (0.96-1.03)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0.95 (0.91-0.99)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1.01 (0.97-1.05)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542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75169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6428F4B-9212-6E4D-96C2-CDDDFEFA0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58745"/>
              </p:ext>
            </p:extLst>
          </p:nvPr>
        </p:nvGraphicFramePr>
        <p:xfrm>
          <a:off x="6202705" y="2883378"/>
          <a:ext cx="558819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770">
                  <a:extLst>
                    <a:ext uri="{9D8B030D-6E8A-4147-A177-3AD203B41FA5}">
                      <a16:colId xmlns:a16="http://schemas.microsoft.com/office/drawing/2014/main" val="2888518506"/>
                    </a:ext>
                  </a:extLst>
                </a:gridCol>
                <a:gridCol w="1278004">
                  <a:extLst>
                    <a:ext uri="{9D8B030D-6E8A-4147-A177-3AD203B41FA5}">
                      <a16:colId xmlns:a16="http://schemas.microsoft.com/office/drawing/2014/main" val="1103594025"/>
                    </a:ext>
                  </a:extLst>
                </a:gridCol>
                <a:gridCol w="1328420">
                  <a:extLst>
                    <a:ext uri="{9D8B030D-6E8A-4147-A177-3AD203B41FA5}">
                      <a16:colId xmlns:a16="http://schemas.microsoft.com/office/drawing/2014/main" val="2598936671"/>
                    </a:ext>
                  </a:extLst>
                </a:gridCol>
              </a:tblGrid>
              <a:tr h="517560"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DTG/RPV</a:t>
                      </a:r>
                    </a:p>
                    <a:p>
                      <a:pPr algn="ctr"/>
                      <a:r>
                        <a:rPr lang="en-US" sz="1600" noProof="0" dirty="0"/>
                        <a:t>(N=95)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Continuation</a:t>
                      </a:r>
                      <a:br>
                        <a:rPr lang="en-US" sz="1600" noProof="0" dirty="0"/>
                      </a:br>
                      <a:r>
                        <a:rPr lang="en-US" sz="1600" noProof="0" dirty="0" err="1"/>
                        <a:t>cART</a:t>
                      </a:r>
                      <a:endParaRPr lang="en-US" sz="1600" noProof="0" dirty="0"/>
                    </a:p>
                    <a:p>
                      <a:pPr algn="ctr"/>
                      <a:r>
                        <a:rPr lang="en-US" sz="1600" noProof="0" dirty="0"/>
                        <a:t>(N=45)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6953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/>
                        <a:t>Median 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9242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/>
                        <a:t>Male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82.1%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77.8%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3188"/>
                  </a:ext>
                </a:extLst>
              </a:tr>
              <a:tr h="310461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Median duration HIV infection.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22.4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05198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Median duration ART.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15.8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17.7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076628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/>
                        <a:t>Median CD4/mm</a:t>
                      </a:r>
                      <a:r>
                        <a:rPr lang="en-US" sz="1600" b="1" baseline="30000" noProof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510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617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847552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ARV at screening, %</a:t>
                      </a:r>
                    </a:p>
                    <a:p>
                      <a:r>
                        <a:rPr lang="en-US" sz="1600" noProof="0" dirty="0"/>
                        <a:t>   TDF/FTC / TAF/FTC / ABC/3TC</a:t>
                      </a:r>
                    </a:p>
                    <a:p>
                      <a:r>
                        <a:rPr lang="en-US" sz="1600" noProof="0" dirty="0"/>
                        <a:t>   DRV / ATV</a:t>
                      </a:r>
                    </a:p>
                    <a:p>
                      <a:r>
                        <a:rPr lang="en-US" sz="1600" noProof="0" dirty="0"/>
                        <a:t>   DTG / BIC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/>
                    </a:p>
                    <a:p>
                      <a:pPr algn="ctr"/>
                      <a:r>
                        <a:rPr lang="en-US" sz="1600" noProof="0"/>
                        <a:t>26 / 23 / 18</a:t>
                      </a:r>
                    </a:p>
                    <a:p>
                      <a:pPr algn="ctr"/>
                      <a:r>
                        <a:rPr lang="en-US" sz="1600" noProof="0"/>
                        <a:t>53 / 8</a:t>
                      </a:r>
                    </a:p>
                    <a:p>
                      <a:pPr algn="ctr"/>
                      <a:r>
                        <a:rPr lang="en-US" sz="1600" noProof="0"/>
                        <a:t>17 / 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  <a:p>
                      <a:pPr algn="ctr"/>
                      <a:r>
                        <a:rPr lang="en-US" sz="1600" noProof="0" dirty="0"/>
                        <a:t>16 / 33 / 20</a:t>
                      </a:r>
                    </a:p>
                    <a:p>
                      <a:pPr algn="ctr"/>
                      <a:r>
                        <a:rPr lang="en-US" sz="1600" noProof="0" dirty="0"/>
                        <a:t>49 / 13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16 / 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064461"/>
                  </a:ext>
                </a:extLst>
              </a:tr>
            </a:tbl>
          </a:graphicData>
        </a:graphic>
      </p:graphicFrame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4D848FD-5119-534A-B0DF-339733BDD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341438"/>
            <a:ext cx="8859613" cy="1458912"/>
          </a:xfrm>
        </p:spPr>
        <p:txBody>
          <a:bodyPr>
            <a:normAutofit/>
          </a:bodyPr>
          <a:lstStyle/>
          <a:p>
            <a:r>
              <a:rPr lang="en-GB" sz="2000" dirty="0"/>
              <a:t>Background: RPV susceptibility maintained in presence of K103N mutation </a:t>
            </a:r>
          </a:p>
          <a:p>
            <a:r>
              <a:rPr lang="en-GB" sz="2000" dirty="0"/>
              <a:t>Randomised, open-label trial 2:1, immediate vs deferred (W48) to DTG/RPV </a:t>
            </a:r>
            <a:r>
              <a:rPr lang="en-GB" sz="2000" dirty="0" err="1"/>
              <a:t>qd</a:t>
            </a:r>
            <a:endParaRPr lang="en-GB" sz="2000" dirty="0"/>
          </a:p>
          <a:p>
            <a:r>
              <a:rPr lang="en-GB" sz="2000" dirty="0"/>
              <a:t>Population: adults on triple </a:t>
            </a:r>
            <a:r>
              <a:rPr lang="en-GB" sz="2000" dirty="0" err="1"/>
              <a:t>cART</a:t>
            </a:r>
            <a:r>
              <a:rPr lang="en-GB" sz="2000" dirty="0"/>
              <a:t>, HIV RNA &lt; 50 c/mL, history of virologic failure on NNRTI with evidence of K103N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2B3BA7-0E26-384A-A56D-54E6AA5D6119}"/>
              </a:ext>
            </a:extLst>
          </p:cNvPr>
          <p:cNvSpPr txBox="1"/>
          <p:nvPr/>
        </p:nvSpPr>
        <p:spPr>
          <a:xfrm>
            <a:off x="7561553" y="2471223"/>
            <a:ext cx="2659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0070C0"/>
                </a:solidFill>
              </a:rPr>
              <a:t>Baseline characteristics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EDFBEF4-A434-41D4-B200-084AF710A504}"/>
              </a:ext>
            </a:extLst>
          </p:cNvPr>
          <p:cNvGrpSpPr/>
          <p:nvPr/>
        </p:nvGrpSpPr>
        <p:grpSpPr>
          <a:xfrm>
            <a:off x="657177" y="3217768"/>
            <a:ext cx="5469719" cy="2187153"/>
            <a:chOff x="657177" y="3217768"/>
            <a:chExt cx="5469719" cy="2187153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49D4247-D2A7-F44A-96BC-9976532B5296}"/>
                </a:ext>
              </a:extLst>
            </p:cNvPr>
            <p:cNvSpPr txBox="1"/>
            <p:nvPr/>
          </p:nvSpPr>
          <p:spPr>
            <a:xfrm rot="16200000">
              <a:off x="321318" y="3692019"/>
              <a:ext cx="1786462" cy="837959"/>
            </a:xfrm>
            <a:prstGeom prst="roundRect">
              <a:avLst>
                <a:gd name="adj" fmla="val 0"/>
              </a:avLst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/>
              <a:r>
                <a:rPr lang="en-GB" sz="1600" b="1">
                  <a:solidFill>
                    <a:schemeClr val="tx1"/>
                  </a:solidFill>
                </a:rPr>
                <a:t>Screening</a:t>
              </a:r>
            </a:p>
            <a:p>
              <a:pPr algn="ctr"/>
              <a:r>
                <a:rPr lang="en-GB" sz="1600" b="1">
                  <a:solidFill>
                    <a:schemeClr val="tx1"/>
                  </a:solidFill>
                </a:rPr>
                <a:t>Randomisation</a:t>
              </a: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1" name="Flèche : pentagone 6">
              <a:extLst>
                <a:ext uri="{FF2B5EF4-FFF2-40B4-BE49-F238E27FC236}">
                  <a16:creationId xmlns:a16="http://schemas.microsoft.com/office/drawing/2014/main" id="{A90DD005-A718-1B47-BAE2-91C0E2A8CF55}"/>
                </a:ext>
              </a:extLst>
            </p:cNvPr>
            <p:cNvSpPr/>
            <p:nvPr/>
          </p:nvSpPr>
          <p:spPr bwMode="auto">
            <a:xfrm>
              <a:off x="1669715" y="3386477"/>
              <a:ext cx="4118310" cy="642598"/>
            </a:xfrm>
            <a:prstGeom prst="homePlate">
              <a:avLst>
                <a:gd name="adj" fmla="val 69937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DTG/RPV FDC, N=100</a:t>
              </a:r>
            </a:p>
          </p:txBody>
        </p:sp>
        <p:sp>
          <p:nvSpPr>
            <p:cNvPr id="12" name="Flèche : pentagone 7">
              <a:extLst>
                <a:ext uri="{FF2B5EF4-FFF2-40B4-BE49-F238E27FC236}">
                  <a16:creationId xmlns:a16="http://schemas.microsoft.com/office/drawing/2014/main" id="{B412483B-827A-0E46-9954-BF6275870F20}"/>
                </a:ext>
              </a:extLst>
            </p:cNvPr>
            <p:cNvSpPr/>
            <p:nvPr/>
          </p:nvSpPr>
          <p:spPr bwMode="auto">
            <a:xfrm>
              <a:off x="3740149" y="4186577"/>
              <a:ext cx="2047875" cy="642598"/>
            </a:xfrm>
            <a:prstGeom prst="homePlate">
              <a:avLst>
                <a:gd name="adj" fmla="val 69937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DTG/RPV FDC</a:t>
              </a:r>
            </a:p>
          </p:txBody>
        </p:sp>
        <p:sp>
          <p:nvSpPr>
            <p:cNvPr id="14" name="Flèche : pentagone 9">
              <a:extLst>
                <a:ext uri="{FF2B5EF4-FFF2-40B4-BE49-F238E27FC236}">
                  <a16:creationId xmlns:a16="http://schemas.microsoft.com/office/drawing/2014/main" id="{F819D04E-B80F-6541-9364-3ACE93CD2B6B}"/>
                </a:ext>
              </a:extLst>
            </p:cNvPr>
            <p:cNvSpPr/>
            <p:nvPr/>
          </p:nvSpPr>
          <p:spPr bwMode="auto">
            <a:xfrm>
              <a:off x="1664600" y="4186577"/>
              <a:ext cx="2047875" cy="642598"/>
            </a:xfrm>
            <a:prstGeom prst="homePlate">
              <a:avLst>
                <a:gd name="adj" fmla="val 69937"/>
              </a:avLst>
            </a:prstGeom>
            <a:solidFill>
              <a:srgbClr val="00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b="1" dirty="0">
                  <a:solidFill>
                    <a:schemeClr val="bg1"/>
                  </a:solidFill>
                </a:rPr>
                <a:t>Continuation </a:t>
              </a:r>
              <a:r>
                <a:rPr lang="en-GB" sz="1600" b="1" dirty="0" err="1">
                  <a:solidFill>
                    <a:schemeClr val="bg1"/>
                  </a:solidFill>
                </a:rPr>
                <a:t>cART</a:t>
              </a:r>
              <a:r>
                <a:rPr kumimoji="0" lang="en-GB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, N=50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6247421-0AA5-2A42-9947-A8A91018006D}"/>
                </a:ext>
              </a:extLst>
            </p:cNvPr>
            <p:cNvSpPr txBox="1"/>
            <p:nvPr/>
          </p:nvSpPr>
          <p:spPr>
            <a:xfrm>
              <a:off x="1461400" y="5035589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/>
                <a:t>D0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CBA4643-8F41-334F-B429-D5238D591473}"/>
                </a:ext>
              </a:extLst>
            </p:cNvPr>
            <p:cNvSpPr txBox="1"/>
            <p:nvPr/>
          </p:nvSpPr>
          <p:spPr>
            <a:xfrm>
              <a:off x="3424070" y="5035589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/>
                <a:t>W48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B85836C-1024-B94D-8B42-F8A72B2DD23A}"/>
                </a:ext>
              </a:extLst>
            </p:cNvPr>
            <p:cNvSpPr txBox="1"/>
            <p:nvPr/>
          </p:nvSpPr>
          <p:spPr>
            <a:xfrm>
              <a:off x="5498198" y="5035589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/>
                <a:t>W96</a:t>
              </a:r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D9041694-4A77-834E-A503-5C34143B47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67267" y="5064675"/>
              <a:ext cx="105647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20" name="Line 8">
              <a:extLst>
                <a:ext uri="{FF2B5EF4-FFF2-40B4-BE49-F238E27FC236}">
                  <a16:creationId xmlns:a16="http://schemas.microsoft.com/office/drawing/2014/main" id="{F3596265-DEB8-2843-AF9E-E287A0BEE2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74484" y="5064675"/>
              <a:ext cx="105647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21" name="Line 8">
              <a:extLst>
                <a:ext uri="{FF2B5EF4-FFF2-40B4-BE49-F238E27FC236}">
                  <a16:creationId xmlns:a16="http://schemas.microsoft.com/office/drawing/2014/main" id="{0101827C-67BF-2A4E-95B7-B4CC313B4F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609581" y="5064675"/>
              <a:ext cx="105647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CE4A529-28F1-3942-AA68-628B17E98B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7177" y="5004231"/>
              <a:ext cx="531182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itre 1">
            <a:extLst>
              <a:ext uri="{FF2B5EF4-FFF2-40B4-BE49-F238E27FC236}">
                <a16:creationId xmlns:a16="http://schemas.microsoft.com/office/drawing/2014/main" id="{4D32C5AB-6839-47FD-A0DF-21EB26DE7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WISARD: switch to DTG/RPV in patients </a:t>
            </a:r>
            <a:br>
              <a:rPr lang="en-GB" sz="2800" dirty="0"/>
            </a:br>
            <a:r>
              <a:rPr lang="en-GB" sz="2800" dirty="0"/>
              <a:t>with HIV RNA &lt; 50 c/mL and history of K103N </a:t>
            </a:r>
            <a:r>
              <a:rPr lang="en-GB" sz="2800" i="1" dirty="0"/>
              <a:t>(1)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6C96B9-C3FC-FE48-9C55-F79BBB14A6E3}"/>
              </a:ext>
            </a:extLst>
          </p:cNvPr>
          <p:cNvSpPr/>
          <p:nvPr/>
        </p:nvSpPr>
        <p:spPr>
          <a:xfrm>
            <a:off x="9484187" y="6443583"/>
            <a:ext cx="2693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/>
              <a:t>Moyle G, AIDS 2022, Abs. EPLBB04</a:t>
            </a:r>
          </a:p>
        </p:txBody>
      </p:sp>
    </p:spTree>
    <p:extLst>
      <p:ext uri="{BB962C8B-B14F-4D97-AF65-F5344CB8AC3E}">
        <p14:creationId xmlns:p14="http://schemas.microsoft.com/office/powerpoint/2010/main" val="236620098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2">
            <a:extLst>
              <a:ext uri="{FF2B5EF4-FFF2-40B4-BE49-F238E27FC236}">
                <a16:creationId xmlns:a16="http://schemas.microsoft.com/office/drawing/2014/main" id="{FA0D60A8-0322-24A3-1E0C-1C93B95DC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580" y="1514486"/>
            <a:ext cx="73054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Proportion of participants with HIV-RNA &lt; 50 copies/mL at week 48, with the ITT FDA Snapshot method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1F0EE35-A529-6959-DFFE-D4B4843DF604}"/>
              </a:ext>
            </a:extLst>
          </p:cNvPr>
          <p:cNvSpPr/>
          <p:nvPr/>
        </p:nvSpPr>
        <p:spPr>
          <a:xfrm>
            <a:off x="9484187" y="6443583"/>
            <a:ext cx="2693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/>
              <a:t>Moyle G, AIDS 2022, Abs. EPLBB04</a:t>
            </a: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1830217B-593B-664C-8949-F2FB5D1C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WISARD: switch to DTG/RPV in patients </a:t>
            </a:r>
            <a:br>
              <a:rPr lang="en-GB" sz="2800" dirty="0"/>
            </a:br>
            <a:r>
              <a:rPr lang="en-GB" sz="2800" dirty="0"/>
              <a:t>with HIV RNA &lt; 50 c/mL and history of K103N </a:t>
            </a:r>
            <a:r>
              <a:rPr lang="en-GB" sz="2800" i="1" dirty="0"/>
              <a:t>(2)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665B552-0A25-380D-2A0E-390419B48B5F}"/>
              </a:ext>
            </a:extLst>
          </p:cNvPr>
          <p:cNvGrpSpPr/>
          <p:nvPr/>
        </p:nvGrpSpPr>
        <p:grpSpPr>
          <a:xfrm>
            <a:off x="1063380" y="2316480"/>
            <a:ext cx="9345894" cy="4215944"/>
            <a:chOff x="1063380" y="2316480"/>
            <a:chExt cx="6990055" cy="4215944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526ED30D-FDE4-5E85-EC5A-46C1E6286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363" y="5469255"/>
              <a:ext cx="333375" cy="1174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D4D8C8DA-3100-BFC5-8918-05417E761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413" y="5551805"/>
              <a:ext cx="333375" cy="349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3BB9CED7-904B-C028-92F8-4797C14FC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3938" y="5335905"/>
              <a:ext cx="333375" cy="250825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5D05F28-4A23-0C68-1A9A-FB12D1295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50" y="3967480"/>
              <a:ext cx="174625" cy="174625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9E721D1A-EA26-E7D9-115F-6DD998C68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50" y="3569018"/>
              <a:ext cx="174625" cy="1746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48760E9-0DB5-14E8-CE4B-CE1448D6A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625" y="3115878"/>
              <a:ext cx="333375" cy="245586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DABEBA5-DA00-FB61-01D8-357FEF567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788" y="3114993"/>
              <a:ext cx="333375" cy="2471738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AF967261-7031-5978-21C0-A5F5B3D5E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263" y="5496243"/>
              <a:ext cx="331788" cy="904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109E429B-3652-F647-4031-585B3BA7F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838" y="5540693"/>
              <a:ext cx="333375" cy="46038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83D43DEB-11C8-AA54-D489-84A52AF53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313" y="5496243"/>
              <a:ext cx="331788" cy="904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ED9EC6D-06DC-A138-C03A-39A0557AF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500" y="2826068"/>
              <a:ext cx="88900" cy="552450"/>
            </a:xfrm>
            <a:custGeom>
              <a:avLst/>
              <a:gdLst>
                <a:gd name="T0" fmla="*/ 56 w 56"/>
                <a:gd name="T1" fmla="*/ 348 h 348"/>
                <a:gd name="T2" fmla="*/ 56 w 56"/>
                <a:gd name="T3" fmla="*/ 0 h 348"/>
                <a:gd name="T4" fmla="*/ 0 w 56"/>
                <a:gd name="T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348">
                  <a:moveTo>
                    <a:pt x="56" y="348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A4C345D9-EF83-8239-8600-76E235BB4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0500" y="3930968"/>
              <a:ext cx="8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AE5E70A3-0032-ED52-666E-3FB1C2B6FB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9400" y="3378518"/>
              <a:ext cx="0" cy="552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74CC31CF-DCB1-965B-86A5-C7CEB7834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0500" y="3378518"/>
              <a:ext cx="8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74B6A834-E299-B8E1-93BA-804EF6F5E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0500" y="4481830"/>
              <a:ext cx="8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7F1ADA90-E02D-CAED-6197-1C17B3136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0500" y="5034280"/>
              <a:ext cx="8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6BE0624C-2C27-A420-367A-6DBC2F8270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9400" y="4481830"/>
              <a:ext cx="0" cy="552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E7ADA020-40D5-A2AB-8A0A-C7C9A0846E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0500" y="5586730"/>
              <a:ext cx="8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5EC08E30-218E-F997-F28F-F093742D80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9400" y="5586730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D91BDC2D-01C3-D7BC-0D62-29D0C6B8A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9400" y="5034280"/>
              <a:ext cx="0" cy="552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C03179D7-294F-1951-2097-BBFC1542F5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9400" y="3930968"/>
              <a:ext cx="0" cy="550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384A8ABD-6C47-5A49-7521-B983D1DBC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9400" y="5586730"/>
              <a:ext cx="6429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C0C80E62-1CC9-A7DE-CE7F-4EB4F55A7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381" y="2719388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D43D6B8A-48BC-FA4B-7BA4-4CEFC74A0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752" y="3270250"/>
              <a:ext cx="1827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F5900DB5-F700-22C0-0C3B-E3D9068B8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752" y="3822700"/>
              <a:ext cx="1827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50AAF65C-9EFA-AC85-A1E2-845D0C7C3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752" y="4373563"/>
              <a:ext cx="1827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D1742162-840A-7F6A-6A44-B6AD6FA81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752" y="4926013"/>
              <a:ext cx="1827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ACA0ED8D-9160-0454-ABAE-B57B6D26D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711" y="547846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CB9C85AD-801F-F14F-91BA-66F776DCD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987" y="5710555"/>
              <a:ext cx="120283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HIV-RNA</a:t>
              </a:r>
              <a:b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&lt;50 copies/ml</a:t>
              </a:r>
              <a:endParaRPr kumimoji="0" lang="en-GB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20BA32A1-A100-8076-DA0E-7A0D5FFC4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036" y="5710555"/>
              <a:ext cx="120283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HIV-RNA</a:t>
              </a:r>
              <a:b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≥50 copies/ml</a:t>
              </a:r>
              <a:endParaRPr kumimoji="0" lang="en-GB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2311B657-C3AD-16F2-D12F-564C337EF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414" y="5710555"/>
              <a:ext cx="3061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AEs</a:t>
              </a:r>
              <a:endParaRPr kumimoji="0" lang="en-GB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36">
              <a:extLst>
                <a:ext uri="{FF2B5EF4-FFF2-40B4-BE49-F238E27FC236}">
                  <a16:creationId xmlns:a16="http://schemas.microsoft.com/office/drawing/2014/main" id="{3AE40364-ECD4-C468-D725-D9479B682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086" y="5710555"/>
              <a:ext cx="4969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Other</a:t>
              </a:r>
              <a:endParaRPr kumimoji="0" lang="en-GB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7B46EBD2-4B78-A041-EF89-DFCF6DC98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141" y="5710555"/>
              <a:ext cx="149329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On study but</a:t>
              </a:r>
              <a:b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with missing data</a:t>
              </a:r>
              <a:endParaRPr kumimoji="0" lang="en-GB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329A73F6-D51F-F23F-4CB4-AC054E5EC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784" y="2840355"/>
              <a:ext cx="3670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88.4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2A3A122B-0E0D-ABF2-8C7B-3B1F7EF52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946" y="2822893"/>
              <a:ext cx="3670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88.9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3" name="Rectangle 40">
              <a:extLst>
                <a:ext uri="{FF2B5EF4-FFF2-40B4-BE49-F238E27FC236}">
                  <a16:creationId xmlns:a16="http://schemas.microsoft.com/office/drawing/2014/main" id="{9FC11217-9BA1-67AF-2486-9232F1892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344" y="5205730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3.2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882E82EF-4B80-EA8E-ED5E-A8E4ECB78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795" y="5250180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2.2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A3EF0E62-3F89-881E-293A-3E7630843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982" y="5205730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3.2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6" name="Rectangle 43">
              <a:extLst>
                <a:ext uri="{FF2B5EF4-FFF2-40B4-BE49-F238E27FC236}">
                  <a16:creationId xmlns:a16="http://schemas.microsoft.com/office/drawing/2014/main" id="{CA2BF17C-8135-FFCB-A343-AC145671A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557" y="5351780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0.0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7" name="Rectangle 44">
              <a:extLst>
                <a:ext uri="{FF2B5EF4-FFF2-40B4-BE49-F238E27FC236}">
                  <a16:creationId xmlns:a16="http://schemas.microsoft.com/office/drawing/2014/main" id="{9EF0A837-E129-45CB-7BC0-C2D73AED7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032" y="5177155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4.2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8" name="Rectangle 45">
              <a:extLst>
                <a:ext uri="{FF2B5EF4-FFF2-40B4-BE49-F238E27FC236}">
                  <a16:creationId xmlns:a16="http://schemas.microsoft.com/office/drawing/2014/main" id="{1CABDA42-75E5-DC80-2A1F-117B09416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0607" y="5043805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8.9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9" name="Rectangle 46">
              <a:extLst>
                <a:ext uri="{FF2B5EF4-FFF2-40B4-BE49-F238E27FC236}">
                  <a16:creationId xmlns:a16="http://schemas.microsoft.com/office/drawing/2014/main" id="{487F95B6-5B6E-F310-B997-F39919BBA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082" y="5261293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1.1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50" name="Rectangle 47">
              <a:extLst>
                <a:ext uri="{FF2B5EF4-FFF2-40B4-BE49-F238E27FC236}">
                  <a16:creationId xmlns:a16="http://schemas.microsoft.com/office/drawing/2014/main" id="{7EDA2E39-72F2-3161-0BD3-36B9F3217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9657" y="5351780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0.0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51" name="Rectangle 48">
              <a:extLst>
                <a:ext uri="{FF2B5EF4-FFF2-40B4-BE49-F238E27FC236}">
                  <a16:creationId xmlns:a16="http://schemas.microsoft.com/office/drawing/2014/main" id="{A3049F11-7F3C-3101-0A09-D0CFE90C3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738" y="3934143"/>
              <a:ext cx="10097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Current ART</a:t>
              </a:r>
              <a:endParaRPr kumimoji="0" lang="en-GB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FFAB0135-88B9-67A9-3B33-BD832D653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738" y="3537268"/>
              <a:ext cx="7602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DTG/RPV</a:t>
              </a:r>
              <a:endParaRPr kumimoji="0" lang="en-GB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1BEE28FC-F2AB-3B18-76EE-A14C09C05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392" y="6316980"/>
              <a:ext cx="1827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95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741648A3-6C77-0A67-4BD0-28B25E682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029" y="6316980"/>
              <a:ext cx="1827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45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1DE04FD8-3B20-F63B-B1B3-72B9925D9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380" y="6316980"/>
              <a:ext cx="615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 at risk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80CC9EB5-2B2E-FDC2-BECA-315E8AEB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747" y="2316480"/>
              <a:ext cx="148585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Difference (95% CI):</a:t>
              </a:r>
              <a:b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-0.5% (-11.7 to 10.7)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F51D4C36-4FA6-7940-AAEC-969B42A549EF}"/>
                </a:ext>
              </a:extLst>
            </p:cNvPr>
            <p:cNvSpPr txBox="1"/>
            <p:nvPr/>
          </p:nvSpPr>
          <p:spPr>
            <a:xfrm>
              <a:off x="1189624" y="2404391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0030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950EA7BF-01C7-AB64-2E8A-350ED39C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99" y="2101354"/>
            <a:ext cx="11090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HIV RNA &lt; 40 c/mL through W240 (ITT-E and observed analyses)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A826F46-1654-EE75-3D47-FF466D92F531}"/>
              </a:ext>
            </a:extLst>
          </p:cNvPr>
          <p:cNvGrpSpPr/>
          <p:nvPr/>
        </p:nvGrpSpPr>
        <p:grpSpPr>
          <a:xfrm>
            <a:off x="1027416" y="2527067"/>
            <a:ext cx="10920481" cy="3935190"/>
            <a:chOff x="1027416" y="2527067"/>
            <a:chExt cx="10920481" cy="3935190"/>
          </a:xfrm>
        </p:grpSpPr>
        <p:sp>
          <p:nvSpPr>
            <p:cNvPr id="163" name="Line 157">
              <a:extLst>
                <a:ext uri="{FF2B5EF4-FFF2-40B4-BE49-F238E27FC236}">
                  <a16:creationId xmlns:a16="http://schemas.microsoft.com/office/drawing/2014/main" id="{A8BE3422-CD2B-8D7A-AD42-860BFCF7B0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8313" y="3865880"/>
              <a:ext cx="198438" cy="0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4" name="Line 158">
              <a:extLst>
                <a:ext uri="{FF2B5EF4-FFF2-40B4-BE49-F238E27FC236}">
                  <a16:creationId xmlns:a16="http://schemas.microsoft.com/office/drawing/2014/main" id="{85DB1272-5D14-072C-F150-B4F57E137D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8313" y="3216275"/>
              <a:ext cx="198438" cy="0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5" name="Line 159">
              <a:extLst>
                <a:ext uri="{FF2B5EF4-FFF2-40B4-BE49-F238E27FC236}">
                  <a16:creationId xmlns:a16="http://schemas.microsoft.com/office/drawing/2014/main" id="{1708F1F8-7D6E-F88C-B181-2800A3A17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8313" y="4135438"/>
              <a:ext cx="198438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6" name="Line 160">
              <a:extLst>
                <a:ext uri="{FF2B5EF4-FFF2-40B4-BE49-F238E27FC236}">
                  <a16:creationId xmlns:a16="http://schemas.microsoft.com/office/drawing/2014/main" id="{10C650E0-3E1F-EF8D-6F68-CF196DF97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8313" y="3485833"/>
              <a:ext cx="19843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275" name="Groupe 274">
              <a:extLst>
                <a:ext uri="{FF2B5EF4-FFF2-40B4-BE49-F238E27FC236}">
                  <a16:creationId xmlns:a16="http://schemas.microsoft.com/office/drawing/2014/main" id="{0AF232BD-D7EF-DCF7-119A-0BEF8646339B}"/>
                </a:ext>
              </a:extLst>
            </p:cNvPr>
            <p:cNvGrpSpPr/>
            <p:nvPr/>
          </p:nvGrpSpPr>
          <p:grpSpPr>
            <a:xfrm>
              <a:off x="2603500" y="2813050"/>
              <a:ext cx="4806951" cy="2389188"/>
              <a:chOff x="2603500" y="2660650"/>
              <a:chExt cx="4806951" cy="2389188"/>
            </a:xfrm>
          </p:grpSpPr>
          <p:sp>
            <p:nvSpPr>
              <p:cNvPr id="167" name="Line 161">
                <a:extLst>
                  <a:ext uri="{FF2B5EF4-FFF2-40B4-BE49-F238E27FC236}">
                    <a16:creationId xmlns:a16="http://schemas.microsoft.com/office/drawing/2014/main" id="{843165B3-ADD6-200B-6136-A42559748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62713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" name="Line 162">
                <a:extLst>
                  <a:ext uri="{FF2B5EF4-FFF2-40B4-BE49-F238E27FC236}">
                    <a16:creationId xmlns:a16="http://schemas.microsoft.com/office/drawing/2014/main" id="{9F08BE90-2209-DA45-FC18-AF228BB3A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37375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9" name="Freeform 163">
                <a:extLst>
                  <a:ext uri="{FF2B5EF4-FFF2-40B4-BE49-F238E27FC236}">
                    <a16:creationId xmlns:a16="http://schemas.microsoft.com/office/drawing/2014/main" id="{AF244D21-CB13-DDD2-45E6-2F38FDEED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588" y="2660650"/>
                <a:ext cx="4741863" cy="2335213"/>
              </a:xfrm>
              <a:custGeom>
                <a:avLst/>
                <a:gdLst>
                  <a:gd name="T0" fmla="*/ 2987 w 2987"/>
                  <a:gd name="T1" fmla="*/ 1471 h 1471"/>
                  <a:gd name="T2" fmla="*/ 2689 w 2987"/>
                  <a:gd name="T3" fmla="*/ 1471 h 1471"/>
                  <a:gd name="T4" fmla="*/ 2390 w 2987"/>
                  <a:gd name="T5" fmla="*/ 1471 h 1471"/>
                  <a:gd name="T6" fmla="*/ 2091 w 2987"/>
                  <a:gd name="T7" fmla="*/ 1471 h 1471"/>
                  <a:gd name="T8" fmla="*/ 1792 w 2987"/>
                  <a:gd name="T9" fmla="*/ 1471 h 1471"/>
                  <a:gd name="T10" fmla="*/ 1494 w 2987"/>
                  <a:gd name="T11" fmla="*/ 1471 h 1471"/>
                  <a:gd name="T12" fmla="*/ 1195 w 2987"/>
                  <a:gd name="T13" fmla="*/ 1471 h 1471"/>
                  <a:gd name="T14" fmla="*/ 896 w 2987"/>
                  <a:gd name="T15" fmla="*/ 1471 h 1471"/>
                  <a:gd name="T16" fmla="*/ 598 w 2987"/>
                  <a:gd name="T17" fmla="*/ 1471 h 1471"/>
                  <a:gd name="T18" fmla="*/ 299 w 2987"/>
                  <a:gd name="T19" fmla="*/ 1471 h 1471"/>
                  <a:gd name="T20" fmla="*/ 0 w 2987"/>
                  <a:gd name="T21" fmla="*/ 1471 h 1471"/>
                  <a:gd name="T22" fmla="*/ 0 w 2987"/>
                  <a:gd name="T23" fmla="*/ 1177 h 1471"/>
                  <a:gd name="T24" fmla="*/ 0 w 2987"/>
                  <a:gd name="T25" fmla="*/ 883 h 1471"/>
                  <a:gd name="T26" fmla="*/ 0 w 2987"/>
                  <a:gd name="T27" fmla="*/ 589 h 1471"/>
                  <a:gd name="T28" fmla="*/ 0 w 2987"/>
                  <a:gd name="T29" fmla="*/ 294 h 1471"/>
                  <a:gd name="T30" fmla="*/ 0 w 2987"/>
                  <a:gd name="T31" fmla="*/ 0 h 1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87" h="1471">
                    <a:moveTo>
                      <a:pt x="2987" y="1471"/>
                    </a:moveTo>
                    <a:lnTo>
                      <a:pt x="2689" y="1471"/>
                    </a:lnTo>
                    <a:lnTo>
                      <a:pt x="2390" y="1471"/>
                    </a:lnTo>
                    <a:lnTo>
                      <a:pt x="2091" y="1471"/>
                    </a:lnTo>
                    <a:lnTo>
                      <a:pt x="1792" y="1471"/>
                    </a:lnTo>
                    <a:lnTo>
                      <a:pt x="1494" y="1471"/>
                    </a:lnTo>
                    <a:lnTo>
                      <a:pt x="1195" y="1471"/>
                    </a:lnTo>
                    <a:lnTo>
                      <a:pt x="896" y="1471"/>
                    </a:lnTo>
                    <a:lnTo>
                      <a:pt x="598" y="1471"/>
                    </a:lnTo>
                    <a:lnTo>
                      <a:pt x="299" y="1471"/>
                    </a:lnTo>
                    <a:lnTo>
                      <a:pt x="0" y="1471"/>
                    </a:lnTo>
                    <a:lnTo>
                      <a:pt x="0" y="1177"/>
                    </a:lnTo>
                    <a:lnTo>
                      <a:pt x="0" y="883"/>
                    </a:lnTo>
                    <a:lnTo>
                      <a:pt x="0" y="589"/>
                    </a:lnTo>
                    <a:lnTo>
                      <a:pt x="0" y="29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0" name="Line 164">
                <a:extLst>
                  <a:ext uri="{FF2B5EF4-FFF2-40B4-BE49-F238E27FC236}">
                    <a16:creationId xmlns:a16="http://schemas.microsoft.com/office/drawing/2014/main" id="{62956D94-CF3F-7CE2-A33B-EA3A7CEC6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13388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" name="Line 165">
                <a:extLst>
                  <a:ext uri="{FF2B5EF4-FFF2-40B4-BE49-F238E27FC236}">
                    <a16:creationId xmlns:a16="http://schemas.microsoft.com/office/drawing/2014/main" id="{8334145A-5874-268B-5637-F86C6526F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88050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2" name="Line 166">
                <a:extLst>
                  <a:ext uri="{FF2B5EF4-FFF2-40B4-BE49-F238E27FC236}">
                    <a16:creationId xmlns:a16="http://schemas.microsoft.com/office/drawing/2014/main" id="{491699FC-07F9-ADCE-D416-57AAED0A7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10450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" name="Line 167">
                <a:extLst>
                  <a:ext uri="{FF2B5EF4-FFF2-40B4-BE49-F238E27FC236}">
                    <a16:creationId xmlns:a16="http://schemas.microsoft.com/office/drawing/2014/main" id="{AE55E72F-ADB1-7D2F-C309-9CF48139E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2660650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" name="Line 168">
                <a:extLst>
                  <a:ext uri="{FF2B5EF4-FFF2-40B4-BE49-F238E27FC236}">
                    <a16:creationId xmlns:a16="http://schemas.microsoft.com/office/drawing/2014/main" id="{A11AED57-FFA2-157B-F6FC-2A17003F4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3127375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5" name="Line 169">
                <a:extLst>
                  <a:ext uri="{FF2B5EF4-FFF2-40B4-BE49-F238E27FC236}">
                    <a16:creationId xmlns:a16="http://schemas.microsoft.com/office/drawing/2014/main" id="{E327AA5E-C8E3-8C92-5DEE-CE9E82BFD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406241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" name="Line 170">
                <a:extLst>
                  <a:ext uri="{FF2B5EF4-FFF2-40B4-BE49-F238E27FC236}">
                    <a16:creationId xmlns:a16="http://schemas.microsoft.com/office/drawing/2014/main" id="{D778D485-0103-1DF4-5F12-A4B8FC572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359568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" name="Line 171">
                <a:extLst>
                  <a:ext uri="{FF2B5EF4-FFF2-40B4-BE49-F238E27FC236}">
                    <a16:creationId xmlns:a16="http://schemas.microsoft.com/office/drawing/2014/main" id="{87E8EE65-DE3D-8F52-C8F6-CFD67C679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452913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" name="Freeform 172">
                <a:extLst>
                  <a:ext uri="{FF2B5EF4-FFF2-40B4-BE49-F238E27FC236}">
                    <a16:creationId xmlns:a16="http://schemas.microsoft.com/office/drawing/2014/main" id="{E56A347A-4DB9-2547-DD7F-DA5A96C89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500" y="4995863"/>
                <a:ext cx="65088" cy="53975"/>
              </a:xfrm>
              <a:custGeom>
                <a:avLst/>
                <a:gdLst>
                  <a:gd name="T0" fmla="*/ 41 w 41"/>
                  <a:gd name="T1" fmla="*/ 34 h 34"/>
                  <a:gd name="T2" fmla="*/ 41 w 41"/>
                  <a:gd name="T3" fmla="*/ 0 h 34"/>
                  <a:gd name="T4" fmla="*/ 0 w 41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4">
                    <a:moveTo>
                      <a:pt x="41" y="34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" name="Line 173">
                <a:extLst>
                  <a:ext uri="{FF2B5EF4-FFF2-40B4-BE49-F238E27FC236}">
                    <a16:creationId xmlns:a16="http://schemas.microsoft.com/office/drawing/2014/main" id="{AFA9BE2C-0A96-99FC-EBB1-1DE8AD36A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0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" name="Line 174">
                <a:extLst>
                  <a:ext uri="{FF2B5EF4-FFF2-40B4-BE49-F238E27FC236}">
                    <a16:creationId xmlns:a16="http://schemas.microsoft.com/office/drawing/2014/main" id="{71F80E3E-DD5A-0AE6-D73B-B2066E14C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65650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" name="Line 175">
                <a:extLst>
                  <a:ext uri="{FF2B5EF4-FFF2-40B4-BE49-F238E27FC236}">
                    <a16:creationId xmlns:a16="http://schemas.microsoft.com/office/drawing/2014/main" id="{8C2D29C6-8030-1DE0-978E-17155D77A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0313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" name="Line 176">
                <a:extLst>
                  <a:ext uri="{FF2B5EF4-FFF2-40B4-BE49-F238E27FC236}">
                    <a16:creationId xmlns:a16="http://schemas.microsoft.com/office/drawing/2014/main" id="{F173C34C-0767-EDFC-CC4F-58094A112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7913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3" name="Line 177">
                <a:extLst>
                  <a:ext uri="{FF2B5EF4-FFF2-40B4-BE49-F238E27FC236}">
                    <a16:creationId xmlns:a16="http://schemas.microsoft.com/office/drawing/2014/main" id="{0C1F24D1-B163-B428-7983-EA6815634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0988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84" name="Rectangle 178">
              <a:extLst>
                <a:ext uri="{FF2B5EF4-FFF2-40B4-BE49-F238E27FC236}">
                  <a16:creationId xmlns:a16="http://schemas.microsoft.com/office/drawing/2014/main" id="{30C99B27-043D-B123-78D6-6841A5D38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426" y="5251450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5" name="Rectangle 179">
              <a:extLst>
                <a:ext uri="{FF2B5EF4-FFF2-40B4-BE49-F238E27FC236}">
                  <a16:creationId xmlns:a16="http://schemas.microsoft.com/office/drawing/2014/main" id="{7851B286-0E53-7078-1129-840C5E505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337" y="6029325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247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6" name="Rectangle 180">
              <a:extLst>
                <a:ext uri="{FF2B5EF4-FFF2-40B4-BE49-F238E27FC236}">
                  <a16:creationId xmlns:a16="http://schemas.microsoft.com/office/drawing/2014/main" id="{160BC875-19D1-7866-6055-0D9F4A45D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023" y="525145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7" name="Rectangle 181">
              <a:extLst>
                <a:ext uri="{FF2B5EF4-FFF2-40B4-BE49-F238E27FC236}">
                  <a16:creationId xmlns:a16="http://schemas.microsoft.com/office/drawing/2014/main" id="{5AF24A03-20D0-0691-992C-65D18D3B5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023" y="624681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8" name="Rectangle 182">
              <a:extLst>
                <a:ext uri="{FF2B5EF4-FFF2-40B4-BE49-F238E27FC236}">
                  <a16:creationId xmlns:a16="http://schemas.microsoft.com/office/drawing/2014/main" id="{9552D030-3DCF-A19B-0A0C-8BBA49167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000" y="6029325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233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9" name="Rectangle 183">
              <a:extLst>
                <a:ext uri="{FF2B5EF4-FFF2-40B4-BE49-F238E27FC236}">
                  <a16:creationId xmlns:a16="http://schemas.microsoft.com/office/drawing/2014/main" id="{D31564D2-1330-D4C3-DA20-9B13B46F2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686" y="525145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0" name="Rectangle 184">
              <a:extLst>
                <a:ext uri="{FF2B5EF4-FFF2-40B4-BE49-F238E27FC236}">
                  <a16:creationId xmlns:a16="http://schemas.microsoft.com/office/drawing/2014/main" id="{DE0E2F26-8FCC-3935-61F2-93F784C34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686" y="624681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83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1" name="Rectangle 185">
              <a:extLst>
                <a:ext uri="{FF2B5EF4-FFF2-40B4-BE49-F238E27FC236}">
                  <a16:creationId xmlns:a16="http://schemas.microsoft.com/office/drawing/2014/main" id="{6CD6ABFA-9F25-918A-F314-E7CBF7B7D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348" y="525145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2" name="Rectangle 186">
              <a:extLst>
                <a:ext uri="{FF2B5EF4-FFF2-40B4-BE49-F238E27FC236}">
                  <a16:creationId xmlns:a16="http://schemas.microsoft.com/office/drawing/2014/main" id="{2BFB1AFE-7978-57C8-18ED-1F2FB13B5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737" y="6029325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3" name="Rectangle 187">
              <a:extLst>
                <a:ext uri="{FF2B5EF4-FFF2-40B4-BE49-F238E27FC236}">
                  <a16:creationId xmlns:a16="http://schemas.microsoft.com/office/drawing/2014/main" id="{125454BD-869F-C482-A537-FE17297A5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423" y="525145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4" name="Rectangle 188">
              <a:extLst>
                <a:ext uri="{FF2B5EF4-FFF2-40B4-BE49-F238E27FC236}">
                  <a16:creationId xmlns:a16="http://schemas.microsoft.com/office/drawing/2014/main" id="{AC787777-0AE1-9E67-6F6D-A3855692B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423" y="624681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5" name="Rectangle 189">
              <a:extLst>
                <a:ext uri="{FF2B5EF4-FFF2-40B4-BE49-F238E27FC236}">
                  <a16:creationId xmlns:a16="http://schemas.microsoft.com/office/drawing/2014/main" id="{1780FBB3-4CFA-957D-CFEC-C064146E5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400" y="5251450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6" name="Rectangle 190">
              <a:extLst>
                <a:ext uri="{FF2B5EF4-FFF2-40B4-BE49-F238E27FC236}">
                  <a16:creationId xmlns:a16="http://schemas.microsoft.com/office/drawing/2014/main" id="{3A0B1776-CEE3-8FE3-CDF2-0B2950EE7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062" y="6029325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7" name="Rectangle 191">
              <a:extLst>
                <a:ext uri="{FF2B5EF4-FFF2-40B4-BE49-F238E27FC236}">
                  <a16:creationId xmlns:a16="http://schemas.microsoft.com/office/drawing/2014/main" id="{C936C65E-7E48-C4EE-C470-4889038DC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062" y="5251450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8" name="Rectangle 192">
              <a:extLst>
                <a:ext uri="{FF2B5EF4-FFF2-40B4-BE49-F238E27FC236}">
                  <a16:creationId xmlns:a16="http://schemas.microsoft.com/office/drawing/2014/main" id="{9B50F610-B8DD-1109-266C-CEDA610DF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748" y="624681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57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9" name="Rectangle 193">
              <a:extLst>
                <a:ext uri="{FF2B5EF4-FFF2-40B4-BE49-F238E27FC236}">
                  <a16:creationId xmlns:a16="http://schemas.microsoft.com/office/drawing/2014/main" id="{5F8CA607-728E-1C7F-B003-6BF1D608B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137" y="5251450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0" name="Rectangle 194">
              <a:extLst>
                <a:ext uri="{FF2B5EF4-FFF2-40B4-BE49-F238E27FC236}">
                  <a16:creationId xmlns:a16="http://schemas.microsoft.com/office/drawing/2014/main" id="{11D3DB22-199C-CAE6-1C89-93B212F65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800" y="6029325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195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1" name="Rectangle 195">
              <a:extLst>
                <a:ext uri="{FF2B5EF4-FFF2-40B4-BE49-F238E27FC236}">
                  <a16:creationId xmlns:a16="http://schemas.microsoft.com/office/drawing/2014/main" id="{9387F423-E270-C6E8-ABAB-0E0B2AD66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800" y="5251450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2" name="Rectangle 196">
              <a:extLst>
                <a:ext uri="{FF2B5EF4-FFF2-40B4-BE49-F238E27FC236}">
                  <a16:creationId xmlns:a16="http://schemas.microsoft.com/office/drawing/2014/main" id="{D2C33199-00BD-CB17-E2CD-C5D2CBADC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8486" y="624681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3" name="Rectangle 197">
              <a:extLst>
                <a:ext uri="{FF2B5EF4-FFF2-40B4-BE49-F238E27FC236}">
                  <a16:creationId xmlns:a16="http://schemas.microsoft.com/office/drawing/2014/main" id="{16E8A6EF-7392-3757-37D6-1783C7142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462" y="5251450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4" name="Rectangle 198">
              <a:extLst>
                <a:ext uri="{FF2B5EF4-FFF2-40B4-BE49-F238E27FC236}">
                  <a16:creationId xmlns:a16="http://schemas.microsoft.com/office/drawing/2014/main" id="{2CFC7911-B403-BECD-7C05-B4EBD19B7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0537" y="6029325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5" name="Rectangle 199">
              <a:extLst>
                <a:ext uri="{FF2B5EF4-FFF2-40B4-BE49-F238E27FC236}">
                  <a16:creationId xmlns:a16="http://schemas.microsoft.com/office/drawing/2014/main" id="{E0BF523F-4519-5979-DAD5-73F15FC99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0537" y="5251450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6" name="Rectangle 200">
              <a:extLst>
                <a:ext uri="{FF2B5EF4-FFF2-40B4-BE49-F238E27FC236}">
                  <a16:creationId xmlns:a16="http://schemas.microsoft.com/office/drawing/2014/main" id="{1A175085-A4D2-2386-77E9-33E6A954A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223" y="624681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35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7" name="Rectangle 201">
              <a:extLst>
                <a:ext uri="{FF2B5EF4-FFF2-40B4-BE49-F238E27FC236}">
                  <a16:creationId xmlns:a16="http://schemas.microsoft.com/office/drawing/2014/main" id="{D17370CD-CE2B-9147-51CB-15D00A64B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056" y="6029325"/>
              <a:ext cx="14562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Randomised cohort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8" name="Rectangle 202">
              <a:extLst>
                <a:ext uri="{FF2B5EF4-FFF2-40B4-BE49-F238E27FC236}">
                  <a16:creationId xmlns:a16="http://schemas.microsoft.com/office/drawing/2014/main" id="{FE8A0FFB-6090-10BE-E99C-AA37B7903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416" y="6246813"/>
              <a:ext cx="17808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Non-randomised cohort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9" name="Rectangle 203">
              <a:extLst>
                <a:ext uri="{FF2B5EF4-FFF2-40B4-BE49-F238E27FC236}">
                  <a16:creationId xmlns:a16="http://schemas.microsoft.com/office/drawing/2014/main" id="{1B26941F-4050-5F82-B5D2-8D33F521C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854" y="5786438"/>
              <a:ext cx="16393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Observed analysis, N=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0" name="Rectangle 204">
              <a:extLst>
                <a:ext uri="{FF2B5EF4-FFF2-40B4-BE49-F238E27FC236}">
                  <a16:creationId xmlns:a16="http://schemas.microsoft.com/office/drawing/2014/main" id="{E7008B16-7357-B16D-5A67-E68B4A1FE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369" y="2708275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1" name="Rectangle 205">
              <a:extLst>
                <a:ext uri="{FF2B5EF4-FFF2-40B4-BE49-F238E27FC236}">
                  <a16:creationId xmlns:a16="http://schemas.microsoft.com/office/drawing/2014/main" id="{CB400FE8-A546-8B11-50C5-6B14C7F4A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741" y="317500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2" name="Rectangle 206">
              <a:extLst>
                <a:ext uri="{FF2B5EF4-FFF2-40B4-BE49-F238E27FC236}">
                  <a16:creationId xmlns:a16="http://schemas.microsoft.com/office/drawing/2014/main" id="{8EE30233-8741-CDEA-2C48-BFFB6AACD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741" y="3641725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3" name="Rectangle 207">
              <a:extLst>
                <a:ext uri="{FF2B5EF4-FFF2-40B4-BE49-F238E27FC236}">
                  <a16:creationId xmlns:a16="http://schemas.microsoft.com/office/drawing/2014/main" id="{7B818FA0-CDF5-D6DF-F0BF-AA71AABE6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741" y="4110038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4" name="Rectangle 208">
              <a:extLst>
                <a:ext uri="{FF2B5EF4-FFF2-40B4-BE49-F238E27FC236}">
                  <a16:creationId xmlns:a16="http://schemas.microsoft.com/office/drawing/2014/main" id="{50D43033-06B5-2845-F049-FE603E51B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741" y="457676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5" name="Rectangle 209">
              <a:extLst>
                <a:ext uri="{FF2B5EF4-FFF2-40B4-BE49-F238E27FC236}">
                  <a16:creationId xmlns:a16="http://schemas.microsoft.com/office/drawing/2014/main" id="{C088BDF2-3654-1246-4864-3CE65D7BB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699" y="5043488"/>
              <a:ext cx="913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6" name="Freeform 210">
              <a:extLst>
                <a:ext uri="{FF2B5EF4-FFF2-40B4-BE49-F238E27FC236}">
                  <a16:creationId xmlns:a16="http://schemas.microsoft.com/office/drawing/2014/main" id="{540901E5-CC89-5D8C-7E8F-51F7F5824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743325"/>
              <a:ext cx="4745038" cy="1404938"/>
            </a:xfrm>
            <a:custGeom>
              <a:avLst/>
              <a:gdLst>
                <a:gd name="T0" fmla="*/ 0 w 2989"/>
                <a:gd name="T1" fmla="*/ 885 h 885"/>
                <a:gd name="T2" fmla="*/ 307 w 2989"/>
                <a:gd name="T3" fmla="*/ 104 h 885"/>
                <a:gd name="T4" fmla="*/ 601 w 2989"/>
                <a:gd name="T5" fmla="*/ 92 h 885"/>
                <a:gd name="T6" fmla="*/ 1196 w 2989"/>
                <a:gd name="T7" fmla="*/ 0 h 885"/>
                <a:gd name="T8" fmla="*/ 1796 w 2989"/>
                <a:gd name="T9" fmla="*/ 90 h 885"/>
                <a:gd name="T10" fmla="*/ 2395 w 2989"/>
                <a:gd name="T11" fmla="*/ 100 h 885"/>
                <a:gd name="T12" fmla="*/ 2989 w 2989"/>
                <a:gd name="T13" fmla="*/ 22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9" h="885">
                  <a:moveTo>
                    <a:pt x="0" y="885"/>
                  </a:moveTo>
                  <a:lnTo>
                    <a:pt x="307" y="104"/>
                  </a:lnTo>
                  <a:lnTo>
                    <a:pt x="601" y="92"/>
                  </a:lnTo>
                  <a:lnTo>
                    <a:pt x="1196" y="0"/>
                  </a:lnTo>
                  <a:lnTo>
                    <a:pt x="1796" y="90"/>
                  </a:lnTo>
                  <a:lnTo>
                    <a:pt x="2395" y="100"/>
                  </a:lnTo>
                  <a:lnTo>
                    <a:pt x="2989" y="223"/>
                  </a:lnTo>
                </a:path>
              </a:pathLst>
            </a:cu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7" name="Freeform 211">
              <a:extLst>
                <a:ext uri="{FF2B5EF4-FFF2-40B4-BE49-F238E27FC236}">
                  <a16:creationId xmlns:a16="http://schemas.microsoft.com/office/drawing/2014/main" id="{7F9E7682-38B0-6D75-D3B9-E267FD572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4265613"/>
              <a:ext cx="4741863" cy="882650"/>
            </a:xfrm>
            <a:custGeom>
              <a:avLst/>
              <a:gdLst>
                <a:gd name="T0" fmla="*/ 0 w 2987"/>
                <a:gd name="T1" fmla="*/ 556 h 556"/>
                <a:gd name="T2" fmla="*/ 305 w 2987"/>
                <a:gd name="T3" fmla="*/ 14 h 556"/>
                <a:gd name="T4" fmla="*/ 603 w 2987"/>
                <a:gd name="T5" fmla="*/ 0 h 556"/>
                <a:gd name="T6" fmla="*/ 1196 w 2987"/>
                <a:gd name="T7" fmla="*/ 10 h 556"/>
                <a:gd name="T8" fmla="*/ 2389 w 2987"/>
                <a:gd name="T9" fmla="*/ 86 h 556"/>
                <a:gd name="T10" fmla="*/ 2987 w 2987"/>
                <a:gd name="T11" fmla="*/ 233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7" h="556">
                  <a:moveTo>
                    <a:pt x="0" y="556"/>
                  </a:moveTo>
                  <a:lnTo>
                    <a:pt x="305" y="14"/>
                  </a:lnTo>
                  <a:lnTo>
                    <a:pt x="603" y="0"/>
                  </a:lnTo>
                  <a:lnTo>
                    <a:pt x="1196" y="10"/>
                  </a:lnTo>
                  <a:lnTo>
                    <a:pt x="2389" y="86"/>
                  </a:lnTo>
                  <a:lnTo>
                    <a:pt x="2987" y="233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8" name="Freeform 212">
              <a:extLst>
                <a:ext uri="{FF2B5EF4-FFF2-40B4-BE49-F238E27FC236}">
                  <a16:creationId xmlns:a16="http://schemas.microsoft.com/office/drawing/2014/main" id="{711F2A3B-FCD3-E266-1A4C-31031664F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476625"/>
              <a:ext cx="4738688" cy="1671638"/>
            </a:xfrm>
            <a:custGeom>
              <a:avLst/>
              <a:gdLst>
                <a:gd name="T0" fmla="*/ 0 w 2985"/>
                <a:gd name="T1" fmla="*/ 1053 h 1053"/>
                <a:gd name="T2" fmla="*/ 303 w 2985"/>
                <a:gd name="T3" fmla="*/ 438 h 1053"/>
                <a:gd name="T4" fmla="*/ 597 w 2985"/>
                <a:gd name="T5" fmla="*/ 352 h 1053"/>
                <a:gd name="T6" fmla="*/ 1194 w 2985"/>
                <a:gd name="T7" fmla="*/ 193 h 1053"/>
                <a:gd name="T8" fmla="*/ 1790 w 2985"/>
                <a:gd name="T9" fmla="*/ 74 h 1053"/>
                <a:gd name="T10" fmla="*/ 2385 w 2985"/>
                <a:gd name="T11" fmla="*/ 0 h 1053"/>
                <a:gd name="T12" fmla="*/ 2985 w 2985"/>
                <a:gd name="T13" fmla="*/ 92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5" h="1053">
                  <a:moveTo>
                    <a:pt x="0" y="1053"/>
                  </a:moveTo>
                  <a:lnTo>
                    <a:pt x="303" y="438"/>
                  </a:lnTo>
                  <a:lnTo>
                    <a:pt x="597" y="352"/>
                  </a:lnTo>
                  <a:lnTo>
                    <a:pt x="1194" y="193"/>
                  </a:lnTo>
                  <a:lnTo>
                    <a:pt x="1790" y="74"/>
                  </a:lnTo>
                  <a:lnTo>
                    <a:pt x="2385" y="0"/>
                  </a:lnTo>
                  <a:lnTo>
                    <a:pt x="2985" y="92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9" name="Freeform 213">
              <a:extLst>
                <a:ext uri="{FF2B5EF4-FFF2-40B4-BE49-F238E27FC236}">
                  <a16:creationId xmlns:a16="http://schemas.microsoft.com/office/drawing/2014/main" id="{7FB617FA-91AC-E956-2F87-6F7CA3F0A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33738"/>
              <a:ext cx="4745038" cy="1914525"/>
            </a:xfrm>
            <a:custGeom>
              <a:avLst/>
              <a:gdLst>
                <a:gd name="T0" fmla="*/ 0 w 2989"/>
                <a:gd name="T1" fmla="*/ 1206 h 1206"/>
                <a:gd name="T2" fmla="*/ 305 w 2989"/>
                <a:gd name="T3" fmla="*/ 366 h 1206"/>
                <a:gd name="T4" fmla="*/ 599 w 2989"/>
                <a:gd name="T5" fmla="*/ 290 h 1206"/>
                <a:gd name="T6" fmla="*/ 1194 w 2989"/>
                <a:gd name="T7" fmla="*/ 43 h 1206"/>
                <a:gd name="T8" fmla="*/ 1792 w 2989"/>
                <a:gd name="T9" fmla="*/ 62 h 1206"/>
                <a:gd name="T10" fmla="*/ 2989 w 2989"/>
                <a:gd name="T11" fmla="*/ 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9" h="1206">
                  <a:moveTo>
                    <a:pt x="0" y="1206"/>
                  </a:moveTo>
                  <a:lnTo>
                    <a:pt x="305" y="366"/>
                  </a:lnTo>
                  <a:lnTo>
                    <a:pt x="599" y="290"/>
                  </a:lnTo>
                  <a:lnTo>
                    <a:pt x="1194" y="43"/>
                  </a:lnTo>
                  <a:lnTo>
                    <a:pt x="1792" y="62"/>
                  </a:lnTo>
                  <a:lnTo>
                    <a:pt x="2989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0" name="Rectangle 214">
              <a:extLst>
                <a:ext uri="{FF2B5EF4-FFF2-40B4-BE49-F238E27FC236}">
                  <a16:creationId xmlns:a16="http://schemas.microsoft.com/office/drawing/2014/main" id="{ABAC0FFB-7FB3-F690-0F31-CC3561753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413" y="4049713"/>
              <a:ext cx="98425" cy="968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1" name="Freeform 215">
              <a:extLst>
                <a:ext uri="{FF2B5EF4-FFF2-40B4-BE49-F238E27FC236}">
                  <a16:creationId xmlns:a16="http://schemas.microsoft.com/office/drawing/2014/main" id="{62CAA0D0-2699-11F7-1D6A-6090778DE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25" y="3263900"/>
              <a:ext cx="138113" cy="138113"/>
            </a:xfrm>
            <a:custGeom>
              <a:avLst/>
              <a:gdLst>
                <a:gd name="T0" fmla="*/ 43 w 87"/>
                <a:gd name="T1" fmla="*/ 0 h 87"/>
                <a:gd name="T2" fmla="*/ 0 w 87"/>
                <a:gd name="T3" fmla="*/ 43 h 87"/>
                <a:gd name="T4" fmla="*/ 43 w 87"/>
                <a:gd name="T5" fmla="*/ 87 h 87"/>
                <a:gd name="T6" fmla="*/ 87 w 87"/>
                <a:gd name="T7" fmla="*/ 43 h 87"/>
                <a:gd name="T8" fmla="*/ 43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lnTo>
                    <a:pt x="0" y="43"/>
                  </a:lnTo>
                  <a:lnTo>
                    <a:pt x="43" y="87"/>
                  </a:lnTo>
                  <a:lnTo>
                    <a:pt x="87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2" name="Rectangle 216">
              <a:extLst>
                <a:ext uri="{FF2B5EF4-FFF2-40B4-BE49-F238E27FC236}">
                  <a16:creationId xmlns:a16="http://schemas.microsoft.com/office/drawing/2014/main" id="{402A8527-A381-D997-7D40-0E70FF6E8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438" y="3852863"/>
              <a:ext cx="98425" cy="984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3" name="Rectangle 217">
              <a:extLst>
                <a:ext uri="{FF2B5EF4-FFF2-40B4-BE49-F238E27FC236}">
                  <a16:creationId xmlns:a16="http://schemas.microsoft.com/office/drawing/2014/main" id="{BBEED22E-EDE1-C507-58EB-43CF501FE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525" y="3836988"/>
              <a:ext cx="98425" cy="984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4" name="Rectangle 218">
              <a:extLst>
                <a:ext uri="{FF2B5EF4-FFF2-40B4-BE49-F238E27FC236}">
                  <a16:creationId xmlns:a16="http://schemas.microsoft.com/office/drawing/2014/main" id="{EF695E66-BEA2-CD23-313B-50467EBC2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025" y="3694113"/>
              <a:ext cx="96838" cy="984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" name="Rectangle 219">
              <a:extLst>
                <a:ext uri="{FF2B5EF4-FFF2-40B4-BE49-F238E27FC236}">
                  <a16:creationId xmlns:a16="http://schemas.microsoft.com/office/drawing/2014/main" id="{BA89476E-8807-0F40-1E6A-B5EF829BD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463" y="3840163"/>
              <a:ext cx="98425" cy="984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" name="Rectangle 220">
              <a:extLst>
                <a:ext uri="{FF2B5EF4-FFF2-40B4-BE49-F238E27FC236}">
                  <a16:creationId xmlns:a16="http://schemas.microsoft.com/office/drawing/2014/main" id="{6F189584-2014-E33F-0F7A-F77832D40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738" y="3859213"/>
              <a:ext cx="98425" cy="984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" name="Freeform 221">
              <a:extLst>
                <a:ext uri="{FF2B5EF4-FFF2-40B4-BE49-F238E27FC236}">
                  <a16:creationId xmlns:a16="http://schemas.microsoft.com/office/drawing/2014/main" id="{6F4D5D09-A350-86A3-6765-D4D4ED315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213" y="3232150"/>
              <a:ext cx="138113" cy="138113"/>
            </a:xfrm>
            <a:custGeom>
              <a:avLst/>
              <a:gdLst>
                <a:gd name="T0" fmla="*/ 44 w 87"/>
                <a:gd name="T1" fmla="*/ 0 h 87"/>
                <a:gd name="T2" fmla="*/ 0 w 87"/>
                <a:gd name="T3" fmla="*/ 44 h 87"/>
                <a:gd name="T4" fmla="*/ 44 w 87"/>
                <a:gd name="T5" fmla="*/ 87 h 87"/>
                <a:gd name="T6" fmla="*/ 87 w 87"/>
                <a:gd name="T7" fmla="*/ 44 h 87"/>
                <a:gd name="T8" fmla="*/ 44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0" y="44"/>
                  </a:lnTo>
                  <a:lnTo>
                    <a:pt x="44" y="87"/>
                  </a:lnTo>
                  <a:lnTo>
                    <a:pt x="87" y="4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8" name="Freeform 222">
              <a:extLst>
                <a:ext uri="{FF2B5EF4-FFF2-40B4-BE49-F238E27FC236}">
                  <a16:creationId xmlns:a16="http://schemas.microsoft.com/office/drawing/2014/main" id="{F8FEADFB-3687-7654-E670-D1BB779BE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238" y="3624263"/>
              <a:ext cx="138113" cy="138113"/>
            </a:xfrm>
            <a:custGeom>
              <a:avLst/>
              <a:gdLst>
                <a:gd name="T0" fmla="*/ 43 w 87"/>
                <a:gd name="T1" fmla="*/ 0 h 87"/>
                <a:gd name="T2" fmla="*/ 0 w 87"/>
                <a:gd name="T3" fmla="*/ 44 h 87"/>
                <a:gd name="T4" fmla="*/ 43 w 87"/>
                <a:gd name="T5" fmla="*/ 87 h 87"/>
                <a:gd name="T6" fmla="*/ 87 w 87"/>
                <a:gd name="T7" fmla="*/ 44 h 87"/>
                <a:gd name="T8" fmla="*/ 43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lnTo>
                    <a:pt x="0" y="44"/>
                  </a:lnTo>
                  <a:lnTo>
                    <a:pt x="43" y="87"/>
                  </a:lnTo>
                  <a:lnTo>
                    <a:pt x="87" y="4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" name="Freeform 223">
              <a:extLst>
                <a:ext uri="{FF2B5EF4-FFF2-40B4-BE49-F238E27FC236}">
                  <a16:creationId xmlns:a16="http://schemas.microsoft.com/office/drawing/2014/main" id="{A7F26E37-6F7F-A99E-3361-0ADA1BA50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925" y="3744913"/>
              <a:ext cx="138113" cy="139700"/>
            </a:xfrm>
            <a:custGeom>
              <a:avLst/>
              <a:gdLst>
                <a:gd name="T0" fmla="*/ 44 w 87"/>
                <a:gd name="T1" fmla="*/ 0 h 88"/>
                <a:gd name="T2" fmla="*/ 0 w 87"/>
                <a:gd name="T3" fmla="*/ 44 h 88"/>
                <a:gd name="T4" fmla="*/ 44 w 87"/>
                <a:gd name="T5" fmla="*/ 88 h 88"/>
                <a:gd name="T6" fmla="*/ 87 w 87"/>
                <a:gd name="T7" fmla="*/ 44 h 88"/>
                <a:gd name="T8" fmla="*/ 44 w 87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8">
                  <a:moveTo>
                    <a:pt x="44" y="0"/>
                  </a:moveTo>
                  <a:lnTo>
                    <a:pt x="0" y="44"/>
                  </a:lnTo>
                  <a:lnTo>
                    <a:pt x="44" y="88"/>
                  </a:lnTo>
                  <a:lnTo>
                    <a:pt x="87" y="4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0" name="Freeform 224">
              <a:extLst>
                <a:ext uri="{FF2B5EF4-FFF2-40B4-BE49-F238E27FC236}">
                  <a16:creationId xmlns:a16="http://schemas.microsoft.com/office/drawing/2014/main" id="{7C1981DA-40D0-629E-C94B-193072B6C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0" y="3214688"/>
              <a:ext cx="138113" cy="138113"/>
            </a:xfrm>
            <a:custGeom>
              <a:avLst/>
              <a:gdLst>
                <a:gd name="T0" fmla="*/ 44 w 87"/>
                <a:gd name="T1" fmla="*/ 0 h 87"/>
                <a:gd name="T2" fmla="*/ 0 w 87"/>
                <a:gd name="T3" fmla="*/ 43 h 87"/>
                <a:gd name="T4" fmla="*/ 44 w 87"/>
                <a:gd name="T5" fmla="*/ 87 h 87"/>
                <a:gd name="T6" fmla="*/ 87 w 87"/>
                <a:gd name="T7" fmla="*/ 43 h 87"/>
                <a:gd name="T8" fmla="*/ 44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0" y="43"/>
                  </a:lnTo>
                  <a:lnTo>
                    <a:pt x="44" y="87"/>
                  </a:lnTo>
                  <a:lnTo>
                    <a:pt x="87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1" name="Freeform 225">
              <a:extLst>
                <a:ext uri="{FF2B5EF4-FFF2-40B4-BE49-F238E27FC236}">
                  <a16:creationId xmlns:a16="http://schemas.microsoft.com/office/drawing/2014/main" id="{8C793F7A-7E77-9D8C-3250-72D5670A6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5363" y="3163888"/>
              <a:ext cx="138113" cy="138113"/>
            </a:xfrm>
            <a:custGeom>
              <a:avLst/>
              <a:gdLst>
                <a:gd name="T0" fmla="*/ 43 w 87"/>
                <a:gd name="T1" fmla="*/ 0 h 87"/>
                <a:gd name="T2" fmla="*/ 0 w 87"/>
                <a:gd name="T3" fmla="*/ 44 h 87"/>
                <a:gd name="T4" fmla="*/ 43 w 87"/>
                <a:gd name="T5" fmla="*/ 87 h 87"/>
                <a:gd name="T6" fmla="*/ 87 w 87"/>
                <a:gd name="T7" fmla="*/ 44 h 87"/>
                <a:gd name="T8" fmla="*/ 43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lnTo>
                    <a:pt x="0" y="44"/>
                  </a:lnTo>
                  <a:lnTo>
                    <a:pt x="43" y="87"/>
                  </a:lnTo>
                  <a:lnTo>
                    <a:pt x="87" y="4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2" name="Freeform 226">
              <a:extLst>
                <a:ext uri="{FF2B5EF4-FFF2-40B4-BE49-F238E27FC236}">
                  <a16:creationId xmlns:a16="http://schemas.microsoft.com/office/drawing/2014/main" id="{BE594F84-A47E-BE89-2DB1-894ECCBDB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5" y="4237038"/>
              <a:ext cx="100013" cy="100013"/>
            </a:xfrm>
            <a:custGeom>
              <a:avLst/>
              <a:gdLst>
                <a:gd name="T0" fmla="*/ 63 w 63"/>
                <a:gd name="T1" fmla="*/ 32 h 63"/>
                <a:gd name="T2" fmla="*/ 63 w 63"/>
                <a:gd name="T3" fmla="*/ 28 h 63"/>
                <a:gd name="T4" fmla="*/ 63 w 63"/>
                <a:gd name="T5" fmla="*/ 25 h 63"/>
                <a:gd name="T6" fmla="*/ 61 w 63"/>
                <a:gd name="T7" fmla="*/ 19 h 63"/>
                <a:gd name="T8" fmla="*/ 60 w 63"/>
                <a:gd name="T9" fmla="*/ 16 h 63"/>
                <a:gd name="T10" fmla="*/ 58 w 63"/>
                <a:gd name="T11" fmla="*/ 14 h 63"/>
                <a:gd name="T12" fmla="*/ 54 w 63"/>
                <a:gd name="T13" fmla="*/ 9 h 63"/>
                <a:gd name="T14" fmla="*/ 52 w 63"/>
                <a:gd name="T15" fmla="*/ 7 h 63"/>
                <a:gd name="T16" fmla="*/ 49 w 63"/>
                <a:gd name="T17" fmla="*/ 5 h 63"/>
                <a:gd name="T18" fmla="*/ 47 w 63"/>
                <a:gd name="T19" fmla="*/ 3 h 63"/>
                <a:gd name="T20" fmla="*/ 44 w 63"/>
                <a:gd name="T21" fmla="*/ 2 h 63"/>
                <a:gd name="T22" fmla="*/ 41 w 63"/>
                <a:gd name="T23" fmla="*/ 1 h 63"/>
                <a:gd name="T24" fmla="*/ 38 w 63"/>
                <a:gd name="T25" fmla="*/ 0 h 63"/>
                <a:gd name="T26" fmla="*/ 35 w 63"/>
                <a:gd name="T27" fmla="*/ 0 h 63"/>
                <a:gd name="T28" fmla="*/ 32 w 63"/>
                <a:gd name="T29" fmla="*/ 0 h 63"/>
                <a:gd name="T30" fmla="*/ 25 w 63"/>
                <a:gd name="T31" fmla="*/ 0 h 63"/>
                <a:gd name="T32" fmla="*/ 19 w 63"/>
                <a:gd name="T33" fmla="*/ 2 h 63"/>
                <a:gd name="T34" fmla="*/ 14 w 63"/>
                <a:gd name="T35" fmla="*/ 5 h 63"/>
                <a:gd name="T36" fmla="*/ 11 w 63"/>
                <a:gd name="T37" fmla="*/ 7 h 63"/>
                <a:gd name="T38" fmla="*/ 9 w 63"/>
                <a:gd name="T39" fmla="*/ 9 h 63"/>
                <a:gd name="T40" fmla="*/ 5 w 63"/>
                <a:gd name="T41" fmla="*/ 14 h 63"/>
                <a:gd name="T42" fmla="*/ 2 w 63"/>
                <a:gd name="T43" fmla="*/ 19 h 63"/>
                <a:gd name="T44" fmla="*/ 0 w 63"/>
                <a:gd name="T45" fmla="*/ 25 h 63"/>
                <a:gd name="T46" fmla="*/ 0 w 63"/>
                <a:gd name="T47" fmla="*/ 32 h 63"/>
                <a:gd name="T48" fmla="*/ 0 w 63"/>
                <a:gd name="T49" fmla="*/ 35 h 63"/>
                <a:gd name="T50" fmla="*/ 0 w 63"/>
                <a:gd name="T51" fmla="*/ 38 h 63"/>
                <a:gd name="T52" fmla="*/ 1 w 63"/>
                <a:gd name="T53" fmla="*/ 41 h 63"/>
                <a:gd name="T54" fmla="*/ 2 w 63"/>
                <a:gd name="T55" fmla="*/ 44 h 63"/>
                <a:gd name="T56" fmla="*/ 3 w 63"/>
                <a:gd name="T57" fmla="*/ 46 h 63"/>
                <a:gd name="T58" fmla="*/ 5 w 63"/>
                <a:gd name="T59" fmla="*/ 49 h 63"/>
                <a:gd name="T60" fmla="*/ 7 w 63"/>
                <a:gd name="T61" fmla="*/ 51 h 63"/>
                <a:gd name="T62" fmla="*/ 9 w 63"/>
                <a:gd name="T63" fmla="*/ 54 h 63"/>
                <a:gd name="T64" fmla="*/ 11 w 63"/>
                <a:gd name="T65" fmla="*/ 56 h 63"/>
                <a:gd name="T66" fmla="*/ 14 w 63"/>
                <a:gd name="T67" fmla="*/ 58 h 63"/>
                <a:gd name="T68" fmla="*/ 16 w 63"/>
                <a:gd name="T69" fmla="*/ 60 h 63"/>
                <a:gd name="T70" fmla="*/ 19 w 63"/>
                <a:gd name="T71" fmla="*/ 61 h 63"/>
                <a:gd name="T72" fmla="*/ 25 w 63"/>
                <a:gd name="T73" fmla="*/ 63 h 63"/>
                <a:gd name="T74" fmla="*/ 28 w 63"/>
                <a:gd name="T75" fmla="*/ 63 h 63"/>
                <a:gd name="T76" fmla="*/ 32 w 63"/>
                <a:gd name="T77" fmla="*/ 63 h 63"/>
                <a:gd name="T78" fmla="*/ 35 w 63"/>
                <a:gd name="T79" fmla="*/ 63 h 63"/>
                <a:gd name="T80" fmla="*/ 38 w 63"/>
                <a:gd name="T81" fmla="*/ 63 h 63"/>
                <a:gd name="T82" fmla="*/ 41 w 63"/>
                <a:gd name="T83" fmla="*/ 62 h 63"/>
                <a:gd name="T84" fmla="*/ 44 w 63"/>
                <a:gd name="T85" fmla="*/ 61 h 63"/>
                <a:gd name="T86" fmla="*/ 47 w 63"/>
                <a:gd name="T87" fmla="*/ 60 h 63"/>
                <a:gd name="T88" fmla="*/ 49 w 63"/>
                <a:gd name="T89" fmla="*/ 58 h 63"/>
                <a:gd name="T90" fmla="*/ 50 w 63"/>
                <a:gd name="T91" fmla="*/ 57 h 63"/>
                <a:gd name="T92" fmla="*/ 50 w 63"/>
                <a:gd name="T93" fmla="*/ 57 h 63"/>
                <a:gd name="T94" fmla="*/ 52 w 63"/>
                <a:gd name="T95" fmla="*/ 56 h 63"/>
                <a:gd name="T96" fmla="*/ 52 w 63"/>
                <a:gd name="T97" fmla="*/ 55 h 63"/>
                <a:gd name="T98" fmla="*/ 53 w 63"/>
                <a:gd name="T99" fmla="*/ 55 h 63"/>
                <a:gd name="T100" fmla="*/ 54 w 63"/>
                <a:gd name="T101" fmla="*/ 54 h 63"/>
                <a:gd name="T102" fmla="*/ 56 w 63"/>
                <a:gd name="T103" fmla="*/ 51 h 63"/>
                <a:gd name="T104" fmla="*/ 57 w 63"/>
                <a:gd name="T105" fmla="*/ 50 h 63"/>
                <a:gd name="T106" fmla="*/ 57 w 63"/>
                <a:gd name="T107" fmla="*/ 49 h 63"/>
                <a:gd name="T108" fmla="*/ 58 w 63"/>
                <a:gd name="T109" fmla="*/ 49 h 63"/>
                <a:gd name="T110" fmla="*/ 60 w 63"/>
                <a:gd name="T111" fmla="*/ 46 h 63"/>
                <a:gd name="T112" fmla="*/ 61 w 63"/>
                <a:gd name="T113" fmla="*/ 44 h 63"/>
                <a:gd name="T114" fmla="*/ 62 w 63"/>
                <a:gd name="T115" fmla="*/ 41 h 63"/>
                <a:gd name="T116" fmla="*/ 63 w 63"/>
                <a:gd name="T117" fmla="*/ 38 h 63"/>
                <a:gd name="T118" fmla="*/ 63 w 63"/>
                <a:gd name="T119" fmla="*/ 35 h 63"/>
                <a:gd name="T120" fmla="*/ 63 w 63"/>
                <a:gd name="T12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3">
                  <a:moveTo>
                    <a:pt x="63" y="32"/>
                  </a:moveTo>
                  <a:lnTo>
                    <a:pt x="63" y="28"/>
                  </a:lnTo>
                  <a:lnTo>
                    <a:pt x="63" y="25"/>
                  </a:lnTo>
                  <a:lnTo>
                    <a:pt x="61" y="19"/>
                  </a:lnTo>
                  <a:lnTo>
                    <a:pt x="60" y="16"/>
                  </a:lnTo>
                  <a:lnTo>
                    <a:pt x="58" y="14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49" y="5"/>
                  </a:lnTo>
                  <a:lnTo>
                    <a:pt x="47" y="3"/>
                  </a:lnTo>
                  <a:lnTo>
                    <a:pt x="44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6"/>
                  </a:lnTo>
                  <a:lnTo>
                    <a:pt x="5" y="49"/>
                  </a:lnTo>
                  <a:lnTo>
                    <a:pt x="7" y="51"/>
                  </a:lnTo>
                  <a:lnTo>
                    <a:pt x="9" y="54"/>
                  </a:lnTo>
                  <a:lnTo>
                    <a:pt x="11" y="56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8" y="63"/>
                  </a:lnTo>
                  <a:lnTo>
                    <a:pt x="32" y="63"/>
                  </a:lnTo>
                  <a:lnTo>
                    <a:pt x="35" y="63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1"/>
                  </a:lnTo>
                  <a:lnTo>
                    <a:pt x="47" y="60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2" y="56"/>
                  </a:lnTo>
                  <a:lnTo>
                    <a:pt x="52" y="55"/>
                  </a:lnTo>
                  <a:lnTo>
                    <a:pt x="53" y="55"/>
                  </a:lnTo>
                  <a:lnTo>
                    <a:pt x="54" y="54"/>
                  </a:lnTo>
                  <a:lnTo>
                    <a:pt x="56" y="51"/>
                  </a:lnTo>
                  <a:lnTo>
                    <a:pt x="57" y="50"/>
                  </a:lnTo>
                  <a:lnTo>
                    <a:pt x="57" y="49"/>
                  </a:lnTo>
                  <a:lnTo>
                    <a:pt x="58" y="49"/>
                  </a:lnTo>
                  <a:lnTo>
                    <a:pt x="60" y="46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3" name="Freeform 227">
              <a:extLst>
                <a:ext uri="{FF2B5EF4-FFF2-40B4-BE49-F238E27FC236}">
                  <a16:creationId xmlns:a16="http://schemas.microsoft.com/office/drawing/2014/main" id="{A21D0F6A-472D-1E2D-EA6B-C65311162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8063" y="3570288"/>
              <a:ext cx="100013" cy="104775"/>
            </a:xfrm>
            <a:custGeom>
              <a:avLst/>
              <a:gdLst>
                <a:gd name="T0" fmla="*/ 63 w 63"/>
                <a:gd name="T1" fmla="*/ 66 h 66"/>
                <a:gd name="T2" fmla="*/ 32 w 63"/>
                <a:gd name="T3" fmla="*/ 0 h 66"/>
                <a:gd name="T4" fmla="*/ 0 w 63"/>
                <a:gd name="T5" fmla="*/ 66 h 66"/>
                <a:gd name="T6" fmla="*/ 63 w 63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6">
                  <a:moveTo>
                    <a:pt x="63" y="66"/>
                  </a:moveTo>
                  <a:lnTo>
                    <a:pt x="32" y="0"/>
                  </a:lnTo>
                  <a:lnTo>
                    <a:pt x="0" y="66"/>
                  </a:lnTo>
                  <a:lnTo>
                    <a:pt x="63" y="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4" name="Freeform 228">
              <a:extLst>
                <a:ext uri="{FF2B5EF4-FFF2-40B4-BE49-F238E27FC236}">
                  <a16:creationId xmlns:a16="http://schemas.microsoft.com/office/drawing/2014/main" id="{E06DF9F8-65B5-807D-894C-9CC5473DE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5" y="3424238"/>
              <a:ext cx="101600" cy="104775"/>
            </a:xfrm>
            <a:custGeom>
              <a:avLst/>
              <a:gdLst>
                <a:gd name="T0" fmla="*/ 64 w 64"/>
                <a:gd name="T1" fmla="*/ 66 h 66"/>
                <a:gd name="T2" fmla="*/ 32 w 64"/>
                <a:gd name="T3" fmla="*/ 0 h 66"/>
                <a:gd name="T4" fmla="*/ 0 w 64"/>
                <a:gd name="T5" fmla="*/ 66 h 66"/>
                <a:gd name="T6" fmla="*/ 64 w 6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6">
                  <a:moveTo>
                    <a:pt x="64" y="66"/>
                  </a:moveTo>
                  <a:lnTo>
                    <a:pt x="32" y="0"/>
                  </a:lnTo>
                  <a:lnTo>
                    <a:pt x="0" y="66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5" name="Freeform 229">
              <a:extLst>
                <a:ext uri="{FF2B5EF4-FFF2-40B4-BE49-F238E27FC236}">
                  <a16:creationId xmlns:a16="http://schemas.microsoft.com/office/drawing/2014/main" id="{52F72C3B-8DB0-B108-0751-A1EEF968D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3541713"/>
              <a:ext cx="100013" cy="104775"/>
            </a:xfrm>
            <a:custGeom>
              <a:avLst/>
              <a:gdLst>
                <a:gd name="T0" fmla="*/ 63 w 63"/>
                <a:gd name="T1" fmla="*/ 66 h 66"/>
                <a:gd name="T2" fmla="*/ 31 w 63"/>
                <a:gd name="T3" fmla="*/ 0 h 66"/>
                <a:gd name="T4" fmla="*/ 0 w 63"/>
                <a:gd name="T5" fmla="*/ 66 h 66"/>
                <a:gd name="T6" fmla="*/ 63 w 63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6">
                  <a:moveTo>
                    <a:pt x="63" y="66"/>
                  </a:moveTo>
                  <a:lnTo>
                    <a:pt x="31" y="0"/>
                  </a:lnTo>
                  <a:lnTo>
                    <a:pt x="0" y="66"/>
                  </a:lnTo>
                  <a:lnTo>
                    <a:pt x="63" y="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6" name="Freeform 230">
              <a:extLst>
                <a:ext uri="{FF2B5EF4-FFF2-40B4-BE49-F238E27FC236}">
                  <a16:creationId xmlns:a16="http://schemas.microsoft.com/office/drawing/2014/main" id="{2B4A8985-E413-1105-3FAC-0EA29039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3732213"/>
              <a:ext cx="101600" cy="104775"/>
            </a:xfrm>
            <a:custGeom>
              <a:avLst/>
              <a:gdLst>
                <a:gd name="T0" fmla="*/ 64 w 64"/>
                <a:gd name="T1" fmla="*/ 66 h 66"/>
                <a:gd name="T2" fmla="*/ 32 w 64"/>
                <a:gd name="T3" fmla="*/ 0 h 66"/>
                <a:gd name="T4" fmla="*/ 0 w 64"/>
                <a:gd name="T5" fmla="*/ 66 h 66"/>
                <a:gd name="T6" fmla="*/ 64 w 6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6">
                  <a:moveTo>
                    <a:pt x="64" y="66"/>
                  </a:moveTo>
                  <a:lnTo>
                    <a:pt x="32" y="0"/>
                  </a:lnTo>
                  <a:lnTo>
                    <a:pt x="0" y="66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7" name="Freeform 231">
              <a:extLst>
                <a:ext uri="{FF2B5EF4-FFF2-40B4-BE49-F238E27FC236}">
                  <a16:creationId xmlns:a16="http://schemas.microsoft.com/office/drawing/2014/main" id="{14CE7B4B-59B7-8139-964E-B23DB0272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3979863"/>
              <a:ext cx="101600" cy="106363"/>
            </a:xfrm>
            <a:custGeom>
              <a:avLst/>
              <a:gdLst>
                <a:gd name="T0" fmla="*/ 64 w 64"/>
                <a:gd name="T1" fmla="*/ 67 h 67"/>
                <a:gd name="T2" fmla="*/ 32 w 64"/>
                <a:gd name="T3" fmla="*/ 0 h 67"/>
                <a:gd name="T4" fmla="*/ 0 w 64"/>
                <a:gd name="T5" fmla="*/ 67 h 67"/>
                <a:gd name="T6" fmla="*/ 64 w 6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7">
                  <a:moveTo>
                    <a:pt x="64" y="67"/>
                  </a:moveTo>
                  <a:lnTo>
                    <a:pt x="32" y="0"/>
                  </a:lnTo>
                  <a:lnTo>
                    <a:pt x="0" y="67"/>
                  </a:lnTo>
                  <a:lnTo>
                    <a:pt x="64" y="6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8" name="Freeform 232">
              <a:extLst>
                <a:ext uri="{FF2B5EF4-FFF2-40B4-BE49-F238E27FC236}">
                  <a16:creationId xmlns:a16="http://schemas.microsoft.com/office/drawing/2014/main" id="{B53BD466-3C47-6D17-77F5-E8BC421F3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800" y="4121150"/>
              <a:ext cx="101600" cy="104775"/>
            </a:xfrm>
            <a:custGeom>
              <a:avLst/>
              <a:gdLst>
                <a:gd name="T0" fmla="*/ 64 w 64"/>
                <a:gd name="T1" fmla="*/ 66 h 66"/>
                <a:gd name="T2" fmla="*/ 32 w 64"/>
                <a:gd name="T3" fmla="*/ 0 h 66"/>
                <a:gd name="T4" fmla="*/ 0 w 64"/>
                <a:gd name="T5" fmla="*/ 66 h 66"/>
                <a:gd name="T6" fmla="*/ 64 w 6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6">
                  <a:moveTo>
                    <a:pt x="64" y="66"/>
                  </a:moveTo>
                  <a:lnTo>
                    <a:pt x="32" y="0"/>
                  </a:lnTo>
                  <a:lnTo>
                    <a:pt x="0" y="66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Freeform 233">
              <a:extLst>
                <a:ext uri="{FF2B5EF4-FFF2-40B4-BE49-F238E27FC236}">
                  <a16:creationId xmlns:a16="http://schemas.microsoft.com/office/drawing/2014/main" id="{4E9756F8-1AC2-5182-D6C3-EA20F69D4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4214813"/>
              <a:ext cx="101600" cy="101600"/>
            </a:xfrm>
            <a:custGeom>
              <a:avLst/>
              <a:gdLst>
                <a:gd name="T0" fmla="*/ 64 w 64"/>
                <a:gd name="T1" fmla="*/ 32 h 64"/>
                <a:gd name="T2" fmla="*/ 63 w 64"/>
                <a:gd name="T3" fmla="*/ 29 h 64"/>
                <a:gd name="T4" fmla="*/ 63 w 64"/>
                <a:gd name="T5" fmla="*/ 26 h 64"/>
                <a:gd name="T6" fmla="*/ 61 w 64"/>
                <a:gd name="T7" fmla="*/ 20 h 64"/>
                <a:gd name="T8" fmla="*/ 60 w 64"/>
                <a:gd name="T9" fmla="*/ 17 h 64"/>
                <a:gd name="T10" fmla="*/ 58 w 64"/>
                <a:gd name="T11" fmla="*/ 14 h 64"/>
                <a:gd name="T12" fmla="*/ 54 w 64"/>
                <a:gd name="T13" fmla="*/ 9 h 64"/>
                <a:gd name="T14" fmla="*/ 52 w 64"/>
                <a:gd name="T15" fmla="*/ 7 h 64"/>
                <a:gd name="T16" fmla="*/ 49 w 64"/>
                <a:gd name="T17" fmla="*/ 5 h 64"/>
                <a:gd name="T18" fmla="*/ 47 w 64"/>
                <a:gd name="T19" fmla="*/ 4 h 64"/>
                <a:gd name="T20" fmla="*/ 44 w 64"/>
                <a:gd name="T21" fmla="*/ 3 h 64"/>
                <a:gd name="T22" fmla="*/ 41 w 64"/>
                <a:gd name="T23" fmla="*/ 1 h 64"/>
                <a:gd name="T24" fmla="*/ 38 w 64"/>
                <a:gd name="T25" fmla="*/ 1 h 64"/>
                <a:gd name="T26" fmla="*/ 35 w 64"/>
                <a:gd name="T27" fmla="*/ 0 h 64"/>
                <a:gd name="T28" fmla="*/ 32 w 64"/>
                <a:gd name="T29" fmla="*/ 0 h 64"/>
                <a:gd name="T30" fmla="*/ 26 w 64"/>
                <a:gd name="T31" fmla="*/ 1 h 64"/>
                <a:gd name="T32" fmla="*/ 20 w 64"/>
                <a:gd name="T33" fmla="*/ 3 h 64"/>
                <a:gd name="T34" fmla="*/ 14 w 64"/>
                <a:gd name="T35" fmla="*/ 5 h 64"/>
                <a:gd name="T36" fmla="*/ 11 w 64"/>
                <a:gd name="T37" fmla="*/ 7 h 64"/>
                <a:gd name="T38" fmla="*/ 9 w 64"/>
                <a:gd name="T39" fmla="*/ 9 h 64"/>
                <a:gd name="T40" fmla="*/ 5 w 64"/>
                <a:gd name="T41" fmla="*/ 14 h 64"/>
                <a:gd name="T42" fmla="*/ 2 w 64"/>
                <a:gd name="T43" fmla="*/ 20 h 64"/>
                <a:gd name="T44" fmla="*/ 1 w 64"/>
                <a:gd name="T45" fmla="*/ 26 h 64"/>
                <a:gd name="T46" fmla="*/ 0 w 64"/>
                <a:gd name="T47" fmla="*/ 32 h 64"/>
                <a:gd name="T48" fmla="*/ 0 w 64"/>
                <a:gd name="T49" fmla="*/ 35 h 64"/>
                <a:gd name="T50" fmla="*/ 1 w 64"/>
                <a:gd name="T51" fmla="*/ 38 h 64"/>
                <a:gd name="T52" fmla="*/ 1 w 64"/>
                <a:gd name="T53" fmla="*/ 41 h 64"/>
                <a:gd name="T54" fmla="*/ 2 w 64"/>
                <a:gd name="T55" fmla="*/ 44 h 64"/>
                <a:gd name="T56" fmla="*/ 3 w 64"/>
                <a:gd name="T57" fmla="*/ 47 h 64"/>
                <a:gd name="T58" fmla="*/ 5 w 64"/>
                <a:gd name="T59" fmla="*/ 49 h 64"/>
                <a:gd name="T60" fmla="*/ 7 w 64"/>
                <a:gd name="T61" fmla="*/ 52 h 64"/>
                <a:gd name="T62" fmla="*/ 9 w 64"/>
                <a:gd name="T63" fmla="*/ 55 h 64"/>
                <a:gd name="T64" fmla="*/ 11 w 64"/>
                <a:gd name="T65" fmla="*/ 57 h 64"/>
                <a:gd name="T66" fmla="*/ 14 w 64"/>
                <a:gd name="T67" fmla="*/ 59 h 64"/>
                <a:gd name="T68" fmla="*/ 17 w 64"/>
                <a:gd name="T69" fmla="*/ 60 h 64"/>
                <a:gd name="T70" fmla="*/ 20 w 64"/>
                <a:gd name="T71" fmla="*/ 61 h 64"/>
                <a:gd name="T72" fmla="*/ 26 w 64"/>
                <a:gd name="T73" fmla="*/ 63 h 64"/>
                <a:gd name="T74" fmla="*/ 29 w 64"/>
                <a:gd name="T75" fmla="*/ 64 h 64"/>
                <a:gd name="T76" fmla="*/ 32 w 64"/>
                <a:gd name="T77" fmla="*/ 64 h 64"/>
                <a:gd name="T78" fmla="*/ 35 w 64"/>
                <a:gd name="T79" fmla="*/ 64 h 64"/>
                <a:gd name="T80" fmla="*/ 38 w 64"/>
                <a:gd name="T81" fmla="*/ 63 h 64"/>
                <a:gd name="T82" fmla="*/ 41 w 64"/>
                <a:gd name="T83" fmla="*/ 62 h 64"/>
                <a:gd name="T84" fmla="*/ 44 w 64"/>
                <a:gd name="T85" fmla="*/ 61 h 64"/>
                <a:gd name="T86" fmla="*/ 47 w 64"/>
                <a:gd name="T87" fmla="*/ 60 h 64"/>
                <a:gd name="T88" fmla="*/ 49 w 64"/>
                <a:gd name="T89" fmla="*/ 59 h 64"/>
                <a:gd name="T90" fmla="*/ 50 w 64"/>
                <a:gd name="T91" fmla="*/ 58 h 64"/>
                <a:gd name="T92" fmla="*/ 50 w 64"/>
                <a:gd name="T93" fmla="*/ 57 h 64"/>
                <a:gd name="T94" fmla="*/ 52 w 64"/>
                <a:gd name="T95" fmla="*/ 57 h 64"/>
                <a:gd name="T96" fmla="*/ 52 w 64"/>
                <a:gd name="T97" fmla="*/ 56 h 64"/>
                <a:gd name="T98" fmla="*/ 53 w 64"/>
                <a:gd name="T99" fmla="*/ 55 h 64"/>
                <a:gd name="T100" fmla="*/ 54 w 64"/>
                <a:gd name="T101" fmla="*/ 55 h 64"/>
                <a:gd name="T102" fmla="*/ 56 w 64"/>
                <a:gd name="T103" fmla="*/ 52 h 64"/>
                <a:gd name="T104" fmla="*/ 57 w 64"/>
                <a:gd name="T105" fmla="*/ 51 h 64"/>
                <a:gd name="T106" fmla="*/ 58 w 64"/>
                <a:gd name="T107" fmla="*/ 50 h 64"/>
                <a:gd name="T108" fmla="*/ 58 w 64"/>
                <a:gd name="T109" fmla="*/ 49 h 64"/>
                <a:gd name="T110" fmla="*/ 60 w 64"/>
                <a:gd name="T111" fmla="*/ 47 h 64"/>
                <a:gd name="T112" fmla="*/ 61 w 64"/>
                <a:gd name="T113" fmla="*/ 44 h 64"/>
                <a:gd name="T114" fmla="*/ 62 w 64"/>
                <a:gd name="T115" fmla="*/ 41 h 64"/>
                <a:gd name="T116" fmla="*/ 63 w 64"/>
                <a:gd name="T117" fmla="*/ 38 h 64"/>
                <a:gd name="T118" fmla="*/ 63 w 64"/>
                <a:gd name="T119" fmla="*/ 35 h 64"/>
                <a:gd name="T120" fmla="*/ 64 w 64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3" y="29"/>
                  </a:lnTo>
                  <a:lnTo>
                    <a:pt x="63" y="26"/>
                  </a:lnTo>
                  <a:lnTo>
                    <a:pt x="61" y="20"/>
                  </a:lnTo>
                  <a:lnTo>
                    <a:pt x="60" y="17"/>
                  </a:lnTo>
                  <a:lnTo>
                    <a:pt x="58" y="14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4" y="3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0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7" y="52"/>
                  </a:lnTo>
                  <a:lnTo>
                    <a:pt x="9" y="55"/>
                  </a:lnTo>
                  <a:lnTo>
                    <a:pt x="11" y="57"/>
                  </a:lnTo>
                  <a:lnTo>
                    <a:pt x="14" y="59"/>
                  </a:lnTo>
                  <a:lnTo>
                    <a:pt x="17" y="60"/>
                  </a:lnTo>
                  <a:lnTo>
                    <a:pt x="20" y="61"/>
                  </a:lnTo>
                  <a:lnTo>
                    <a:pt x="26" y="63"/>
                  </a:lnTo>
                  <a:lnTo>
                    <a:pt x="29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1"/>
                  </a:lnTo>
                  <a:lnTo>
                    <a:pt x="47" y="60"/>
                  </a:lnTo>
                  <a:lnTo>
                    <a:pt x="49" y="59"/>
                  </a:lnTo>
                  <a:lnTo>
                    <a:pt x="50" y="58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2" y="56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56" y="52"/>
                  </a:lnTo>
                  <a:lnTo>
                    <a:pt x="57" y="51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60" y="47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0" name="Freeform 234">
              <a:extLst>
                <a:ext uri="{FF2B5EF4-FFF2-40B4-BE49-F238E27FC236}">
                  <a16:creationId xmlns:a16="http://schemas.microsoft.com/office/drawing/2014/main" id="{FC330415-8162-FBB9-BE10-11BD3DE0F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4230688"/>
              <a:ext cx="100013" cy="101600"/>
            </a:xfrm>
            <a:custGeom>
              <a:avLst/>
              <a:gdLst>
                <a:gd name="T0" fmla="*/ 63 w 63"/>
                <a:gd name="T1" fmla="*/ 32 h 64"/>
                <a:gd name="T2" fmla="*/ 63 w 63"/>
                <a:gd name="T3" fmla="*/ 29 h 64"/>
                <a:gd name="T4" fmla="*/ 63 w 63"/>
                <a:gd name="T5" fmla="*/ 25 h 64"/>
                <a:gd name="T6" fmla="*/ 61 w 63"/>
                <a:gd name="T7" fmla="*/ 19 h 64"/>
                <a:gd name="T8" fmla="*/ 60 w 63"/>
                <a:gd name="T9" fmla="*/ 17 h 64"/>
                <a:gd name="T10" fmla="*/ 58 w 63"/>
                <a:gd name="T11" fmla="*/ 14 h 64"/>
                <a:gd name="T12" fmla="*/ 54 w 63"/>
                <a:gd name="T13" fmla="*/ 9 h 64"/>
                <a:gd name="T14" fmla="*/ 52 w 63"/>
                <a:gd name="T15" fmla="*/ 7 h 64"/>
                <a:gd name="T16" fmla="*/ 49 w 63"/>
                <a:gd name="T17" fmla="*/ 5 h 64"/>
                <a:gd name="T18" fmla="*/ 46 w 63"/>
                <a:gd name="T19" fmla="*/ 3 h 64"/>
                <a:gd name="T20" fmla="*/ 44 w 63"/>
                <a:gd name="T21" fmla="*/ 2 h 64"/>
                <a:gd name="T22" fmla="*/ 41 w 63"/>
                <a:gd name="T23" fmla="*/ 1 h 64"/>
                <a:gd name="T24" fmla="*/ 38 w 63"/>
                <a:gd name="T25" fmla="*/ 1 h 64"/>
                <a:gd name="T26" fmla="*/ 35 w 63"/>
                <a:gd name="T27" fmla="*/ 0 h 64"/>
                <a:gd name="T28" fmla="*/ 32 w 63"/>
                <a:gd name="T29" fmla="*/ 0 h 64"/>
                <a:gd name="T30" fmla="*/ 25 w 63"/>
                <a:gd name="T31" fmla="*/ 1 h 64"/>
                <a:gd name="T32" fmla="*/ 19 w 63"/>
                <a:gd name="T33" fmla="*/ 2 h 64"/>
                <a:gd name="T34" fmla="*/ 14 w 63"/>
                <a:gd name="T35" fmla="*/ 5 h 64"/>
                <a:gd name="T36" fmla="*/ 11 w 63"/>
                <a:gd name="T37" fmla="*/ 7 h 64"/>
                <a:gd name="T38" fmla="*/ 9 w 63"/>
                <a:gd name="T39" fmla="*/ 9 h 64"/>
                <a:gd name="T40" fmla="*/ 5 w 63"/>
                <a:gd name="T41" fmla="*/ 14 h 64"/>
                <a:gd name="T42" fmla="*/ 2 w 63"/>
                <a:gd name="T43" fmla="*/ 19 h 64"/>
                <a:gd name="T44" fmla="*/ 0 w 63"/>
                <a:gd name="T45" fmla="*/ 25 h 64"/>
                <a:gd name="T46" fmla="*/ 0 w 63"/>
                <a:gd name="T47" fmla="*/ 32 h 64"/>
                <a:gd name="T48" fmla="*/ 0 w 63"/>
                <a:gd name="T49" fmla="*/ 35 h 64"/>
                <a:gd name="T50" fmla="*/ 0 w 63"/>
                <a:gd name="T51" fmla="*/ 38 h 64"/>
                <a:gd name="T52" fmla="*/ 1 w 63"/>
                <a:gd name="T53" fmla="*/ 41 h 64"/>
                <a:gd name="T54" fmla="*/ 2 w 63"/>
                <a:gd name="T55" fmla="*/ 44 h 64"/>
                <a:gd name="T56" fmla="*/ 3 w 63"/>
                <a:gd name="T57" fmla="*/ 47 h 64"/>
                <a:gd name="T58" fmla="*/ 5 w 63"/>
                <a:gd name="T59" fmla="*/ 49 h 64"/>
                <a:gd name="T60" fmla="*/ 7 w 63"/>
                <a:gd name="T61" fmla="*/ 52 h 64"/>
                <a:gd name="T62" fmla="*/ 9 w 63"/>
                <a:gd name="T63" fmla="*/ 54 h 64"/>
                <a:gd name="T64" fmla="*/ 11 w 63"/>
                <a:gd name="T65" fmla="*/ 56 h 64"/>
                <a:gd name="T66" fmla="*/ 14 w 63"/>
                <a:gd name="T67" fmla="*/ 58 h 64"/>
                <a:gd name="T68" fmla="*/ 16 w 63"/>
                <a:gd name="T69" fmla="*/ 60 h 64"/>
                <a:gd name="T70" fmla="*/ 19 w 63"/>
                <a:gd name="T71" fmla="*/ 61 h 64"/>
                <a:gd name="T72" fmla="*/ 25 w 63"/>
                <a:gd name="T73" fmla="*/ 63 h 64"/>
                <a:gd name="T74" fmla="*/ 28 w 63"/>
                <a:gd name="T75" fmla="*/ 63 h 64"/>
                <a:gd name="T76" fmla="*/ 32 w 63"/>
                <a:gd name="T77" fmla="*/ 64 h 64"/>
                <a:gd name="T78" fmla="*/ 35 w 63"/>
                <a:gd name="T79" fmla="*/ 63 h 64"/>
                <a:gd name="T80" fmla="*/ 38 w 63"/>
                <a:gd name="T81" fmla="*/ 63 h 64"/>
                <a:gd name="T82" fmla="*/ 41 w 63"/>
                <a:gd name="T83" fmla="*/ 62 h 64"/>
                <a:gd name="T84" fmla="*/ 44 w 63"/>
                <a:gd name="T85" fmla="*/ 61 h 64"/>
                <a:gd name="T86" fmla="*/ 46 w 63"/>
                <a:gd name="T87" fmla="*/ 60 h 64"/>
                <a:gd name="T88" fmla="*/ 49 w 63"/>
                <a:gd name="T89" fmla="*/ 58 h 64"/>
                <a:gd name="T90" fmla="*/ 50 w 63"/>
                <a:gd name="T91" fmla="*/ 58 h 64"/>
                <a:gd name="T92" fmla="*/ 50 w 63"/>
                <a:gd name="T93" fmla="*/ 57 h 64"/>
                <a:gd name="T94" fmla="*/ 52 w 63"/>
                <a:gd name="T95" fmla="*/ 56 h 64"/>
                <a:gd name="T96" fmla="*/ 52 w 63"/>
                <a:gd name="T97" fmla="*/ 56 h 64"/>
                <a:gd name="T98" fmla="*/ 53 w 63"/>
                <a:gd name="T99" fmla="*/ 55 h 64"/>
                <a:gd name="T100" fmla="*/ 54 w 63"/>
                <a:gd name="T101" fmla="*/ 54 h 64"/>
                <a:gd name="T102" fmla="*/ 56 w 63"/>
                <a:gd name="T103" fmla="*/ 52 h 64"/>
                <a:gd name="T104" fmla="*/ 57 w 63"/>
                <a:gd name="T105" fmla="*/ 50 h 64"/>
                <a:gd name="T106" fmla="*/ 57 w 63"/>
                <a:gd name="T107" fmla="*/ 50 h 64"/>
                <a:gd name="T108" fmla="*/ 58 w 63"/>
                <a:gd name="T109" fmla="*/ 49 h 64"/>
                <a:gd name="T110" fmla="*/ 60 w 63"/>
                <a:gd name="T111" fmla="*/ 47 h 64"/>
                <a:gd name="T112" fmla="*/ 61 w 63"/>
                <a:gd name="T113" fmla="*/ 44 h 64"/>
                <a:gd name="T114" fmla="*/ 62 w 63"/>
                <a:gd name="T115" fmla="*/ 41 h 64"/>
                <a:gd name="T116" fmla="*/ 63 w 63"/>
                <a:gd name="T117" fmla="*/ 38 h 64"/>
                <a:gd name="T118" fmla="*/ 63 w 63"/>
                <a:gd name="T119" fmla="*/ 35 h 64"/>
                <a:gd name="T120" fmla="*/ 63 w 63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lnTo>
                    <a:pt x="63" y="29"/>
                  </a:lnTo>
                  <a:lnTo>
                    <a:pt x="63" y="25"/>
                  </a:lnTo>
                  <a:lnTo>
                    <a:pt x="61" y="19"/>
                  </a:lnTo>
                  <a:lnTo>
                    <a:pt x="60" y="17"/>
                  </a:lnTo>
                  <a:lnTo>
                    <a:pt x="58" y="14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49" y="5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7" y="52"/>
                  </a:lnTo>
                  <a:lnTo>
                    <a:pt x="9" y="54"/>
                  </a:lnTo>
                  <a:lnTo>
                    <a:pt x="11" y="56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8" y="63"/>
                  </a:lnTo>
                  <a:lnTo>
                    <a:pt x="32" y="64"/>
                  </a:lnTo>
                  <a:lnTo>
                    <a:pt x="35" y="63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1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50" y="58"/>
                  </a:lnTo>
                  <a:lnTo>
                    <a:pt x="50" y="57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3" y="55"/>
                  </a:lnTo>
                  <a:lnTo>
                    <a:pt x="54" y="54"/>
                  </a:lnTo>
                  <a:lnTo>
                    <a:pt x="56" y="52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60" y="47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1" name="Freeform 235">
              <a:extLst>
                <a:ext uri="{FF2B5EF4-FFF2-40B4-BE49-F238E27FC236}">
                  <a16:creationId xmlns:a16="http://schemas.microsoft.com/office/drawing/2014/main" id="{CF871E12-7266-BFE2-9D12-14F68281B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4291013"/>
              <a:ext cx="101600" cy="101600"/>
            </a:xfrm>
            <a:custGeom>
              <a:avLst/>
              <a:gdLst>
                <a:gd name="T0" fmla="*/ 64 w 64"/>
                <a:gd name="T1" fmla="*/ 32 h 64"/>
                <a:gd name="T2" fmla="*/ 64 w 64"/>
                <a:gd name="T3" fmla="*/ 28 h 64"/>
                <a:gd name="T4" fmla="*/ 63 w 64"/>
                <a:gd name="T5" fmla="*/ 25 h 64"/>
                <a:gd name="T6" fmla="*/ 61 w 64"/>
                <a:gd name="T7" fmla="*/ 19 h 64"/>
                <a:gd name="T8" fmla="*/ 60 w 64"/>
                <a:gd name="T9" fmla="*/ 17 h 64"/>
                <a:gd name="T10" fmla="*/ 59 w 64"/>
                <a:gd name="T11" fmla="*/ 14 h 64"/>
                <a:gd name="T12" fmla="*/ 55 w 64"/>
                <a:gd name="T13" fmla="*/ 9 h 64"/>
                <a:gd name="T14" fmla="*/ 52 w 64"/>
                <a:gd name="T15" fmla="*/ 7 h 64"/>
                <a:gd name="T16" fmla="*/ 50 w 64"/>
                <a:gd name="T17" fmla="*/ 5 h 64"/>
                <a:gd name="T18" fmla="*/ 47 w 64"/>
                <a:gd name="T19" fmla="*/ 3 h 64"/>
                <a:gd name="T20" fmla="*/ 45 w 64"/>
                <a:gd name="T21" fmla="*/ 2 h 64"/>
                <a:gd name="T22" fmla="*/ 41 w 64"/>
                <a:gd name="T23" fmla="*/ 1 h 64"/>
                <a:gd name="T24" fmla="*/ 38 w 64"/>
                <a:gd name="T25" fmla="*/ 1 h 64"/>
                <a:gd name="T26" fmla="*/ 35 w 64"/>
                <a:gd name="T27" fmla="*/ 0 h 64"/>
                <a:gd name="T28" fmla="*/ 32 w 64"/>
                <a:gd name="T29" fmla="*/ 0 h 64"/>
                <a:gd name="T30" fmla="*/ 26 w 64"/>
                <a:gd name="T31" fmla="*/ 1 h 64"/>
                <a:gd name="T32" fmla="*/ 20 w 64"/>
                <a:gd name="T33" fmla="*/ 2 h 64"/>
                <a:gd name="T34" fmla="*/ 14 w 64"/>
                <a:gd name="T35" fmla="*/ 5 h 64"/>
                <a:gd name="T36" fmla="*/ 12 w 64"/>
                <a:gd name="T37" fmla="*/ 7 h 64"/>
                <a:gd name="T38" fmla="*/ 9 w 64"/>
                <a:gd name="T39" fmla="*/ 9 h 64"/>
                <a:gd name="T40" fmla="*/ 5 w 64"/>
                <a:gd name="T41" fmla="*/ 14 h 64"/>
                <a:gd name="T42" fmla="*/ 3 w 64"/>
                <a:gd name="T43" fmla="*/ 19 h 64"/>
                <a:gd name="T44" fmla="*/ 1 w 64"/>
                <a:gd name="T45" fmla="*/ 25 h 64"/>
                <a:gd name="T46" fmla="*/ 0 w 64"/>
                <a:gd name="T47" fmla="*/ 32 h 64"/>
                <a:gd name="T48" fmla="*/ 0 w 64"/>
                <a:gd name="T49" fmla="*/ 35 h 64"/>
                <a:gd name="T50" fmla="*/ 1 w 64"/>
                <a:gd name="T51" fmla="*/ 38 h 64"/>
                <a:gd name="T52" fmla="*/ 2 w 64"/>
                <a:gd name="T53" fmla="*/ 41 h 64"/>
                <a:gd name="T54" fmla="*/ 3 w 64"/>
                <a:gd name="T55" fmla="*/ 44 h 64"/>
                <a:gd name="T56" fmla="*/ 4 w 64"/>
                <a:gd name="T57" fmla="*/ 46 h 64"/>
                <a:gd name="T58" fmla="*/ 5 w 64"/>
                <a:gd name="T59" fmla="*/ 49 h 64"/>
                <a:gd name="T60" fmla="*/ 7 w 64"/>
                <a:gd name="T61" fmla="*/ 52 h 64"/>
                <a:gd name="T62" fmla="*/ 9 w 64"/>
                <a:gd name="T63" fmla="*/ 54 h 64"/>
                <a:gd name="T64" fmla="*/ 12 w 64"/>
                <a:gd name="T65" fmla="*/ 56 h 64"/>
                <a:gd name="T66" fmla="*/ 14 w 64"/>
                <a:gd name="T67" fmla="*/ 58 h 64"/>
                <a:gd name="T68" fmla="*/ 17 w 64"/>
                <a:gd name="T69" fmla="*/ 60 h 64"/>
                <a:gd name="T70" fmla="*/ 20 w 64"/>
                <a:gd name="T71" fmla="*/ 61 h 64"/>
                <a:gd name="T72" fmla="*/ 26 w 64"/>
                <a:gd name="T73" fmla="*/ 63 h 64"/>
                <a:gd name="T74" fmla="*/ 29 w 64"/>
                <a:gd name="T75" fmla="*/ 63 h 64"/>
                <a:gd name="T76" fmla="*/ 32 w 64"/>
                <a:gd name="T77" fmla="*/ 64 h 64"/>
                <a:gd name="T78" fmla="*/ 35 w 64"/>
                <a:gd name="T79" fmla="*/ 63 h 64"/>
                <a:gd name="T80" fmla="*/ 38 w 64"/>
                <a:gd name="T81" fmla="*/ 63 h 64"/>
                <a:gd name="T82" fmla="*/ 41 w 64"/>
                <a:gd name="T83" fmla="*/ 62 h 64"/>
                <a:gd name="T84" fmla="*/ 45 w 64"/>
                <a:gd name="T85" fmla="*/ 61 h 64"/>
                <a:gd name="T86" fmla="*/ 47 w 64"/>
                <a:gd name="T87" fmla="*/ 60 h 64"/>
                <a:gd name="T88" fmla="*/ 50 w 64"/>
                <a:gd name="T89" fmla="*/ 58 h 64"/>
                <a:gd name="T90" fmla="*/ 50 w 64"/>
                <a:gd name="T91" fmla="*/ 58 h 64"/>
                <a:gd name="T92" fmla="*/ 51 w 64"/>
                <a:gd name="T93" fmla="*/ 57 h 64"/>
                <a:gd name="T94" fmla="*/ 52 w 64"/>
                <a:gd name="T95" fmla="*/ 56 h 64"/>
                <a:gd name="T96" fmla="*/ 53 w 64"/>
                <a:gd name="T97" fmla="*/ 56 h 64"/>
                <a:gd name="T98" fmla="*/ 53 w 64"/>
                <a:gd name="T99" fmla="*/ 55 h 64"/>
                <a:gd name="T100" fmla="*/ 55 w 64"/>
                <a:gd name="T101" fmla="*/ 54 h 64"/>
                <a:gd name="T102" fmla="*/ 57 w 64"/>
                <a:gd name="T103" fmla="*/ 52 h 64"/>
                <a:gd name="T104" fmla="*/ 57 w 64"/>
                <a:gd name="T105" fmla="*/ 50 h 64"/>
                <a:gd name="T106" fmla="*/ 58 w 64"/>
                <a:gd name="T107" fmla="*/ 50 h 64"/>
                <a:gd name="T108" fmla="*/ 59 w 64"/>
                <a:gd name="T109" fmla="*/ 49 h 64"/>
                <a:gd name="T110" fmla="*/ 60 w 64"/>
                <a:gd name="T111" fmla="*/ 46 h 64"/>
                <a:gd name="T112" fmla="*/ 61 w 64"/>
                <a:gd name="T113" fmla="*/ 44 h 64"/>
                <a:gd name="T114" fmla="*/ 62 w 64"/>
                <a:gd name="T115" fmla="*/ 41 h 64"/>
                <a:gd name="T116" fmla="*/ 63 w 64"/>
                <a:gd name="T117" fmla="*/ 38 h 64"/>
                <a:gd name="T118" fmla="*/ 64 w 64"/>
                <a:gd name="T119" fmla="*/ 35 h 64"/>
                <a:gd name="T120" fmla="*/ 64 w 64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28"/>
                  </a:lnTo>
                  <a:lnTo>
                    <a:pt x="63" y="25"/>
                  </a:lnTo>
                  <a:lnTo>
                    <a:pt x="61" y="19"/>
                  </a:lnTo>
                  <a:lnTo>
                    <a:pt x="60" y="17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9"/>
                  </a:lnTo>
                  <a:lnTo>
                    <a:pt x="7" y="52"/>
                  </a:lnTo>
                  <a:lnTo>
                    <a:pt x="9" y="54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7" y="60"/>
                  </a:lnTo>
                  <a:lnTo>
                    <a:pt x="20" y="61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32" y="64"/>
                  </a:lnTo>
                  <a:lnTo>
                    <a:pt x="35" y="63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5" y="61"/>
                  </a:lnTo>
                  <a:lnTo>
                    <a:pt x="47" y="60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1" y="57"/>
                  </a:lnTo>
                  <a:lnTo>
                    <a:pt x="52" y="56"/>
                  </a:lnTo>
                  <a:lnTo>
                    <a:pt x="53" y="56"/>
                  </a:lnTo>
                  <a:lnTo>
                    <a:pt x="53" y="55"/>
                  </a:lnTo>
                  <a:lnTo>
                    <a:pt x="55" y="54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59" y="49"/>
                  </a:lnTo>
                  <a:lnTo>
                    <a:pt x="60" y="46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4" y="35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2" name="Freeform 236">
              <a:extLst>
                <a:ext uri="{FF2B5EF4-FFF2-40B4-BE49-F238E27FC236}">
                  <a16:creationId xmlns:a16="http://schemas.microsoft.com/office/drawing/2014/main" id="{43DF613C-A5AB-09F7-D81D-2AA3C9387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4351338"/>
              <a:ext cx="100013" cy="101600"/>
            </a:xfrm>
            <a:custGeom>
              <a:avLst/>
              <a:gdLst>
                <a:gd name="T0" fmla="*/ 63 w 63"/>
                <a:gd name="T1" fmla="*/ 32 h 64"/>
                <a:gd name="T2" fmla="*/ 63 w 63"/>
                <a:gd name="T3" fmla="*/ 29 h 64"/>
                <a:gd name="T4" fmla="*/ 63 w 63"/>
                <a:gd name="T5" fmla="*/ 26 h 64"/>
                <a:gd name="T6" fmla="*/ 61 w 63"/>
                <a:gd name="T7" fmla="*/ 20 h 64"/>
                <a:gd name="T8" fmla="*/ 60 w 63"/>
                <a:gd name="T9" fmla="*/ 17 h 64"/>
                <a:gd name="T10" fmla="*/ 58 w 63"/>
                <a:gd name="T11" fmla="*/ 14 h 64"/>
                <a:gd name="T12" fmla="*/ 54 w 63"/>
                <a:gd name="T13" fmla="*/ 10 h 64"/>
                <a:gd name="T14" fmla="*/ 52 w 63"/>
                <a:gd name="T15" fmla="*/ 7 h 64"/>
                <a:gd name="T16" fmla="*/ 49 w 63"/>
                <a:gd name="T17" fmla="*/ 5 h 64"/>
                <a:gd name="T18" fmla="*/ 46 w 63"/>
                <a:gd name="T19" fmla="*/ 4 h 64"/>
                <a:gd name="T20" fmla="*/ 44 w 63"/>
                <a:gd name="T21" fmla="*/ 3 h 64"/>
                <a:gd name="T22" fmla="*/ 41 w 63"/>
                <a:gd name="T23" fmla="*/ 2 h 64"/>
                <a:gd name="T24" fmla="*/ 38 w 63"/>
                <a:gd name="T25" fmla="*/ 1 h 64"/>
                <a:gd name="T26" fmla="*/ 35 w 63"/>
                <a:gd name="T27" fmla="*/ 0 h 64"/>
                <a:gd name="T28" fmla="*/ 32 w 63"/>
                <a:gd name="T29" fmla="*/ 0 h 64"/>
                <a:gd name="T30" fmla="*/ 25 w 63"/>
                <a:gd name="T31" fmla="*/ 1 h 64"/>
                <a:gd name="T32" fmla="*/ 19 w 63"/>
                <a:gd name="T33" fmla="*/ 3 h 64"/>
                <a:gd name="T34" fmla="*/ 14 w 63"/>
                <a:gd name="T35" fmla="*/ 5 h 64"/>
                <a:gd name="T36" fmla="*/ 11 w 63"/>
                <a:gd name="T37" fmla="*/ 7 h 64"/>
                <a:gd name="T38" fmla="*/ 9 w 63"/>
                <a:gd name="T39" fmla="*/ 10 h 64"/>
                <a:gd name="T40" fmla="*/ 5 w 63"/>
                <a:gd name="T41" fmla="*/ 14 h 64"/>
                <a:gd name="T42" fmla="*/ 2 w 63"/>
                <a:gd name="T43" fmla="*/ 20 h 64"/>
                <a:gd name="T44" fmla="*/ 0 w 63"/>
                <a:gd name="T45" fmla="*/ 26 h 64"/>
                <a:gd name="T46" fmla="*/ 0 w 63"/>
                <a:gd name="T47" fmla="*/ 32 h 64"/>
                <a:gd name="T48" fmla="*/ 0 w 63"/>
                <a:gd name="T49" fmla="*/ 35 h 64"/>
                <a:gd name="T50" fmla="*/ 0 w 63"/>
                <a:gd name="T51" fmla="*/ 38 h 64"/>
                <a:gd name="T52" fmla="*/ 1 w 63"/>
                <a:gd name="T53" fmla="*/ 41 h 64"/>
                <a:gd name="T54" fmla="*/ 2 w 63"/>
                <a:gd name="T55" fmla="*/ 44 h 64"/>
                <a:gd name="T56" fmla="*/ 3 w 63"/>
                <a:gd name="T57" fmla="*/ 47 h 64"/>
                <a:gd name="T58" fmla="*/ 5 w 63"/>
                <a:gd name="T59" fmla="*/ 50 h 64"/>
                <a:gd name="T60" fmla="*/ 7 w 63"/>
                <a:gd name="T61" fmla="*/ 52 h 64"/>
                <a:gd name="T62" fmla="*/ 9 w 63"/>
                <a:gd name="T63" fmla="*/ 55 h 64"/>
                <a:gd name="T64" fmla="*/ 11 w 63"/>
                <a:gd name="T65" fmla="*/ 57 h 64"/>
                <a:gd name="T66" fmla="*/ 14 w 63"/>
                <a:gd name="T67" fmla="*/ 59 h 64"/>
                <a:gd name="T68" fmla="*/ 16 w 63"/>
                <a:gd name="T69" fmla="*/ 60 h 64"/>
                <a:gd name="T70" fmla="*/ 19 w 63"/>
                <a:gd name="T71" fmla="*/ 62 h 64"/>
                <a:gd name="T72" fmla="*/ 25 w 63"/>
                <a:gd name="T73" fmla="*/ 63 h 64"/>
                <a:gd name="T74" fmla="*/ 28 w 63"/>
                <a:gd name="T75" fmla="*/ 64 h 64"/>
                <a:gd name="T76" fmla="*/ 32 w 63"/>
                <a:gd name="T77" fmla="*/ 64 h 64"/>
                <a:gd name="T78" fmla="*/ 35 w 63"/>
                <a:gd name="T79" fmla="*/ 64 h 64"/>
                <a:gd name="T80" fmla="*/ 38 w 63"/>
                <a:gd name="T81" fmla="*/ 63 h 64"/>
                <a:gd name="T82" fmla="*/ 41 w 63"/>
                <a:gd name="T83" fmla="*/ 62 h 64"/>
                <a:gd name="T84" fmla="*/ 44 w 63"/>
                <a:gd name="T85" fmla="*/ 62 h 64"/>
                <a:gd name="T86" fmla="*/ 46 w 63"/>
                <a:gd name="T87" fmla="*/ 60 h 64"/>
                <a:gd name="T88" fmla="*/ 49 w 63"/>
                <a:gd name="T89" fmla="*/ 59 h 64"/>
                <a:gd name="T90" fmla="*/ 50 w 63"/>
                <a:gd name="T91" fmla="*/ 58 h 64"/>
                <a:gd name="T92" fmla="*/ 50 w 63"/>
                <a:gd name="T93" fmla="*/ 58 h 64"/>
                <a:gd name="T94" fmla="*/ 52 w 63"/>
                <a:gd name="T95" fmla="*/ 57 h 64"/>
                <a:gd name="T96" fmla="*/ 52 w 63"/>
                <a:gd name="T97" fmla="*/ 56 h 64"/>
                <a:gd name="T98" fmla="*/ 53 w 63"/>
                <a:gd name="T99" fmla="*/ 56 h 64"/>
                <a:gd name="T100" fmla="*/ 54 w 63"/>
                <a:gd name="T101" fmla="*/ 55 h 64"/>
                <a:gd name="T102" fmla="*/ 56 w 63"/>
                <a:gd name="T103" fmla="*/ 52 h 64"/>
                <a:gd name="T104" fmla="*/ 57 w 63"/>
                <a:gd name="T105" fmla="*/ 51 h 64"/>
                <a:gd name="T106" fmla="*/ 57 w 63"/>
                <a:gd name="T107" fmla="*/ 50 h 64"/>
                <a:gd name="T108" fmla="*/ 58 w 63"/>
                <a:gd name="T109" fmla="*/ 50 h 64"/>
                <a:gd name="T110" fmla="*/ 60 w 63"/>
                <a:gd name="T111" fmla="*/ 47 h 64"/>
                <a:gd name="T112" fmla="*/ 61 w 63"/>
                <a:gd name="T113" fmla="*/ 44 h 64"/>
                <a:gd name="T114" fmla="*/ 62 w 63"/>
                <a:gd name="T115" fmla="*/ 41 h 64"/>
                <a:gd name="T116" fmla="*/ 63 w 63"/>
                <a:gd name="T117" fmla="*/ 38 h 64"/>
                <a:gd name="T118" fmla="*/ 63 w 63"/>
                <a:gd name="T119" fmla="*/ 35 h 64"/>
                <a:gd name="T120" fmla="*/ 63 w 63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lnTo>
                    <a:pt x="63" y="29"/>
                  </a:lnTo>
                  <a:lnTo>
                    <a:pt x="63" y="26"/>
                  </a:lnTo>
                  <a:lnTo>
                    <a:pt x="61" y="20"/>
                  </a:lnTo>
                  <a:lnTo>
                    <a:pt x="60" y="17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2" y="7"/>
                  </a:lnTo>
                  <a:lnTo>
                    <a:pt x="49" y="5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9" y="55"/>
                  </a:lnTo>
                  <a:lnTo>
                    <a:pt x="11" y="57"/>
                  </a:lnTo>
                  <a:lnTo>
                    <a:pt x="14" y="59"/>
                  </a:lnTo>
                  <a:lnTo>
                    <a:pt x="16" y="60"/>
                  </a:lnTo>
                  <a:lnTo>
                    <a:pt x="19" y="62"/>
                  </a:lnTo>
                  <a:lnTo>
                    <a:pt x="25" y="63"/>
                  </a:lnTo>
                  <a:lnTo>
                    <a:pt x="28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46" y="60"/>
                  </a:lnTo>
                  <a:lnTo>
                    <a:pt x="49" y="59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2" y="57"/>
                  </a:lnTo>
                  <a:lnTo>
                    <a:pt x="52" y="56"/>
                  </a:lnTo>
                  <a:lnTo>
                    <a:pt x="53" y="56"/>
                  </a:lnTo>
                  <a:lnTo>
                    <a:pt x="54" y="55"/>
                  </a:lnTo>
                  <a:lnTo>
                    <a:pt x="56" y="52"/>
                  </a:lnTo>
                  <a:lnTo>
                    <a:pt x="57" y="51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0" y="47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3" name="Freeform 237">
              <a:extLst>
                <a:ext uri="{FF2B5EF4-FFF2-40B4-BE49-F238E27FC236}">
                  <a16:creationId xmlns:a16="http://schemas.microsoft.com/office/drawing/2014/main" id="{9F1423DE-3F0B-9F92-101D-59621965F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38" y="4584700"/>
              <a:ext cx="100013" cy="101600"/>
            </a:xfrm>
            <a:custGeom>
              <a:avLst/>
              <a:gdLst>
                <a:gd name="T0" fmla="*/ 63 w 63"/>
                <a:gd name="T1" fmla="*/ 32 h 64"/>
                <a:gd name="T2" fmla="*/ 63 w 63"/>
                <a:gd name="T3" fmla="*/ 29 h 64"/>
                <a:gd name="T4" fmla="*/ 62 w 63"/>
                <a:gd name="T5" fmla="*/ 26 h 64"/>
                <a:gd name="T6" fmla="*/ 60 w 63"/>
                <a:gd name="T7" fmla="*/ 20 h 64"/>
                <a:gd name="T8" fmla="*/ 59 w 63"/>
                <a:gd name="T9" fmla="*/ 17 h 64"/>
                <a:gd name="T10" fmla="*/ 58 w 63"/>
                <a:gd name="T11" fmla="*/ 14 h 64"/>
                <a:gd name="T12" fmla="*/ 54 w 63"/>
                <a:gd name="T13" fmla="*/ 9 h 64"/>
                <a:gd name="T14" fmla="*/ 51 w 63"/>
                <a:gd name="T15" fmla="*/ 7 h 64"/>
                <a:gd name="T16" fmla="*/ 49 w 63"/>
                <a:gd name="T17" fmla="*/ 5 h 64"/>
                <a:gd name="T18" fmla="*/ 46 w 63"/>
                <a:gd name="T19" fmla="*/ 4 h 64"/>
                <a:gd name="T20" fmla="*/ 44 w 63"/>
                <a:gd name="T21" fmla="*/ 3 h 64"/>
                <a:gd name="T22" fmla="*/ 40 w 63"/>
                <a:gd name="T23" fmla="*/ 1 h 64"/>
                <a:gd name="T24" fmla="*/ 38 w 63"/>
                <a:gd name="T25" fmla="*/ 1 h 64"/>
                <a:gd name="T26" fmla="*/ 34 w 63"/>
                <a:gd name="T27" fmla="*/ 0 h 64"/>
                <a:gd name="T28" fmla="*/ 31 w 63"/>
                <a:gd name="T29" fmla="*/ 0 h 64"/>
                <a:gd name="T30" fmla="*/ 25 w 63"/>
                <a:gd name="T31" fmla="*/ 1 h 64"/>
                <a:gd name="T32" fmla="*/ 19 w 63"/>
                <a:gd name="T33" fmla="*/ 3 h 64"/>
                <a:gd name="T34" fmla="*/ 13 w 63"/>
                <a:gd name="T35" fmla="*/ 5 h 64"/>
                <a:gd name="T36" fmla="*/ 11 w 63"/>
                <a:gd name="T37" fmla="*/ 7 h 64"/>
                <a:gd name="T38" fmla="*/ 8 w 63"/>
                <a:gd name="T39" fmla="*/ 9 h 64"/>
                <a:gd name="T40" fmla="*/ 4 w 63"/>
                <a:gd name="T41" fmla="*/ 14 h 64"/>
                <a:gd name="T42" fmla="*/ 2 w 63"/>
                <a:gd name="T43" fmla="*/ 20 h 64"/>
                <a:gd name="T44" fmla="*/ 0 w 63"/>
                <a:gd name="T45" fmla="*/ 26 h 64"/>
                <a:gd name="T46" fmla="*/ 0 w 63"/>
                <a:gd name="T47" fmla="*/ 32 h 64"/>
                <a:gd name="T48" fmla="*/ 0 w 63"/>
                <a:gd name="T49" fmla="*/ 35 h 64"/>
                <a:gd name="T50" fmla="*/ 0 w 63"/>
                <a:gd name="T51" fmla="*/ 38 h 64"/>
                <a:gd name="T52" fmla="*/ 1 w 63"/>
                <a:gd name="T53" fmla="*/ 41 h 64"/>
                <a:gd name="T54" fmla="*/ 2 w 63"/>
                <a:gd name="T55" fmla="*/ 44 h 64"/>
                <a:gd name="T56" fmla="*/ 3 w 63"/>
                <a:gd name="T57" fmla="*/ 47 h 64"/>
                <a:gd name="T58" fmla="*/ 4 w 63"/>
                <a:gd name="T59" fmla="*/ 49 h 64"/>
                <a:gd name="T60" fmla="*/ 6 w 63"/>
                <a:gd name="T61" fmla="*/ 52 h 64"/>
                <a:gd name="T62" fmla="*/ 8 w 63"/>
                <a:gd name="T63" fmla="*/ 55 h 64"/>
                <a:gd name="T64" fmla="*/ 11 w 63"/>
                <a:gd name="T65" fmla="*/ 57 h 64"/>
                <a:gd name="T66" fmla="*/ 13 w 63"/>
                <a:gd name="T67" fmla="*/ 58 h 64"/>
                <a:gd name="T68" fmla="*/ 16 w 63"/>
                <a:gd name="T69" fmla="*/ 60 h 64"/>
                <a:gd name="T70" fmla="*/ 19 w 63"/>
                <a:gd name="T71" fmla="*/ 61 h 64"/>
                <a:gd name="T72" fmla="*/ 25 w 63"/>
                <a:gd name="T73" fmla="*/ 63 h 64"/>
                <a:gd name="T74" fmla="*/ 28 w 63"/>
                <a:gd name="T75" fmla="*/ 64 h 64"/>
                <a:gd name="T76" fmla="*/ 31 w 63"/>
                <a:gd name="T77" fmla="*/ 64 h 64"/>
                <a:gd name="T78" fmla="*/ 34 w 63"/>
                <a:gd name="T79" fmla="*/ 64 h 64"/>
                <a:gd name="T80" fmla="*/ 38 w 63"/>
                <a:gd name="T81" fmla="*/ 63 h 64"/>
                <a:gd name="T82" fmla="*/ 40 w 63"/>
                <a:gd name="T83" fmla="*/ 62 h 64"/>
                <a:gd name="T84" fmla="*/ 44 w 63"/>
                <a:gd name="T85" fmla="*/ 61 h 64"/>
                <a:gd name="T86" fmla="*/ 46 w 63"/>
                <a:gd name="T87" fmla="*/ 60 h 64"/>
                <a:gd name="T88" fmla="*/ 49 w 63"/>
                <a:gd name="T89" fmla="*/ 58 h 64"/>
                <a:gd name="T90" fmla="*/ 49 w 63"/>
                <a:gd name="T91" fmla="*/ 58 h 64"/>
                <a:gd name="T92" fmla="*/ 50 w 63"/>
                <a:gd name="T93" fmla="*/ 57 h 64"/>
                <a:gd name="T94" fmla="*/ 51 w 63"/>
                <a:gd name="T95" fmla="*/ 57 h 64"/>
                <a:gd name="T96" fmla="*/ 52 w 63"/>
                <a:gd name="T97" fmla="*/ 56 h 64"/>
                <a:gd name="T98" fmla="*/ 52 w 63"/>
                <a:gd name="T99" fmla="*/ 55 h 64"/>
                <a:gd name="T100" fmla="*/ 54 w 63"/>
                <a:gd name="T101" fmla="*/ 55 h 64"/>
                <a:gd name="T102" fmla="*/ 56 w 63"/>
                <a:gd name="T103" fmla="*/ 52 h 64"/>
                <a:gd name="T104" fmla="*/ 56 w 63"/>
                <a:gd name="T105" fmla="*/ 51 h 64"/>
                <a:gd name="T106" fmla="*/ 57 w 63"/>
                <a:gd name="T107" fmla="*/ 50 h 64"/>
                <a:gd name="T108" fmla="*/ 58 w 63"/>
                <a:gd name="T109" fmla="*/ 49 h 64"/>
                <a:gd name="T110" fmla="*/ 59 w 63"/>
                <a:gd name="T111" fmla="*/ 47 h 64"/>
                <a:gd name="T112" fmla="*/ 60 w 63"/>
                <a:gd name="T113" fmla="*/ 44 h 64"/>
                <a:gd name="T114" fmla="*/ 61 w 63"/>
                <a:gd name="T115" fmla="*/ 41 h 64"/>
                <a:gd name="T116" fmla="*/ 62 w 63"/>
                <a:gd name="T117" fmla="*/ 38 h 64"/>
                <a:gd name="T118" fmla="*/ 63 w 63"/>
                <a:gd name="T119" fmla="*/ 35 h 64"/>
                <a:gd name="T120" fmla="*/ 63 w 63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lnTo>
                    <a:pt x="63" y="29"/>
                  </a:lnTo>
                  <a:lnTo>
                    <a:pt x="62" y="26"/>
                  </a:lnTo>
                  <a:lnTo>
                    <a:pt x="60" y="20"/>
                  </a:lnTo>
                  <a:lnTo>
                    <a:pt x="59" y="17"/>
                  </a:lnTo>
                  <a:lnTo>
                    <a:pt x="58" y="14"/>
                  </a:lnTo>
                  <a:lnTo>
                    <a:pt x="54" y="9"/>
                  </a:lnTo>
                  <a:lnTo>
                    <a:pt x="51" y="7"/>
                  </a:lnTo>
                  <a:lnTo>
                    <a:pt x="49" y="5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9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9"/>
                  </a:lnTo>
                  <a:lnTo>
                    <a:pt x="6" y="52"/>
                  </a:lnTo>
                  <a:lnTo>
                    <a:pt x="8" y="55"/>
                  </a:lnTo>
                  <a:lnTo>
                    <a:pt x="11" y="57"/>
                  </a:lnTo>
                  <a:lnTo>
                    <a:pt x="13" y="58"/>
                  </a:lnTo>
                  <a:lnTo>
                    <a:pt x="16" y="60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8" y="64"/>
                  </a:lnTo>
                  <a:lnTo>
                    <a:pt x="31" y="64"/>
                  </a:lnTo>
                  <a:lnTo>
                    <a:pt x="34" y="64"/>
                  </a:lnTo>
                  <a:lnTo>
                    <a:pt x="38" y="63"/>
                  </a:lnTo>
                  <a:lnTo>
                    <a:pt x="40" y="62"/>
                  </a:lnTo>
                  <a:lnTo>
                    <a:pt x="44" y="61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1" y="57"/>
                  </a:lnTo>
                  <a:lnTo>
                    <a:pt x="52" y="56"/>
                  </a:lnTo>
                  <a:lnTo>
                    <a:pt x="52" y="55"/>
                  </a:lnTo>
                  <a:lnTo>
                    <a:pt x="54" y="55"/>
                  </a:lnTo>
                  <a:lnTo>
                    <a:pt x="56" y="52"/>
                  </a:lnTo>
                  <a:lnTo>
                    <a:pt x="56" y="51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9" y="47"/>
                  </a:lnTo>
                  <a:lnTo>
                    <a:pt x="60" y="44"/>
                  </a:lnTo>
                  <a:lnTo>
                    <a:pt x="61" y="41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4" name="Rectangle 238">
              <a:extLst>
                <a:ext uri="{FF2B5EF4-FFF2-40B4-BE49-F238E27FC236}">
                  <a16:creationId xmlns:a16="http://schemas.microsoft.com/office/drawing/2014/main" id="{8642F2F5-9F16-B74F-439B-B3566B823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950" y="407511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35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5" name="Rectangle 239">
              <a:extLst>
                <a:ext uri="{FF2B5EF4-FFF2-40B4-BE49-F238E27FC236}">
                  <a16:creationId xmlns:a16="http://schemas.microsoft.com/office/drawing/2014/main" id="{58B3E88F-6421-5266-D554-F1550FC7D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6038" y="413226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32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6" name="Rectangle 240">
              <a:extLst>
                <a:ext uri="{FF2B5EF4-FFF2-40B4-BE49-F238E27FC236}">
                  <a16:creationId xmlns:a16="http://schemas.microsoft.com/office/drawing/2014/main" id="{76BD7A77-082B-42DE-B276-79F6F4D12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4888" y="434181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22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7" name="Rectangle 241">
              <a:extLst>
                <a:ext uri="{FF2B5EF4-FFF2-40B4-BE49-F238E27FC236}">
                  <a16:creationId xmlns:a16="http://schemas.microsoft.com/office/drawing/2014/main" id="{6DC6DBEE-B2F9-ECBF-7BF4-6E2E6A0AE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6988" y="352107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72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8" name="Rectangle 242">
              <a:extLst>
                <a:ext uri="{FF2B5EF4-FFF2-40B4-BE49-F238E27FC236}">
                  <a16:creationId xmlns:a16="http://schemas.microsoft.com/office/drawing/2014/main" id="{D51A3822-BE8E-8696-EED5-039493AF7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9725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66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9" name="Rectangle 243">
              <a:extLst>
                <a:ext uri="{FF2B5EF4-FFF2-40B4-BE49-F238E27FC236}">
                  <a16:creationId xmlns:a16="http://schemas.microsoft.com/office/drawing/2014/main" id="{2FDD1974-215B-2EB3-B71A-ADADD539A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838" y="33909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67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0" name="Rectangle 244">
              <a:extLst>
                <a:ext uri="{FF2B5EF4-FFF2-40B4-BE49-F238E27FC236}">
                  <a16:creationId xmlns:a16="http://schemas.microsoft.com/office/drawing/2014/main" id="{A3206810-7B6B-ABF8-3304-831AE1D2A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863" y="384333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59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1" name="Rectangle 245">
              <a:extLst>
                <a:ext uri="{FF2B5EF4-FFF2-40B4-BE49-F238E27FC236}">
                  <a16:creationId xmlns:a16="http://schemas.microsoft.com/office/drawing/2014/main" id="{95B66A4C-2F40-3A28-6835-F91A1544B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863" y="40608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37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2" name="Rectangle 246">
              <a:extLst>
                <a:ext uri="{FF2B5EF4-FFF2-40B4-BE49-F238E27FC236}">
                  <a16:creationId xmlns:a16="http://schemas.microsoft.com/office/drawing/2014/main" id="{F548FABA-B91B-1BC1-9C4D-C8447873C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40100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48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3" name="Rectangle 247">
              <a:extLst>
                <a:ext uri="{FF2B5EF4-FFF2-40B4-BE49-F238E27FC236}">
                  <a16:creationId xmlns:a16="http://schemas.microsoft.com/office/drawing/2014/main" id="{DEB577D3-7342-BFD9-55DA-E47EE5193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588" y="43068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38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4" name="Rectangle 248">
              <a:extLst>
                <a:ext uri="{FF2B5EF4-FFF2-40B4-BE49-F238E27FC236}">
                  <a16:creationId xmlns:a16="http://schemas.microsoft.com/office/drawing/2014/main" id="{9E8DEF80-53F5-F2CA-25CD-E339D8204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725" y="43576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37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5" name="Rectangle 249">
              <a:extLst>
                <a:ext uri="{FF2B5EF4-FFF2-40B4-BE49-F238E27FC236}">
                  <a16:creationId xmlns:a16="http://schemas.microsoft.com/office/drawing/2014/main" id="{D15BAAB6-BAD2-9363-3A56-CBD8AC097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250" y="39639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42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6" name="Rectangle 250">
              <a:extLst>
                <a:ext uri="{FF2B5EF4-FFF2-40B4-BE49-F238E27FC236}">
                  <a16:creationId xmlns:a16="http://schemas.microsoft.com/office/drawing/2014/main" id="{8FFABB8F-C9DC-E01A-F06B-5153CE378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38100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45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7" name="Rectangle 251">
              <a:extLst>
                <a:ext uri="{FF2B5EF4-FFF2-40B4-BE49-F238E27FC236}">
                  <a16:creationId xmlns:a16="http://schemas.microsoft.com/office/drawing/2014/main" id="{896ECCAF-D25E-E9D5-402A-8D5179DE6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6513" y="367823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53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8" name="Rectangle 252">
              <a:extLst>
                <a:ext uri="{FF2B5EF4-FFF2-40B4-BE49-F238E27FC236}">
                  <a16:creationId xmlns:a16="http://schemas.microsoft.com/office/drawing/2014/main" id="{E24FE9BE-B362-2355-262F-193F83471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364807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54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9" name="Rectangle 253">
              <a:extLst>
                <a:ext uri="{FF2B5EF4-FFF2-40B4-BE49-F238E27FC236}">
                  <a16:creationId xmlns:a16="http://schemas.microsoft.com/office/drawing/2014/main" id="{360A6417-2A23-A56C-1D00-2DB657D71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913" y="34893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0" name="Rectangle 254">
              <a:extLst>
                <a:ext uri="{FF2B5EF4-FFF2-40B4-BE49-F238E27FC236}">
                  <a16:creationId xmlns:a16="http://schemas.microsoft.com/office/drawing/2014/main" id="{FED5E379-89B9-57B5-E048-B82EC42AB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238" y="33782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62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1" name="Rectangle 255">
              <a:extLst>
                <a:ext uri="{FF2B5EF4-FFF2-40B4-BE49-F238E27FC236}">
                  <a16:creationId xmlns:a16="http://schemas.microsoft.com/office/drawing/2014/main" id="{17E09868-80B3-88AB-4413-31191A313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100" y="35020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57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2" name="Rectangle 256">
              <a:extLst>
                <a:ext uri="{FF2B5EF4-FFF2-40B4-BE49-F238E27FC236}">
                  <a16:creationId xmlns:a16="http://schemas.microsoft.com/office/drawing/2014/main" id="{44FEED20-28F5-4946-C396-AB7C98807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363" y="37973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53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3" name="Rectangle 257">
              <a:extLst>
                <a:ext uri="{FF2B5EF4-FFF2-40B4-BE49-F238E27FC236}">
                  <a16:creationId xmlns:a16="http://schemas.microsoft.com/office/drawing/2014/main" id="{A9C5178F-8A17-0C76-C002-EF7BAA1FA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863" y="30226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79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4" name="Rectangle 258">
              <a:extLst>
                <a:ext uri="{FF2B5EF4-FFF2-40B4-BE49-F238E27FC236}">
                  <a16:creationId xmlns:a16="http://schemas.microsoft.com/office/drawing/2014/main" id="{C4203931-1089-3B84-CB83-69D619C50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763" y="367347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54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5" name="Rectangle 259">
              <a:extLst>
                <a:ext uri="{FF2B5EF4-FFF2-40B4-BE49-F238E27FC236}">
                  <a16:creationId xmlns:a16="http://schemas.microsoft.com/office/drawing/2014/main" id="{A7440044-8436-5615-55D4-609D4682B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304006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78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6" name="Rectangle 260">
              <a:extLst>
                <a:ext uri="{FF2B5EF4-FFF2-40B4-BE49-F238E27FC236}">
                  <a16:creationId xmlns:a16="http://schemas.microsoft.com/office/drawing/2014/main" id="{AF855751-6353-276F-494B-2ADDF7806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6038" y="298767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7" name="Rectangle 261">
              <a:extLst>
                <a:ext uri="{FF2B5EF4-FFF2-40B4-BE49-F238E27FC236}">
                  <a16:creationId xmlns:a16="http://schemas.microsoft.com/office/drawing/2014/main" id="{F04F92DD-7C63-193A-6596-C9BE6CA8C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1238" y="29337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82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8" name="Freeform 262">
              <a:extLst>
                <a:ext uri="{FF2B5EF4-FFF2-40B4-BE49-F238E27FC236}">
                  <a16:creationId xmlns:a16="http://schemas.microsoft.com/office/drawing/2014/main" id="{D6B9BB48-AA3B-B36F-5912-6D0CC856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5" y="5097463"/>
              <a:ext cx="100013" cy="101600"/>
            </a:xfrm>
            <a:custGeom>
              <a:avLst/>
              <a:gdLst>
                <a:gd name="T0" fmla="*/ 63 w 63"/>
                <a:gd name="T1" fmla="*/ 32 h 64"/>
                <a:gd name="T2" fmla="*/ 63 w 63"/>
                <a:gd name="T3" fmla="*/ 29 h 64"/>
                <a:gd name="T4" fmla="*/ 63 w 63"/>
                <a:gd name="T5" fmla="*/ 26 h 64"/>
                <a:gd name="T6" fmla="*/ 61 w 63"/>
                <a:gd name="T7" fmla="*/ 20 h 64"/>
                <a:gd name="T8" fmla="*/ 59 w 63"/>
                <a:gd name="T9" fmla="*/ 17 h 64"/>
                <a:gd name="T10" fmla="*/ 58 w 63"/>
                <a:gd name="T11" fmla="*/ 14 h 64"/>
                <a:gd name="T12" fmla="*/ 54 w 63"/>
                <a:gd name="T13" fmla="*/ 10 h 64"/>
                <a:gd name="T14" fmla="*/ 51 w 63"/>
                <a:gd name="T15" fmla="*/ 7 h 64"/>
                <a:gd name="T16" fmla="*/ 49 w 63"/>
                <a:gd name="T17" fmla="*/ 5 h 64"/>
                <a:gd name="T18" fmla="*/ 46 w 63"/>
                <a:gd name="T19" fmla="*/ 4 h 64"/>
                <a:gd name="T20" fmla="*/ 44 w 63"/>
                <a:gd name="T21" fmla="*/ 3 h 64"/>
                <a:gd name="T22" fmla="*/ 41 w 63"/>
                <a:gd name="T23" fmla="*/ 2 h 64"/>
                <a:gd name="T24" fmla="*/ 38 w 63"/>
                <a:gd name="T25" fmla="*/ 1 h 64"/>
                <a:gd name="T26" fmla="*/ 35 w 63"/>
                <a:gd name="T27" fmla="*/ 0 h 64"/>
                <a:gd name="T28" fmla="*/ 32 w 63"/>
                <a:gd name="T29" fmla="*/ 0 h 64"/>
                <a:gd name="T30" fmla="*/ 25 w 63"/>
                <a:gd name="T31" fmla="*/ 1 h 64"/>
                <a:gd name="T32" fmla="*/ 19 w 63"/>
                <a:gd name="T33" fmla="*/ 3 h 64"/>
                <a:gd name="T34" fmla="*/ 14 w 63"/>
                <a:gd name="T35" fmla="*/ 5 h 64"/>
                <a:gd name="T36" fmla="*/ 11 w 63"/>
                <a:gd name="T37" fmla="*/ 7 h 64"/>
                <a:gd name="T38" fmla="*/ 9 w 63"/>
                <a:gd name="T39" fmla="*/ 10 h 64"/>
                <a:gd name="T40" fmla="*/ 5 w 63"/>
                <a:gd name="T41" fmla="*/ 14 h 64"/>
                <a:gd name="T42" fmla="*/ 2 w 63"/>
                <a:gd name="T43" fmla="*/ 20 h 64"/>
                <a:gd name="T44" fmla="*/ 0 w 63"/>
                <a:gd name="T45" fmla="*/ 26 h 64"/>
                <a:gd name="T46" fmla="*/ 0 w 63"/>
                <a:gd name="T47" fmla="*/ 32 h 64"/>
                <a:gd name="T48" fmla="*/ 0 w 63"/>
                <a:gd name="T49" fmla="*/ 35 h 64"/>
                <a:gd name="T50" fmla="*/ 0 w 63"/>
                <a:gd name="T51" fmla="*/ 38 h 64"/>
                <a:gd name="T52" fmla="*/ 1 w 63"/>
                <a:gd name="T53" fmla="*/ 41 h 64"/>
                <a:gd name="T54" fmla="*/ 2 w 63"/>
                <a:gd name="T55" fmla="*/ 44 h 64"/>
                <a:gd name="T56" fmla="*/ 3 w 63"/>
                <a:gd name="T57" fmla="*/ 47 h 64"/>
                <a:gd name="T58" fmla="*/ 5 w 63"/>
                <a:gd name="T59" fmla="*/ 50 h 64"/>
                <a:gd name="T60" fmla="*/ 7 w 63"/>
                <a:gd name="T61" fmla="*/ 52 h 64"/>
                <a:gd name="T62" fmla="*/ 9 w 63"/>
                <a:gd name="T63" fmla="*/ 55 h 64"/>
                <a:gd name="T64" fmla="*/ 11 w 63"/>
                <a:gd name="T65" fmla="*/ 57 h 64"/>
                <a:gd name="T66" fmla="*/ 14 w 63"/>
                <a:gd name="T67" fmla="*/ 59 h 64"/>
                <a:gd name="T68" fmla="*/ 16 w 63"/>
                <a:gd name="T69" fmla="*/ 60 h 64"/>
                <a:gd name="T70" fmla="*/ 19 w 63"/>
                <a:gd name="T71" fmla="*/ 62 h 64"/>
                <a:gd name="T72" fmla="*/ 25 w 63"/>
                <a:gd name="T73" fmla="*/ 63 h 64"/>
                <a:gd name="T74" fmla="*/ 28 w 63"/>
                <a:gd name="T75" fmla="*/ 64 h 64"/>
                <a:gd name="T76" fmla="*/ 32 w 63"/>
                <a:gd name="T77" fmla="*/ 64 h 64"/>
                <a:gd name="T78" fmla="*/ 35 w 63"/>
                <a:gd name="T79" fmla="*/ 64 h 64"/>
                <a:gd name="T80" fmla="*/ 38 w 63"/>
                <a:gd name="T81" fmla="*/ 63 h 64"/>
                <a:gd name="T82" fmla="*/ 41 w 63"/>
                <a:gd name="T83" fmla="*/ 62 h 64"/>
                <a:gd name="T84" fmla="*/ 44 w 63"/>
                <a:gd name="T85" fmla="*/ 62 h 64"/>
                <a:gd name="T86" fmla="*/ 46 w 63"/>
                <a:gd name="T87" fmla="*/ 60 h 64"/>
                <a:gd name="T88" fmla="*/ 49 w 63"/>
                <a:gd name="T89" fmla="*/ 59 h 64"/>
                <a:gd name="T90" fmla="*/ 49 w 63"/>
                <a:gd name="T91" fmla="*/ 58 h 64"/>
                <a:gd name="T92" fmla="*/ 50 w 63"/>
                <a:gd name="T93" fmla="*/ 58 h 64"/>
                <a:gd name="T94" fmla="*/ 51 w 63"/>
                <a:gd name="T95" fmla="*/ 57 h 64"/>
                <a:gd name="T96" fmla="*/ 52 w 63"/>
                <a:gd name="T97" fmla="*/ 56 h 64"/>
                <a:gd name="T98" fmla="*/ 53 w 63"/>
                <a:gd name="T99" fmla="*/ 56 h 64"/>
                <a:gd name="T100" fmla="*/ 54 w 63"/>
                <a:gd name="T101" fmla="*/ 55 h 64"/>
                <a:gd name="T102" fmla="*/ 56 w 63"/>
                <a:gd name="T103" fmla="*/ 52 h 64"/>
                <a:gd name="T104" fmla="*/ 57 w 63"/>
                <a:gd name="T105" fmla="*/ 51 h 64"/>
                <a:gd name="T106" fmla="*/ 57 w 63"/>
                <a:gd name="T107" fmla="*/ 50 h 64"/>
                <a:gd name="T108" fmla="*/ 58 w 63"/>
                <a:gd name="T109" fmla="*/ 50 h 64"/>
                <a:gd name="T110" fmla="*/ 59 w 63"/>
                <a:gd name="T111" fmla="*/ 47 h 64"/>
                <a:gd name="T112" fmla="*/ 61 w 63"/>
                <a:gd name="T113" fmla="*/ 44 h 64"/>
                <a:gd name="T114" fmla="*/ 62 w 63"/>
                <a:gd name="T115" fmla="*/ 41 h 64"/>
                <a:gd name="T116" fmla="*/ 63 w 63"/>
                <a:gd name="T117" fmla="*/ 38 h 64"/>
                <a:gd name="T118" fmla="*/ 63 w 63"/>
                <a:gd name="T119" fmla="*/ 35 h 64"/>
                <a:gd name="T120" fmla="*/ 63 w 63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lnTo>
                    <a:pt x="63" y="29"/>
                  </a:lnTo>
                  <a:lnTo>
                    <a:pt x="63" y="26"/>
                  </a:lnTo>
                  <a:lnTo>
                    <a:pt x="61" y="20"/>
                  </a:lnTo>
                  <a:lnTo>
                    <a:pt x="59" y="17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1" y="7"/>
                  </a:lnTo>
                  <a:lnTo>
                    <a:pt x="49" y="5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9" y="55"/>
                  </a:lnTo>
                  <a:lnTo>
                    <a:pt x="11" y="57"/>
                  </a:lnTo>
                  <a:lnTo>
                    <a:pt x="14" y="59"/>
                  </a:lnTo>
                  <a:lnTo>
                    <a:pt x="16" y="60"/>
                  </a:lnTo>
                  <a:lnTo>
                    <a:pt x="19" y="62"/>
                  </a:lnTo>
                  <a:lnTo>
                    <a:pt x="25" y="63"/>
                  </a:lnTo>
                  <a:lnTo>
                    <a:pt x="28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46" y="60"/>
                  </a:lnTo>
                  <a:lnTo>
                    <a:pt x="49" y="59"/>
                  </a:lnTo>
                  <a:lnTo>
                    <a:pt x="49" y="58"/>
                  </a:lnTo>
                  <a:lnTo>
                    <a:pt x="50" y="58"/>
                  </a:lnTo>
                  <a:lnTo>
                    <a:pt x="51" y="57"/>
                  </a:lnTo>
                  <a:lnTo>
                    <a:pt x="52" y="56"/>
                  </a:lnTo>
                  <a:lnTo>
                    <a:pt x="53" y="56"/>
                  </a:lnTo>
                  <a:lnTo>
                    <a:pt x="54" y="55"/>
                  </a:lnTo>
                  <a:lnTo>
                    <a:pt x="56" y="52"/>
                  </a:lnTo>
                  <a:lnTo>
                    <a:pt x="57" y="51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59" y="47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9" name="Rectangle 263">
              <a:extLst>
                <a:ext uri="{FF2B5EF4-FFF2-40B4-BE49-F238E27FC236}">
                  <a16:creationId xmlns:a16="http://schemas.microsoft.com/office/drawing/2014/main" id="{2F10403B-BC85-038A-5CCD-F7A942EFB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475288"/>
              <a:ext cx="4816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Week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0" name="Rectangle 264">
              <a:extLst>
                <a:ext uri="{FF2B5EF4-FFF2-40B4-BE49-F238E27FC236}">
                  <a16:creationId xmlns:a16="http://schemas.microsoft.com/office/drawing/2014/main" id="{B757E3A7-B477-F2B4-9B33-572235E8F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588" y="3109913"/>
              <a:ext cx="30979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Randomised cohort: ITT-E population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1" name="Rectangle 265">
              <a:extLst>
                <a:ext uri="{FF2B5EF4-FFF2-40B4-BE49-F238E27FC236}">
                  <a16:creationId xmlns:a16="http://schemas.microsoft.com/office/drawing/2014/main" id="{7CC6CF2F-C6A6-3D81-0CA9-45BC2E046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588" y="3379470"/>
              <a:ext cx="34656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Non-randomised cohort: ITT-E population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2" name="Rectangle 266">
              <a:extLst>
                <a:ext uri="{FF2B5EF4-FFF2-40B4-BE49-F238E27FC236}">
                  <a16:creationId xmlns:a16="http://schemas.microsoft.com/office/drawing/2014/main" id="{CF6F6EF2-F189-8BB2-FCA3-6EC37DCE7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588" y="3759518"/>
              <a:ext cx="31966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Randomised cohort: observed analysis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3" name="Rectangle 267">
              <a:extLst>
                <a:ext uri="{FF2B5EF4-FFF2-40B4-BE49-F238E27FC236}">
                  <a16:creationId xmlns:a16="http://schemas.microsoft.com/office/drawing/2014/main" id="{74F1E460-5136-509C-AF44-E93AB5F3A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588" y="4029075"/>
              <a:ext cx="356430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Non-randomised cohort: observed analysis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4" name="Rectangle 64">
              <a:extLst>
                <a:ext uri="{FF2B5EF4-FFF2-40B4-BE49-F238E27FC236}">
                  <a16:creationId xmlns:a16="http://schemas.microsoft.com/office/drawing/2014/main" id="{81BF39B6-A3BB-E290-A770-D551BCCE6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724" y="5102225"/>
              <a:ext cx="96838" cy="968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6" name="Rectangle 151">
              <a:extLst>
                <a:ext uri="{FF2B5EF4-FFF2-40B4-BE49-F238E27FC236}">
                  <a16:creationId xmlns:a16="http://schemas.microsoft.com/office/drawing/2014/main" id="{B22E6949-6B36-8B64-EA8C-A14A4D7C7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048" y="2527067"/>
              <a:ext cx="149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%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20" name="Titre 1">
            <a:extLst>
              <a:ext uri="{FF2B5EF4-FFF2-40B4-BE49-F238E27FC236}">
                <a16:creationId xmlns:a16="http://schemas.microsoft.com/office/drawing/2014/main" id="{3308C79E-519E-FB43-B0C6-FF00AE3F3C6B}"/>
              </a:ext>
            </a:extLst>
          </p:cNvPr>
          <p:cNvSpPr txBox="1">
            <a:spLocks/>
          </p:cNvSpPr>
          <p:nvPr/>
        </p:nvSpPr>
        <p:spPr>
          <a:xfrm>
            <a:off x="675051" y="322540"/>
            <a:ext cx="8470698" cy="6012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BRIGHTE: W240 results (1)</a:t>
            </a:r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id="{E327B279-8DD6-CC45-99C6-C65AEE5E4D2A}"/>
              </a:ext>
            </a:extLst>
          </p:cNvPr>
          <p:cNvSpPr txBox="1">
            <a:spLocks noChangeArrowheads="1"/>
          </p:cNvSpPr>
          <p:nvPr/>
        </p:nvSpPr>
        <p:spPr>
          <a:xfrm>
            <a:off x="389650" y="1213416"/>
            <a:ext cx="8485352" cy="80942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Phase 3 study, Fostemsavir vs placebo, in combination with OBT in </a:t>
            </a:r>
            <a:r>
              <a:rPr lang="en-GB" sz="2000" dirty="0" err="1"/>
              <a:t>heavilily</a:t>
            </a:r>
            <a:r>
              <a:rPr lang="en-GB" sz="2000" dirty="0"/>
              <a:t> </a:t>
            </a:r>
            <a:r>
              <a:rPr lang="en-GB" sz="2000" dirty="0" err="1"/>
              <a:t>pretreated</a:t>
            </a:r>
            <a:r>
              <a:rPr lang="en-GB" sz="2000" dirty="0"/>
              <a:t> HIV+ presenting with virologic failure and multi-resistance </a:t>
            </a:r>
          </a:p>
          <a:p>
            <a:pPr lvl="1"/>
            <a:endParaRPr lang="en-GB" sz="2000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8E285DA-6C8F-7F22-278E-6285B6431051}"/>
              </a:ext>
            </a:extLst>
          </p:cNvPr>
          <p:cNvSpPr/>
          <p:nvPr/>
        </p:nvSpPr>
        <p:spPr>
          <a:xfrm>
            <a:off x="9639422" y="6443583"/>
            <a:ext cx="2537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/>
              <a:t>Aberg J, AIDS 2022, Abs. EPB160</a:t>
            </a:r>
          </a:p>
        </p:txBody>
      </p:sp>
    </p:spTree>
    <p:extLst>
      <p:ext uri="{BB962C8B-B14F-4D97-AF65-F5344CB8AC3E}">
        <p14:creationId xmlns:p14="http://schemas.microsoft.com/office/powerpoint/2010/main" val="36153673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97E10E0-F3B8-4698-9592-7B8AFEB9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Monkeypox</a:t>
            </a:r>
            <a:r>
              <a:rPr lang="fr-FR" dirty="0"/>
              <a:t> (MPX)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B13137-65A5-CB61-D67B-4EE3DADE1E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5625830" cy="4572000"/>
          </a:xfrm>
        </p:spPr>
        <p:txBody>
          <a:bodyPr/>
          <a:lstStyle/>
          <a:p>
            <a:pPr eaLnBrk="1" hangingPunct="1"/>
            <a:r>
              <a:rPr lang="fr-FR" sz="1800" b="1" dirty="0" err="1"/>
              <a:t>Monkeypox</a:t>
            </a:r>
            <a:r>
              <a:rPr lang="fr-FR" sz="1800" b="1" dirty="0"/>
              <a:t> (MPX) </a:t>
            </a:r>
            <a:r>
              <a:rPr lang="fr-FR" sz="1800" b="1" dirty="0" err="1"/>
              <a:t>is</a:t>
            </a:r>
            <a:r>
              <a:rPr lang="fr-FR" sz="1800" b="1" dirty="0"/>
              <a:t> </a:t>
            </a:r>
            <a:r>
              <a:rPr lang="fr-FR" sz="1800" b="1" dirty="0" err="1"/>
              <a:t>caused</a:t>
            </a:r>
            <a:r>
              <a:rPr lang="fr-FR" sz="1800" b="1" dirty="0"/>
              <a:t> by the </a:t>
            </a:r>
            <a:r>
              <a:rPr lang="fr-FR" sz="1800" b="1" dirty="0" err="1"/>
              <a:t>monkeypox</a:t>
            </a:r>
            <a:r>
              <a:rPr lang="fr-FR" sz="1800" b="1" dirty="0"/>
              <a:t> virus</a:t>
            </a:r>
          </a:p>
          <a:p>
            <a:pPr lvl="1" eaLnBrk="1" hangingPunct="1"/>
            <a:r>
              <a:rPr lang="fr-FR" sz="1800" dirty="0"/>
              <a:t>A double </a:t>
            </a:r>
            <a:r>
              <a:rPr lang="fr-FR" sz="1800" dirty="0" err="1"/>
              <a:t>stranded</a:t>
            </a:r>
            <a:r>
              <a:rPr lang="fr-FR" sz="1800" dirty="0"/>
              <a:t> DNA virus</a:t>
            </a:r>
          </a:p>
          <a:p>
            <a:pPr lvl="1" eaLnBrk="1" hangingPunct="1"/>
            <a:r>
              <a:rPr lang="fr-FR" sz="1800" dirty="0"/>
              <a:t>Poxvirus </a:t>
            </a:r>
            <a:r>
              <a:rPr lang="fr-FR" sz="1800" dirty="0" err="1"/>
              <a:t>family</a:t>
            </a:r>
            <a:r>
              <a:rPr lang="fr-FR" sz="1800" dirty="0"/>
              <a:t>, </a:t>
            </a:r>
            <a:r>
              <a:rPr lang="fr-FR" sz="1800" dirty="0" err="1"/>
              <a:t>Orthopoxirus</a:t>
            </a:r>
            <a:r>
              <a:rPr lang="fr-FR" sz="1800" dirty="0"/>
              <a:t> </a:t>
            </a:r>
            <a:r>
              <a:rPr lang="fr-FR" sz="1800" dirty="0" err="1"/>
              <a:t>genus</a:t>
            </a:r>
            <a:r>
              <a:rPr lang="fr-FR" sz="1800" dirty="0"/>
              <a:t> </a:t>
            </a:r>
          </a:p>
          <a:p>
            <a:pPr lvl="1" eaLnBrk="1" hangingPunct="1"/>
            <a:r>
              <a:rPr lang="fr-FR" sz="1800" dirty="0" err="1"/>
              <a:t>Same</a:t>
            </a:r>
            <a:r>
              <a:rPr lang="fr-FR" sz="1800" dirty="0"/>
              <a:t> </a:t>
            </a:r>
            <a:r>
              <a:rPr lang="fr-FR" sz="1800" dirty="0" err="1"/>
              <a:t>genus</a:t>
            </a:r>
            <a:r>
              <a:rPr lang="fr-FR" sz="1800" dirty="0"/>
              <a:t> as </a:t>
            </a:r>
            <a:r>
              <a:rPr lang="fr-FR" sz="1800" dirty="0" err="1"/>
              <a:t>variola</a:t>
            </a:r>
            <a:r>
              <a:rPr lang="fr-FR" sz="1800" dirty="0"/>
              <a:t> (</a:t>
            </a:r>
            <a:r>
              <a:rPr lang="fr-FR" sz="1800" dirty="0" err="1"/>
              <a:t>smallpox</a:t>
            </a:r>
            <a:r>
              <a:rPr lang="fr-FR" sz="1800" dirty="0"/>
              <a:t>), </a:t>
            </a:r>
            <a:r>
              <a:rPr lang="fr-FR" sz="1800" dirty="0" err="1"/>
              <a:t>vaccinia</a:t>
            </a:r>
            <a:r>
              <a:rPr lang="fr-FR" sz="1800" dirty="0"/>
              <a:t> and cowpox </a:t>
            </a:r>
            <a:r>
              <a:rPr lang="fr-FR" sz="1800" dirty="0" err="1"/>
              <a:t>viruses</a:t>
            </a:r>
            <a:endParaRPr lang="fr-FR" sz="1800" dirty="0"/>
          </a:p>
          <a:p>
            <a:pPr eaLnBrk="1" hangingPunct="1"/>
            <a:r>
              <a:rPr lang="fr-FR" sz="1800" b="1" dirty="0" err="1"/>
              <a:t>Two</a:t>
            </a:r>
            <a:r>
              <a:rPr lang="fr-FR" sz="1800" b="1" dirty="0"/>
              <a:t> </a:t>
            </a:r>
            <a:r>
              <a:rPr lang="fr-FR" sz="1800" b="1" dirty="0" err="1"/>
              <a:t>genetic</a:t>
            </a:r>
            <a:r>
              <a:rPr lang="fr-FR" sz="1800" b="1" dirty="0"/>
              <a:t> clades of the MPV have been </a:t>
            </a:r>
            <a:r>
              <a:rPr lang="fr-FR" sz="1800" b="1" dirty="0" err="1"/>
              <a:t>described</a:t>
            </a:r>
            <a:endParaRPr lang="fr-FR" sz="1800" b="1" dirty="0"/>
          </a:p>
          <a:p>
            <a:pPr lvl="1" eaLnBrk="1" hangingPunct="1"/>
            <a:r>
              <a:rPr lang="fr-FR" sz="1800" dirty="0"/>
              <a:t>West </a:t>
            </a:r>
            <a:r>
              <a:rPr lang="fr-FR" sz="1800" dirty="0" err="1"/>
              <a:t>African</a:t>
            </a:r>
            <a:r>
              <a:rPr lang="fr-FR" sz="1800" dirty="0"/>
              <a:t> clade-</a:t>
            </a:r>
            <a:r>
              <a:rPr lang="fr-FR" sz="1800" dirty="0" err="1"/>
              <a:t>occur</a:t>
            </a:r>
            <a:r>
              <a:rPr lang="fr-FR" sz="1800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western </a:t>
            </a:r>
            <a:r>
              <a:rPr lang="fr-FR" sz="1800" dirty="0" err="1"/>
              <a:t>Cameroon</a:t>
            </a:r>
            <a:r>
              <a:rPr lang="fr-FR" sz="1800" dirty="0"/>
              <a:t> to Sierra Leone and carries a &lt; 6% CFR</a:t>
            </a:r>
          </a:p>
          <a:p>
            <a:pPr lvl="1" eaLnBrk="1" hangingPunct="1"/>
            <a:r>
              <a:rPr lang="fr-FR" sz="1800" dirty="0"/>
              <a:t>Congo Basin clade-</a:t>
            </a:r>
            <a:r>
              <a:rPr lang="fr-FR" sz="1800" dirty="0" err="1"/>
              <a:t>detected</a:t>
            </a:r>
            <a:r>
              <a:rPr lang="fr-FR" sz="1800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central and </a:t>
            </a:r>
            <a:r>
              <a:rPr lang="fr-FR" sz="1800" dirty="0" err="1"/>
              <a:t>southern</a:t>
            </a:r>
            <a:r>
              <a:rPr lang="fr-FR" sz="1800" dirty="0"/>
              <a:t> </a:t>
            </a:r>
            <a:r>
              <a:rPr lang="fr-FR" sz="1800" dirty="0" err="1"/>
              <a:t>Cameroon</a:t>
            </a:r>
            <a:r>
              <a:rPr lang="fr-FR" sz="1800" dirty="0"/>
              <a:t> to the DRC and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considered</a:t>
            </a:r>
            <a:r>
              <a:rPr lang="fr-FR" sz="1800" dirty="0"/>
              <a:t> more virulent </a:t>
            </a:r>
            <a:r>
              <a:rPr lang="fr-FR" sz="1800" dirty="0" err="1"/>
              <a:t>with</a:t>
            </a:r>
            <a:r>
              <a:rPr lang="fr-FR" sz="1800" dirty="0"/>
              <a:t> a CFR 1-10 %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16EC50-F672-02BC-22AA-82FE42DF5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29" y="1663443"/>
            <a:ext cx="4642973" cy="26087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C3548E3-E66B-C3F6-CBDE-4DBE6C923B05}"/>
              </a:ext>
            </a:extLst>
          </p:cNvPr>
          <p:cNvSpPr txBox="1"/>
          <p:nvPr/>
        </p:nvSpPr>
        <p:spPr>
          <a:xfrm>
            <a:off x="7474682" y="4339109"/>
            <a:ext cx="3544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Monkeypox</a:t>
            </a:r>
            <a:r>
              <a:rPr lang="fr-FR" sz="1200" dirty="0"/>
              <a:t> virus as </a:t>
            </a:r>
            <a:r>
              <a:rPr lang="fr-FR" sz="1200" dirty="0" err="1"/>
              <a:t>seen</a:t>
            </a:r>
            <a:r>
              <a:rPr lang="fr-FR" sz="1200" dirty="0"/>
              <a:t> on </a:t>
            </a:r>
            <a:r>
              <a:rPr lang="fr-FR" sz="1200" dirty="0" err="1"/>
              <a:t>electron</a:t>
            </a:r>
            <a:r>
              <a:rPr lang="fr-FR" sz="1200" dirty="0"/>
              <a:t> microscope</a:t>
            </a:r>
          </a:p>
        </p:txBody>
      </p:sp>
    </p:spTree>
    <p:extLst>
      <p:ext uri="{BB962C8B-B14F-4D97-AF65-F5344CB8AC3E}">
        <p14:creationId xmlns:p14="http://schemas.microsoft.com/office/powerpoint/2010/main" val="549450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 Box 2">
            <a:extLst>
              <a:ext uri="{FF2B5EF4-FFF2-40B4-BE49-F238E27FC236}">
                <a16:creationId xmlns:a16="http://schemas.microsoft.com/office/drawing/2014/main" id="{C0FE0714-1528-EB8B-54CD-C4D0A854D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45" y="1920785"/>
            <a:ext cx="11090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Mean change in CD4+ T-cell Count From Baseline to Week 240 (Observed Analysis) 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A2E75E8-B345-6791-5DF7-2F9DC37157EC}"/>
              </a:ext>
            </a:extLst>
          </p:cNvPr>
          <p:cNvSpPr/>
          <p:nvPr/>
        </p:nvSpPr>
        <p:spPr>
          <a:xfrm>
            <a:off x="9639422" y="6443583"/>
            <a:ext cx="2537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/>
              <a:t>Aberg J, AIDS 2022, Abs. EPB160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3998233-8E3C-F956-CEFE-2B20C0360940}"/>
              </a:ext>
            </a:extLst>
          </p:cNvPr>
          <p:cNvGrpSpPr/>
          <p:nvPr/>
        </p:nvGrpSpPr>
        <p:grpSpPr>
          <a:xfrm>
            <a:off x="1027416" y="2447568"/>
            <a:ext cx="10011080" cy="4013102"/>
            <a:chOff x="1027416" y="2447568"/>
            <a:chExt cx="10011080" cy="4013102"/>
          </a:xfrm>
        </p:grpSpPr>
        <p:grpSp>
          <p:nvGrpSpPr>
            <p:cNvPr id="160" name="Groupe 159">
              <a:extLst>
                <a:ext uri="{FF2B5EF4-FFF2-40B4-BE49-F238E27FC236}">
                  <a16:creationId xmlns:a16="http://schemas.microsoft.com/office/drawing/2014/main" id="{04F39907-5688-1799-7763-5E8C233E4EE6}"/>
                </a:ext>
              </a:extLst>
            </p:cNvPr>
            <p:cNvGrpSpPr/>
            <p:nvPr/>
          </p:nvGrpSpPr>
          <p:grpSpPr>
            <a:xfrm>
              <a:off x="2603500" y="2811463"/>
              <a:ext cx="4805363" cy="2389188"/>
              <a:chOff x="2603500" y="2659063"/>
              <a:chExt cx="4805363" cy="2389188"/>
            </a:xfrm>
          </p:grpSpPr>
          <p:sp>
            <p:nvSpPr>
              <p:cNvPr id="7" name="Line 5">
                <a:extLst>
                  <a:ext uri="{FF2B5EF4-FFF2-40B4-BE49-F238E27FC236}">
                    <a16:creationId xmlns:a16="http://schemas.microsoft.com/office/drawing/2014/main" id="{D902489B-DD23-AC9B-49B5-A841FFBCD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399256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20F70FCF-A79F-3916-1D02-BEDF8C11F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6325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id="{9588C3D5-4D3E-FFF5-F193-6A79DAD8F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61125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0D9C9C92-6F40-E10E-7A48-DDAB2466A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35788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19CB39EC-5514-252B-6000-6DD5E71CE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588" y="2659063"/>
                <a:ext cx="4740275" cy="2335213"/>
              </a:xfrm>
              <a:custGeom>
                <a:avLst/>
                <a:gdLst>
                  <a:gd name="T0" fmla="*/ 2986 w 2986"/>
                  <a:gd name="T1" fmla="*/ 1471 h 1471"/>
                  <a:gd name="T2" fmla="*/ 2688 w 2986"/>
                  <a:gd name="T3" fmla="*/ 1471 h 1471"/>
                  <a:gd name="T4" fmla="*/ 2389 w 2986"/>
                  <a:gd name="T5" fmla="*/ 1471 h 1471"/>
                  <a:gd name="T6" fmla="*/ 2090 w 2986"/>
                  <a:gd name="T7" fmla="*/ 1471 h 1471"/>
                  <a:gd name="T8" fmla="*/ 1792 w 2986"/>
                  <a:gd name="T9" fmla="*/ 1471 h 1471"/>
                  <a:gd name="T10" fmla="*/ 1493 w 2986"/>
                  <a:gd name="T11" fmla="*/ 1471 h 1471"/>
                  <a:gd name="T12" fmla="*/ 1194 w 2986"/>
                  <a:gd name="T13" fmla="*/ 1471 h 1471"/>
                  <a:gd name="T14" fmla="*/ 896 w 2986"/>
                  <a:gd name="T15" fmla="*/ 1471 h 1471"/>
                  <a:gd name="T16" fmla="*/ 597 w 2986"/>
                  <a:gd name="T17" fmla="*/ 1471 h 1471"/>
                  <a:gd name="T18" fmla="*/ 299 w 2986"/>
                  <a:gd name="T19" fmla="*/ 1471 h 1471"/>
                  <a:gd name="T20" fmla="*/ 0 w 2986"/>
                  <a:gd name="T21" fmla="*/ 1471 h 1471"/>
                  <a:gd name="T22" fmla="*/ 0 w 2986"/>
                  <a:gd name="T23" fmla="*/ 1470 h 1471"/>
                  <a:gd name="T24" fmla="*/ 0 w 2986"/>
                  <a:gd name="T25" fmla="*/ 1260 h 1471"/>
                  <a:gd name="T26" fmla="*/ 0 w 2986"/>
                  <a:gd name="T27" fmla="*/ 1050 h 1471"/>
                  <a:gd name="T28" fmla="*/ 0 w 2986"/>
                  <a:gd name="T29" fmla="*/ 840 h 1471"/>
                  <a:gd name="T30" fmla="*/ 0 w 2986"/>
                  <a:gd name="T31" fmla="*/ 630 h 1471"/>
                  <a:gd name="T32" fmla="*/ 0 w 2986"/>
                  <a:gd name="T33" fmla="*/ 420 h 1471"/>
                  <a:gd name="T34" fmla="*/ 0 w 2986"/>
                  <a:gd name="T35" fmla="*/ 210 h 1471"/>
                  <a:gd name="T36" fmla="*/ 0 w 2986"/>
                  <a:gd name="T37" fmla="*/ 0 h 1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86" h="1471">
                    <a:moveTo>
                      <a:pt x="2986" y="1471"/>
                    </a:moveTo>
                    <a:lnTo>
                      <a:pt x="2688" y="1471"/>
                    </a:lnTo>
                    <a:lnTo>
                      <a:pt x="2389" y="1471"/>
                    </a:lnTo>
                    <a:lnTo>
                      <a:pt x="2090" y="1471"/>
                    </a:lnTo>
                    <a:lnTo>
                      <a:pt x="1792" y="1471"/>
                    </a:lnTo>
                    <a:lnTo>
                      <a:pt x="1493" y="1471"/>
                    </a:lnTo>
                    <a:lnTo>
                      <a:pt x="1194" y="1471"/>
                    </a:lnTo>
                    <a:lnTo>
                      <a:pt x="896" y="1471"/>
                    </a:lnTo>
                    <a:lnTo>
                      <a:pt x="597" y="1471"/>
                    </a:lnTo>
                    <a:lnTo>
                      <a:pt x="299" y="1471"/>
                    </a:lnTo>
                    <a:lnTo>
                      <a:pt x="0" y="1471"/>
                    </a:lnTo>
                    <a:lnTo>
                      <a:pt x="0" y="1470"/>
                    </a:lnTo>
                    <a:lnTo>
                      <a:pt x="0" y="1260"/>
                    </a:lnTo>
                    <a:lnTo>
                      <a:pt x="0" y="1050"/>
                    </a:lnTo>
                    <a:lnTo>
                      <a:pt x="0" y="840"/>
                    </a:lnTo>
                    <a:lnTo>
                      <a:pt x="0" y="630"/>
                    </a:lnTo>
                    <a:lnTo>
                      <a:pt x="0" y="420"/>
                    </a:lnTo>
                    <a:lnTo>
                      <a:pt x="0" y="21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Line 10">
                <a:extLst>
                  <a:ext uri="{FF2B5EF4-FFF2-40B4-BE49-F238E27FC236}">
                    <a16:creationId xmlns:a16="http://schemas.microsoft.com/office/drawing/2014/main" id="{DFC60400-2A4B-A6C3-EAEE-F55513779A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13388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Line 11">
                <a:extLst>
                  <a:ext uri="{FF2B5EF4-FFF2-40B4-BE49-F238E27FC236}">
                    <a16:creationId xmlns:a16="http://schemas.microsoft.com/office/drawing/2014/main" id="{D41C2F59-EFFA-7B3B-725E-3DCD3E6D2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86463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Line 12">
                <a:extLst>
                  <a:ext uri="{FF2B5EF4-FFF2-40B4-BE49-F238E27FC236}">
                    <a16:creationId xmlns:a16="http://schemas.microsoft.com/office/drawing/2014/main" id="{D7627F99-63BF-E420-5F7B-A41CDAE54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08863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Line 13">
                <a:extLst>
                  <a:ext uri="{FF2B5EF4-FFF2-40B4-BE49-F238E27FC236}">
                    <a16:creationId xmlns:a16="http://schemas.microsoft.com/office/drawing/2014/main" id="{84E087F7-DAD8-18CC-ABB8-9BCDEA8DF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265906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Line 14">
                <a:extLst>
                  <a:ext uri="{FF2B5EF4-FFF2-40B4-BE49-F238E27FC236}">
                    <a16:creationId xmlns:a16="http://schemas.microsoft.com/office/drawing/2014/main" id="{23535FE0-CA36-DC5A-A784-477FEC927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332581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84FEA795-3556-B359-B1AC-DB0CA27F7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299243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1CF7520A-DD04-BCD8-6675-F28445D66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0988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Line 17">
                <a:extLst>
                  <a:ext uri="{FF2B5EF4-FFF2-40B4-BE49-F238E27FC236}">
                    <a16:creationId xmlns:a16="http://schemas.microsoft.com/office/drawing/2014/main" id="{9BF1E183-7654-715A-D265-05304D9DD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365918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Line 18">
                <a:extLst>
                  <a:ext uri="{FF2B5EF4-FFF2-40B4-BE49-F238E27FC236}">
                    <a16:creationId xmlns:a16="http://schemas.microsoft.com/office/drawing/2014/main" id="{97F66E09-0B74-4A7F-3BD2-D4DA63576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465931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Line 19">
                <a:extLst>
                  <a:ext uri="{FF2B5EF4-FFF2-40B4-BE49-F238E27FC236}">
                    <a16:creationId xmlns:a16="http://schemas.microsoft.com/office/drawing/2014/main" id="{9DCCF389-B244-510A-CE2F-5994C98C9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432593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Line 20">
                <a:extLst>
                  <a:ext uri="{FF2B5EF4-FFF2-40B4-BE49-F238E27FC236}">
                    <a16:creationId xmlns:a16="http://schemas.microsoft.com/office/drawing/2014/main" id="{3E8352B9-FEF2-51C3-51B9-B7CB33BCC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499268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C1386DE8-7DC0-A042-D7F0-8537A68C6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8588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A6D562CF-0CA3-32BA-A0FE-B83FB33F4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0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1BD20252-045D-280E-1D9C-A32728BF1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64063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86717527-1A62-D59A-F23D-761AD7008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8725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454542FA-9462-5C25-0DEC-6A002A4BD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6725" y="3214688"/>
              <a:ext cx="198438" cy="0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69274770-0744-A420-33CF-C5D41993CC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6725" y="3484246"/>
              <a:ext cx="19843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436BEB4-D996-0F90-846E-7D97C84E2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046" y="524986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BC904DB6-748F-4ECE-7F66-C2F7AAF45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337" y="6027738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39174F69-C665-DC16-DC66-CD2C0ADE4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023" y="524986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20F74087-D5BD-F509-7E96-B06FD6D12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023" y="624522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87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02566FFA-9A17-1B68-0746-B1659BD0D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000" y="6027738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228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F4B86465-5B6B-0429-6079-8ED5B5683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686" y="524986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8E27DD3A-D8A1-4455-4B8D-56DE62A83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686" y="624522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83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1B197A41-A1E2-6860-7637-1BD46767A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761" y="524986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316BCD6C-5D1B-2ECF-3F69-CE0D402DE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737" y="6027738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213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3B6A6455-9774-ECED-C6EC-71A06181D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423" y="524986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CC07EA1C-DF00-0DE5-3CAE-F3A5C9BE2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423" y="624522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65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A094B536-571D-CE54-EA06-013BFF942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400" y="5249863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41F6782B-1510-BBD5-A0F5-DD8B29E2A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75" y="6027738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197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7596EF20-BB39-F6CF-A889-0CA03040A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75" y="5249863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C50D8EBD-6522-7E29-11B9-FBAF7A8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161" y="624522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53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D9D4EBB7-A50C-FCC3-73EF-9AE99A79A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137" y="5249863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83D8176A-EDEB-F2AD-F08F-63A32EF72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12" y="6027738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E35AF28E-BCDA-E831-8E20-90A2E6B4D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12" y="5249863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172AAECB-C505-41DD-845D-52D9F2F6B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6898" y="624522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45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00BABEF8-77B4-4996-0265-7272930D8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875" y="5249863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E27D6632-79F4-8A42-757D-FB0CDF6E9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8950" y="6027738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139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ADCF3FB9-6AC3-E3CA-6244-20A951525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8950" y="5249863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67288632-A474-972C-ACC2-5E30CA640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4636" y="624522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31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F2377977-8B63-31DB-21EA-EA93611A5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056" y="6027738"/>
              <a:ext cx="14562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Randomised cohort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Rectangle 51">
              <a:extLst>
                <a:ext uri="{FF2B5EF4-FFF2-40B4-BE49-F238E27FC236}">
                  <a16:creationId xmlns:a16="http://schemas.microsoft.com/office/drawing/2014/main" id="{1F9B5A49-B483-95E9-F442-B6BFBAB8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416" y="6245226"/>
              <a:ext cx="17808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Non-randomised cohort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BE34626F-72A8-9093-52E0-F20D362D2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370" y="5784851"/>
              <a:ext cx="2083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N=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C28809BE-BBB0-B1CF-F07D-E608B9802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369" y="2706688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6" name="Rectangle 54">
              <a:extLst>
                <a:ext uri="{FF2B5EF4-FFF2-40B4-BE49-F238E27FC236}">
                  <a16:creationId xmlns:a16="http://schemas.microsoft.com/office/drawing/2014/main" id="{10FB8BC9-6809-2985-8C6F-AE3C2C599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369" y="3040063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7" name="Rectangle 55">
              <a:extLst>
                <a:ext uri="{FF2B5EF4-FFF2-40B4-BE49-F238E27FC236}">
                  <a16:creationId xmlns:a16="http://schemas.microsoft.com/office/drawing/2014/main" id="{4E6357A4-8DDC-F176-F8F4-C032EF4A0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369" y="3373438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8" name="Rectangle 56">
              <a:extLst>
                <a:ext uri="{FF2B5EF4-FFF2-40B4-BE49-F238E27FC236}">
                  <a16:creationId xmlns:a16="http://schemas.microsoft.com/office/drawing/2014/main" id="{2F6D2725-0384-7986-64BD-1E5157998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369" y="3706813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9" name="Rectangle 57">
              <a:extLst>
                <a:ext uri="{FF2B5EF4-FFF2-40B4-BE49-F238E27FC236}">
                  <a16:creationId xmlns:a16="http://schemas.microsoft.com/office/drawing/2014/main" id="{4DAB1026-66A3-E878-9BFB-470AC132E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369" y="4373563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0" name="Rectangle 58">
              <a:extLst>
                <a:ext uri="{FF2B5EF4-FFF2-40B4-BE49-F238E27FC236}">
                  <a16:creationId xmlns:a16="http://schemas.microsoft.com/office/drawing/2014/main" id="{12753F72-5FF3-C7AB-5FEC-774198090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867" y="5040313"/>
              <a:ext cx="3286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-100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0F6F0794-4C1C-83CF-608F-61F949A00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475" y="3773488"/>
              <a:ext cx="98425" cy="984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37465BB0-310C-F570-3EBF-9BCB54A47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50" y="3735388"/>
              <a:ext cx="96838" cy="984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Rectangle 61">
              <a:extLst>
                <a:ext uri="{FF2B5EF4-FFF2-40B4-BE49-F238E27FC236}">
                  <a16:creationId xmlns:a16="http://schemas.microsoft.com/office/drawing/2014/main" id="{E8708519-010F-4F8B-9192-14DA4C76C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6238" y="3887788"/>
              <a:ext cx="98425" cy="968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Rectangle 62">
              <a:extLst>
                <a:ext uri="{FF2B5EF4-FFF2-40B4-BE49-F238E27FC236}">
                  <a16:creationId xmlns:a16="http://schemas.microsoft.com/office/drawing/2014/main" id="{074EC407-AC8C-550E-C953-DFEF3931C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550" y="4083051"/>
              <a:ext cx="96838" cy="984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Rectangle 63">
              <a:extLst>
                <a:ext uri="{FF2B5EF4-FFF2-40B4-BE49-F238E27FC236}">
                  <a16:creationId xmlns:a16="http://schemas.microsoft.com/office/drawing/2014/main" id="{25A07596-9E47-EDEC-DF41-9655109C1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525" y="4295776"/>
              <a:ext cx="96838" cy="968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7E3703C9-93EE-CA22-A4DB-6AA815AD3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863" y="4460876"/>
              <a:ext cx="96838" cy="968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7B4CCB19-196D-CEB4-0ECD-2AAD3B7F4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713" y="4621213"/>
              <a:ext cx="100013" cy="101600"/>
            </a:xfrm>
            <a:custGeom>
              <a:avLst/>
              <a:gdLst>
                <a:gd name="T0" fmla="*/ 63 w 63"/>
                <a:gd name="T1" fmla="*/ 32 h 64"/>
                <a:gd name="T2" fmla="*/ 63 w 63"/>
                <a:gd name="T3" fmla="*/ 29 h 64"/>
                <a:gd name="T4" fmla="*/ 63 w 63"/>
                <a:gd name="T5" fmla="*/ 26 h 64"/>
                <a:gd name="T6" fmla="*/ 61 w 63"/>
                <a:gd name="T7" fmla="*/ 20 h 64"/>
                <a:gd name="T8" fmla="*/ 58 w 63"/>
                <a:gd name="T9" fmla="*/ 14 h 64"/>
                <a:gd name="T10" fmla="*/ 54 w 63"/>
                <a:gd name="T11" fmla="*/ 9 h 64"/>
                <a:gd name="T12" fmla="*/ 51 w 63"/>
                <a:gd name="T13" fmla="*/ 7 h 64"/>
                <a:gd name="T14" fmla="*/ 49 w 63"/>
                <a:gd name="T15" fmla="*/ 5 h 64"/>
                <a:gd name="T16" fmla="*/ 46 w 63"/>
                <a:gd name="T17" fmla="*/ 4 h 64"/>
                <a:gd name="T18" fmla="*/ 44 w 63"/>
                <a:gd name="T19" fmla="*/ 3 h 64"/>
                <a:gd name="T20" fmla="*/ 41 w 63"/>
                <a:gd name="T21" fmla="*/ 1 h 64"/>
                <a:gd name="T22" fmla="*/ 38 w 63"/>
                <a:gd name="T23" fmla="*/ 1 h 64"/>
                <a:gd name="T24" fmla="*/ 35 w 63"/>
                <a:gd name="T25" fmla="*/ 0 h 64"/>
                <a:gd name="T26" fmla="*/ 32 w 63"/>
                <a:gd name="T27" fmla="*/ 0 h 64"/>
                <a:gd name="T28" fmla="*/ 25 w 63"/>
                <a:gd name="T29" fmla="*/ 1 h 64"/>
                <a:gd name="T30" fmla="*/ 19 w 63"/>
                <a:gd name="T31" fmla="*/ 3 h 64"/>
                <a:gd name="T32" fmla="*/ 14 w 63"/>
                <a:gd name="T33" fmla="*/ 5 h 64"/>
                <a:gd name="T34" fmla="*/ 11 w 63"/>
                <a:gd name="T35" fmla="*/ 7 h 64"/>
                <a:gd name="T36" fmla="*/ 9 w 63"/>
                <a:gd name="T37" fmla="*/ 9 h 64"/>
                <a:gd name="T38" fmla="*/ 5 w 63"/>
                <a:gd name="T39" fmla="*/ 14 h 64"/>
                <a:gd name="T40" fmla="*/ 2 w 63"/>
                <a:gd name="T41" fmla="*/ 20 h 64"/>
                <a:gd name="T42" fmla="*/ 0 w 63"/>
                <a:gd name="T43" fmla="*/ 26 h 64"/>
                <a:gd name="T44" fmla="*/ 0 w 63"/>
                <a:gd name="T45" fmla="*/ 32 h 64"/>
                <a:gd name="T46" fmla="*/ 0 w 63"/>
                <a:gd name="T47" fmla="*/ 35 h 64"/>
                <a:gd name="T48" fmla="*/ 0 w 63"/>
                <a:gd name="T49" fmla="*/ 38 h 64"/>
                <a:gd name="T50" fmla="*/ 1 w 63"/>
                <a:gd name="T51" fmla="*/ 41 h 64"/>
                <a:gd name="T52" fmla="*/ 2 w 63"/>
                <a:gd name="T53" fmla="*/ 44 h 64"/>
                <a:gd name="T54" fmla="*/ 3 w 63"/>
                <a:gd name="T55" fmla="*/ 47 h 64"/>
                <a:gd name="T56" fmla="*/ 5 w 63"/>
                <a:gd name="T57" fmla="*/ 49 h 64"/>
                <a:gd name="T58" fmla="*/ 6 w 63"/>
                <a:gd name="T59" fmla="*/ 52 h 64"/>
                <a:gd name="T60" fmla="*/ 9 w 63"/>
                <a:gd name="T61" fmla="*/ 54 h 64"/>
                <a:gd name="T62" fmla="*/ 11 w 63"/>
                <a:gd name="T63" fmla="*/ 56 h 64"/>
                <a:gd name="T64" fmla="*/ 14 w 63"/>
                <a:gd name="T65" fmla="*/ 58 h 64"/>
                <a:gd name="T66" fmla="*/ 16 w 63"/>
                <a:gd name="T67" fmla="*/ 60 h 64"/>
                <a:gd name="T68" fmla="*/ 19 w 63"/>
                <a:gd name="T69" fmla="*/ 61 h 64"/>
                <a:gd name="T70" fmla="*/ 25 w 63"/>
                <a:gd name="T71" fmla="*/ 63 h 64"/>
                <a:gd name="T72" fmla="*/ 28 w 63"/>
                <a:gd name="T73" fmla="*/ 64 h 64"/>
                <a:gd name="T74" fmla="*/ 32 w 63"/>
                <a:gd name="T75" fmla="*/ 64 h 64"/>
                <a:gd name="T76" fmla="*/ 35 w 63"/>
                <a:gd name="T77" fmla="*/ 64 h 64"/>
                <a:gd name="T78" fmla="*/ 38 w 63"/>
                <a:gd name="T79" fmla="*/ 63 h 64"/>
                <a:gd name="T80" fmla="*/ 41 w 63"/>
                <a:gd name="T81" fmla="*/ 62 h 64"/>
                <a:gd name="T82" fmla="*/ 44 w 63"/>
                <a:gd name="T83" fmla="*/ 61 h 64"/>
                <a:gd name="T84" fmla="*/ 46 w 63"/>
                <a:gd name="T85" fmla="*/ 60 h 64"/>
                <a:gd name="T86" fmla="*/ 49 w 63"/>
                <a:gd name="T87" fmla="*/ 58 h 64"/>
                <a:gd name="T88" fmla="*/ 49 w 63"/>
                <a:gd name="T89" fmla="*/ 58 h 64"/>
                <a:gd name="T90" fmla="*/ 50 w 63"/>
                <a:gd name="T91" fmla="*/ 57 h 64"/>
                <a:gd name="T92" fmla="*/ 51 w 63"/>
                <a:gd name="T93" fmla="*/ 56 h 64"/>
                <a:gd name="T94" fmla="*/ 52 w 63"/>
                <a:gd name="T95" fmla="*/ 56 h 64"/>
                <a:gd name="T96" fmla="*/ 53 w 63"/>
                <a:gd name="T97" fmla="*/ 55 h 64"/>
                <a:gd name="T98" fmla="*/ 54 w 63"/>
                <a:gd name="T99" fmla="*/ 54 h 64"/>
                <a:gd name="T100" fmla="*/ 56 w 63"/>
                <a:gd name="T101" fmla="*/ 52 h 64"/>
                <a:gd name="T102" fmla="*/ 57 w 63"/>
                <a:gd name="T103" fmla="*/ 50 h 64"/>
                <a:gd name="T104" fmla="*/ 57 w 63"/>
                <a:gd name="T105" fmla="*/ 50 h 64"/>
                <a:gd name="T106" fmla="*/ 58 w 63"/>
                <a:gd name="T107" fmla="*/ 49 h 64"/>
                <a:gd name="T108" fmla="*/ 59 w 63"/>
                <a:gd name="T109" fmla="*/ 47 h 64"/>
                <a:gd name="T110" fmla="*/ 60 w 63"/>
                <a:gd name="T111" fmla="*/ 45 h 64"/>
                <a:gd name="T112" fmla="*/ 61 w 63"/>
                <a:gd name="T113" fmla="*/ 44 h 64"/>
                <a:gd name="T114" fmla="*/ 62 w 63"/>
                <a:gd name="T115" fmla="*/ 41 h 64"/>
                <a:gd name="T116" fmla="*/ 63 w 63"/>
                <a:gd name="T117" fmla="*/ 38 h 64"/>
                <a:gd name="T118" fmla="*/ 63 w 63"/>
                <a:gd name="T119" fmla="*/ 35 h 64"/>
                <a:gd name="T120" fmla="*/ 63 w 63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lnTo>
                    <a:pt x="63" y="29"/>
                  </a:lnTo>
                  <a:lnTo>
                    <a:pt x="63" y="26"/>
                  </a:lnTo>
                  <a:lnTo>
                    <a:pt x="61" y="20"/>
                  </a:lnTo>
                  <a:lnTo>
                    <a:pt x="58" y="14"/>
                  </a:lnTo>
                  <a:lnTo>
                    <a:pt x="54" y="9"/>
                  </a:lnTo>
                  <a:lnTo>
                    <a:pt x="51" y="7"/>
                  </a:lnTo>
                  <a:lnTo>
                    <a:pt x="49" y="5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6" y="52"/>
                  </a:lnTo>
                  <a:lnTo>
                    <a:pt x="9" y="54"/>
                  </a:lnTo>
                  <a:lnTo>
                    <a:pt x="11" y="56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8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1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1" y="56"/>
                  </a:lnTo>
                  <a:lnTo>
                    <a:pt x="52" y="56"/>
                  </a:lnTo>
                  <a:lnTo>
                    <a:pt x="53" y="55"/>
                  </a:lnTo>
                  <a:lnTo>
                    <a:pt x="54" y="54"/>
                  </a:lnTo>
                  <a:lnTo>
                    <a:pt x="56" y="52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9" y="47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975EC40B-253E-136B-C17C-279D6D394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4543426"/>
              <a:ext cx="100013" cy="101600"/>
            </a:xfrm>
            <a:custGeom>
              <a:avLst/>
              <a:gdLst>
                <a:gd name="T0" fmla="*/ 63 w 63"/>
                <a:gd name="T1" fmla="*/ 32 h 64"/>
                <a:gd name="T2" fmla="*/ 63 w 63"/>
                <a:gd name="T3" fmla="*/ 29 h 64"/>
                <a:gd name="T4" fmla="*/ 62 w 63"/>
                <a:gd name="T5" fmla="*/ 26 h 64"/>
                <a:gd name="T6" fmla="*/ 61 w 63"/>
                <a:gd name="T7" fmla="*/ 20 h 64"/>
                <a:gd name="T8" fmla="*/ 58 w 63"/>
                <a:gd name="T9" fmla="*/ 14 h 64"/>
                <a:gd name="T10" fmla="*/ 54 w 63"/>
                <a:gd name="T11" fmla="*/ 9 h 64"/>
                <a:gd name="T12" fmla="*/ 51 w 63"/>
                <a:gd name="T13" fmla="*/ 7 h 64"/>
                <a:gd name="T14" fmla="*/ 49 w 63"/>
                <a:gd name="T15" fmla="*/ 5 h 64"/>
                <a:gd name="T16" fmla="*/ 46 w 63"/>
                <a:gd name="T17" fmla="*/ 4 h 64"/>
                <a:gd name="T18" fmla="*/ 44 w 63"/>
                <a:gd name="T19" fmla="*/ 2 h 64"/>
                <a:gd name="T20" fmla="*/ 40 w 63"/>
                <a:gd name="T21" fmla="*/ 1 h 64"/>
                <a:gd name="T22" fmla="*/ 38 w 63"/>
                <a:gd name="T23" fmla="*/ 1 h 64"/>
                <a:gd name="T24" fmla="*/ 34 w 63"/>
                <a:gd name="T25" fmla="*/ 0 h 64"/>
                <a:gd name="T26" fmla="*/ 31 w 63"/>
                <a:gd name="T27" fmla="*/ 0 h 64"/>
                <a:gd name="T28" fmla="*/ 25 w 63"/>
                <a:gd name="T29" fmla="*/ 1 h 64"/>
                <a:gd name="T30" fmla="*/ 19 w 63"/>
                <a:gd name="T31" fmla="*/ 2 h 64"/>
                <a:gd name="T32" fmla="*/ 13 w 63"/>
                <a:gd name="T33" fmla="*/ 5 h 64"/>
                <a:gd name="T34" fmla="*/ 11 w 63"/>
                <a:gd name="T35" fmla="*/ 7 h 64"/>
                <a:gd name="T36" fmla="*/ 8 w 63"/>
                <a:gd name="T37" fmla="*/ 9 h 64"/>
                <a:gd name="T38" fmla="*/ 4 w 63"/>
                <a:gd name="T39" fmla="*/ 14 h 64"/>
                <a:gd name="T40" fmla="*/ 2 w 63"/>
                <a:gd name="T41" fmla="*/ 20 h 64"/>
                <a:gd name="T42" fmla="*/ 0 w 63"/>
                <a:gd name="T43" fmla="*/ 26 h 64"/>
                <a:gd name="T44" fmla="*/ 0 w 63"/>
                <a:gd name="T45" fmla="*/ 32 h 64"/>
                <a:gd name="T46" fmla="*/ 0 w 63"/>
                <a:gd name="T47" fmla="*/ 35 h 64"/>
                <a:gd name="T48" fmla="*/ 0 w 63"/>
                <a:gd name="T49" fmla="*/ 38 h 64"/>
                <a:gd name="T50" fmla="*/ 1 w 63"/>
                <a:gd name="T51" fmla="*/ 41 h 64"/>
                <a:gd name="T52" fmla="*/ 2 w 63"/>
                <a:gd name="T53" fmla="*/ 44 h 64"/>
                <a:gd name="T54" fmla="*/ 3 w 63"/>
                <a:gd name="T55" fmla="*/ 47 h 64"/>
                <a:gd name="T56" fmla="*/ 4 w 63"/>
                <a:gd name="T57" fmla="*/ 49 h 64"/>
                <a:gd name="T58" fmla="*/ 6 w 63"/>
                <a:gd name="T59" fmla="*/ 52 h 64"/>
                <a:gd name="T60" fmla="*/ 8 w 63"/>
                <a:gd name="T61" fmla="*/ 54 h 64"/>
                <a:gd name="T62" fmla="*/ 11 w 63"/>
                <a:gd name="T63" fmla="*/ 56 h 64"/>
                <a:gd name="T64" fmla="*/ 13 w 63"/>
                <a:gd name="T65" fmla="*/ 58 h 64"/>
                <a:gd name="T66" fmla="*/ 16 w 63"/>
                <a:gd name="T67" fmla="*/ 60 h 64"/>
                <a:gd name="T68" fmla="*/ 19 w 63"/>
                <a:gd name="T69" fmla="*/ 61 h 64"/>
                <a:gd name="T70" fmla="*/ 25 w 63"/>
                <a:gd name="T71" fmla="*/ 63 h 64"/>
                <a:gd name="T72" fmla="*/ 28 w 63"/>
                <a:gd name="T73" fmla="*/ 64 h 64"/>
                <a:gd name="T74" fmla="*/ 31 w 63"/>
                <a:gd name="T75" fmla="*/ 64 h 64"/>
                <a:gd name="T76" fmla="*/ 34 w 63"/>
                <a:gd name="T77" fmla="*/ 64 h 64"/>
                <a:gd name="T78" fmla="*/ 38 w 63"/>
                <a:gd name="T79" fmla="*/ 63 h 64"/>
                <a:gd name="T80" fmla="*/ 40 w 63"/>
                <a:gd name="T81" fmla="*/ 62 h 64"/>
                <a:gd name="T82" fmla="*/ 44 w 63"/>
                <a:gd name="T83" fmla="*/ 61 h 64"/>
                <a:gd name="T84" fmla="*/ 46 w 63"/>
                <a:gd name="T85" fmla="*/ 60 h 64"/>
                <a:gd name="T86" fmla="*/ 49 w 63"/>
                <a:gd name="T87" fmla="*/ 58 h 64"/>
                <a:gd name="T88" fmla="*/ 49 w 63"/>
                <a:gd name="T89" fmla="*/ 58 h 64"/>
                <a:gd name="T90" fmla="*/ 50 w 63"/>
                <a:gd name="T91" fmla="*/ 57 h 64"/>
                <a:gd name="T92" fmla="*/ 51 w 63"/>
                <a:gd name="T93" fmla="*/ 56 h 64"/>
                <a:gd name="T94" fmla="*/ 52 w 63"/>
                <a:gd name="T95" fmla="*/ 56 h 64"/>
                <a:gd name="T96" fmla="*/ 52 w 63"/>
                <a:gd name="T97" fmla="*/ 55 h 64"/>
                <a:gd name="T98" fmla="*/ 54 w 63"/>
                <a:gd name="T99" fmla="*/ 54 h 64"/>
                <a:gd name="T100" fmla="*/ 56 w 63"/>
                <a:gd name="T101" fmla="*/ 52 h 64"/>
                <a:gd name="T102" fmla="*/ 56 w 63"/>
                <a:gd name="T103" fmla="*/ 50 h 64"/>
                <a:gd name="T104" fmla="*/ 57 w 63"/>
                <a:gd name="T105" fmla="*/ 50 h 64"/>
                <a:gd name="T106" fmla="*/ 58 w 63"/>
                <a:gd name="T107" fmla="*/ 49 h 64"/>
                <a:gd name="T108" fmla="*/ 59 w 63"/>
                <a:gd name="T109" fmla="*/ 47 h 64"/>
                <a:gd name="T110" fmla="*/ 60 w 63"/>
                <a:gd name="T111" fmla="*/ 45 h 64"/>
                <a:gd name="T112" fmla="*/ 61 w 63"/>
                <a:gd name="T113" fmla="*/ 44 h 64"/>
                <a:gd name="T114" fmla="*/ 62 w 63"/>
                <a:gd name="T115" fmla="*/ 41 h 64"/>
                <a:gd name="T116" fmla="*/ 62 w 63"/>
                <a:gd name="T117" fmla="*/ 38 h 64"/>
                <a:gd name="T118" fmla="*/ 63 w 63"/>
                <a:gd name="T119" fmla="*/ 35 h 64"/>
                <a:gd name="T120" fmla="*/ 63 w 63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lnTo>
                    <a:pt x="63" y="29"/>
                  </a:lnTo>
                  <a:lnTo>
                    <a:pt x="62" y="26"/>
                  </a:lnTo>
                  <a:lnTo>
                    <a:pt x="61" y="20"/>
                  </a:lnTo>
                  <a:lnTo>
                    <a:pt x="58" y="14"/>
                  </a:lnTo>
                  <a:lnTo>
                    <a:pt x="54" y="9"/>
                  </a:lnTo>
                  <a:lnTo>
                    <a:pt x="51" y="7"/>
                  </a:lnTo>
                  <a:lnTo>
                    <a:pt x="49" y="5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9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9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6" y="60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8" y="64"/>
                  </a:lnTo>
                  <a:lnTo>
                    <a:pt x="31" y="64"/>
                  </a:lnTo>
                  <a:lnTo>
                    <a:pt x="34" y="64"/>
                  </a:lnTo>
                  <a:lnTo>
                    <a:pt x="38" y="63"/>
                  </a:lnTo>
                  <a:lnTo>
                    <a:pt x="40" y="62"/>
                  </a:lnTo>
                  <a:lnTo>
                    <a:pt x="44" y="61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1" y="56"/>
                  </a:lnTo>
                  <a:lnTo>
                    <a:pt x="52" y="56"/>
                  </a:lnTo>
                  <a:lnTo>
                    <a:pt x="52" y="55"/>
                  </a:lnTo>
                  <a:lnTo>
                    <a:pt x="54" y="54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9" y="47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7B2BA67C-B1BF-E185-9B4F-E90F71E73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4362451"/>
              <a:ext cx="101600" cy="100013"/>
            </a:xfrm>
            <a:custGeom>
              <a:avLst/>
              <a:gdLst>
                <a:gd name="T0" fmla="*/ 64 w 64"/>
                <a:gd name="T1" fmla="*/ 31 h 63"/>
                <a:gd name="T2" fmla="*/ 63 w 64"/>
                <a:gd name="T3" fmla="*/ 28 h 63"/>
                <a:gd name="T4" fmla="*/ 63 w 64"/>
                <a:gd name="T5" fmla="*/ 25 h 63"/>
                <a:gd name="T6" fmla="*/ 61 w 64"/>
                <a:gd name="T7" fmla="*/ 19 h 63"/>
                <a:gd name="T8" fmla="*/ 58 w 64"/>
                <a:gd name="T9" fmla="*/ 13 h 63"/>
                <a:gd name="T10" fmla="*/ 54 w 64"/>
                <a:gd name="T11" fmla="*/ 9 h 63"/>
                <a:gd name="T12" fmla="*/ 52 w 64"/>
                <a:gd name="T13" fmla="*/ 6 h 63"/>
                <a:gd name="T14" fmla="*/ 49 w 64"/>
                <a:gd name="T15" fmla="*/ 4 h 63"/>
                <a:gd name="T16" fmla="*/ 47 w 64"/>
                <a:gd name="T17" fmla="*/ 3 h 63"/>
                <a:gd name="T18" fmla="*/ 44 w 64"/>
                <a:gd name="T19" fmla="*/ 2 h 63"/>
                <a:gd name="T20" fmla="*/ 41 w 64"/>
                <a:gd name="T21" fmla="*/ 1 h 63"/>
                <a:gd name="T22" fmla="*/ 38 w 64"/>
                <a:gd name="T23" fmla="*/ 0 h 63"/>
                <a:gd name="T24" fmla="*/ 35 w 64"/>
                <a:gd name="T25" fmla="*/ 0 h 63"/>
                <a:gd name="T26" fmla="*/ 32 w 64"/>
                <a:gd name="T27" fmla="*/ 0 h 63"/>
                <a:gd name="T28" fmla="*/ 25 w 64"/>
                <a:gd name="T29" fmla="*/ 0 h 63"/>
                <a:gd name="T30" fmla="*/ 19 w 64"/>
                <a:gd name="T31" fmla="*/ 2 h 63"/>
                <a:gd name="T32" fmla="*/ 14 w 64"/>
                <a:gd name="T33" fmla="*/ 4 h 63"/>
                <a:gd name="T34" fmla="*/ 11 w 64"/>
                <a:gd name="T35" fmla="*/ 6 h 63"/>
                <a:gd name="T36" fmla="*/ 9 w 64"/>
                <a:gd name="T37" fmla="*/ 9 h 63"/>
                <a:gd name="T38" fmla="*/ 5 w 64"/>
                <a:gd name="T39" fmla="*/ 13 h 63"/>
                <a:gd name="T40" fmla="*/ 2 w 64"/>
                <a:gd name="T41" fmla="*/ 19 h 63"/>
                <a:gd name="T42" fmla="*/ 0 w 64"/>
                <a:gd name="T43" fmla="*/ 25 h 63"/>
                <a:gd name="T44" fmla="*/ 0 w 64"/>
                <a:gd name="T45" fmla="*/ 31 h 63"/>
                <a:gd name="T46" fmla="*/ 0 w 64"/>
                <a:gd name="T47" fmla="*/ 34 h 63"/>
                <a:gd name="T48" fmla="*/ 0 w 64"/>
                <a:gd name="T49" fmla="*/ 38 h 63"/>
                <a:gd name="T50" fmla="*/ 1 w 64"/>
                <a:gd name="T51" fmla="*/ 40 h 63"/>
                <a:gd name="T52" fmla="*/ 2 w 64"/>
                <a:gd name="T53" fmla="*/ 44 h 63"/>
                <a:gd name="T54" fmla="*/ 3 w 64"/>
                <a:gd name="T55" fmla="*/ 46 h 63"/>
                <a:gd name="T56" fmla="*/ 5 w 64"/>
                <a:gd name="T57" fmla="*/ 49 h 63"/>
                <a:gd name="T58" fmla="*/ 7 w 64"/>
                <a:gd name="T59" fmla="*/ 51 h 63"/>
                <a:gd name="T60" fmla="*/ 9 w 64"/>
                <a:gd name="T61" fmla="*/ 54 h 63"/>
                <a:gd name="T62" fmla="*/ 11 w 64"/>
                <a:gd name="T63" fmla="*/ 56 h 63"/>
                <a:gd name="T64" fmla="*/ 14 w 64"/>
                <a:gd name="T65" fmla="*/ 58 h 63"/>
                <a:gd name="T66" fmla="*/ 16 w 64"/>
                <a:gd name="T67" fmla="*/ 59 h 63"/>
                <a:gd name="T68" fmla="*/ 19 w 64"/>
                <a:gd name="T69" fmla="*/ 61 h 63"/>
                <a:gd name="T70" fmla="*/ 25 w 64"/>
                <a:gd name="T71" fmla="*/ 62 h 63"/>
                <a:gd name="T72" fmla="*/ 28 w 64"/>
                <a:gd name="T73" fmla="*/ 63 h 63"/>
                <a:gd name="T74" fmla="*/ 32 w 64"/>
                <a:gd name="T75" fmla="*/ 63 h 63"/>
                <a:gd name="T76" fmla="*/ 35 w 64"/>
                <a:gd name="T77" fmla="*/ 63 h 63"/>
                <a:gd name="T78" fmla="*/ 38 w 64"/>
                <a:gd name="T79" fmla="*/ 62 h 63"/>
                <a:gd name="T80" fmla="*/ 41 w 64"/>
                <a:gd name="T81" fmla="*/ 62 h 63"/>
                <a:gd name="T82" fmla="*/ 44 w 64"/>
                <a:gd name="T83" fmla="*/ 61 h 63"/>
                <a:gd name="T84" fmla="*/ 47 w 64"/>
                <a:gd name="T85" fmla="*/ 59 h 63"/>
                <a:gd name="T86" fmla="*/ 49 w 64"/>
                <a:gd name="T87" fmla="*/ 58 h 63"/>
                <a:gd name="T88" fmla="*/ 50 w 64"/>
                <a:gd name="T89" fmla="*/ 57 h 63"/>
                <a:gd name="T90" fmla="*/ 50 w 64"/>
                <a:gd name="T91" fmla="*/ 57 h 63"/>
                <a:gd name="T92" fmla="*/ 52 w 64"/>
                <a:gd name="T93" fmla="*/ 56 h 63"/>
                <a:gd name="T94" fmla="*/ 52 w 64"/>
                <a:gd name="T95" fmla="*/ 55 h 63"/>
                <a:gd name="T96" fmla="*/ 53 w 64"/>
                <a:gd name="T97" fmla="*/ 55 h 63"/>
                <a:gd name="T98" fmla="*/ 54 w 64"/>
                <a:gd name="T99" fmla="*/ 54 h 63"/>
                <a:gd name="T100" fmla="*/ 56 w 64"/>
                <a:gd name="T101" fmla="*/ 51 h 63"/>
                <a:gd name="T102" fmla="*/ 57 w 64"/>
                <a:gd name="T103" fmla="*/ 50 h 63"/>
                <a:gd name="T104" fmla="*/ 57 w 64"/>
                <a:gd name="T105" fmla="*/ 49 h 63"/>
                <a:gd name="T106" fmla="*/ 58 w 64"/>
                <a:gd name="T107" fmla="*/ 49 h 63"/>
                <a:gd name="T108" fmla="*/ 60 w 64"/>
                <a:gd name="T109" fmla="*/ 46 h 63"/>
                <a:gd name="T110" fmla="*/ 60 w 64"/>
                <a:gd name="T111" fmla="*/ 45 h 63"/>
                <a:gd name="T112" fmla="*/ 61 w 64"/>
                <a:gd name="T113" fmla="*/ 44 h 63"/>
                <a:gd name="T114" fmla="*/ 62 w 64"/>
                <a:gd name="T115" fmla="*/ 40 h 63"/>
                <a:gd name="T116" fmla="*/ 63 w 64"/>
                <a:gd name="T117" fmla="*/ 38 h 63"/>
                <a:gd name="T118" fmla="*/ 63 w 64"/>
                <a:gd name="T119" fmla="*/ 34 h 63"/>
                <a:gd name="T120" fmla="*/ 64 w 64"/>
                <a:gd name="T12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" h="63">
                  <a:moveTo>
                    <a:pt x="64" y="31"/>
                  </a:moveTo>
                  <a:lnTo>
                    <a:pt x="63" y="28"/>
                  </a:lnTo>
                  <a:lnTo>
                    <a:pt x="63" y="25"/>
                  </a:lnTo>
                  <a:lnTo>
                    <a:pt x="61" y="19"/>
                  </a:lnTo>
                  <a:lnTo>
                    <a:pt x="58" y="13"/>
                  </a:lnTo>
                  <a:lnTo>
                    <a:pt x="54" y="9"/>
                  </a:lnTo>
                  <a:lnTo>
                    <a:pt x="52" y="6"/>
                  </a:lnTo>
                  <a:lnTo>
                    <a:pt x="49" y="4"/>
                  </a:lnTo>
                  <a:lnTo>
                    <a:pt x="47" y="3"/>
                  </a:lnTo>
                  <a:lnTo>
                    <a:pt x="44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2" y="44"/>
                  </a:lnTo>
                  <a:lnTo>
                    <a:pt x="3" y="46"/>
                  </a:lnTo>
                  <a:lnTo>
                    <a:pt x="5" y="49"/>
                  </a:lnTo>
                  <a:lnTo>
                    <a:pt x="7" y="51"/>
                  </a:lnTo>
                  <a:lnTo>
                    <a:pt x="9" y="54"/>
                  </a:lnTo>
                  <a:lnTo>
                    <a:pt x="11" y="56"/>
                  </a:lnTo>
                  <a:lnTo>
                    <a:pt x="14" y="58"/>
                  </a:lnTo>
                  <a:lnTo>
                    <a:pt x="16" y="59"/>
                  </a:lnTo>
                  <a:lnTo>
                    <a:pt x="19" y="61"/>
                  </a:lnTo>
                  <a:lnTo>
                    <a:pt x="25" y="62"/>
                  </a:lnTo>
                  <a:lnTo>
                    <a:pt x="28" y="63"/>
                  </a:lnTo>
                  <a:lnTo>
                    <a:pt x="32" y="63"/>
                  </a:lnTo>
                  <a:lnTo>
                    <a:pt x="35" y="63"/>
                  </a:lnTo>
                  <a:lnTo>
                    <a:pt x="38" y="62"/>
                  </a:lnTo>
                  <a:lnTo>
                    <a:pt x="41" y="62"/>
                  </a:lnTo>
                  <a:lnTo>
                    <a:pt x="44" y="61"/>
                  </a:lnTo>
                  <a:lnTo>
                    <a:pt x="47" y="59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2" y="56"/>
                  </a:lnTo>
                  <a:lnTo>
                    <a:pt x="52" y="55"/>
                  </a:lnTo>
                  <a:lnTo>
                    <a:pt x="53" y="55"/>
                  </a:lnTo>
                  <a:lnTo>
                    <a:pt x="54" y="54"/>
                  </a:lnTo>
                  <a:lnTo>
                    <a:pt x="56" y="51"/>
                  </a:lnTo>
                  <a:lnTo>
                    <a:pt x="57" y="50"/>
                  </a:lnTo>
                  <a:lnTo>
                    <a:pt x="57" y="49"/>
                  </a:lnTo>
                  <a:lnTo>
                    <a:pt x="58" y="49"/>
                  </a:lnTo>
                  <a:lnTo>
                    <a:pt x="60" y="46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2" y="40"/>
                  </a:lnTo>
                  <a:lnTo>
                    <a:pt x="63" y="38"/>
                  </a:lnTo>
                  <a:lnTo>
                    <a:pt x="63" y="34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27C8FD67-5611-83DB-F159-0C0653AB1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850" y="4275138"/>
              <a:ext cx="101600" cy="101600"/>
            </a:xfrm>
            <a:custGeom>
              <a:avLst/>
              <a:gdLst>
                <a:gd name="T0" fmla="*/ 64 w 64"/>
                <a:gd name="T1" fmla="*/ 32 h 64"/>
                <a:gd name="T2" fmla="*/ 63 w 64"/>
                <a:gd name="T3" fmla="*/ 29 h 64"/>
                <a:gd name="T4" fmla="*/ 63 w 64"/>
                <a:gd name="T5" fmla="*/ 26 h 64"/>
                <a:gd name="T6" fmla="*/ 61 w 64"/>
                <a:gd name="T7" fmla="*/ 20 h 64"/>
                <a:gd name="T8" fmla="*/ 58 w 64"/>
                <a:gd name="T9" fmla="*/ 14 h 64"/>
                <a:gd name="T10" fmla="*/ 54 w 64"/>
                <a:gd name="T11" fmla="*/ 10 h 64"/>
                <a:gd name="T12" fmla="*/ 52 w 64"/>
                <a:gd name="T13" fmla="*/ 7 h 64"/>
                <a:gd name="T14" fmla="*/ 49 w 64"/>
                <a:gd name="T15" fmla="*/ 5 h 64"/>
                <a:gd name="T16" fmla="*/ 47 w 64"/>
                <a:gd name="T17" fmla="*/ 4 h 64"/>
                <a:gd name="T18" fmla="*/ 44 w 64"/>
                <a:gd name="T19" fmla="*/ 3 h 64"/>
                <a:gd name="T20" fmla="*/ 41 w 64"/>
                <a:gd name="T21" fmla="*/ 2 h 64"/>
                <a:gd name="T22" fmla="*/ 38 w 64"/>
                <a:gd name="T23" fmla="*/ 1 h 64"/>
                <a:gd name="T24" fmla="*/ 35 w 64"/>
                <a:gd name="T25" fmla="*/ 0 h 64"/>
                <a:gd name="T26" fmla="*/ 32 w 64"/>
                <a:gd name="T27" fmla="*/ 0 h 64"/>
                <a:gd name="T28" fmla="*/ 25 w 64"/>
                <a:gd name="T29" fmla="*/ 1 h 64"/>
                <a:gd name="T30" fmla="*/ 19 w 64"/>
                <a:gd name="T31" fmla="*/ 3 h 64"/>
                <a:gd name="T32" fmla="*/ 14 w 64"/>
                <a:gd name="T33" fmla="*/ 5 h 64"/>
                <a:gd name="T34" fmla="*/ 11 w 64"/>
                <a:gd name="T35" fmla="*/ 7 h 64"/>
                <a:gd name="T36" fmla="*/ 9 w 64"/>
                <a:gd name="T37" fmla="*/ 10 h 64"/>
                <a:gd name="T38" fmla="*/ 5 w 64"/>
                <a:gd name="T39" fmla="*/ 14 h 64"/>
                <a:gd name="T40" fmla="*/ 2 w 64"/>
                <a:gd name="T41" fmla="*/ 20 h 64"/>
                <a:gd name="T42" fmla="*/ 1 w 64"/>
                <a:gd name="T43" fmla="*/ 26 h 64"/>
                <a:gd name="T44" fmla="*/ 0 w 64"/>
                <a:gd name="T45" fmla="*/ 32 h 64"/>
                <a:gd name="T46" fmla="*/ 0 w 64"/>
                <a:gd name="T47" fmla="*/ 35 h 64"/>
                <a:gd name="T48" fmla="*/ 1 w 64"/>
                <a:gd name="T49" fmla="*/ 38 h 64"/>
                <a:gd name="T50" fmla="*/ 1 w 64"/>
                <a:gd name="T51" fmla="*/ 41 h 64"/>
                <a:gd name="T52" fmla="*/ 2 w 64"/>
                <a:gd name="T53" fmla="*/ 44 h 64"/>
                <a:gd name="T54" fmla="*/ 3 w 64"/>
                <a:gd name="T55" fmla="*/ 47 h 64"/>
                <a:gd name="T56" fmla="*/ 5 w 64"/>
                <a:gd name="T57" fmla="*/ 49 h 64"/>
                <a:gd name="T58" fmla="*/ 7 w 64"/>
                <a:gd name="T59" fmla="*/ 52 h 64"/>
                <a:gd name="T60" fmla="*/ 9 w 64"/>
                <a:gd name="T61" fmla="*/ 55 h 64"/>
                <a:gd name="T62" fmla="*/ 11 w 64"/>
                <a:gd name="T63" fmla="*/ 57 h 64"/>
                <a:gd name="T64" fmla="*/ 14 w 64"/>
                <a:gd name="T65" fmla="*/ 59 h 64"/>
                <a:gd name="T66" fmla="*/ 17 w 64"/>
                <a:gd name="T67" fmla="*/ 60 h 64"/>
                <a:gd name="T68" fmla="*/ 19 w 64"/>
                <a:gd name="T69" fmla="*/ 61 h 64"/>
                <a:gd name="T70" fmla="*/ 25 w 64"/>
                <a:gd name="T71" fmla="*/ 63 h 64"/>
                <a:gd name="T72" fmla="*/ 29 w 64"/>
                <a:gd name="T73" fmla="*/ 64 h 64"/>
                <a:gd name="T74" fmla="*/ 32 w 64"/>
                <a:gd name="T75" fmla="*/ 64 h 64"/>
                <a:gd name="T76" fmla="*/ 35 w 64"/>
                <a:gd name="T77" fmla="*/ 64 h 64"/>
                <a:gd name="T78" fmla="*/ 38 w 64"/>
                <a:gd name="T79" fmla="*/ 63 h 64"/>
                <a:gd name="T80" fmla="*/ 41 w 64"/>
                <a:gd name="T81" fmla="*/ 62 h 64"/>
                <a:gd name="T82" fmla="*/ 44 w 64"/>
                <a:gd name="T83" fmla="*/ 61 h 64"/>
                <a:gd name="T84" fmla="*/ 47 w 64"/>
                <a:gd name="T85" fmla="*/ 60 h 64"/>
                <a:gd name="T86" fmla="*/ 49 w 64"/>
                <a:gd name="T87" fmla="*/ 59 h 64"/>
                <a:gd name="T88" fmla="*/ 50 w 64"/>
                <a:gd name="T89" fmla="*/ 58 h 64"/>
                <a:gd name="T90" fmla="*/ 50 w 64"/>
                <a:gd name="T91" fmla="*/ 57 h 64"/>
                <a:gd name="T92" fmla="*/ 52 w 64"/>
                <a:gd name="T93" fmla="*/ 57 h 64"/>
                <a:gd name="T94" fmla="*/ 52 w 64"/>
                <a:gd name="T95" fmla="*/ 56 h 64"/>
                <a:gd name="T96" fmla="*/ 53 w 64"/>
                <a:gd name="T97" fmla="*/ 55 h 64"/>
                <a:gd name="T98" fmla="*/ 54 w 64"/>
                <a:gd name="T99" fmla="*/ 55 h 64"/>
                <a:gd name="T100" fmla="*/ 56 w 64"/>
                <a:gd name="T101" fmla="*/ 52 h 64"/>
                <a:gd name="T102" fmla="*/ 57 w 64"/>
                <a:gd name="T103" fmla="*/ 51 h 64"/>
                <a:gd name="T104" fmla="*/ 57 w 64"/>
                <a:gd name="T105" fmla="*/ 50 h 64"/>
                <a:gd name="T106" fmla="*/ 58 w 64"/>
                <a:gd name="T107" fmla="*/ 49 h 64"/>
                <a:gd name="T108" fmla="*/ 60 w 64"/>
                <a:gd name="T109" fmla="*/ 47 h 64"/>
                <a:gd name="T110" fmla="*/ 60 w 64"/>
                <a:gd name="T111" fmla="*/ 45 h 64"/>
                <a:gd name="T112" fmla="*/ 61 w 64"/>
                <a:gd name="T113" fmla="*/ 44 h 64"/>
                <a:gd name="T114" fmla="*/ 62 w 64"/>
                <a:gd name="T115" fmla="*/ 41 h 64"/>
                <a:gd name="T116" fmla="*/ 63 w 64"/>
                <a:gd name="T117" fmla="*/ 38 h 64"/>
                <a:gd name="T118" fmla="*/ 63 w 64"/>
                <a:gd name="T119" fmla="*/ 35 h 64"/>
                <a:gd name="T120" fmla="*/ 64 w 64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3" y="29"/>
                  </a:lnTo>
                  <a:lnTo>
                    <a:pt x="63" y="26"/>
                  </a:lnTo>
                  <a:lnTo>
                    <a:pt x="61" y="20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2" y="7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7" y="52"/>
                  </a:lnTo>
                  <a:lnTo>
                    <a:pt x="9" y="55"/>
                  </a:lnTo>
                  <a:lnTo>
                    <a:pt x="11" y="57"/>
                  </a:lnTo>
                  <a:lnTo>
                    <a:pt x="14" y="59"/>
                  </a:lnTo>
                  <a:lnTo>
                    <a:pt x="17" y="60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9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1"/>
                  </a:lnTo>
                  <a:lnTo>
                    <a:pt x="47" y="60"/>
                  </a:lnTo>
                  <a:lnTo>
                    <a:pt x="49" y="59"/>
                  </a:lnTo>
                  <a:lnTo>
                    <a:pt x="50" y="58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2" y="56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56" y="52"/>
                  </a:lnTo>
                  <a:lnTo>
                    <a:pt x="57" y="51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60" y="47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9A0BF960-A6B1-F40C-86E6-D7628D62F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0" y="4132263"/>
              <a:ext cx="100013" cy="101600"/>
            </a:xfrm>
            <a:custGeom>
              <a:avLst/>
              <a:gdLst>
                <a:gd name="T0" fmla="*/ 63 w 63"/>
                <a:gd name="T1" fmla="*/ 32 h 64"/>
                <a:gd name="T2" fmla="*/ 63 w 63"/>
                <a:gd name="T3" fmla="*/ 28 h 64"/>
                <a:gd name="T4" fmla="*/ 63 w 63"/>
                <a:gd name="T5" fmla="*/ 25 h 64"/>
                <a:gd name="T6" fmla="*/ 61 w 63"/>
                <a:gd name="T7" fmla="*/ 19 h 64"/>
                <a:gd name="T8" fmla="*/ 58 w 63"/>
                <a:gd name="T9" fmla="*/ 14 h 64"/>
                <a:gd name="T10" fmla="*/ 54 w 63"/>
                <a:gd name="T11" fmla="*/ 9 h 64"/>
                <a:gd name="T12" fmla="*/ 51 w 63"/>
                <a:gd name="T13" fmla="*/ 7 h 64"/>
                <a:gd name="T14" fmla="*/ 49 w 63"/>
                <a:gd name="T15" fmla="*/ 5 h 64"/>
                <a:gd name="T16" fmla="*/ 46 w 63"/>
                <a:gd name="T17" fmla="*/ 3 h 64"/>
                <a:gd name="T18" fmla="*/ 44 w 63"/>
                <a:gd name="T19" fmla="*/ 2 h 64"/>
                <a:gd name="T20" fmla="*/ 40 w 63"/>
                <a:gd name="T21" fmla="*/ 1 h 64"/>
                <a:gd name="T22" fmla="*/ 38 w 63"/>
                <a:gd name="T23" fmla="*/ 0 h 64"/>
                <a:gd name="T24" fmla="*/ 34 w 63"/>
                <a:gd name="T25" fmla="*/ 0 h 64"/>
                <a:gd name="T26" fmla="*/ 31 w 63"/>
                <a:gd name="T27" fmla="*/ 0 h 64"/>
                <a:gd name="T28" fmla="*/ 25 w 63"/>
                <a:gd name="T29" fmla="*/ 0 h 64"/>
                <a:gd name="T30" fmla="*/ 19 w 63"/>
                <a:gd name="T31" fmla="*/ 2 h 64"/>
                <a:gd name="T32" fmla="*/ 13 w 63"/>
                <a:gd name="T33" fmla="*/ 5 h 64"/>
                <a:gd name="T34" fmla="*/ 11 w 63"/>
                <a:gd name="T35" fmla="*/ 7 h 64"/>
                <a:gd name="T36" fmla="*/ 8 w 63"/>
                <a:gd name="T37" fmla="*/ 9 h 64"/>
                <a:gd name="T38" fmla="*/ 4 w 63"/>
                <a:gd name="T39" fmla="*/ 14 h 64"/>
                <a:gd name="T40" fmla="*/ 2 w 63"/>
                <a:gd name="T41" fmla="*/ 19 h 64"/>
                <a:gd name="T42" fmla="*/ 0 w 63"/>
                <a:gd name="T43" fmla="*/ 25 h 64"/>
                <a:gd name="T44" fmla="*/ 0 w 63"/>
                <a:gd name="T45" fmla="*/ 32 h 64"/>
                <a:gd name="T46" fmla="*/ 0 w 63"/>
                <a:gd name="T47" fmla="*/ 35 h 64"/>
                <a:gd name="T48" fmla="*/ 0 w 63"/>
                <a:gd name="T49" fmla="*/ 38 h 64"/>
                <a:gd name="T50" fmla="*/ 1 w 63"/>
                <a:gd name="T51" fmla="*/ 41 h 64"/>
                <a:gd name="T52" fmla="*/ 2 w 63"/>
                <a:gd name="T53" fmla="*/ 44 h 64"/>
                <a:gd name="T54" fmla="*/ 3 w 63"/>
                <a:gd name="T55" fmla="*/ 46 h 64"/>
                <a:gd name="T56" fmla="*/ 4 w 63"/>
                <a:gd name="T57" fmla="*/ 49 h 64"/>
                <a:gd name="T58" fmla="*/ 6 w 63"/>
                <a:gd name="T59" fmla="*/ 52 h 64"/>
                <a:gd name="T60" fmla="*/ 8 w 63"/>
                <a:gd name="T61" fmla="*/ 54 h 64"/>
                <a:gd name="T62" fmla="*/ 11 w 63"/>
                <a:gd name="T63" fmla="*/ 56 h 64"/>
                <a:gd name="T64" fmla="*/ 13 w 63"/>
                <a:gd name="T65" fmla="*/ 58 h 64"/>
                <a:gd name="T66" fmla="*/ 16 w 63"/>
                <a:gd name="T67" fmla="*/ 60 h 64"/>
                <a:gd name="T68" fmla="*/ 19 w 63"/>
                <a:gd name="T69" fmla="*/ 61 h 64"/>
                <a:gd name="T70" fmla="*/ 25 w 63"/>
                <a:gd name="T71" fmla="*/ 63 h 64"/>
                <a:gd name="T72" fmla="*/ 28 w 63"/>
                <a:gd name="T73" fmla="*/ 63 h 64"/>
                <a:gd name="T74" fmla="*/ 31 w 63"/>
                <a:gd name="T75" fmla="*/ 64 h 64"/>
                <a:gd name="T76" fmla="*/ 34 w 63"/>
                <a:gd name="T77" fmla="*/ 63 h 64"/>
                <a:gd name="T78" fmla="*/ 38 w 63"/>
                <a:gd name="T79" fmla="*/ 63 h 64"/>
                <a:gd name="T80" fmla="*/ 40 w 63"/>
                <a:gd name="T81" fmla="*/ 62 h 64"/>
                <a:gd name="T82" fmla="*/ 44 w 63"/>
                <a:gd name="T83" fmla="*/ 61 h 64"/>
                <a:gd name="T84" fmla="*/ 46 w 63"/>
                <a:gd name="T85" fmla="*/ 60 h 64"/>
                <a:gd name="T86" fmla="*/ 49 w 63"/>
                <a:gd name="T87" fmla="*/ 58 h 64"/>
                <a:gd name="T88" fmla="*/ 49 w 63"/>
                <a:gd name="T89" fmla="*/ 58 h 64"/>
                <a:gd name="T90" fmla="*/ 50 w 63"/>
                <a:gd name="T91" fmla="*/ 57 h 64"/>
                <a:gd name="T92" fmla="*/ 51 w 63"/>
                <a:gd name="T93" fmla="*/ 56 h 64"/>
                <a:gd name="T94" fmla="*/ 52 w 63"/>
                <a:gd name="T95" fmla="*/ 56 h 64"/>
                <a:gd name="T96" fmla="*/ 52 w 63"/>
                <a:gd name="T97" fmla="*/ 55 h 64"/>
                <a:gd name="T98" fmla="*/ 54 w 63"/>
                <a:gd name="T99" fmla="*/ 54 h 64"/>
                <a:gd name="T100" fmla="*/ 56 w 63"/>
                <a:gd name="T101" fmla="*/ 52 h 64"/>
                <a:gd name="T102" fmla="*/ 56 w 63"/>
                <a:gd name="T103" fmla="*/ 50 h 64"/>
                <a:gd name="T104" fmla="*/ 57 w 63"/>
                <a:gd name="T105" fmla="*/ 50 h 64"/>
                <a:gd name="T106" fmla="*/ 58 w 63"/>
                <a:gd name="T107" fmla="*/ 49 h 64"/>
                <a:gd name="T108" fmla="*/ 59 w 63"/>
                <a:gd name="T109" fmla="*/ 46 h 64"/>
                <a:gd name="T110" fmla="*/ 60 w 63"/>
                <a:gd name="T111" fmla="*/ 45 h 64"/>
                <a:gd name="T112" fmla="*/ 61 w 63"/>
                <a:gd name="T113" fmla="*/ 44 h 64"/>
                <a:gd name="T114" fmla="*/ 62 w 63"/>
                <a:gd name="T115" fmla="*/ 41 h 64"/>
                <a:gd name="T116" fmla="*/ 63 w 63"/>
                <a:gd name="T117" fmla="*/ 38 h 64"/>
                <a:gd name="T118" fmla="*/ 63 w 63"/>
                <a:gd name="T119" fmla="*/ 35 h 64"/>
                <a:gd name="T120" fmla="*/ 63 w 63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lnTo>
                    <a:pt x="63" y="28"/>
                  </a:lnTo>
                  <a:lnTo>
                    <a:pt x="63" y="25"/>
                  </a:lnTo>
                  <a:lnTo>
                    <a:pt x="61" y="19"/>
                  </a:lnTo>
                  <a:lnTo>
                    <a:pt x="58" y="14"/>
                  </a:lnTo>
                  <a:lnTo>
                    <a:pt x="54" y="9"/>
                  </a:lnTo>
                  <a:lnTo>
                    <a:pt x="51" y="7"/>
                  </a:lnTo>
                  <a:lnTo>
                    <a:pt x="49" y="5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9"/>
                  </a:lnTo>
                  <a:lnTo>
                    <a:pt x="4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6"/>
                  </a:lnTo>
                  <a:lnTo>
                    <a:pt x="4" y="49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6" y="60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8" y="63"/>
                  </a:lnTo>
                  <a:lnTo>
                    <a:pt x="31" y="64"/>
                  </a:lnTo>
                  <a:lnTo>
                    <a:pt x="34" y="63"/>
                  </a:lnTo>
                  <a:lnTo>
                    <a:pt x="38" y="63"/>
                  </a:lnTo>
                  <a:lnTo>
                    <a:pt x="40" y="62"/>
                  </a:lnTo>
                  <a:lnTo>
                    <a:pt x="44" y="61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1" y="56"/>
                  </a:lnTo>
                  <a:lnTo>
                    <a:pt x="52" y="56"/>
                  </a:lnTo>
                  <a:lnTo>
                    <a:pt x="52" y="55"/>
                  </a:lnTo>
                  <a:lnTo>
                    <a:pt x="54" y="54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9" y="46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0DE85E04-CE33-6E4C-DA80-0522A18AC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913" y="3952876"/>
              <a:ext cx="100013" cy="101600"/>
            </a:xfrm>
            <a:custGeom>
              <a:avLst/>
              <a:gdLst>
                <a:gd name="T0" fmla="*/ 63 w 63"/>
                <a:gd name="T1" fmla="*/ 32 h 64"/>
                <a:gd name="T2" fmla="*/ 63 w 63"/>
                <a:gd name="T3" fmla="*/ 29 h 64"/>
                <a:gd name="T4" fmla="*/ 63 w 63"/>
                <a:gd name="T5" fmla="*/ 25 h 64"/>
                <a:gd name="T6" fmla="*/ 61 w 63"/>
                <a:gd name="T7" fmla="*/ 19 h 64"/>
                <a:gd name="T8" fmla="*/ 58 w 63"/>
                <a:gd name="T9" fmla="*/ 14 h 64"/>
                <a:gd name="T10" fmla="*/ 54 w 63"/>
                <a:gd name="T11" fmla="*/ 9 h 64"/>
                <a:gd name="T12" fmla="*/ 51 w 63"/>
                <a:gd name="T13" fmla="*/ 7 h 64"/>
                <a:gd name="T14" fmla="*/ 49 w 63"/>
                <a:gd name="T15" fmla="*/ 5 h 64"/>
                <a:gd name="T16" fmla="*/ 46 w 63"/>
                <a:gd name="T17" fmla="*/ 4 h 64"/>
                <a:gd name="T18" fmla="*/ 44 w 63"/>
                <a:gd name="T19" fmla="*/ 2 h 64"/>
                <a:gd name="T20" fmla="*/ 41 w 63"/>
                <a:gd name="T21" fmla="*/ 1 h 64"/>
                <a:gd name="T22" fmla="*/ 38 w 63"/>
                <a:gd name="T23" fmla="*/ 1 h 64"/>
                <a:gd name="T24" fmla="*/ 35 w 63"/>
                <a:gd name="T25" fmla="*/ 0 h 64"/>
                <a:gd name="T26" fmla="*/ 31 w 63"/>
                <a:gd name="T27" fmla="*/ 0 h 64"/>
                <a:gd name="T28" fmla="*/ 25 w 63"/>
                <a:gd name="T29" fmla="*/ 1 h 64"/>
                <a:gd name="T30" fmla="*/ 19 w 63"/>
                <a:gd name="T31" fmla="*/ 2 h 64"/>
                <a:gd name="T32" fmla="*/ 13 w 63"/>
                <a:gd name="T33" fmla="*/ 5 h 64"/>
                <a:gd name="T34" fmla="*/ 11 w 63"/>
                <a:gd name="T35" fmla="*/ 7 h 64"/>
                <a:gd name="T36" fmla="*/ 9 w 63"/>
                <a:gd name="T37" fmla="*/ 9 h 64"/>
                <a:gd name="T38" fmla="*/ 4 w 63"/>
                <a:gd name="T39" fmla="*/ 14 h 64"/>
                <a:gd name="T40" fmla="*/ 2 w 63"/>
                <a:gd name="T41" fmla="*/ 19 h 64"/>
                <a:gd name="T42" fmla="*/ 0 w 63"/>
                <a:gd name="T43" fmla="*/ 25 h 64"/>
                <a:gd name="T44" fmla="*/ 0 w 63"/>
                <a:gd name="T45" fmla="*/ 32 h 64"/>
                <a:gd name="T46" fmla="*/ 0 w 63"/>
                <a:gd name="T47" fmla="*/ 35 h 64"/>
                <a:gd name="T48" fmla="*/ 0 w 63"/>
                <a:gd name="T49" fmla="*/ 38 h 64"/>
                <a:gd name="T50" fmla="*/ 1 w 63"/>
                <a:gd name="T51" fmla="*/ 41 h 64"/>
                <a:gd name="T52" fmla="*/ 2 w 63"/>
                <a:gd name="T53" fmla="*/ 44 h 64"/>
                <a:gd name="T54" fmla="*/ 3 w 63"/>
                <a:gd name="T55" fmla="*/ 47 h 64"/>
                <a:gd name="T56" fmla="*/ 4 w 63"/>
                <a:gd name="T57" fmla="*/ 49 h 64"/>
                <a:gd name="T58" fmla="*/ 6 w 63"/>
                <a:gd name="T59" fmla="*/ 52 h 64"/>
                <a:gd name="T60" fmla="*/ 9 w 63"/>
                <a:gd name="T61" fmla="*/ 54 h 64"/>
                <a:gd name="T62" fmla="*/ 11 w 63"/>
                <a:gd name="T63" fmla="*/ 56 h 64"/>
                <a:gd name="T64" fmla="*/ 13 w 63"/>
                <a:gd name="T65" fmla="*/ 58 h 64"/>
                <a:gd name="T66" fmla="*/ 16 w 63"/>
                <a:gd name="T67" fmla="*/ 60 h 64"/>
                <a:gd name="T68" fmla="*/ 19 w 63"/>
                <a:gd name="T69" fmla="*/ 61 h 64"/>
                <a:gd name="T70" fmla="*/ 25 w 63"/>
                <a:gd name="T71" fmla="*/ 63 h 64"/>
                <a:gd name="T72" fmla="*/ 28 w 63"/>
                <a:gd name="T73" fmla="*/ 63 h 64"/>
                <a:gd name="T74" fmla="*/ 31 w 63"/>
                <a:gd name="T75" fmla="*/ 64 h 64"/>
                <a:gd name="T76" fmla="*/ 35 w 63"/>
                <a:gd name="T77" fmla="*/ 63 h 64"/>
                <a:gd name="T78" fmla="*/ 38 w 63"/>
                <a:gd name="T79" fmla="*/ 63 h 64"/>
                <a:gd name="T80" fmla="*/ 41 w 63"/>
                <a:gd name="T81" fmla="*/ 62 h 64"/>
                <a:gd name="T82" fmla="*/ 44 w 63"/>
                <a:gd name="T83" fmla="*/ 61 h 64"/>
                <a:gd name="T84" fmla="*/ 46 w 63"/>
                <a:gd name="T85" fmla="*/ 60 h 64"/>
                <a:gd name="T86" fmla="*/ 49 w 63"/>
                <a:gd name="T87" fmla="*/ 58 h 64"/>
                <a:gd name="T88" fmla="*/ 49 w 63"/>
                <a:gd name="T89" fmla="*/ 58 h 64"/>
                <a:gd name="T90" fmla="*/ 50 w 63"/>
                <a:gd name="T91" fmla="*/ 57 h 64"/>
                <a:gd name="T92" fmla="*/ 51 w 63"/>
                <a:gd name="T93" fmla="*/ 56 h 64"/>
                <a:gd name="T94" fmla="*/ 52 w 63"/>
                <a:gd name="T95" fmla="*/ 56 h 64"/>
                <a:gd name="T96" fmla="*/ 52 w 63"/>
                <a:gd name="T97" fmla="*/ 55 h 64"/>
                <a:gd name="T98" fmla="*/ 54 w 63"/>
                <a:gd name="T99" fmla="*/ 54 h 64"/>
                <a:gd name="T100" fmla="*/ 56 w 63"/>
                <a:gd name="T101" fmla="*/ 52 h 64"/>
                <a:gd name="T102" fmla="*/ 57 w 63"/>
                <a:gd name="T103" fmla="*/ 50 h 64"/>
                <a:gd name="T104" fmla="*/ 57 w 63"/>
                <a:gd name="T105" fmla="*/ 50 h 64"/>
                <a:gd name="T106" fmla="*/ 58 w 63"/>
                <a:gd name="T107" fmla="*/ 49 h 64"/>
                <a:gd name="T108" fmla="*/ 59 w 63"/>
                <a:gd name="T109" fmla="*/ 47 h 64"/>
                <a:gd name="T110" fmla="*/ 60 w 63"/>
                <a:gd name="T111" fmla="*/ 45 h 64"/>
                <a:gd name="T112" fmla="*/ 61 w 63"/>
                <a:gd name="T113" fmla="*/ 44 h 64"/>
                <a:gd name="T114" fmla="*/ 62 w 63"/>
                <a:gd name="T115" fmla="*/ 41 h 64"/>
                <a:gd name="T116" fmla="*/ 63 w 63"/>
                <a:gd name="T117" fmla="*/ 38 h 64"/>
                <a:gd name="T118" fmla="*/ 63 w 63"/>
                <a:gd name="T119" fmla="*/ 35 h 64"/>
                <a:gd name="T120" fmla="*/ 63 w 63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lnTo>
                    <a:pt x="63" y="29"/>
                  </a:lnTo>
                  <a:lnTo>
                    <a:pt x="63" y="25"/>
                  </a:lnTo>
                  <a:lnTo>
                    <a:pt x="61" y="19"/>
                  </a:lnTo>
                  <a:lnTo>
                    <a:pt x="58" y="14"/>
                  </a:lnTo>
                  <a:lnTo>
                    <a:pt x="54" y="9"/>
                  </a:lnTo>
                  <a:lnTo>
                    <a:pt x="51" y="7"/>
                  </a:lnTo>
                  <a:lnTo>
                    <a:pt x="49" y="5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9" y="9"/>
                  </a:lnTo>
                  <a:lnTo>
                    <a:pt x="4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9"/>
                  </a:lnTo>
                  <a:lnTo>
                    <a:pt x="6" y="52"/>
                  </a:lnTo>
                  <a:lnTo>
                    <a:pt x="9" y="54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6" y="60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8" y="63"/>
                  </a:lnTo>
                  <a:lnTo>
                    <a:pt x="31" y="64"/>
                  </a:lnTo>
                  <a:lnTo>
                    <a:pt x="35" y="63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1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1" y="56"/>
                  </a:lnTo>
                  <a:lnTo>
                    <a:pt x="52" y="56"/>
                  </a:lnTo>
                  <a:lnTo>
                    <a:pt x="52" y="55"/>
                  </a:lnTo>
                  <a:lnTo>
                    <a:pt x="54" y="54"/>
                  </a:lnTo>
                  <a:lnTo>
                    <a:pt x="56" y="52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9" y="47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" name="Rectangle 72">
              <a:extLst>
                <a:ext uri="{FF2B5EF4-FFF2-40B4-BE49-F238E27FC236}">
                  <a16:creationId xmlns:a16="http://schemas.microsoft.com/office/drawing/2014/main" id="{1340E732-5075-A6CF-ADD5-CAF403896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7538" y="435133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146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5" name="Rectangle 73">
              <a:extLst>
                <a:ext uri="{FF2B5EF4-FFF2-40B4-BE49-F238E27FC236}">
                  <a16:creationId xmlns:a16="http://schemas.microsoft.com/office/drawing/2014/main" id="{3DB547A8-D930-6DF7-B0E1-C6A8834B0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1150" y="4200526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189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6" name="Rectangle 74">
              <a:extLst>
                <a:ext uri="{FF2B5EF4-FFF2-40B4-BE49-F238E27FC236}">
                  <a16:creationId xmlns:a16="http://schemas.microsoft.com/office/drawing/2014/main" id="{D43A137E-5DC6-B65C-4502-001F6B72E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8513" y="4087813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240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Rectangle 75">
              <a:extLst>
                <a:ext uri="{FF2B5EF4-FFF2-40B4-BE49-F238E27FC236}">
                  <a16:creationId xmlns:a16="http://schemas.microsoft.com/office/drawing/2014/main" id="{86DBDCA0-689E-56F0-4B72-9349162C7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400" y="3533776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296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8" name="Rectangle 76">
              <a:extLst>
                <a:ext uri="{FF2B5EF4-FFF2-40B4-BE49-F238E27FC236}">
                  <a16:creationId xmlns:a16="http://schemas.microsoft.com/office/drawing/2014/main" id="{7900A96C-5818-FD2A-AB5B-CF9791086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353853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308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" name="Rectangle 77">
              <a:extLst>
                <a:ext uri="{FF2B5EF4-FFF2-40B4-BE49-F238E27FC236}">
                  <a16:creationId xmlns:a16="http://schemas.microsoft.com/office/drawing/2014/main" id="{E3D5AF05-DA95-B095-B228-1F0A1FAE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3692526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263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0" name="Rectangle 78">
              <a:extLst>
                <a:ext uri="{FF2B5EF4-FFF2-40B4-BE49-F238E27FC236}">
                  <a16:creationId xmlns:a16="http://schemas.microsoft.com/office/drawing/2014/main" id="{E604350A-35BC-1E48-470D-9DDBAADB2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550" y="3878263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205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1" name="Rectangle 79">
              <a:extLst>
                <a:ext uri="{FF2B5EF4-FFF2-40B4-BE49-F238E27FC236}">
                  <a16:creationId xmlns:a16="http://schemas.microsoft.com/office/drawing/2014/main" id="{9E624F95-C417-74E7-8B49-3E7143F35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388" y="411003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139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9C5BEB88-551D-5C1A-6743-4B7C7950A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4" y="4762501"/>
              <a:ext cx="101600" cy="101600"/>
            </a:xfrm>
            <a:custGeom>
              <a:avLst/>
              <a:gdLst>
                <a:gd name="T0" fmla="*/ 64 w 64"/>
                <a:gd name="T1" fmla="*/ 32 h 64"/>
                <a:gd name="T2" fmla="*/ 64 w 64"/>
                <a:gd name="T3" fmla="*/ 29 h 64"/>
                <a:gd name="T4" fmla="*/ 63 w 64"/>
                <a:gd name="T5" fmla="*/ 26 h 64"/>
                <a:gd name="T6" fmla="*/ 62 w 64"/>
                <a:gd name="T7" fmla="*/ 20 h 64"/>
                <a:gd name="T8" fmla="*/ 58 w 64"/>
                <a:gd name="T9" fmla="*/ 14 h 64"/>
                <a:gd name="T10" fmla="*/ 54 w 64"/>
                <a:gd name="T11" fmla="*/ 10 h 64"/>
                <a:gd name="T12" fmla="*/ 52 w 64"/>
                <a:gd name="T13" fmla="*/ 7 h 64"/>
                <a:gd name="T14" fmla="*/ 49 w 64"/>
                <a:gd name="T15" fmla="*/ 5 h 64"/>
                <a:gd name="T16" fmla="*/ 47 w 64"/>
                <a:gd name="T17" fmla="*/ 4 h 64"/>
                <a:gd name="T18" fmla="*/ 44 w 64"/>
                <a:gd name="T19" fmla="*/ 3 h 64"/>
                <a:gd name="T20" fmla="*/ 41 w 64"/>
                <a:gd name="T21" fmla="*/ 2 h 64"/>
                <a:gd name="T22" fmla="*/ 38 w 64"/>
                <a:gd name="T23" fmla="*/ 1 h 64"/>
                <a:gd name="T24" fmla="*/ 35 w 64"/>
                <a:gd name="T25" fmla="*/ 0 h 64"/>
                <a:gd name="T26" fmla="*/ 32 w 64"/>
                <a:gd name="T27" fmla="*/ 0 h 64"/>
                <a:gd name="T28" fmla="*/ 26 w 64"/>
                <a:gd name="T29" fmla="*/ 1 h 64"/>
                <a:gd name="T30" fmla="*/ 20 w 64"/>
                <a:gd name="T31" fmla="*/ 3 h 64"/>
                <a:gd name="T32" fmla="*/ 14 w 64"/>
                <a:gd name="T33" fmla="*/ 5 h 64"/>
                <a:gd name="T34" fmla="*/ 11 w 64"/>
                <a:gd name="T35" fmla="*/ 7 h 64"/>
                <a:gd name="T36" fmla="*/ 9 w 64"/>
                <a:gd name="T37" fmla="*/ 10 h 64"/>
                <a:gd name="T38" fmla="*/ 5 w 64"/>
                <a:gd name="T39" fmla="*/ 14 h 64"/>
                <a:gd name="T40" fmla="*/ 3 w 64"/>
                <a:gd name="T41" fmla="*/ 20 h 64"/>
                <a:gd name="T42" fmla="*/ 1 w 64"/>
                <a:gd name="T43" fmla="*/ 26 h 64"/>
                <a:gd name="T44" fmla="*/ 0 w 64"/>
                <a:gd name="T45" fmla="*/ 32 h 64"/>
                <a:gd name="T46" fmla="*/ 0 w 64"/>
                <a:gd name="T47" fmla="*/ 35 h 64"/>
                <a:gd name="T48" fmla="*/ 1 w 64"/>
                <a:gd name="T49" fmla="*/ 38 h 64"/>
                <a:gd name="T50" fmla="*/ 1 w 64"/>
                <a:gd name="T51" fmla="*/ 41 h 64"/>
                <a:gd name="T52" fmla="*/ 3 w 64"/>
                <a:gd name="T53" fmla="*/ 44 h 64"/>
                <a:gd name="T54" fmla="*/ 4 w 64"/>
                <a:gd name="T55" fmla="*/ 47 h 64"/>
                <a:gd name="T56" fmla="*/ 5 w 64"/>
                <a:gd name="T57" fmla="*/ 50 h 64"/>
                <a:gd name="T58" fmla="*/ 7 w 64"/>
                <a:gd name="T59" fmla="*/ 52 h 64"/>
                <a:gd name="T60" fmla="*/ 9 w 64"/>
                <a:gd name="T61" fmla="*/ 55 h 64"/>
                <a:gd name="T62" fmla="*/ 11 w 64"/>
                <a:gd name="T63" fmla="*/ 57 h 64"/>
                <a:gd name="T64" fmla="*/ 14 w 64"/>
                <a:gd name="T65" fmla="*/ 59 h 64"/>
                <a:gd name="T66" fmla="*/ 17 w 64"/>
                <a:gd name="T67" fmla="*/ 60 h 64"/>
                <a:gd name="T68" fmla="*/ 20 w 64"/>
                <a:gd name="T69" fmla="*/ 62 h 64"/>
                <a:gd name="T70" fmla="*/ 26 w 64"/>
                <a:gd name="T71" fmla="*/ 63 h 64"/>
                <a:gd name="T72" fmla="*/ 29 w 64"/>
                <a:gd name="T73" fmla="*/ 64 h 64"/>
                <a:gd name="T74" fmla="*/ 32 w 64"/>
                <a:gd name="T75" fmla="*/ 64 h 64"/>
                <a:gd name="T76" fmla="*/ 35 w 64"/>
                <a:gd name="T77" fmla="*/ 64 h 64"/>
                <a:gd name="T78" fmla="*/ 38 w 64"/>
                <a:gd name="T79" fmla="*/ 63 h 64"/>
                <a:gd name="T80" fmla="*/ 41 w 64"/>
                <a:gd name="T81" fmla="*/ 62 h 64"/>
                <a:gd name="T82" fmla="*/ 44 w 64"/>
                <a:gd name="T83" fmla="*/ 62 h 64"/>
                <a:gd name="T84" fmla="*/ 47 w 64"/>
                <a:gd name="T85" fmla="*/ 60 h 64"/>
                <a:gd name="T86" fmla="*/ 49 w 64"/>
                <a:gd name="T87" fmla="*/ 59 h 64"/>
                <a:gd name="T88" fmla="*/ 50 w 64"/>
                <a:gd name="T89" fmla="*/ 58 h 64"/>
                <a:gd name="T90" fmla="*/ 51 w 64"/>
                <a:gd name="T91" fmla="*/ 58 h 64"/>
                <a:gd name="T92" fmla="*/ 52 w 64"/>
                <a:gd name="T93" fmla="*/ 57 h 64"/>
                <a:gd name="T94" fmla="*/ 52 w 64"/>
                <a:gd name="T95" fmla="*/ 56 h 64"/>
                <a:gd name="T96" fmla="*/ 53 w 64"/>
                <a:gd name="T97" fmla="*/ 56 h 64"/>
                <a:gd name="T98" fmla="*/ 54 w 64"/>
                <a:gd name="T99" fmla="*/ 55 h 64"/>
                <a:gd name="T100" fmla="*/ 56 w 64"/>
                <a:gd name="T101" fmla="*/ 52 h 64"/>
                <a:gd name="T102" fmla="*/ 57 w 64"/>
                <a:gd name="T103" fmla="*/ 51 h 64"/>
                <a:gd name="T104" fmla="*/ 58 w 64"/>
                <a:gd name="T105" fmla="*/ 50 h 64"/>
                <a:gd name="T106" fmla="*/ 58 w 64"/>
                <a:gd name="T107" fmla="*/ 50 h 64"/>
                <a:gd name="T108" fmla="*/ 60 w 64"/>
                <a:gd name="T109" fmla="*/ 47 h 64"/>
                <a:gd name="T110" fmla="*/ 61 w 64"/>
                <a:gd name="T111" fmla="*/ 46 h 64"/>
                <a:gd name="T112" fmla="*/ 62 w 64"/>
                <a:gd name="T113" fmla="*/ 44 h 64"/>
                <a:gd name="T114" fmla="*/ 62 w 64"/>
                <a:gd name="T115" fmla="*/ 41 h 64"/>
                <a:gd name="T116" fmla="*/ 63 w 64"/>
                <a:gd name="T117" fmla="*/ 38 h 64"/>
                <a:gd name="T118" fmla="*/ 64 w 64"/>
                <a:gd name="T119" fmla="*/ 35 h 64"/>
                <a:gd name="T120" fmla="*/ 64 w 64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29"/>
                  </a:lnTo>
                  <a:lnTo>
                    <a:pt x="63" y="26"/>
                  </a:lnTo>
                  <a:lnTo>
                    <a:pt x="62" y="20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2" y="7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0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3" y="44"/>
                  </a:lnTo>
                  <a:lnTo>
                    <a:pt x="4" y="47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9" y="55"/>
                  </a:lnTo>
                  <a:lnTo>
                    <a:pt x="11" y="57"/>
                  </a:lnTo>
                  <a:lnTo>
                    <a:pt x="14" y="59"/>
                  </a:lnTo>
                  <a:lnTo>
                    <a:pt x="17" y="60"/>
                  </a:lnTo>
                  <a:lnTo>
                    <a:pt x="20" y="62"/>
                  </a:lnTo>
                  <a:lnTo>
                    <a:pt x="26" y="63"/>
                  </a:lnTo>
                  <a:lnTo>
                    <a:pt x="29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47" y="60"/>
                  </a:lnTo>
                  <a:lnTo>
                    <a:pt x="49" y="59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2" y="57"/>
                  </a:lnTo>
                  <a:lnTo>
                    <a:pt x="52" y="56"/>
                  </a:lnTo>
                  <a:lnTo>
                    <a:pt x="53" y="56"/>
                  </a:lnTo>
                  <a:lnTo>
                    <a:pt x="54" y="55"/>
                  </a:lnTo>
                  <a:lnTo>
                    <a:pt x="56" y="52"/>
                  </a:lnTo>
                  <a:lnTo>
                    <a:pt x="57" y="51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4" y="35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4" name="Rectangle 82">
              <a:extLst>
                <a:ext uri="{FF2B5EF4-FFF2-40B4-BE49-F238E27FC236}">
                  <a16:creationId xmlns:a16="http://schemas.microsoft.com/office/drawing/2014/main" id="{E8034E14-099A-E87A-B900-331DFBE78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369" y="4040188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" name="Rectangle 83">
              <a:extLst>
                <a:ext uri="{FF2B5EF4-FFF2-40B4-BE49-F238E27FC236}">
                  <a16:creationId xmlns:a16="http://schemas.microsoft.com/office/drawing/2014/main" id="{F1F2A4FC-461D-9B16-7C75-FBE947365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524" y="4706938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" name="Rectangle 84">
              <a:extLst>
                <a:ext uri="{FF2B5EF4-FFF2-40B4-BE49-F238E27FC236}">
                  <a16:creationId xmlns:a16="http://schemas.microsoft.com/office/drawing/2014/main" id="{4159A071-E6B3-273C-BAFB-6B249646D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950" y="46624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41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7" name="Rectangle 85">
              <a:extLst>
                <a:ext uri="{FF2B5EF4-FFF2-40B4-BE49-F238E27FC236}">
                  <a16:creationId xmlns:a16="http://schemas.microsoft.com/office/drawing/2014/main" id="{8FB245A4-9F07-30D5-8F56-83B4F9B2C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462756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64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8" name="Rectangle 86">
              <a:extLst>
                <a:ext uri="{FF2B5EF4-FFF2-40B4-BE49-F238E27FC236}">
                  <a16:creationId xmlns:a16="http://schemas.microsoft.com/office/drawing/2014/main" id="{FF31E273-4B5B-BABB-66EF-63616E0C1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4451351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119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684E3A63-4F27-E482-C2E4-9EF3D1880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2946401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Line 88">
              <a:extLst>
                <a:ext uri="{FF2B5EF4-FFF2-40B4-BE49-F238E27FC236}">
                  <a16:creationId xmlns:a16="http://schemas.microsoft.com/office/drawing/2014/main" id="{A0FD5EB2-99A8-4C18-7282-65706E205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7125" y="2946401"/>
              <a:ext cx="0" cy="105727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CE2D011E-0CED-E442-76AA-0EFAE7980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3684588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" name="Line 90">
              <a:extLst>
                <a:ext uri="{FF2B5EF4-FFF2-40B4-BE49-F238E27FC236}">
                  <a16:creationId xmlns:a16="http://schemas.microsoft.com/office/drawing/2014/main" id="{0E9A700E-4927-4059-DE52-79F7F2913D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19863" y="3419476"/>
              <a:ext cx="4445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" name="Line 91">
              <a:extLst>
                <a:ext uri="{FF2B5EF4-FFF2-40B4-BE49-F238E27FC236}">
                  <a16:creationId xmlns:a16="http://schemas.microsoft.com/office/drawing/2014/main" id="{F2243697-B160-0CD1-089C-3DAF23532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75413" y="3419476"/>
              <a:ext cx="4445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Line 92">
              <a:extLst>
                <a:ext uri="{FF2B5EF4-FFF2-40B4-BE49-F238E27FC236}">
                  <a16:creationId xmlns:a16="http://schemas.microsoft.com/office/drawing/2014/main" id="{A8332799-137A-6F55-B4B0-6C990BA30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9863" y="3419476"/>
              <a:ext cx="0" cy="76358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09348976-5FE0-EAD6-1860-EDCFC344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5413" y="4940301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47C9D9A1-DDEC-8632-D058-76B07CD27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4943476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" name="Line 95">
              <a:extLst>
                <a:ext uri="{FF2B5EF4-FFF2-40B4-BE49-F238E27FC236}">
                  <a16:creationId xmlns:a16="http://schemas.microsoft.com/office/drawing/2014/main" id="{BE628630-C0BB-6FD2-5B65-325C7CCA5E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1650" y="4325938"/>
              <a:ext cx="0" cy="61753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5142DA73-A1BA-9765-6351-9F36554CB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5072063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Line 97">
              <a:extLst>
                <a:ext uri="{FF2B5EF4-FFF2-40B4-BE49-F238E27FC236}">
                  <a16:creationId xmlns:a16="http://schemas.microsoft.com/office/drawing/2014/main" id="{56E4F5D4-ECC5-F42C-4F73-62BB8C00C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9863" y="4183063"/>
              <a:ext cx="0" cy="75723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Line 98">
              <a:extLst>
                <a:ext uri="{FF2B5EF4-FFF2-40B4-BE49-F238E27FC236}">
                  <a16:creationId xmlns:a16="http://schemas.microsoft.com/office/drawing/2014/main" id="{1F700EA2-49E3-2954-A5EB-E50F574EF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1650" y="4183063"/>
              <a:ext cx="938213" cy="14287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Line 99">
              <a:extLst>
                <a:ext uri="{FF2B5EF4-FFF2-40B4-BE49-F238E27FC236}">
                  <a16:creationId xmlns:a16="http://schemas.microsoft.com/office/drawing/2014/main" id="{906EF01C-95A8-208B-B78C-C7AE30F5C2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9863" y="4003676"/>
              <a:ext cx="957263" cy="17938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Line 100">
              <a:extLst>
                <a:ext uri="{FF2B5EF4-FFF2-40B4-BE49-F238E27FC236}">
                  <a16:creationId xmlns:a16="http://schemas.microsoft.com/office/drawing/2014/main" id="{ECA06AE3-B225-2084-9BD1-155E59D9B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1650" y="3684588"/>
              <a:ext cx="0" cy="64135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Line 101">
              <a:extLst>
                <a:ext uri="{FF2B5EF4-FFF2-40B4-BE49-F238E27FC236}">
                  <a16:creationId xmlns:a16="http://schemas.microsoft.com/office/drawing/2014/main" id="{0CD5C4A6-8D9F-0596-E919-CC62B015C4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77125" y="4003676"/>
              <a:ext cx="0" cy="106838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161C2DB8-BCB7-EE16-77E4-B1B352639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4210051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CFEBA320-7024-00E7-517F-6D0936E4E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938" y="3741738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45B152EF-D67C-B5F7-021F-DD654F0C4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938" y="5083176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7" name="Line 105">
              <a:extLst>
                <a:ext uri="{FF2B5EF4-FFF2-40B4-BE49-F238E27FC236}">
                  <a16:creationId xmlns:a16="http://schemas.microsoft.com/office/drawing/2014/main" id="{6F743CCA-5310-C31F-F864-69ACA61035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4388" y="4411663"/>
              <a:ext cx="0" cy="67151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Line 106">
              <a:extLst>
                <a:ext uri="{FF2B5EF4-FFF2-40B4-BE49-F238E27FC236}">
                  <a16:creationId xmlns:a16="http://schemas.microsoft.com/office/drawing/2014/main" id="{5F634674-DC20-19F8-9432-2493B61B8F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1513" y="4594226"/>
              <a:ext cx="469900" cy="7778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Line 107">
              <a:extLst>
                <a:ext uri="{FF2B5EF4-FFF2-40B4-BE49-F238E27FC236}">
                  <a16:creationId xmlns:a16="http://schemas.microsoft.com/office/drawing/2014/main" id="{0A299E9A-F6F0-9C40-FCBC-6CA5B2AEB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1513" y="4408488"/>
              <a:ext cx="0" cy="26352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ACCE9590-3794-BC84-4077-8687A6119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063" y="4408488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749A265F-756C-0196-C66E-770C3C7EE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063" y="4943476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Line 110">
              <a:extLst>
                <a:ext uri="{FF2B5EF4-FFF2-40B4-BE49-F238E27FC236}">
                  <a16:creationId xmlns:a16="http://schemas.microsoft.com/office/drawing/2014/main" id="{22A8C9EF-033E-5783-E3E9-0F68EEEE2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6963" y="4979988"/>
              <a:ext cx="4445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3" name="Line 111">
              <a:extLst>
                <a:ext uri="{FF2B5EF4-FFF2-40B4-BE49-F238E27FC236}">
                  <a16:creationId xmlns:a16="http://schemas.microsoft.com/office/drawing/2014/main" id="{7032FE6F-3E30-F0CC-27EB-C770153731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1413" y="4594226"/>
              <a:ext cx="0" cy="38576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4" name="Line 112">
              <a:extLst>
                <a:ext uri="{FF2B5EF4-FFF2-40B4-BE49-F238E27FC236}">
                  <a16:creationId xmlns:a16="http://schemas.microsoft.com/office/drawing/2014/main" id="{53CD3845-A977-70A9-026C-98E332B9D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413" y="4979988"/>
              <a:ext cx="4445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5" name="Line 113">
              <a:extLst>
                <a:ext uri="{FF2B5EF4-FFF2-40B4-BE49-F238E27FC236}">
                  <a16:creationId xmlns:a16="http://schemas.microsoft.com/office/drawing/2014/main" id="{FB237479-A5DF-3372-747B-6F255B320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1513" y="4672013"/>
              <a:ext cx="0" cy="27146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6" name="Line 114">
              <a:extLst>
                <a:ext uri="{FF2B5EF4-FFF2-40B4-BE49-F238E27FC236}">
                  <a16:creationId xmlns:a16="http://schemas.microsoft.com/office/drawing/2014/main" id="{29B0F9BE-779F-255D-D267-2C2809DD15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1413" y="4411663"/>
              <a:ext cx="942975" cy="18256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7" name="Line 115">
              <a:extLst>
                <a:ext uri="{FF2B5EF4-FFF2-40B4-BE49-F238E27FC236}">
                  <a16:creationId xmlns:a16="http://schemas.microsoft.com/office/drawing/2014/main" id="{36B9D46D-BED9-A32B-1D87-3164AE61E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4388" y="3741738"/>
              <a:ext cx="0" cy="66992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8" name="Line 116">
              <a:extLst>
                <a:ext uri="{FF2B5EF4-FFF2-40B4-BE49-F238E27FC236}">
                  <a16:creationId xmlns:a16="http://schemas.microsoft.com/office/drawing/2014/main" id="{4B3D7A24-2912-5E24-7AC3-30C693A0B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8588" y="4672013"/>
              <a:ext cx="542925" cy="13970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9" name="Line 117">
              <a:extLst>
                <a:ext uri="{FF2B5EF4-FFF2-40B4-BE49-F238E27FC236}">
                  <a16:creationId xmlns:a16="http://schemas.microsoft.com/office/drawing/2014/main" id="{A579588D-C63E-585F-06BA-BB3DB7948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413" y="4210051"/>
              <a:ext cx="0" cy="38417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0" name="Line 118">
              <a:extLst>
                <a:ext uri="{FF2B5EF4-FFF2-40B4-BE49-F238E27FC236}">
                  <a16:creationId xmlns:a16="http://schemas.microsoft.com/office/drawing/2014/main" id="{2F5547B9-4141-4A6A-09FA-46C65A4A1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4388" y="4325938"/>
              <a:ext cx="957263" cy="8572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778DC8E8-51FD-7B21-34AD-E50E64135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38" y="3059113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2" name="Line 120">
              <a:extLst>
                <a:ext uri="{FF2B5EF4-FFF2-40B4-BE49-F238E27FC236}">
                  <a16:creationId xmlns:a16="http://schemas.microsoft.com/office/drawing/2014/main" id="{1E58001F-80FB-D512-7707-2D1FBC2A9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5688" y="3059113"/>
              <a:ext cx="0" cy="763588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CBC6645F-60FF-04F5-DB9B-BCF1D1153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3044826"/>
              <a:ext cx="88900" cy="0"/>
            </a:xfrm>
            <a:custGeom>
              <a:avLst/>
              <a:gdLst>
                <a:gd name="T0" fmla="*/ 56 w 56"/>
                <a:gd name="T1" fmla="*/ 27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4" name="Line 122">
              <a:extLst>
                <a:ext uri="{FF2B5EF4-FFF2-40B4-BE49-F238E27FC236}">
                  <a16:creationId xmlns:a16="http://schemas.microsoft.com/office/drawing/2014/main" id="{4BDD5DE5-6519-8AFD-8CFF-F26FE01DF8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5450" y="3257551"/>
              <a:ext cx="4445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5" name="Line 123">
              <a:extLst>
                <a:ext uri="{FF2B5EF4-FFF2-40B4-BE49-F238E27FC236}">
                  <a16:creationId xmlns:a16="http://schemas.microsoft.com/office/drawing/2014/main" id="{FBD4DC60-814E-EC22-CB05-DB9CBF03A2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61000" y="3257551"/>
              <a:ext cx="4445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6" name="Line 124">
              <a:extLst>
                <a:ext uri="{FF2B5EF4-FFF2-40B4-BE49-F238E27FC236}">
                  <a16:creationId xmlns:a16="http://schemas.microsoft.com/office/drawing/2014/main" id="{55620777-81A1-84B1-D641-3B6A04886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5450" y="3257551"/>
              <a:ext cx="0" cy="677863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7" name="Line 125">
              <a:extLst>
                <a:ext uri="{FF2B5EF4-FFF2-40B4-BE49-F238E27FC236}">
                  <a16:creationId xmlns:a16="http://schemas.microsoft.com/office/drawing/2014/main" id="{72E2EAB3-A8D5-5BFB-FECE-2DA10E94A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4775" y="3044826"/>
              <a:ext cx="0" cy="73977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8" name="Line 126">
              <a:extLst>
                <a:ext uri="{FF2B5EF4-FFF2-40B4-BE49-F238E27FC236}">
                  <a16:creationId xmlns:a16="http://schemas.microsoft.com/office/drawing/2014/main" id="{8F6719B8-4156-88DE-88A3-8F38C8C6C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5450" y="3784601"/>
              <a:ext cx="949325" cy="150813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EE01BE06-49BB-E7E5-4637-99AEF2CF8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4530726"/>
              <a:ext cx="88900" cy="0"/>
            </a:xfrm>
            <a:custGeom>
              <a:avLst/>
              <a:gdLst>
                <a:gd name="T0" fmla="*/ 56 w 56"/>
                <a:gd name="T1" fmla="*/ 27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CE521BDA-0CB0-14E9-3AF8-6BE89031E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4616451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46C1184D-11EC-ED70-109A-59DF4B177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38" y="4581526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2" name="Line 130">
              <a:extLst>
                <a:ext uri="{FF2B5EF4-FFF2-40B4-BE49-F238E27FC236}">
                  <a16:creationId xmlns:a16="http://schemas.microsoft.com/office/drawing/2014/main" id="{0B439BAA-349A-B035-8CCF-1023B5DC0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05688" y="3822701"/>
              <a:ext cx="0" cy="75882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3" name="Line 131">
              <a:extLst>
                <a:ext uri="{FF2B5EF4-FFF2-40B4-BE49-F238E27FC236}">
                  <a16:creationId xmlns:a16="http://schemas.microsoft.com/office/drawing/2014/main" id="{35E15A13-B28C-EDFF-7B27-D9116C3E8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5450" y="3935413"/>
              <a:ext cx="0" cy="681038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4" name="Line 132">
              <a:extLst>
                <a:ext uri="{FF2B5EF4-FFF2-40B4-BE49-F238E27FC236}">
                  <a16:creationId xmlns:a16="http://schemas.microsoft.com/office/drawing/2014/main" id="{D800A0D3-6CE0-7DEE-B04D-2007060F1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4775" y="3784601"/>
              <a:ext cx="950913" cy="38100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5" name="Line 133">
              <a:extLst>
                <a:ext uri="{FF2B5EF4-FFF2-40B4-BE49-F238E27FC236}">
                  <a16:creationId xmlns:a16="http://schemas.microsoft.com/office/drawing/2014/main" id="{CD94DBE7-04C6-B77A-B058-FDC73D328D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54775" y="3784601"/>
              <a:ext cx="0" cy="74612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CBF7C278-89A0-F2D1-27BE-B936D1CE6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3894138"/>
              <a:ext cx="88900" cy="0"/>
            </a:xfrm>
            <a:custGeom>
              <a:avLst/>
              <a:gdLst>
                <a:gd name="T0" fmla="*/ 56 w 56"/>
                <a:gd name="T1" fmla="*/ 27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6893AB48-CAF7-855B-7D37-1E92AE4B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3487738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8" name="Line 136">
              <a:extLst>
                <a:ext uri="{FF2B5EF4-FFF2-40B4-BE49-F238E27FC236}">
                  <a16:creationId xmlns:a16="http://schemas.microsoft.com/office/drawing/2014/main" id="{3D27D335-69D9-66E6-005F-01514176D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175" y="3487738"/>
              <a:ext cx="0" cy="64452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9" name="Freeform 137">
              <a:extLst>
                <a:ext uri="{FF2B5EF4-FFF2-40B4-BE49-F238E27FC236}">
                  <a16:creationId xmlns:a16="http://schemas.microsoft.com/office/drawing/2014/main" id="{D64931EC-3C30-2EAA-533F-832422BD7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140201"/>
              <a:ext cx="88900" cy="0"/>
            </a:xfrm>
            <a:custGeom>
              <a:avLst/>
              <a:gdLst>
                <a:gd name="T0" fmla="*/ 56 w 56"/>
                <a:gd name="T1" fmla="*/ 27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0" name="Line 138">
              <a:extLst>
                <a:ext uri="{FF2B5EF4-FFF2-40B4-BE49-F238E27FC236}">
                  <a16:creationId xmlns:a16="http://schemas.microsoft.com/office/drawing/2014/main" id="{B01E9775-8A9C-7B19-FDC4-F4EE19AA17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8488" y="4508501"/>
              <a:ext cx="0" cy="369888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1" name="Freeform 139">
              <a:extLst>
                <a:ext uri="{FF2B5EF4-FFF2-40B4-BE49-F238E27FC236}">
                  <a16:creationId xmlns:a16="http://schemas.microsoft.com/office/drawing/2014/main" id="{217F17AF-34AB-8CB4-42B2-194A1BF52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878388"/>
              <a:ext cx="88900" cy="0"/>
            </a:xfrm>
            <a:custGeom>
              <a:avLst/>
              <a:gdLst>
                <a:gd name="T0" fmla="*/ 56 w 56"/>
                <a:gd name="T1" fmla="*/ 27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2" name="Line 140">
              <a:extLst>
                <a:ext uri="{FF2B5EF4-FFF2-40B4-BE49-F238E27FC236}">
                  <a16:creationId xmlns:a16="http://schemas.microsoft.com/office/drawing/2014/main" id="{19BFF00A-D25B-6BA8-5312-D62E87B94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0813" y="4508501"/>
              <a:ext cx="447675" cy="298450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3" name="Freeform 141">
              <a:extLst>
                <a:ext uri="{FF2B5EF4-FFF2-40B4-BE49-F238E27FC236}">
                  <a16:creationId xmlns:a16="http://schemas.microsoft.com/office/drawing/2014/main" id="{B10C7459-EB4A-F631-FCE6-91B225A5C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4770438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4" name="Line 142">
              <a:extLst>
                <a:ext uri="{FF2B5EF4-FFF2-40B4-BE49-F238E27FC236}">
                  <a16:creationId xmlns:a16="http://schemas.microsoft.com/office/drawing/2014/main" id="{775EB935-9A6D-0669-F9D5-051EEABD8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3150" y="4343401"/>
              <a:ext cx="0" cy="44767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5" name="Freeform 143">
              <a:extLst>
                <a:ext uri="{FF2B5EF4-FFF2-40B4-BE49-F238E27FC236}">
                  <a16:creationId xmlns:a16="http://schemas.microsoft.com/office/drawing/2014/main" id="{A351CDFC-D935-27E7-C83A-4FA753657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4791076"/>
              <a:ext cx="88900" cy="0"/>
            </a:xfrm>
            <a:custGeom>
              <a:avLst/>
              <a:gdLst>
                <a:gd name="T0" fmla="*/ 56 w 56"/>
                <a:gd name="T1" fmla="*/ 27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6" name="Line 144">
              <a:extLst>
                <a:ext uri="{FF2B5EF4-FFF2-40B4-BE49-F238E27FC236}">
                  <a16:creationId xmlns:a16="http://schemas.microsoft.com/office/drawing/2014/main" id="{1015F06E-0B68-8790-B211-7952742D1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5175" y="4132263"/>
              <a:ext cx="0" cy="63817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7" name="Line 145">
              <a:extLst>
                <a:ext uri="{FF2B5EF4-FFF2-40B4-BE49-F238E27FC236}">
                  <a16:creationId xmlns:a16="http://schemas.microsoft.com/office/drawing/2014/main" id="{E6FD6560-4618-5120-3085-A8B5E2B8B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8488" y="4140201"/>
              <a:ext cx="0" cy="36830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8" name="Line 146">
              <a:extLst>
                <a:ext uri="{FF2B5EF4-FFF2-40B4-BE49-F238E27FC236}">
                  <a16:creationId xmlns:a16="http://schemas.microsoft.com/office/drawing/2014/main" id="{641835AD-3A06-8084-CEC6-5C613BA3B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150" y="3894138"/>
              <a:ext cx="0" cy="449263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9" name="Line 147">
              <a:extLst>
                <a:ext uri="{FF2B5EF4-FFF2-40B4-BE49-F238E27FC236}">
                  <a16:creationId xmlns:a16="http://schemas.microsoft.com/office/drawing/2014/main" id="{5D6F62FB-AFB9-9E3B-DF69-85783F460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3150" y="4132263"/>
              <a:ext cx="962025" cy="211138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0" name="Line 148">
              <a:extLst>
                <a:ext uri="{FF2B5EF4-FFF2-40B4-BE49-F238E27FC236}">
                  <a16:creationId xmlns:a16="http://schemas.microsoft.com/office/drawing/2014/main" id="{078DF1E4-4327-D53E-8550-D3A3E4940A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8488" y="4343401"/>
              <a:ext cx="474663" cy="165100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1" name="Line 149">
              <a:extLst>
                <a:ext uri="{FF2B5EF4-FFF2-40B4-BE49-F238E27FC236}">
                  <a16:creationId xmlns:a16="http://schemas.microsoft.com/office/drawing/2014/main" id="{80975715-5CB9-98E4-42D9-D175A2066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5175" y="3935413"/>
              <a:ext cx="930275" cy="196850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2" name="Rectangle 150">
              <a:extLst>
                <a:ext uri="{FF2B5EF4-FFF2-40B4-BE49-F238E27FC236}">
                  <a16:creationId xmlns:a16="http://schemas.microsoft.com/office/drawing/2014/main" id="{7EE3D184-57F4-8808-D600-E09EE2901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525" y="42687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90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3" name="Rectangle 151">
              <a:extLst>
                <a:ext uri="{FF2B5EF4-FFF2-40B4-BE49-F238E27FC236}">
                  <a16:creationId xmlns:a16="http://schemas.microsoft.com/office/drawing/2014/main" id="{3372F4A9-C892-AD5C-3BE9-61817C655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796" y="5473701"/>
              <a:ext cx="4816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Week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4" name="Rectangle 152">
              <a:extLst>
                <a:ext uri="{FF2B5EF4-FFF2-40B4-BE49-F238E27FC236}">
                  <a16:creationId xmlns:a16="http://schemas.microsoft.com/office/drawing/2014/main" id="{9E56CDBB-0C25-ADD1-E93F-C0A671EAF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3108326"/>
              <a:ext cx="23884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Randomised cohort (N=272)</a:t>
              </a:r>
              <a:endParaRPr kumimoji="0" lang="en-GB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5" name="Rectangle 153">
              <a:extLst>
                <a:ext uri="{FF2B5EF4-FFF2-40B4-BE49-F238E27FC236}">
                  <a16:creationId xmlns:a16="http://schemas.microsoft.com/office/drawing/2014/main" id="{4729F26A-3C46-9A1B-97E1-6B4FB6828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3377883"/>
              <a:ext cx="26564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Non-randomised cohort (N=99)</a:t>
              </a:r>
              <a:endParaRPr kumimoji="0" lang="en-GB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9" name="Rectangle 64">
              <a:extLst>
                <a:ext uri="{FF2B5EF4-FFF2-40B4-BE49-F238E27FC236}">
                  <a16:creationId xmlns:a16="http://schemas.microsoft.com/office/drawing/2014/main" id="{ED469DA2-3C61-B3BE-ED54-555540E40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281" y="4763294"/>
              <a:ext cx="96838" cy="968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2EFDD2-54D5-A441-8F7D-6220367C06BA}"/>
                </a:ext>
              </a:extLst>
            </p:cNvPr>
            <p:cNvSpPr/>
            <p:nvPr/>
          </p:nvSpPr>
          <p:spPr>
            <a:xfrm>
              <a:off x="2325779" y="2447568"/>
              <a:ext cx="6142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fr-FR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/mm</a:t>
              </a:r>
              <a:r>
                <a:rPr lang="en-GB" altLang="fr-FR" sz="1400" b="1" baseline="30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  <a:endParaRPr lang="en-GB" sz="1400" dirty="0"/>
            </a:p>
          </p:txBody>
        </p:sp>
      </p:grpSp>
      <p:sp>
        <p:nvSpPr>
          <p:cNvPr id="158" name="Titre 1">
            <a:extLst>
              <a:ext uri="{FF2B5EF4-FFF2-40B4-BE49-F238E27FC236}">
                <a16:creationId xmlns:a16="http://schemas.microsoft.com/office/drawing/2014/main" id="{8735A0AA-5E88-A944-B696-86854F271D71}"/>
              </a:ext>
            </a:extLst>
          </p:cNvPr>
          <p:cNvSpPr txBox="1">
            <a:spLocks/>
          </p:cNvSpPr>
          <p:nvPr/>
        </p:nvSpPr>
        <p:spPr>
          <a:xfrm>
            <a:off x="675051" y="322540"/>
            <a:ext cx="8470698" cy="6012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BRIGHTE: W240 results (2)</a:t>
            </a:r>
          </a:p>
        </p:txBody>
      </p:sp>
    </p:spTree>
    <p:extLst>
      <p:ext uri="{BB962C8B-B14F-4D97-AF65-F5344CB8AC3E}">
        <p14:creationId xmlns:p14="http://schemas.microsoft.com/office/powerpoint/2010/main" val="152053290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1C71B49-9A2C-4620-86C5-E100DA0A8852}"/>
              </a:ext>
            </a:extLst>
          </p:cNvPr>
          <p:cNvGrpSpPr/>
          <p:nvPr/>
        </p:nvGrpSpPr>
        <p:grpSpPr>
          <a:xfrm>
            <a:off x="2037094" y="218457"/>
            <a:ext cx="6129589" cy="5837936"/>
            <a:chOff x="2037094" y="218457"/>
            <a:chExt cx="6129589" cy="5837936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7677637">
              <a:off x="2079158" y="2937782"/>
              <a:ext cx="3076547" cy="316067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6760881">
              <a:off x="3398087" y="91167"/>
              <a:ext cx="3205308" cy="3459887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1671534">
              <a:off x="4709965" y="2719426"/>
              <a:ext cx="3456718" cy="2610327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896664" y="2137701"/>
              <a:ext cx="2414910" cy="203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528588" y="2843996"/>
              <a:ext cx="1231107" cy="456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>
                  <a:solidFill>
                    <a:schemeClr val="bg1"/>
                  </a:solidFill>
                </a:rPr>
                <a:t>LA ART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91726C1-B699-EE48-AC3D-FC3D51D66396}"/>
              </a:ext>
            </a:extLst>
          </p:cNvPr>
          <p:cNvSpPr/>
          <p:nvPr/>
        </p:nvSpPr>
        <p:spPr>
          <a:xfrm>
            <a:off x="3534747" y="1022786"/>
            <a:ext cx="3138744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FF6600"/>
                </a:solidFill>
              </a:rPr>
              <a:t>Simplified LEN regimen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F5438D-DD28-854A-ACAD-FC48F5807FDF}"/>
              </a:ext>
            </a:extLst>
          </p:cNvPr>
          <p:cNvSpPr/>
          <p:nvPr/>
        </p:nvSpPr>
        <p:spPr>
          <a:xfrm>
            <a:off x="5872591" y="3951056"/>
            <a:ext cx="1788311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FF6600"/>
                </a:solidFill>
              </a:rPr>
              <a:t>QW oral LEN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1937C8-E7E8-1B42-9151-08A84DD65949}"/>
              </a:ext>
            </a:extLst>
          </p:cNvPr>
          <p:cNvSpPr/>
          <p:nvPr/>
        </p:nvSpPr>
        <p:spPr>
          <a:xfrm>
            <a:off x="2228407" y="4131340"/>
            <a:ext cx="226549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FF6600"/>
                </a:solidFill>
              </a:rPr>
              <a:t>CAB LA / RPV LA</a:t>
            </a:r>
          </a:p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FF6600"/>
                </a:solidFill>
              </a:rPr>
              <a:t>New modes of</a:t>
            </a:r>
          </a:p>
          <a:p>
            <a:pPr algn="ctr">
              <a:lnSpc>
                <a:spcPts val="2800"/>
              </a:lnSpc>
            </a:pPr>
            <a:r>
              <a:rPr lang="en-US" sz="2400" b="1">
                <a:solidFill>
                  <a:srgbClr val="FF6600"/>
                </a:solidFill>
              </a:rPr>
              <a:t>administration</a:t>
            </a:r>
            <a:endParaRPr lang="en-US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82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AE688-4184-5C41-BE30-B93CA0E2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Simplified</a:t>
            </a:r>
            <a:r>
              <a:rPr lang="fr-FR"/>
              <a:t> </a:t>
            </a:r>
            <a:r>
              <a:rPr lang="fr-FR" err="1"/>
              <a:t>lenacapavir</a:t>
            </a:r>
            <a:r>
              <a:rPr lang="fr-FR"/>
              <a:t> </a:t>
            </a:r>
            <a:r>
              <a:rPr lang="fr-FR" err="1"/>
              <a:t>regimen</a:t>
            </a:r>
            <a:r>
              <a:rPr lang="fr-FR"/>
              <a:t> (1)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C11977F-DE38-1E82-D46E-7A7D37F52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45" y="1515669"/>
            <a:ext cx="11090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Study design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B3DBBF2-570E-4CD4-74E8-4A0BC0207045}"/>
              </a:ext>
            </a:extLst>
          </p:cNvPr>
          <p:cNvGrpSpPr/>
          <p:nvPr/>
        </p:nvGrpSpPr>
        <p:grpSpPr>
          <a:xfrm>
            <a:off x="501645" y="1985955"/>
            <a:ext cx="10517281" cy="4695055"/>
            <a:chOff x="501645" y="1985955"/>
            <a:chExt cx="10517281" cy="4695055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426107AA-A629-75A3-4842-FD18F3B96D97}"/>
                </a:ext>
              </a:extLst>
            </p:cNvPr>
            <p:cNvSpPr/>
            <p:nvPr/>
          </p:nvSpPr>
          <p:spPr>
            <a:xfrm>
              <a:off x="501645" y="4239885"/>
              <a:ext cx="10517281" cy="1571467"/>
            </a:xfrm>
            <a:prstGeom prst="roundRect">
              <a:avLst>
                <a:gd name="adj" fmla="val 6229"/>
              </a:avLst>
            </a:prstGeom>
            <a:solidFill>
              <a:srgbClr val="FFE6C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3FD50A42-A357-14C4-A08E-F4E69421AABA}"/>
                </a:ext>
              </a:extLst>
            </p:cNvPr>
            <p:cNvSpPr/>
            <p:nvPr/>
          </p:nvSpPr>
          <p:spPr>
            <a:xfrm>
              <a:off x="501645" y="2573238"/>
              <a:ext cx="10517281" cy="1571467"/>
            </a:xfrm>
            <a:prstGeom prst="roundRect">
              <a:avLst>
                <a:gd name="adj" fmla="val 6229"/>
              </a:avLst>
            </a:prstGeom>
            <a:solidFill>
              <a:srgbClr val="DDF2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568D1C73-BCBE-4831-6A5F-67EB39EE2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337" y="2664679"/>
              <a:ext cx="20247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Phase 2/3 Regimen</a:t>
              </a:r>
              <a:br>
                <a:rPr lang="en-US" b="1"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</a:br>
              <a:r>
                <a:rPr lang="en-US" b="1"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Cohort 1</a:t>
              </a: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6C33528B-BEAF-9BA0-133E-CF2D8226E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734" y="4331326"/>
              <a:ext cx="202792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Simplified Regimen</a:t>
              </a:r>
              <a:br>
                <a:rPr lang="en-US" b="1"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</a:br>
              <a:r>
                <a:rPr lang="en-US" b="1"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Cohort 2</a:t>
              </a:r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0F8EC802-DD80-4A54-75BC-82AFDB4A18AF}"/>
                </a:ext>
              </a:extLst>
            </p:cNvPr>
            <p:cNvSpPr/>
            <p:nvPr/>
          </p:nvSpPr>
          <p:spPr>
            <a:xfrm>
              <a:off x="2987040" y="2660010"/>
              <a:ext cx="980440" cy="25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>
                  <a:solidFill>
                    <a:schemeClr val="tx1"/>
                  </a:solidFill>
                </a:rPr>
                <a:t>Screening</a:t>
              </a: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1DC2FD07-F37B-E989-477F-AC82831572D8}"/>
                </a:ext>
              </a:extLst>
            </p:cNvPr>
            <p:cNvSpPr/>
            <p:nvPr/>
          </p:nvSpPr>
          <p:spPr>
            <a:xfrm>
              <a:off x="2987040" y="4326657"/>
              <a:ext cx="980440" cy="25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chemeClr val="tx1"/>
                  </a:solidFill>
                </a:rPr>
                <a:t>Screening</a:t>
              </a:r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097E8C99-C08C-9E45-1CFF-A37B83742A65}"/>
                </a:ext>
              </a:extLst>
            </p:cNvPr>
            <p:cNvSpPr/>
            <p:nvPr/>
          </p:nvSpPr>
          <p:spPr>
            <a:xfrm>
              <a:off x="8251543" y="2660010"/>
              <a:ext cx="2639977" cy="25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fr-FR" sz="1400" b="1" i="1" err="1">
                  <a:solidFill>
                    <a:schemeClr val="tx1"/>
                  </a:solidFill>
                </a:rPr>
                <a:t>Washout</a:t>
              </a:r>
              <a:r>
                <a:rPr lang="fr-FR" sz="1400" b="1" i="1">
                  <a:solidFill>
                    <a:schemeClr val="tx1"/>
                  </a:solidFill>
                </a:rPr>
                <a:t>; PK sampling continues</a:t>
              </a:r>
            </a:p>
          </p:txBody>
        </p: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3B3ECBAC-8558-C5CE-EF60-90C98FD90364}"/>
                </a:ext>
              </a:extLst>
            </p:cNvPr>
            <p:cNvSpPr/>
            <p:nvPr/>
          </p:nvSpPr>
          <p:spPr>
            <a:xfrm>
              <a:off x="7793751" y="4326657"/>
              <a:ext cx="2639977" cy="25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fr-FR" sz="1400" b="1" i="1" err="1">
                  <a:solidFill>
                    <a:schemeClr val="tx1"/>
                  </a:solidFill>
                </a:rPr>
                <a:t>Washout</a:t>
              </a:r>
              <a:r>
                <a:rPr lang="fr-FR" sz="1400" b="1" i="1">
                  <a:solidFill>
                    <a:schemeClr val="tx1"/>
                  </a:solidFill>
                </a:rPr>
                <a:t>; PK sampling continues</a:t>
              </a:r>
            </a:p>
          </p:txBody>
        </p: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8E5FEF3D-FB25-27D7-F6D7-0ADF869451D3}"/>
                </a:ext>
              </a:extLst>
            </p:cNvPr>
            <p:cNvGrpSpPr/>
            <p:nvPr/>
          </p:nvGrpSpPr>
          <p:grpSpPr>
            <a:xfrm>
              <a:off x="2776084" y="1985955"/>
              <a:ext cx="8115436" cy="441354"/>
              <a:chOff x="3121524" y="2470135"/>
              <a:chExt cx="8115436" cy="697571"/>
            </a:xfrm>
          </p:grpSpPr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66C0053F-DF50-0FF8-39EA-028D620182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2480" y="3098800"/>
                <a:ext cx="79044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931CCE90-7992-A3EE-DA23-55F13AC3A6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32480" y="2903220"/>
                <a:ext cx="0" cy="19558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98746424-19CD-4ABE-4930-600727D23A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8000" y="2903220"/>
                <a:ext cx="0" cy="19558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4ECFB713-692B-60DD-C53C-FE5DF28709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4574" y="2903220"/>
                <a:ext cx="0" cy="19558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A5A7E5CD-07E8-9E4B-15BD-778A6A6EF5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1148" y="2903220"/>
                <a:ext cx="0" cy="19558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37ED8194-F3D7-B272-8248-A60EEC5A53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85170" y="2903220"/>
                <a:ext cx="0" cy="19558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8DBC6919-A679-7E6D-0198-AC1A6A6871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39191" y="2903220"/>
                <a:ext cx="0" cy="19558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63E28D55-F17C-3821-943F-2C35958AD1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6983" y="2903220"/>
                <a:ext cx="0" cy="19558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344D9BC8-8182-5273-25E2-E66116E4B6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36960" y="2903220"/>
                <a:ext cx="0" cy="19558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4FE75B5F-CE16-A499-3123-2C9F0DD1A9EB}"/>
                  </a:ext>
                </a:extLst>
              </p:cNvPr>
              <p:cNvSpPr txBox="1"/>
              <p:nvPr/>
            </p:nvSpPr>
            <p:spPr>
              <a:xfrm>
                <a:off x="3121524" y="2470135"/>
                <a:ext cx="421911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4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itchFamily="34" charset="-128"/>
                    <a:cs typeface="Arial" panose="020B0604020202020204" pitchFamily="34" charset="0"/>
                  </a:rPr>
                  <a:t>-28</a:t>
                </a:r>
                <a:endParaRPr lang="fr-FR" sz="1400"/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DAD3E204-43D2-ED47-F5EA-67E8C399C301}"/>
                  </a:ext>
                </a:extLst>
              </p:cNvPr>
              <p:cNvSpPr txBox="1"/>
              <p:nvPr/>
            </p:nvSpPr>
            <p:spPr>
              <a:xfrm>
                <a:off x="4152729" y="2470138"/>
                <a:ext cx="330540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4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itchFamily="34" charset="-128"/>
                    <a:cs typeface="Arial" panose="020B0604020202020204" pitchFamily="34" charset="0"/>
                  </a:rPr>
                  <a:t>-1</a:t>
                </a:r>
                <a:endParaRPr lang="fr-FR" sz="1400"/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C0722797-B0C4-4D3B-2556-29B5A259C79E}"/>
                  </a:ext>
                </a:extLst>
              </p:cNvPr>
              <p:cNvSpPr txBox="1"/>
              <p:nvPr/>
            </p:nvSpPr>
            <p:spPr>
              <a:xfrm>
                <a:off x="4436553" y="2470138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4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itchFamily="34" charset="-128"/>
                    <a:cs typeface="Arial" panose="020B0604020202020204" pitchFamily="34" charset="0"/>
                  </a:rPr>
                  <a:t>1</a:t>
                </a:r>
                <a:endParaRPr lang="fr-FR" sz="1400"/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21E1BFFB-AAAE-002A-7B64-B2FE1C5B6E5F}"/>
                  </a:ext>
                </a:extLst>
              </p:cNvPr>
              <p:cNvSpPr txBox="1"/>
              <p:nvPr/>
            </p:nvSpPr>
            <p:spPr>
              <a:xfrm>
                <a:off x="4693126" y="2470138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4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itchFamily="34" charset="-128"/>
                    <a:cs typeface="Arial" panose="020B0604020202020204" pitchFamily="34" charset="0"/>
                  </a:rPr>
                  <a:t>2</a:t>
                </a:r>
                <a:endParaRPr lang="fr-FR" sz="1400"/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BEA89BD0-5C02-82D1-15BC-E6210D6CB4EF}"/>
                  </a:ext>
                </a:extLst>
              </p:cNvPr>
              <p:cNvSpPr txBox="1"/>
              <p:nvPr/>
            </p:nvSpPr>
            <p:spPr>
              <a:xfrm>
                <a:off x="6347150" y="2470138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4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itchFamily="34" charset="-128"/>
                    <a:cs typeface="Arial" panose="020B0604020202020204" pitchFamily="34" charset="0"/>
                  </a:rPr>
                  <a:t>8</a:t>
                </a:r>
                <a:endParaRPr lang="fr-FR" sz="1400"/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02B081C5-3B43-8AC1-42F5-5A18D86986BA}"/>
                  </a:ext>
                </a:extLst>
              </p:cNvPr>
              <p:cNvSpPr txBox="1"/>
              <p:nvPr/>
            </p:nvSpPr>
            <p:spPr>
              <a:xfrm>
                <a:off x="7956292" y="2470138"/>
                <a:ext cx="36740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4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itchFamily="34" charset="-128"/>
                    <a:cs typeface="Arial" panose="020B0604020202020204" pitchFamily="34" charset="0"/>
                  </a:rPr>
                  <a:t>15</a:t>
                </a:r>
                <a:endParaRPr lang="fr-FR" sz="1400"/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880D6899-3C24-B9B3-8EBB-90E72B06BB3A}"/>
                  </a:ext>
                </a:extLst>
              </p:cNvPr>
              <p:cNvSpPr txBox="1"/>
              <p:nvPr/>
            </p:nvSpPr>
            <p:spPr>
              <a:xfrm>
                <a:off x="8413278" y="2470138"/>
                <a:ext cx="36740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4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itchFamily="34" charset="-128"/>
                    <a:cs typeface="Arial" panose="020B0604020202020204" pitchFamily="34" charset="0"/>
                  </a:rPr>
                  <a:t>17</a:t>
                </a:r>
                <a:endParaRPr lang="fr-FR" sz="1400"/>
              </a:p>
            </p:txBody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D30AEEC5-B022-D2C5-B6A7-076682675268}"/>
                  </a:ext>
                </a:extLst>
              </p:cNvPr>
              <p:cNvSpPr txBox="1"/>
              <p:nvPr/>
            </p:nvSpPr>
            <p:spPr>
              <a:xfrm>
                <a:off x="9201292" y="2689104"/>
                <a:ext cx="1979644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40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itchFamily="34" charset="-128"/>
                    <a:cs typeface="Arial" panose="020B0604020202020204" pitchFamily="34" charset="0"/>
                  </a:rPr>
                  <a:t>Follow-up (3-5 </a:t>
                </a:r>
                <a:r>
                  <a:rPr kumimoji="0" lang="fr-FR" sz="1400" i="1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itchFamily="34" charset="-128"/>
                    <a:cs typeface="Arial" panose="020B0604020202020204" pitchFamily="34" charset="0"/>
                  </a:rPr>
                  <a:t>half</a:t>
                </a:r>
                <a:r>
                  <a:rPr lang="fr-FR" sz="1400" i="1">
                    <a:solidFill>
                      <a:prstClr val="black"/>
                    </a:solidFill>
                    <a:latin typeface="Calibri"/>
                    <a:ea typeface="ＭＳ Ｐゴシック" pitchFamily="34" charset="-128"/>
                    <a:cs typeface="Arial" panose="020B0604020202020204" pitchFamily="34" charset="0"/>
                  </a:rPr>
                  <a:t>-</a:t>
                </a:r>
                <a:r>
                  <a:rPr lang="fr-FR" sz="1400" i="1" err="1">
                    <a:solidFill>
                      <a:prstClr val="black"/>
                    </a:solidFill>
                    <a:latin typeface="Calibri"/>
                    <a:ea typeface="ＭＳ Ｐゴシック" pitchFamily="34" charset="-128"/>
                    <a:cs typeface="Arial" panose="020B0604020202020204" pitchFamily="34" charset="0"/>
                  </a:rPr>
                  <a:t>lives</a:t>
                </a:r>
                <a:r>
                  <a:rPr lang="fr-FR" sz="1400" i="1">
                    <a:solidFill>
                      <a:prstClr val="black"/>
                    </a:solidFill>
                    <a:latin typeface="Calibri"/>
                    <a:ea typeface="ＭＳ Ｐゴシック" pitchFamily="34" charset="-128"/>
                    <a:cs typeface="Arial" panose="020B0604020202020204" pitchFamily="34" charset="0"/>
                  </a:rPr>
                  <a:t>)</a:t>
                </a:r>
                <a:endParaRPr lang="fr-FR" sz="1400" i="1"/>
              </a:p>
            </p:txBody>
          </p: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1A1760F4-8F80-5A8A-70BA-7CFBFA0E5E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16106" y="3040254"/>
                <a:ext cx="94519" cy="12745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30FECA2E-1772-5588-932F-9DDA5DD9D7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80686" y="3040254"/>
                <a:ext cx="94519" cy="12745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7F46C4B6-07AE-ADF4-64B8-91A2A662DB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31530" y="3035074"/>
                <a:ext cx="94519" cy="12745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D91D0E0B-EF34-DC7A-1A3B-AF2FF27425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6110" y="3035074"/>
                <a:ext cx="94519" cy="12745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tangle : coins arrondis 59">
              <a:extLst>
                <a:ext uri="{FF2B5EF4-FFF2-40B4-BE49-F238E27FC236}">
                  <a16:creationId xmlns:a16="http://schemas.microsoft.com/office/drawing/2014/main" id="{9B593168-6EC3-AF3F-D178-D0EB572F8EBB}"/>
                </a:ext>
              </a:extLst>
            </p:cNvPr>
            <p:cNvSpPr/>
            <p:nvPr/>
          </p:nvSpPr>
          <p:spPr>
            <a:xfrm>
              <a:off x="3967479" y="2660010"/>
              <a:ext cx="4284063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>
                  <a:solidFill>
                    <a:schemeClr val="tx1"/>
                  </a:solidFill>
                </a:rPr>
                <a:t>Clinic confinement</a:t>
              </a:r>
            </a:p>
          </p:txBody>
        </p:sp>
        <p:sp>
          <p:nvSpPr>
            <p:cNvPr id="61" name="Rectangle : coins arrondis 60">
              <a:extLst>
                <a:ext uri="{FF2B5EF4-FFF2-40B4-BE49-F238E27FC236}">
                  <a16:creationId xmlns:a16="http://schemas.microsoft.com/office/drawing/2014/main" id="{D79DD12A-0275-AFB8-49C7-56BC00A54AA2}"/>
                </a:ext>
              </a:extLst>
            </p:cNvPr>
            <p:cNvSpPr/>
            <p:nvPr/>
          </p:nvSpPr>
          <p:spPr>
            <a:xfrm>
              <a:off x="3967479" y="4326657"/>
              <a:ext cx="3826271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>
                  <a:solidFill>
                    <a:schemeClr val="tx1"/>
                  </a:solidFill>
                </a:rPr>
                <a:t>Clinic confinement</a:t>
              </a:r>
            </a:p>
          </p:txBody>
        </p:sp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5169F099-DD0E-802F-D0D2-A63BD89C8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8060" y="3029780"/>
              <a:ext cx="151381" cy="540647"/>
            </a:xfrm>
            <a:prstGeom prst="rect">
              <a:avLst/>
            </a:prstGeom>
          </p:spPr>
        </p:pic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1129DA6E-9803-8B92-0DA5-E9F53ACC2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3441" y="5075046"/>
              <a:ext cx="151381" cy="540647"/>
            </a:xfrm>
            <a:prstGeom prst="rect">
              <a:avLst/>
            </a:prstGeom>
          </p:spPr>
        </p:pic>
        <p:sp>
          <p:nvSpPr>
            <p:cNvPr id="66" name="Triangle isocèle 65">
              <a:extLst>
                <a:ext uri="{FF2B5EF4-FFF2-40B4-BE49-F238E27FC236}">
                  <a16:creationId xmlns:a16="http://schemas.microsoft.com/office/drawing/2014/main" id="{5B143D02-5443-4996-AFF6-CC9C02F0105E}"/>
                </a:ext>
              </a:extLst>
            </p:cNvPr>
            <p:cNvSpPr/>
            <p:nvPr/>
          </p:nvSpPr>
          <p:spPr>
            <a:xfrm>
              <a:off x="4120211" y="3909258"/>
              <a:ext cx="202405" cy="17448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Triangle isocèle 66">
              <a:extLst>
                <a:ext uri="{FF2B5EF4-FFF2-40B4-BE49-F238E27FC236}">
                  <a16:creationId xmlns:a16="http://schemas.microsoft.com/office/drawing/2014/main" id="{DD77AC22-F5F1-688E-1E6A-BFC5C6D6E6D2}"/>
                </a:ext>
              </a:extLst>
            </p:cNvPr>
            <p:cNvSpPr/>
            <p:nvPr/>
          </p:nvSpPr>
          <p:spPr>
            <a:xfrm>
              <a:off x="4374212" y="3909258"/>
              <a:ext cx="202405" cy="17448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Triangle isocèle 69">
              <a:extLst>
                <a:ext uri="{FF2B5EF4-FFF2-40B4-BE49-F238E27FC236}">
                  <a16:creationId xmlns:a16="http://schemas.microsoft.com/office/drawing/2014/main" id="{37C2B37C-5C9C-15F9-D855-60CC7B528B7F}"/>
                </a:ext>
              </a:extLst>
            </p:cNvPr>
            <p:cNvSpPr/>
            <p:nvPr/>
          </p:nvSpPr>
          <p:spPr>
            <a:xfrm>
              <a:off x="4120211" y="5575905"/>
              <a:ext cx="202405" cy="17448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Triangle isocèle 70">
              <a:extLst>
                <a:ext uri="{FF2B5EF4-FFF2-40B4-BE49-F238E27FC236}">
                  <a16:creationId xmlns:a16="http://schemas.microsoft.com/office/drawing/2014/main" id="{ACA9F017-0014-D84A-75C2-FCFE483C092E}"/>
                </a:ext>
              </a:extLst>
            </p:cNvPr>
            <p:cNvSpPr/>
            <p:nvPr/>
          </p:nvSpPr>
          <p:spPr>
            <a:xfrm>
              <a:off x="4374212" y="5575905"/>
              <a:ext cx="202405" cy="17448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Triangle isocèle 71">
              <a:extLst>
                <a:ext uri="{FF2B5EF4-FFF2-40B4-BE49-F238E27FC236}">
                  <a16:creationId xmlns:a16="http://schemas.microsoft.com/office/drawing/2014/main" id="{2800568B-C383-7411-A2AF-D218E827D8DE}"/>
                </a:ext>
              </a:extLst>
            </p:cNvPr>
            <p:cNvSpPr/>
            <p:nvPr/>
          </p:nvSpPr>
          <p:spPr>
            <a:xfrm>
              <a:off x="6038526" y="3909258"/>
              <a:ext cx="202405" cy="17448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Triangle isocèle 72">
              <a:extLst>
                <a:ext uri="{FF2B5EF4-FFF2-40B4-BE49-F238E27FC236}">
                  <a16:creationId xmlns:a16="http://schemas.microsoft.com/office/drawing/2014/main" id="{518C0DFE-0D65-3781-CCBC-2C6B0480724B}"/>
                </a:ext>
              </a:extLst>
            </p:cNvPr>
            <p:cNvSpPr/>
            <p:nvPr/>
          </p:nvSpPr>
          <p:spPr>
            <a:xfrm>
              <a:off x="7692547" y="3909258"/>
              <a:ext cx="202405" cy="17448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Triangle isocèle 73">
              <a:extLst>
                <a:ext uri="{FF2B5EF4-FFF2-40B4-BE49-F238E27FC236}">
                  <a16:creationId xmlns:a16="http://schemas.microsoft.com/office/drawing/2014/main" id="{AF73FFF1-4D60-6978-A4A4-AE7F8A4783E7}"/>
                </a:ext>
              </a:extLst>
            </p:cNvPr>
            <p:cNvSpPr/>
            <p:nvPr/>
          </p:nvSpPr>
          <p:spPr>
            <a:xfrm>
              <a:off x="9470328" y="3909258"/>
              <a:ext cx="202405" cy="17448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Triangle isocèle 74">
              <a:extLst>
                <a:ext uri="{FF2B5EF4-FFF2-40B4-BE49-F238E27FC236}">
                  <a16:creationId xmlns:a16="http://schemas.microsoft.com/office/drawing/2014/main" id="{BDB409E2-3E8A-04FE-F098-B6E0DDBEF64C}"/>
                </a:ext>
              </a:extLst>
            </p:cNvPr>
            <p:cNvSpPr/>
            <p:nvPr/>
          </p:nvSpPr>
          <p:spPr>
            <a:xfrm>
              <a:off x="8979095" y="5575905"/>
              <a:ext cx="202405" cy="17448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4332B54F-D916-8F3F-2361-93473621291A}"/>
                </a:ext>
              </a:extLst>
            </p:cNvPr>
            <p:cNvGrpSpPr/>
            <p:nvPr/>
          </p:nvGrpSpPr>
          <p:grpSpPr>
            <a:xfrm>
              <a:off x="5285067" y="5910316"/>
              <a:ext cx="3573949" cy="770694"/>
              <a:chOff x="3391836" y="6317515"/>
              <a:chExt cx="3573949" cy="770694"/>
            </a:xfrm>
          </p:grpSpPr>
          <p:pic>
            <p:nvPicPr>
              <p:cNvPr id="77" name="Image 76">
                <a:extLst>
                  <a:ext uri="{FF2B5EF4-FFF2-40B4-BE49-F238E27FC236}">
                    <a16:creationId xmlns:a16="http://schemas.microsoft.com/office/drawing/2014/main" id="{ABAE6E66-858D-1CC3-F7F0-4F5508B39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5245677" y="6216469"/>
                <a:ext cx="151381" cy="540647"/>
              </a:xfrm>
              <a:prstGeom prst="rect">
                <a:avLst/>
              </a:prstGeom>
            </p:spPr>
          </p:pic>
          <p:sp>
            <p:nvSpPr>
              <p:cNvPr id="78" name="Triangle isocèle 77">
                <a:extLst>
                  <a:ext uri="{FF2B5EF4-FFF2-40B4-BE49-F238E27FC236}">
                    <a16:creationId xmlns:a16="http://schemas.microsoft.com/office/drawing/2014/main" id="{D6A99A79-E0F7-3321-3800-0DEB70DFCCFE}"/>
                  </a:ext>
                </a:extLst>
              </p:cNvPr>
              <p:cNvSpPr/>
              <p:nvPr/>
            </p:nvSpPr>
            <p:spPr>
              <a:xfrm>
                <a:off x="4872290" y="6831689"/>
                <a:ext cx="202405" cy="174487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riangle isocèle 78">
                <a:extLst>
                  <a:ext uri="{FF2B5EF4-FFF2-40B4-BE49-F238E27FC236}">
                    <a16:creationId xmlns:a16="http://schemas.microsoft.com/office/drawing/2014/main" id="{4CDA0E6C-A0E5-B7E3-09D0-BA2E579CBEC1}"/>
                  </a:ext>
                </a:extLst>
              </p:cNvPr>
              <p:cNvSpPr/>
              <p:nvPr/>
            </p:nvSpPr>
            <p:spPr>
              <a:xfrm>
                <a:off x="3391836" y="6831689"/>
                <a:ext cx="202405" cy="17448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8136D413-DDF2-4E59-AAC5-2DDBD5A7715B}"/>
                  </a:ext>
                </a:extLst>
              </p:cNvPr>
              <p:cNvSpPr txBox="1"/>
              <p:nvPr/>
            </p:nvSpPr>
            <p:spPr>
              <a:xfrm>
                <a:off x="3446419" y="6317515"/>
                <a:ext cx="1565429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kumimoji="0" lang="en-US" sz="1600" u="none" strike="noStrike" kern="120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itchFamily="34" charset="-128"/>
                    <a:cs typeface="Arial" panose="020B0604020202020204" pitchFamily="34" charset="0"/>
                  </a:rPr>
                  <a:t>Oral LEN 300 mg</a:t>
                </a:r>
                <a:endParaRPr lang="en-US" sz="1600"/>
              </a:p>
            </p:txBody>
          </p:sp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28F755AB-BAD9-1022-7B0F-581FF52BE69B}"/>
                  </a:ext>
                </a:extLst>
              </p:cNvPr>
              <p:cNvSpPr txBox="1"/>
              <p:nvPr/>
            </p:nvSpPr>
            <p:spPr>
              <a:xfrm>
                <a:off x="5591691" y="6317515"/>
                <a:ext cx="1374094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kumimoji="0" lang="en-US" sz="1600" u="none" strike="noStrike" kern="120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itchFamily="34" charset="-128"/>
                    <a:cs typeface="Arial" panose="020B0604020202020204" pitchFamily="34" charset="0"/>
                  </a:rPr>
                  <a:t>SC LEN 927mg</a:t>
                </a:r>
                <a:endParaRPr lang="en-US" sz="1600"/>
              </a:p>
            </p:txBody>
          </p:sp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720CB84E-CF0E-2E47-955B-93A239D9A436}"/>
                  </a:ext>
                </a:extLst>
              </p:cNvPr>
              <p:cNvSpPr txBox="1"/>
              <p:nvPr/>
            </p:nvSpPr>
            <p:spPr>
              <a:xfrm>
                <a:off x="3625516" y="6749655"/>
                <a:ext cx="1198085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kumimoji="0" lang="en-US" sz="1600" u="none" strike="noStrike" kern="120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itchFamily="34" charset="-128"/>
                    <a:cs typeface="Arial" panose="020B0604020202020204" pitchFamily="34" charset="0"/>
                  </a:rPr>
                  <a:t>Intensive PK</a:t>
                </a:r>
                <a:endParaRPr lang="en-US" sz="1600"/>
              </a:p>
            </p:txBody>
          </p:sp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D4CBA751-263E-342A-1F56-2D04C2D09BCC}"/>
                  </a:ext>
                </a:extLst>
              </p:cNvPr>
              <p:cNvSpPr txBox="1"/>
              <p:nvPr/>
            </p:nvSpPr>
            <p:spPr>
              <a:xfrm>
                <a:off x="5105970" y="6749655"/>
                <a:ext cx="1661480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kumimoji="0" lang="en-US" sz="1600" u="none" strike="noStrike" kern="120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itchFamily="34" charset="-128"/>
                    <a:cs typeface="Arial" panose="020B0604020202020204" pitchFamily="34" charset="0"/>
                  </a:rPr>
                  <a:t>Single anytime PK</a:t>
                </a:r>
                <a:endParaRPr lang="en-US" sz="1600"/>
              </a:p>
            </p:txBody>
          </p: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5F3C3945-77BA-1A47-AEA0-D483AA450E73}"/>
                </a:ext>
              </a:extLst>
            </p:cNvPr>
            <p:cNvGrpSpPr/>
            <p:nvPr/>
          </p:nvGrpSpPr>
          <p:grpSpPr>
            <a:xfrm>
              <a:off x="4070616" y="3014965"/>
              <a:ext cx="252000" cy="118800"/>
              <a:chOff x="287679" y="6005804"/>
              <a:chExt cx="566652" cy="239891"/>
            </a:xfrm>
          </p:grpSpPr>
          <p:sp>
            <p:nvSpPr>
              <p:cNvPr id="85" name="Rectangle : avec coins arrondis en haut 223">
                <a:extLst>
                  <a:ext uri="{FF2B5EF4-FFF2-40B4-BE49-F238E27FC236}">
                    <a16:creationId xmlns:a16="http://schemas.microsoft.com/office/drawing/2014/main" id="{69D53C60-7E62-3C41-B6A9-29095EA2AAD8}"/>
                  </a:ext>
                </a:extLst>
              </p:cNvPr>
              <p:cNvSpPr/>
              <p:nvPr/>
            </p:nvSpPr>
            <p:spPr bwMode="auto">
              <a:xfrm rot="16200000">
                <a:off x="309397" y="5984087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Rectangle : avec coins arrondis en haut 224">
                <a:extLst>
                  <a:ext uri="{FF2B5EF4-FFF2-40B4-BE49-F238E27FC236}">
                    <a16:creationId xmlns:a16="http://schemas.microsoft.com/office/drawing/2014/main" id="{0F4959E0-9874-1049-A7D9-43CB8A0601F0}"/>
                  </a:ext>
                </a:extLst>
              </p:cNvPr>
              <p:cNvSpPr/>
              <p:nvPr/>
            </p:nvSpPr>
            <p:spPr bwMode="auto">
              <a:xfrm rot="5400000">
                <a:off x="592723" y="5984086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D29AB052-BF61-E944-BDD4-C05D4BDDAEC6}"/>
                </a:ext>
              </a:extLst>
            </p:cNvPr>
            <p:cNvGrpSpPr/>
            <p:nvPr/>
          </p:nvGrpSpPr>
          <p:grpSpPr>
            <a:xfrm>
              <a:off x="4416659" y="3213507"/>
              <a:ext cx="252000" cy="118800"/>
              <a:chOff x="287679" y="6005804"/>
              <a:chExt cx="566652" cy="239891"/>
            </a:xfrm>
          </p:grpSpPr>
          <p:sp>
            <p:nvSpPr>
              <p:cNvPr id="89" name="Rectangle : avec coins arrondis en haut 223">
                <a:extLst>
                  <a:ext uri="{FF2B5EF4-FFF2-40B4-BE49-F238E27FC236}">
                    <a16:creationId xmlns:a16="http://schemas.microsoft.com/office/drawing/2014/main" id="{9341B717-0366-F34C-876A-CACEF7AF6162}"/>
                  </a:ext>
                </a:extLst>
              </p:cNvPr>
              <p:cNvSpPr/>
              <p:nvPr/>
            </p:nvSpPr>
            <p:spPr bwMode="auto">
              <a:xfrm rot="16200000">
                <a:off x="309397" y="5984087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Rectangle : avec coins arrondis en haut 224">
                <a:extLst>
                  <a:ext uri="{FF2B5EF4-FFF2-40B4-BE49-F238E27FC236}">
                    <a16:creationId xmlns:a16="http://schemas.microsoft.com/office/drawing/2014/main" id="{F8AEA26A-CC0E-3041-8831-AC5C726BF54E}"/>
                  </a:ext>
                </a:extLst>
              </p:cNvPr>
              <p:cNvSpPr/>
              <p:nvPr/>
            </p:nvSpPr>
            <p:spPr bwMode="auto">
              <a:xfrm rot="5400000">
                <a:off x="592723" y="5984086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1" name="Groupe 90">
              <a:extLst>
                <a:ext uri="{FF2B5EF4-FFF2-40B4-BE49-F238E27FC236}">
                  <a16:creationId xmlns:a16="http://schemas.microsoft.com/office/drawing/2014/main" id="{E7327EAF-5B32-D04D-97C7-78EDE2A98D3C}"/>
                </a:ext>
              </a:extLst>
            </p:cNvPr>
            <p:cNvGrpSpPr/>
            <p:nvPr/>
          </p:nvGrpSpPr>
          <p:grpSpPr>
            <a:xfrm>
              <a:off x="4074200" y="3213507"/>
              <a:ext cx="252000" cy="118800"/>
              <a:chOff x="287679" y="6005804"/>
              <a:chExt cx="566652" cy="239891"/>
            </a:xfrm>
          </p:grpSpPr>
          <p:sp>
            <p:nvSpPr>
              <p:cNvPr id="92" name="Rectangle : avec coins arrondis en haut 223">
                <a:extLst>
                  <a:ext uri="{FF2B5EF4-FFF2-40B4-BE49-F238E27FC236}">
                    <a16:creationId xmlns:a16="http://schemas.microsoft.com/office/drawing/2014/main" id="{FF96C253-D9DD-C446-9D4D-B24E31D90DFB}"/>
                  </a:ext>
                </a:extLst>
              </p:cNvPr>
              <p:cNvSpPr/>
              <p:nvPr/>
            </p:nvSpPr>
            <p:spPr bwMode="auto">
              <a:xfrm rot="16200000">
                <a:off x="309397" y="5984087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Rectangle : avec coins arrondis en haut 224">
                <a:extLst>
                  <a:ext uri="{FF2B5EF4-FFF2-40B4-BE49-F238E27FC236}">
                    <a16:creationId xmlns:a16="http://schemas.microsoft.com/office/drawing/2014/main" id="{9E9A4601-A997-9043-9C52-1B66F56CDE20}"/>
                  </a:ext>
                </a:extLst>
              </p:cNvPr>
              <p:cNvSpPr/>
              <p:nvPr/>
            </p:nvSpPr>
            <p:spPr bwMode="auto">
              <a:xfrm rot="5400000">
                <a:off x="592723" y="5984086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3ADE33C3-7C85-4048-A996-24A2E86AB786}"/>
                </a:ext>
              </a:extLst>
            </p:cNvPr>
            <p:cNvGrpSpPr/>
            <p:nvPr/>
          </p:nvGrpSpPr>
          <p:grpSpPr>
            <a:xfrm>
              <a:off x="4420909" y="3009001"/>
              <a:ext cx="252000" cy="118800"/>
              <a:chOff x="287679" y="6005804"/>
              <a:chExt cx="566652" cy="239891"/>
            </a:xfrm>
          </p:grpSpPr>
          <p:sp>
            <p:nvSpPr>
              <p:cNvPr id="95" name="Rectangle : avec coins arrondis en haut 223">
                <a:extLst>
                  <a:ext uri="{FF2B5EF4-FFF2-40B4-BE49-F238E27FC236}">
                    <a16:creationId xmlns:a16="http://schemas.microsoft.com/office/drawing/2014/main" id="{1A995D51-465C-A347-9E42-5C6474C12F97}"/>
                  </a:ext>
                </a:extLst>
              </p:cNvPr>
              <p:cNvSpPr/>
              <p:nvPr/>
            </p:nvSpPr>
            <p:spPr bwMode="auto">
              <a:xfrm rot="16200000">
                <a:off x="309397" y="5984087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Rectangle : avec coins arrondis en haut 224">
                <a:extLst>
                  <a:ext uri="{FF2B5EF4-FFF2-40B4-BE49-F238E27FC236}">
                    <a16:creationId xmlns:a16="http://schemas.microsoft.com/office/drawing/2014/main" id="{17CFBD64-0E46-B743-A536-24E8DF825BB7}"/>
                  </a:ext>
                </a:extLst>
              </p:cNvPr>
              <p:cNvSpPr/>
              <p:nvPr/>
            </p:nvSpPr>
            <p:spPr bwMode="auto">
              <a:xfrm rot="5400000">
                <a:off x="592723" y="5984086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7606F563-DFCE-E148-93C3-1E517DD13686}"/>
                </a:ext>
              </a:extLst>
            </p:cNvPr>
            <p:cNvGrpSpPr/>
            <p:nvPr/>
          </p:nvGrpSpPr>
          <p:grpSpPr>
            <a:xfrm>
              <a:off x="6004360" y="3040064"/>
              <a:ext cx="252000" cy="118800"/>
              <a:chOff x="287679" y="6005804"/>
              <a:chExt cx="566652" cy="239891"/>
            </a:xfrm>
          </p:grpSpPr>
          <p:sp>
            <p:nvSpPr>
              <p:cNvPr id="98" name="Rectangle : avec coins arrondis en haut 223">
                <a:extLst>
                  <a:ext uri="{FF2B5EF4-FFF2-40B4-BE49-F238E27FC236}">
                    <a16:creationId xmlns:a16="http://schemas.microsoft.com/office/drawing/2014/main" id="{47BE6886-CD44-DC4A-9487-CC8D35AAFFED}"/>
                  </a:ext>
                </a:extLst>
              </p:cNvPr>
              <p:cNvSpPr/>
              <p:nvPr/>
            </p:nvSpPr>
            <p:spPr bwMode="auto">
              <a:xfrm rot="16200000">
                <a:off x="309397" y="5984087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Rectangle : avec coins arrondis en haut 224">
                <a:extLst>
                  <a:ext uri="{FF2B5EF4-FFF2-40B4-BE49-F238E27FC236}">
                    <a16:creationId xmlns:a16="http://schemas.microsoft.com/office/drawing/2014/main" id="{A1E28DA3-93D5-6F45-984A-E3668FCFAE3F}"/>
                  </a:ext>
                </a:extLst>
              </p:cNvPr>
              <p:cNvSpPr/>
              <p:nvPr/>
            </p:nvSpPr>
            <p:spPr bwMode="auto">
              <a:xfrm rot="5400000">
                <a:off x="592723" y="5984086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0" name="Groupe 99">
              <a:extLst>
                <a:ext uri="{FF2B5EF4-FFF2-40B4-BE49-F238E27FC236}">
                  <a16:creationId xmlns:a16="http://schemas.microsoft.com/office/drawing/2014/main" id="{C48D18BB-5031-8640-AC51-E4AB814AF609}"/>
                </a:ext>
              </a:extLst>
            </p:cNvPr>
            <p:cNvGrpSpPr/>
            <p:nvPr/>
          </p:nvGrpSpPr>
          <p:grpSpPr>
            <a:xfrm>
              <a:off x="4061649" y="4673443"/>
              <a:ext cx="252000" cy="118800"/>
              <a:chOff x="287679" y="6005804"/>
              <a:chExt cx="566652" cy="239891"/>
            </a:xfrm>
          </p:grpSpPr>
          <p:sp>
            <p:nvSpPr>
              <p:cNvPr id="101" name="Rectangle : avec coins arrondis en haut 223">
                <a:extLst>
                  <a:ext uri="{FF2B5EF4-FFF2-40B4-BE49-F238E27FC236}">
                    <a16:creationId xmlns:a16="http://schemas.microsoft.com/office/drawing/2014/main" id="{16181CCD-B53D-AE42-AE65-26C332C242DC}"/>
                  </a:ext>
                </a:extLst>
              </p:cNvPr>
              <p:cNvSpPr/>
              <p:nvPr/>
            </p:nvSpPr>
            <p:spPr bwMode="auto">
              <a:xfrm rot="16200000">
                <a:off x="309397" y="5984087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ectangle : avec coins arrondis en haut 224">
                <a:extLst>
                  <a:ext uri="{FF2B5EF4-FFF2-40B4-BE49-F238E27FC236}">
                    <a16:creationId xmlns:a16="http://schemas.microsoft.com/office/drawing/2014/main" id="{15A7CDF0-34D6-B54B-B1EC-1C9CEA51854E}"/>
                  </a:ext>
                </a:extLst>
              </p:cNvPr>
              <p:cNvSpPr/>
              <p:nvPr/>
            </p:nvSpPr>
            <p:spPr bwMode="auto">
              <a:xfrm rot="5400000">
                <a:off x="592723" y="5984086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id="{31B792BA-C26C-8E4F-AB6A-A1220969A8F7}"/>
                </a:ext>
              </a:extLst>
            </p:cNvPr>
            <p:cNvGrpSpPr/>
            <p:nvPr/>
          </p:nvGrpSpPr>
          <p:grpSpPr>
            <a:xfrm>
              <a:off x="4407692" y="4871985"/>
              <a:ext cx="252000" cy="118800"/>
              <a:chOff x="287679" y="6005804"/>
              <a:chExt cx="566652" cy="239891"/>
            </a:xfrm>
          </p:grpSpPr>
          <p:sp>
            <p:nvSpPr>
              <p:cNvPr id="104" name="Rectangle : avec coins arrondis en haut 223">
                <a:extLst>
                  <a:ext uri="{FF2B5EF4-FFF2-40B4-BE49-F238E27FC236}">
                    <a16:creationId xmlns:a16="http://schemas.microsoft.com/office/drawing/2014/main" id="{7B6D69C9-2506-E848-A20C-58683A24DBD4}"/>
                  </a:ext>
                </a:extLst>
              </p:cNvPr>
              <p:cNvSpPr/>
              <p:nvPr/>
            </p:nvSpPr>
            <p:spPr bwMode="auto">
              <a:xfrm rot="16200000">
                <a:off x="309397" y="5984087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Rectangle : avec coins arrondis en haut 224">
                <a:extLst>
                  <a:ext uri="{FF2B5EF4-FFF2-40B4-BE49-F238E27FC236}">
                    <a16:creationId xmlns:a16="http://schemas.microsoft.com/office/drawing/2014/main" id="{6428F37F-FD83-2046-A1DC-A52AF5E32F7E}"/>
                  </a:ext>
                </a:extLst>
              </p:cNvPr>
              <p:cNvSpPr/>
              <p:nvPr/>
            </p:nvSpPr>
            <p:spPr bwMode="auto">
              <a:xfrm rot="5400000">
                <a:off x="592723" y="5984086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6" name="Groupe 105">
              <a:extLst>
                <a:ext uri="{FF2B5EF4-FFF2-40B4-BE49-F238E27FC236}">
                  <a16:creationId xmlns:a16="http://schemas.microsoft.com/office/drawing/2014/main" id="{0F73B4AE-EB4C-444D-841F-993A48A46104}"/>
                </a:ext>
              </a:extLst>
            </p:cNvPr>
            <p:cNvGrpSpPr/>
            <p:nvPr/>
          </p:nvGrpSpPr>
          <p:grpSpPr>
            <a:xfrm>
              <a:off x="4065233" y="4871985"/>
              <a:ext cx="252000" cy="118800"/>
              <a:chOff x="287679" y="6005804"/>
              <a:chExt cx="566652" cy="239891"/>
            </a:xfrm>
          </p:grpSpPr>
          <p:sp>
            <p:nvSpPr>
              <p:cNvPr id="107" name="Rectangle : avec coins arrondis en haut 223">
                <a:extLst>
                  <a:ext uri="{FF2B5EF4-FFF2-40B4-BE49-F238E27FC236}">
                    <a16:creationId xmlns:a16="http://schemas.microsoft.com/office/drawing/2014/main" id="{72C21DB5-5A73-B747-BE15-666F64A7B8A8}"/>
                  </a:ext>
                </a:extLst>
              </p:cNvPr>
              <p:cNvSpPr/>
              <p:nvPr/>
            </p:nvSpPr>
            <p:spPr bwMode="auto">
              <a:xfrm rot="16200000">
                <a:off x="309397" y="5984087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Rectangle : avec coins arrondis en haut 224">
                <a:extLst>
                  <a:ext uri="{FF2B5EF4-FFF2-40B4-BE49-F238E27FC236}">
                    <a16:creationId xmlns:a16="http://schemas.microsoft.com/office/drawing/2014/main" id="{993DFB86-B3A4-3B4A-9BA6-33E6E333B65A}"/>
                  </a:ext>
                </a:extLst>
              </p:cNvPr>
              <p:cNvSpPr/>
              <p:nvPr/>
            </p:nvSpPr>
            <p:spPr bwMode="auto">
              <a:xfrm rot="5400000">
                <a:off x="592723" y="5984086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D1A33C77-DAE5-3C4B-A41D-AA871B834FB7}"/>
                </a:ext>
              </a:extLst>
            </p:cNvPr>
            <p:cNvGrpSpPr/>
            <p:nvPr/>
          </p:nvGrpSpPr>
          <p:grpSpPr>
            <a:xfrm>
              <a:off x="4411942" y="4667479"/>
              <a:ext cx="252000" cy="118800"/>
              <a:chOff x="287679" y="6005804"/>
              <a:chExt cx="566652" cy="239891"/>
            </a:xfrm>
          </p:grpSpPr>
          <p:sp>
            <p:nvSpPr>
              <p:cNvPr id="110" name="Rectangle : avec coins arrondis en haut 223">
                <a:extLst>
                  <a:ext uri="{FF2B5EF4-FFF2-40B4-BE49-F238E27FC236}">
                    <a16:creationId xmlns:a16="http://schemas.microsoft.com/office/drawing/2014/main" id="{6E7DB25E-37DF-9D41-A1DB-582D9B88F20C}"/>
                  </a:ext>
                </a:extLst>
              </p:cNvPr>
              <p:cNvSpPr/>
              <p:nvPr/>
            </p:nvSpPr>
            <p:spPr bwMode="auto">
              <a:xfrm rot="16200000">
                <a:off x="309397" y="5984087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Rectangle : avec coins arrondis en haut 224">
                <a:extLst>
                  <a:ext uri="{FF2B5EF4-FFF2-40B4-BE49-F238E27FC236}">
                    <a16:creationId xmlns:a16="http://schemas.microsoft.com/office/drawing/2014/main" id="{DB135D99-7137-2141-8C20-D8F47531F1F8}"/>
                  </a:ext>
                </a:extLst>
              </p:cNvPr>
              <p:cNvSpPr/>
              <p:nvPr/>
            </p:nvSpPr>
            <p:spPr bwMode="auto">
              <a:xfrm rot="5400000">
                <a:off x="592723" y="5984086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id="{89770B17-9F0B-E849-91ED-35D5AD17E1C2}"/>
                </a:ext>
              </a:extLst>
            </p:cNvPr>
            <p:cNvGrpSpPr/>
            <p:nvPr/>
          </p:nvGrpSpPr>
          <p:grpSpPr>
            <a:xfrm>
              <a:off x="5089750" y="6041709"/>
              <a:ext cx="252000" cy="118800"/>
              <a:chOff x="287679" y="6005804"/>
              <a:chExt cx="566652" cy="239891"/>
            </a:xfrm>
          </p:grpSpPr>
          <p:sp>
            <p:nvSpPr>
              <p:cNvPr id="114" name="Rectangle : avec coins arrondis en haut 223">
                <a:extLst>
                  <a:ext uri="{FF2B5EF4-FFF2-40B4-BE49-F238E27FC236}">
                    <a16:creationId xmlns:a16="http://schemas.microsoft.com/office/drawing/2014/main" id="{68414157-8A80-5543-A0BE-64807EF288D1}"/>
                  </a:ext>
                </a:extLst>
              </p:cNvPr>
              <p:cNvSpPr/>
              <p:nvPr/>
            </p:nvSpPr>
            <p:spPr bwMode="auto">
              <a:xfrm rot="16200000">
                <a:off x="309397" y="5984087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Rectangle : avec coins arrondis en haut 224">
                <a:extLst>
                  <a:ext uri="{FF2B5EF4-FFF2-40B4-BE49-F238E27FC236}">
                    <a16:creationId xmlns:a16="http://schemas.microsoft.com/office/drawing/2014/main" id="{FAC7F510-3653-C940-AC31-C1FC8A17FE9C}"/>
                  </a:ext>
                </a:extLst>
              </p:cNvPr>
              <p:cNvSpPr/>
              <p:nvPr/>
            </p:nvSpPr>
            <p:spPr bwMode="auto">
              <a:xfrm rot="5400000">
                <a:off x="592723" y="5984086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D70D3462-2FC0-1FDF-3EE0-480B5A8F28C0}"/>
              </a:ext>
            </a:extLst>
          </p:cNvPr>
          <p:cNvSpPr/>
          <p:nvPr/>
        </p:nvSpPr>
        <p:spPr>
          <a:xfrm>
            <a:off x="9364796" y="6454469"/>
            <a:ext cx="2812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 err="1"/>
              <a:t>Jogiraju</a:t>
            </a:r>
            <a:r>
              <a:rPr lang="en-GB" sz="1400" i="1" dirty="0"/>
              <a:t> V, AIDS 2022, Abs. PESUB22</a:t>
            </a:r>
          </a:p>
        </p:txBody>
      </p:sp>
    </p:spTree>
    <p:extLst>
      <p:ext uri="{BB962C8B-B14F-4D97-AF65-F5344CB8AC3E}">
        <p14:creationId xmlns:p14="http://schemas.microsoft.com/office/powerpoint/2010/main" val="339528997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08">
            <a:extLst>
              <a:ext uri="{FF2B5EF4-FFF2-40B4-BE49-F238E27FC236}">
                <a16:creationId xmlns:a16="http://schemas.microsoft.com/office/drawing/2014/main" id="{F72A749C-FA43-55E3-62BC-1C538B3E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6" y="1437032"/>
            <a:ext cx="53223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2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Mean plasma LEN concentration, ng/mL (90% CI)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0D7C894-DC3A-1EE7-8EE9-1B12BA90D111}"/>
              </a:ext>
            </a:extLst>
          </p:cNvPr>
          <p:cNvGrpSpPr/>
          <p:nvPr/>
        </p:nvGrpSpPr>
        <p:grpSpPr>
          <a:xfrm>
            <a:off x="2373855" y="1866653"/>
            <a:ext cx="7687649" cy="2306442"/>
            <a:chOff x="2373855" y="1866653"/>
            <a:chExt cx="7687649" cy="2306442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D1B15800-1D33-3DC8-CAD1-25B617141210}"/>
                </a:ext>
              </a:extLst>
            </p:cNvPr>
            <p:cNvSpPr/>
            <p:nvPr/>
          </p:nvSpPr>
          <p:spPr>
            <a:xfrm>
              <a:off x="2823809" y="1912115"/>
              <a:ext cx="507999" cy="17288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Freeform 139">
              <a:extLst>
                <a:ext uri="{FF2B5EF4-FFF2-40B4-BE49-F238E27FC236}">
                  <a16:creationId xmlns:a16="http://schemas.microsoft.com/office/drawing/2014/main" id="{D580CACC-4762-0334-2453-B3D63F094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72" y="2148122"/>
              <a:ext cx="7108825" cy="463636"/>
            </a:xfrm>
            <a:custGeom>
              <a:avLst/>
              <a:gdLst>
                <a:gd name="T0" fmla="*/ 4138 w 4478"/>
                <a:gd name="T1" fmla="*/ 150 h 332"/>
                <a:gd name="T2" fmla="*/ 3168 w 4478"/>
                <a:gd name="T3" fmla="*/ 55 h 332"/>
                <a:gd name="T4" fmla="*/ 2487 w 4478"/>
                <a:gd name="T5" fmla="*/ 9 h 332"/>
                <a:gd name="T6" fmla="*/ 1573 w 4478"/>
                <a:gd name="T7" fmla="*/ 0 h 332"/>
                <a:gd name="T8" fmla="*/ 932 w 4478"/>
                <a:gd name="T9" fmla="*/ 162 h 332"/>
                <a:gd name="T10" fmla="*/ 616 w 4478"/>
                <a:gd name="T11" fmla="*/ 225 h 332"/>
                <a:gd name="T12" fmla="*/ 416 w 4478"/>
                <a:gd name="T13" fmla="*/ 226 h 332"/>
                <a:gd name="T14" fmla="*/ 337 w 4478"/>
                <a:gd name="T15" fmla="*/ 221 h 332"/>
                <a:gd name="T16" fmla="*/ 315 w 4478"/>
                <a:gd name="T17" fmla="*/ 232 h 332"/>
                <a:gd name="T18" fmla="*/ 302 w 4478"/>
                <a:gd name="T19" fmla="*/ 242 h 332"/>
                <a:gd name="T20" fmla="*/ 254 w 4478"/>
                <a:gd name="T21" fmla="*/ 227 h 332"/>
                <a:gd name="T22" fmla="*/ 186 w 4478"/>
                <a:gd name="T23" fmla="*/ 162 h 332"/>
                <a:gd name="T24" fmla="*/ 163 w 4478"/>
                <a:gd name="T25" fmla="*/ 159 h 332"/>
                <a:gd name="T26" fmla="*/ 153 w 4478"/>
                <a:gd name="T27" fmla="*/ 147 h 332"/>
                <a:gd name="T28" fmla="*/ 136 w 4478"/>
                <a:gd name="T29" fmla="*/ 258 h 332"/>
                <a:gd name="T30" fmla="*/ 42 w 4478"/>
                <a:gd name="T31" fmla="*/ 175 h 332"/>
                <a:gd name="T32" fmla="*/ 15 w 4478"/>
                <a:gd name="T33" fmla="*/ 140 h 332"/>
                <a:gd name="T34" fmla="*/ 0 w 4478"/>
                <a:gd name="T35" fmla="*/ 232 h 332"/>
                <a:gd name="T36" fmla="*/ 37 w 4478"/>
                <a:gd name="T37" fmla="*/ 233 h 332"/>
                <a:gd name="T38" fmla="*/ 119 w 4478"/>
                <a:gd name="T39" fmla="*/ 332 h 332"/>
                <a:gd name="T40" fmla="*/ 136 w 4478"/>
                <a:gd name="T41" fmla="*/ 303 h 332"/>
                <a:gd name="T42" fmla="*/ 149 w 4478"/>
                <a:gd name="T43" fmla="*/ 239 h 332"/>
                <a:gd name="T44" fmla="*/ 175 w 4478"/>
                <a:gd name="T45" fmla="*/ 226 h 332"/>
                <a:gd name="T46" fmla="*/ 208 w 4478"/>
                <a:gd name="T47" fmla="*/ 255 h 332"/>
                <a:gd name="T48" fmla="*/ 275 w 4478"/>
                <a:gd name="T49" fmla="*/ 320 h 332"/>
                <a:gd name="T50" fmla="*/ 296 w 4478"/>
                <a:gd name="T51" fmla="*/ 295 h 332"/>
                <a:gd name="T52" fmla="*/ 307 w 4478"/>
                <a:gd name="T53" fmla="*/ 303 h 332"/>
                <a:gd name="T54" fmla="*/ 368 w 4478"/>
                <a:gd name="T55" fmla="*/ 272 h 332"/>
                <a:gd name="T56" fmla="*/ 510 w 4478"/>
                <a:gd name="T57" fmla="*/ 279 h 332"/>
                <a:gd name="T58" fmla="*/ 779 w 4478"/>
                <a:gd name="T59" fmla="*/ 302 h 332"/>
                <a:gd name="T60" fmla="*/ 1103 w 4478"/>
                <a:gd name="T61" fmla="*/ 259 h 332"/>
                <a:gd name="T62" fmla="*/ 1895 w 4478"/>
                <a:gd name="T63" fmla="*/ 106 h 332"/>
                <a:gd name="T64" fmla="*/ 3513 w 4478"/>
                <a:gd name="T65" fmla="*/ 204 h 332"/>
                <a:gd name="T66" fmla="*/ 4141 w 4478"/>
                <a:gd name="T67" fmla="*/ 243 h 332"/>
                <a:gd name="T68" fmla="*/ 4478 w 4478"/>
                <a:gd name="T69" fmla="*/ 20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78" h="332">
                  <a:moveTo>
                    <a:pt x="4478" y="208"/>
                  </a:moveTo>
                  <a:lnTo>
                    <a:pt x="4138" y="150"/>
                  </a:lnTo>
                  <a:lnTo>
                    <a:pt x="3824" y="138"/>
                  </a:lnTo>
                  <a:lnTo>
                    <a:pt x="3168" y="55"/>
                  </a:lnTo>
                  <a:lnTo>
                    <a:pt x="2878" y="22"/>
                  </a:lnTo>
                  <a:lnTo>
                    <a:pt x="2487" y="9"/>
                  </a:lnTo>
                  <a:lnTo>
                    <a:pt x="2065" y="1"/>
                  </a:lnTo>
                  <a:lnTo>
                    <a:pt x="1573" y="0"/>
                  </a:lnTo>
                  <a:lnTo>
                    <a:pt x="1205" y="85"/>
                  </a:lnTo>
                  <a:lnTo>
                    <a:pt x="932" y="162"/>
                  </a:lnTo>
                  <a:lnTo>
                    <a:pt x="780" y="225"/>
                  </a:lnTo>
                  <a:lnTo>
                    <a:pt x="616" y="225"/>
                  </a:lnTo>
                  <a:lnTo>
                    <a:pt x="464" y="216"/>
                  </a:lnTo>
                  <a:lnTo>
                    <a:pt x="416" y="226"/>
                  </a:lnTo>
                  <a:lnTo>
                    <a:pt x="366" y="197"/>
                  </a:lnTo>
                  <a:lnTo>
                    <a:pt x="337" y="221"/>
                  </a:lnTo>
                  <a:lnTo>
                    <a:pt x="337" y="234"/>
                  </a:lnTo>
                  <a:lnTo>
                    <a:pt x="315" y="232"/>
                  </a:lnTo>
                  <a:lnTo>
                    <a:pt x="302" y="191"/>
                  </a:lnTo>
                  <a:lnTo>
                    <a:pt x="302" y="242"/>
                  </a:lnTo>
                  <a:lnTo>
                    <a:pt x="283" y="255"/>
                  </a:lnTo>
                  <a:lnTo>
                    <a:pt x="254" y="227"/>
                  </a:lnTo>
                  <a:lnTo>
                    <a:pt x="186" y="178"/>
                  </a:lnTo>
                  <a:lnTo>
                    <a:pt x="186" y="162"/>
                  </a:lnTo>
                  <a:lnTo>
                    <a:pt x="176" y="146"/>
                  </a:lnTo>
                  <a:lnTo>
                    <a:pt x="163" y="159"/>
                  </a:lnTo>
                  <a:lnTo>
                    <a:pt x="153" y="159"/>
                  </a:lnTo>
                  <a:lnTo>
                    <a:pt x="153" y="147"/>
                  </a:lnTo>
                  <a:lnTo>
                    <a:pt x="136" y="109"/>
                  </a:lnTo>
                  <a:lnTo>
                    <a:pt x="136" y="258"/>
                  </a:lnTo>
                  <a:lnTo>
                    <a:pt x="110" y="270"/>
                  </a:lnTo>
                  <a:lnTo>
                    <a:pt x="42" y="175"/>
                  </a:lnTo>
                  <a:lnTo>
                    <a:pt x="15" y="163"/>
                  </a:lnTo>
                  <a:lnTo>
                    <a:pt x="15" y="140"/>
                  </a:lnTo>
                  <a:lnTo>
                    <a:pt x="0" y="105"/>
                  </a:lnTo>
                  <a:lnTo>
                    <a:pt x="0" y="232"/>
                  </a:lnTo>
                  <a:lnTo>
                    <a:pt x="21" y="242"/>
                  </a:lnTo>
                  <a:lnTo>
                    <a:pt x="37" y="233"/>
                  </a:lnTo>
                  <a:lnTo>
                    <a:pt x="79" y="291"/>
                  </a:lnTo>
                  <a:lnTo>
                    <a:pt x="119" y="332"/>
                  </a:lnTo>
                  <a:lnTo>
                    <a:pt x="136" y="316"/>
                  </a:lnTo>
                  <a:lnTo>
                    <a:pt x="136" y="303"/>
                  </a:lnTo>
                  <a:lnTo>
                    <a:pt x="149" y="292"/>
                  </a:lnTo>
                  <a:lnTo>
                    <a:pt x="149" y="239"/>
                  </a:lnTo>
                  <a:lnTo>
                    <a:pt x="162" y="244"/>
                  </a:lnTo>
                  <a:lnTo>
                    <a:pt x="175" y="226"/>
                  </a:lnTo>
                  <a:lnTo>
                    <a:pt x="187" y="249"/>
                  </a:lnTo>
                  <a:lnTo>
                    <a:pt x="208" y="255"/>
                  </a:lnTo>
                  <a:lnTo>
                    <a:pt x="214" y="265"/>
                  </a:lnTo>
                  <a:lnTo>
                    <a:pt x="275" y="320"/>
                  </a:lnTo>
                  <a:lnTo>
                    <a:pt x="296" y="321"/>
                  </a:lnTo>
                  <a:lnTo>
                    <a:pt x="296" y="295"/>
                  </a:lnTo>
                  <a:lnTo>
                    <a:pt x="307" y="286"/>
                  </a:lnTo>
                  <a:lnTo>
                    <a:pt x="307" y="303"/>
                  </a:lnTo>
                  <a:lnTo>
                    <a:pt x="336" y="303"/>
                  </a:lnTo>
                  <a:lnTo>
                    <a:pt x="368" y="272"/>
                  </a:lnTo>
                  <a:lnTo>
                    <a:pt x="412" y="290"/>
                  </a:lnTo>
                  <a:lnTo>
                    <a:pt x="510" y="279"/>
                  </a:lnTo>
                  <a:lnTo>
                    <a:pt x="605" y="296"/>
                  </a:lnTo>
                  <a:lnTo>
                    <a:pt x="779" y="302"/>
                  </a:lnTo>
                  <a:lnTo>
                    <a:pt x="940" y="256"/>
                  </a:lnTo>
                  <a:lnTo>
                    <a:pt x="1103" y="259"/>
                  </a:lnTo>
                  <a:lnTo>
                    <a:pt x="1584" y="135"/>
                  </a:lnTo>
                  <a:lnTo>
                    <a:pt x="1895" y="106"/>
                  </a:lnTo>
                  <a:lnTo>
                    <a:pt x="2880" y="108"/>
                  </a:lnTo>
                  <a:lnTo>
                    <a:pt x="3513" y="204"/>
                  </a:lnTo>
                  <a:lnTo>
                    <a:pt x="3829" y="217"/>
                  </a:lnTo>
                  <a:lnTo>
                    <a:pt x="4141" y="243"/>
                  </a:lnTo>
                  <a:lnTo>
                    <a:pt x="4478" y="282"/>
                  </a:lnTo>
                  <a:lnTo>
                    <a:pt x="4478" y="208"/>
                  </a:lnTo>
                  <a:close/>
                </a:path>
              </a:pathLst>
            </a:custGeom>
            <a:solidFill>
              <a:srgbClr val="0066CC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69C0BE6E-DF39-F3DE-6D5F-280BD7054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0145" y="2764989"/>
              <a:ext cx="32562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Phase 2/3 Regimen (Cohort 1: N=31)</a:t>
              </a:r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BBFFB5A5-EE9C-D73B-F65F-3D7A51989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809" y="2565675"/>
              <a:ext cx="22225" cy="349124"/>
            </a:xfrm>
            <a:custGeom>
              <a:avLst/>
              <a:gdLst>
                <a:gd name="T0" fmla="*/ 0 w 14"/>
                <a:gd name="T1" fmla="*/ 250 h 250"/>
                <a:gd name="T2" fmla="*/ 5 w 14"/>
                <a:gd name="T3" fmla="*/ 0 h 250"/>
                <a:gd name="T4" fmla="*/ 14 w 14"/>
                <a:gd name="T5" fmla="*/ 1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50">
                  <a:moveTo>
                    <a:pt x="0" y="250"/>
                  </a:moveTo>
                  <a:lnTo>
                    <a:pt x="5" y="0"/>
                  </a:lnTo>
                  <a:lnTo>
                    <a:pt x="14" y="137"/>
                  </a:lnTo>
                </a:path>
              </a:pathLst>
            </a:cu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0803CF31-553B-8BDC-72CB-0084E94CC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7609" y="2645274"/>
              <a:ext cx="71770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48" name="Groupe 147">
              <a:extLst>
                <a:ext uri="{FF2B5EF4-FFF2-40B4-BE49-F238E27FC236}">
                  <a16:creationId xmlns:a16="http://schemas.microsoft.com/office/drawing/2014/main" id="{DEA34535-1C03-81AE-8795-21A995F3C164}"/>
                </a:ext>
              </a:extLst>
            </p:cNvPr>
            <p:cNvGrpSpPr/>
            <p:nvPr/>
          </p:nvGrpSpPr>
          <p:grpSpPr>
            <a:xfrm>
              <a:off x="2653947" y="1959596"/>
              <a:ext cx="7305675" cy="1744222"/>
              <a:chOff x="1166813" y="2194919"/>
              <a:chExt cx="7305675" cy="1744222"/>
            </a:xfrm>
          </p:grpSpPr>
          <p:sp>
            <p:nvSpPr>
              <p:cNvPr id="58" name="Line 53">
                <a:extLst>
                  <a:ext uri="{FF2B5EF4-FFF2-40B4-BE49-F238E27FC236}">
                    <a16:creationId xmlns:a16="http://schemas.microsoft.com/office/drawing/2014/main" id="{3B7E8CA8-0ADA-057E-FC71-4B7CE9362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4550" y="387629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54">
                <a:extLst>
                  <a:ext uri="{FF2B5EF4-FFF2-40B4-BE49-F238E27FC236}">
                    <a16:creationId xmlns:a16="http://schemas.microsoft.com/office/drawing/2014/main" id="{8D045756-63A4-F901-F49C-EA4FA763B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475" y="3876298"/>
                <a:ext cx="7212013" cy="0"/>
              </a:xfrm>
              <a:custGeom>
                <a:avLst/>
                <a:gdLst>
                  <a:gd name="T0" fmla="*/ 4543 w 4543"/>
                  <a:gd name="T1" fmla="*/ 4538 w 4543"/>
                  <a:gd name="T2" fmla="*/ 4217 w 4543"/>
                  <a:gd name="T3" fmla="*/ 3896 w 4543"/>
                  <a:gd name="T4" fmla="*/ 3575 w 4543"/>
                  <a:gd name="T5" fmla="*/ 3255 w 4543"/>
                  <a:gd name="T6" fmla="*/ 2934 w 4543"/>
                  <a:gd name="T7" fmla="*/ 2613 w 4543"/>
                  <a:gd name="T8" fmla="*/ 2293 w 4543"/>
                  <a:gd name="T9" fmla="*/ 1972 w 4543"/>
                  <a:gd name="T10" fmla="*/ 1651 w 4543"/>
                  <a:gd name="T11" fmla="*/ 1331 w 4543"/>
                  <a:gd name="T12" fmla="*/ 1010 w 4543"/>
                  <a:gd name="T13" fmla="*/ 689 w 4543"/>
                  <a:gd name="T14" fmla="*/ 368 w 4543"/>
                  <a:gd name="T15" fmla="*/ 48 w 4543"/>
                  <a:gd name="T16" fmla="*/ 0 w 45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</a:cxnLst>
                <a:rect l="0" t="0" r="r" b="b"/>
                <a:pathLst>
                  <a:path w="4543">
                    <a:moveTo>
                      <a:pt x="4543" y="0"/>
                    </a:moveTo>
                    <a:lnTo>
                      <a:pt x="4538" y="0"/>
                    </a:lnTo>
                    <a:lnTo>
                      <a:pt x="4217" y="0"/>
                    </a:lnTo>
                    <a:lnTo>
                      <a:pt x="3896" y="0"/>
                    </a:lnTo>
                    <a:lnTo>
                      <a:pt x="3575" y="0"/>
                    </a:lnTo>
                    <a:lnTo>
                      <a:pt x="3255" y="0"/>
                    </a:lnTo>
                    <a:lnTo>
                      <a:pt x="2934" y="0"/>
                    </a:lnTo>
                    <a:lnTo>
                      <a:pt x="2613" y="0"/>
                    </a:lnTo>
                    <a:lnTo>
                      <a:pt x="2293" y="0"/>
                    </a:lnTo>
                    <a:lnTo>
                      <a:pt x="1972" y="0"/>
                    </a:lnTo>
                    <a:lnTo>
                      <a:pt x="1651" y="0"/>
                    </a:lnTo>
                    <a:lnTo>
                      <a:pt x="1331" y="0"/>
                    </a:lnTo>
                    <a:lnTo>
                      <a:pt x="1010" y="0"/>
                    </a:lnTo>
                    <a:lnTo>
                      <a:pt x="689" y="0"/>
                    </a:lnTo>
                    <a:lnTo>
                      <a:pt x="368" y="0"/>
                    </a:lnTo>
                    <a:lnTo>
                      <a:pt x="48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55">
                <a:extLst>
                  <a:ext uri="{FF2B5EF4-FFF2-40B4-BE49-F238E27FC236}">
                    <a16:creationId xmlns:a16="http://schemas.microsoft.com/office/drawing/2014/main" id="{48F07833-7AA8-0B9B-D54B-B4065A421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8200" y="387629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56">
                <a:extLst>
                  <a:ext uri="{FF2B5EF4-FFF2-40B4-BE49-F238E27FC236}">
                    <a16:creationId xmlns:a16="http://schemas.microsoft.com/office/drawing/2014/main" id="{4FE6BEF1-3914-76DC-C75C-A475BC920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08613" y="387629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57">
                <a:extLst>
                  <a:ext uri="{FF2B5EF4-FFF2-40B4-BE49-F238E27FC236}">
                    <a16:creationId xmlns:a16="http://schemas.microsoft.com/office/drawing/2014/main" id="{EE6D91A3-A647-A15F-8443-2A621B505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27788" y="387629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58">
                <a:extLst>
                  <a:ext uri="{FF2B5EF4-FFF2-40B4-BE49-F238E27FC236}">
                    <a16:creationId xmlns:a16="http://schemas.microsoft.com/office/drawing/2014/main" id="{31688595-BC17-48EF-6BA4-1C1E5F7C2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35788" y="387629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59">
                <a:extLst>
                  <a:ext uri="{FF2B5EF4-FFF2-40B4-BE49-F238E27FC236}">
                    <a16:creationId xmlns:a16="http://schemas.microsoft.com/office/drawing/2014/main" id="{97DD8D04-0075-AAED-D8F7-6ABB6B640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45375" y="387629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Line 60">
                <a:extLst>
                  <a:ext uri="{FF2B5EF4-FFF2-40B4-BE49-F238E27FC236}">
                    <a16:creationId xmlns:a16="http://schemas.microsoft.com/office/drawing/2014/main" id="{AE3D94C4-641E-7181-F437-E3AA41DEF0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73438" y="387629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Line 61">
                <a:extLst>
                  <a:ext uri="{FF2B5EF4-FFF2-40B4-BE49-F238E27FC236}">
                    <a16:creationId xmlns:a16="http://schemas.microsoft.com/office/drawing/2014/main" id="{DE26FB5B-680B-CF09-FC27-FDCF5A560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1438" y="387629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Line 62">
                <a:extLst>
                  <a:ext uri="{FF2B5EF4-FFF2-40B4-BE49-F238E27FC236}">
                    <a16:creationId xmlns:a16="http://schemas.microsoft.com/office/drawing/2014/main" id="{090875C9-6843-ED6C-617B-9BFD135B3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1025" y="387629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Line 63">
                <a:extLst>
                  <a:ext uri="{FF2B5EF4-FFF2-40B4-BE49-F238E27FC236}">
                    <a16:creationId xmlns:a16="http://schemas.microsoft.com/office/drawing/2014/main" id="{46347ECF-D575-B1AA-210F-3143E3796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00613" y="387629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Line 64">
                <a:extLst>
                  <a:ext uri="{FF2B5EF4-FFF2-40B4-BE49-F238E27FC236}">
                    <a16:creationId xmlns:a16="http://schemas.microsoft.com/office/drawing/2014/main" id="{65BCB35C-00E7-C687-08F9-5E7F04C77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2274519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65">
                <a:extLst>
                  <a:ext uri="{FF2B5EF4-FFF2-40B4-BE49-F238E27FC236}">
                    <a16:creationId xmlns:a16="http://schemas.microsoft.com/office/drawing/2014/main" id="{B7A72336-C869-0A49-4910-33635EABD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475" y="2194919"/>
                <a:ext cx="0" cy="843482"/>
              </a:xfrm>
              <a:custGeom>
                <a:avLst/>
                <a:gdLst>
                  <a:gd name="T0" fmla="*/ 604 h 604"/>
                  <a:gd name="T1" fmla="*/ 491 h 604"/>
                  <a:gd name="T2" fmla="*/ 424 h 604"/>
                  <a:gd name="T3" fmla="*/ 319 h 604"/>
                  <a:gd name="T4" fmla="*/ 242 h 604"/>
                  <a:gd name="T5" fmla="*/ 183 h 604"/>
                  <a:gd name="T6" fmla="*/ 137 h 604"/>
                  <a:gd name="T7" fmla="*/ 95 h 604"/>
                  <a:gd name="T8" fmla="*/ 57 h 604"/>
                  <a:gd name="T9" fmla="*/ 28 h 604"/>
                  <a:gd name="T10" fmla="*/ 0 h 60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604">
                    <a:moveTo>
                      <a:pt x="0" y="604"/>
                    </a:moveTo>
                    <a:lnTo>
                      <a:pt x="0" y="491"/>
                    </a:lnTo>
                    <a:lnTo>
                      <a:pt x="0" y="424"/>
                    </a:lnTo>
                    <a:lnTo>
                      <a:pt x="0" y="319"/>
                    </a:lnTo>
                    <a:lnTo>
                      <a:pt x="0" y="242"/>
                    </a:lnTo>
                    <a:lnTo>
                      <a:pt x="0" y="183"/>
                    </a:lnTo>
                    <a:lnTo>
                      <a:pt x="0" y="137"/>
                    </a:lnTo>
                    <a:lnTo>
                      <a:pt x="0" y="95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66">
                <a:extLst>
                  <a:ext uri="{FF2B5EF4-FFF2-40B4-BE49-F238E27FC236}">
                    <a16:creationId xmlns:a16="http://schemas.microsoft.com/office/drawing/2014/main" id="{D40B1D14-7B38-B10E-0ED7-448E7C814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2234021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67">
                <a:extLst>
                  <a:ext uri="{FF2B5EF4-FFF2-40B4-BE49-F238E27FC236}">
                    <a16:creationId xmlns:a16="http://schemas.microsoft.com/office/drawing/2014/main" id="{347F7086-D3BF-8829-65BB-AE0B53E49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6813" y="2194919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68">
                <a:extLst>
                  <a:ext uri="{FF2B5EF4-FFF2-40B4-BE49-F238E27FC236}">
                    <a16:creationId xmlns:a16="http://schemas.microsoft.com/office/drawing/2014/main" id="{8822CAFA-27BE-9E90-FB3C-4705BD5DF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2386238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69">
                <a:extLst>
                  <a:ext uri="{FF2B5EF4-FFF2-40B4-BE49-F238E27FC236}">
                    <a16:creationId xmlns:a16="http://schemas.microsoft.com/office/drawing/2014/main" id="{5BFC739A-85EC-4B30-591E-2F39DDBC8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2327586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70">
                <a:extLst>
                  <a:ext uri="{FF2B5EF4-FFF2-40B4-BE49-F238E27FC236}">
                    <a16:creationId xmlns:a16="http://schemas.microsoft.com/office/drawing/2014/main" id="{92699F7C-4908-9941-4ABC-E5EDFC83D2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2640400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Line 71">
                <a:extLst>
                  <a:ext uri="{FF2B5EF4-FFF2-40B4-BE49-F238E27FC236}">
                    <a16:creationId xmlns:a16="http://schemas.microsoft.com/office/drawing/2014/main" id="{573B6130-E8FB-9818-61D8-311BF49E9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2532871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Line 72">
                <a:extLst>
                  <a:ext uri="{FF2B5EF4-FFF2-40B4-BE49-F238E27FC236}">
                    <a16:creationId xmlns:a16="http://schemas.microsoft.com/office/drawing/2014/main" id="{76A542A6-E089-EDB3-4F3E-9E66F05DD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2450477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73">
                <a:extLst>
                  <a:ext uri="{FF2B5EF4-FFF2-40B4-BE49-F238E27FC236}">
                    <a16:creationId xmlns:a16="http://schemas.microsoft.com/office/drawing/2014/main" id="{DA31DAFB-366A-9E1D-1975-F98FE2F7E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813" y="3038402"/>
                <a:ext cx="93663" cy="39102"/>
              </a:xfrm>
              <a:custGeom>
                <a:avLst/>
                <a:gdLst>
                  <a:gd name="T0" fmla="*/ 59 w 59"/>
                  <a:gd name="T1" fmla="*/ 28 h 28"/>
                  <a:gd name="T2" fmla="*/ 59 w 59"/>
                  <a:gd name="T3" fmla="*/ 0 h 28"/>
                  <a:gd name="T4" fmla="*/ 0 w 59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8">
                    <a:moveTo>
                      <a:pt x="59" y="28"/>
                    </a:moveTo>
                    <a:lnTo>
                      <a:pt x="5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Line 74">
                <a:extLst>
                  <a:ext uri="{FF2B5EF4-FFF2-40B4-BE49-F238E27FC236}">
                    <a16:creationId xmlns:a16="http://schemas.microsoft.com/office/drawing/2014/main" id="{52345CBB-9567-2F1D-1019-7C66BC2A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2787033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Line 75">
                <a:extLst>
                  <a:ext uri="{FF2B5EF4-FFF2-40B4-BE49-F238E27FC236}">
                    <a16:creationId xmlns:a16="http://schemas.microsoft.com/office/drawing/2014/main" id="{9250578F-75F9-5276-0C85-0797806CF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3077503"/>
                <a:ext cx="0" cy="404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Line 76">
                <a:extLst>
                  <a:ext uri="{FF2B5EF4-FFF2-40B4-BE49-F238E27FC236}">
                    <a16:creationId xmlns:a16="http://schemas.microsoft.com/office/drawing/2014/main" id="{B6E54829-2F7B-6F72-28E0-69939AE6B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3118001"/>
                <a:ext cx="0" cy="530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Line 77">
                <a:extLst>
                  <a:ext uri="{FF2B5EF4-FFF2-40B4-BE49-F238E27FC236}">
                    <a16:creationId xmlns:a16="http://schemas.microsoft.com/office/drawing/2014/main" id="{1ADFABE5-ADB5-72CE-F46F-B6CF32AC0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3171068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Line 78">
                <a:extLst>
                  <a:ext uri="{FF2B5EF4-FFF2-40B4-BE49-F238E27FC236}">
                    <a16:creationId xmlns:a16="http://schemas.microsoft.com/office/drawing/2014/main" id="{0713E43D-A137-787E-BB89-B7016ABE5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3118001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79">
                <a:extLst>
                  <a:ext uri="{FF2B5EF4-FFF2-40B4-BE49-F238E27FC236}">
                    <a16:creationId xmlns:a16="http://schemas.microsoft.com/office/drawing/2014/main" id="{CBCD2D19-8341-AB50-7C00-7B94AD94A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3077503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80">
                <a:extLst>
                  <a:ext uri="{FF2B5EF4-FFF2-40B4-BE49-F238E27FC236}">
                    <a16:creationId xmlns:a16="http://schemas.microsoft.com/office/drawing/2014/main" id="{E89E296F-C8CC-8151-7D0F-B18153758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3229721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Line 81">
                <a:extLst>
                  <a:ext uri="{FF2B5EF4-FFF2-40B4-BE49-F238E27FC236}">
                    <a16:creationId xmlns:a16="http://schemas.microsoft.com/office/drawing/2014/main" id="{084B428C-74A5-1212-7050-3A3B7D75E9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3229721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82">
                <a:extLst>
                  <a:ext uri="{FF2B5EF4-FFF2-40B4-BE49-F238E27FC236}">
                    <a16:creationId xmlns:a16="http://schemas.microsoft.com/office/drawing/2014/main" id="{F9BAC418-E31E-992B-0768-C438CF98F5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3292563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83">
                <a:extLst>
                  <a:ext uri="{FF2B5EF4-FFF2-40B4-BE49-F238E27FC236}">
                    <a16:creationId xmlns:a16="http://schemas.microsoft.com/office/drawing/2014/main" id="{37322FAB-CC90-1F3F-8719-CDDC36487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3171068"/>
                <a:ext cx="0" cy="58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84">
                <a:extLst>
                  <a:ext uri="{FF2B5EF4-FFF2-40B4-BE49-F238E27FC236}">
                    <a16:creationId xmlns:a16="http://schemas.microsoft.com/office/drawing/2014/main" id="{DA726869-338D-0148-0534-CA6DD7EC4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3374956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85">
                <a:extLst>
                  <a:ext uri="{FF2B5EF4-FFF2-40B4-BE49-F238E27FC236}">
                    <a16:creationId xmlns:a16="http://schemas.microsoft.com/office/drawing/2014/main" id="{DC4C336B-207E-D422-8BEF-DACC01D80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3374956"/>
                <a:ext cx="0" cy="1075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86">
                <a:extLst>
                  <a:ext uri="{FF2B5EF4-FFF2-40B4-BE49-F238E27FC236}">
                    <a16:creationId xmlns:a16="http://schemas.microsoft.com/office/drawing/2014/main" id="{35FA2553-8557-FCEB-A791-50BA8AE34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3482487"/>
                <a:ext cx="0" cy="1480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87">
                <a:extLst>
                  <a:ext uri="{FF2B5EF4-FFF2-40B4-BE49-F238E27FC236}">
                    <a16:creationId xmlns:a16="http://schemas.microsoft.com/office/drawing/2014/main" id="{92D9F6A3-81AE-68FB-6294-A8FF7C0B9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3630515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88">
                <a:extLst>
                  <a:ext uri="{FF2B5EF4-FFF2-40B4-BE49-F238E27FC236}">
                    <a16:creationId xmlns:a16="http://schemas.microsoft.com/office/drawing/2014/main" id="{F3D8DE1C-BB74-3003-1C42-C8DEA32FA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3482487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Line 89">
                <a:extLst>
                  <a:ext uri="{FF2B5EF4-FFF2-40B4-BE49-F238E27FC236}">
                    <a16:creationId xmlns:a16="http://schemas.microsoft.com/office/drawing/2014/main" id="{0731794E-4016-A412-22FA-4A0AFB5C0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6813" y="3876298"/>
                <a:ext cx="460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90">
                <a:extLst>
                  <a:ext uri="{FF2B5EF4-FFF2-40B4-BE49-F238E27FC236}">
                    <a16:creationId xmlns:a16="http://schemas.microsoft.com/office/drawing/2014/main" id="{54D1F0B0-3683-0302-4EF6-F63F9A9AC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2850" y="3876298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91">
                <a:extLst>
                  <a:ext uri="{FF2B5EF4-FFF2-40B4-BE49-F238E27FC236}">
                    <a16:creationId xmlns:a16="http://schemas.microsoft.com/office/drawing/2014/main" id="{D9FBD534-DD7A-72E9-72B0-C7F824B27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6675" y="387629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92">
                <a:extLst>
                  <a:ext uri="{FF2B5EF4-FFF2-40B4-BE49-F238E27FC236}">
                    <a16:creationId xmlns:a16="http://schemas.microsoft.com/office/drawing/2014/main" id="{90A16235-7F8F-84AB-DF07-B3C90F3B6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3792508"/>
                <a:ext cx="0" cy="837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Line 93">
                <a:extLst>
                  <a:ext uri="{FF2B5EF4-FFF2-40B4-BE49-F238E27FC236}">
                    <a16:creationId xmlns:a16="http://schemas.microsoft.com/office/drawing/2014/main" id="{EF5E9668-EAB5-6AF7-12B1-D08E7934C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3630515"/>
                <a:ext cx="0" cy="1619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Line 94">
                <a:extLst>
                  <a:ext uri="{FF2B5EF4-FFF2-40B4-BE49-F238E27FC236}">
                    <a16:creationId xmlns:a16="http://schemas.microsoft.com/office/drawing/2014/main" id="{F314211C-C296-7500-1A44-D618B78AC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3292563"/>
                <a:ext cx="0" cy="823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Line 95">
                <a:extLst>
                  <a:ext uri="{FF2B5EF4-FFF2-40B4-BE49-F238E27FC236}">
                    <a16:creationId xmlns:a16="http://schemas.microsoft.com/office/drawing/2014/main" id="{AC913098-FE58-232A-95E8-E4EFC0DF4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4675" y="387629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Line 96">
                <a:extLst>
                  <a:ext uri="{FF2B5EF4-FFF2-40B4-BE49-F238E27FC236}">
                    <a16:creationId xmlns:a16="http://schemas.microsoft.com/office/drawing/2014/main" id="{63847E13-B32B-8738-DA24-E3BD9C85A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3850" y="387629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Line 97">
                <a:extLst>
                  <a:ext uri="{FF2B5EF4-FFF2-40B4-BE49-F238E27FC236}">
                    <a16:creationId xmlns:a16="http://schemas.microsoft.com/office/drawing/2014/main" id="{D4BB38C7-818B-28C5-492D-811BCB9C57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4263" y="387629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98">
                <a:extLst>
                  <a:ext uri="{FF2B5EF4-FFF2-40B4-BE49-F238E27FC236}">
                    <a16:creationId xmlns:a16="http://schemas.microsoft.com/office/drawing/2014/main" id="{892AB7A8-30A4-41FC-1311-5F39415EB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54963" y="387629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4" name="Rectangle 99">
              <a:extLst>
                <a:ext uri="{FF2B5EF4-FFF2-40B4-BE49-F238E27FC236}">
                  <a16:creationId xmlns:a16="http://schemas.microsoft.com/office/drawing/2014/main" id="{4EFF4253-D67A-7CD9-E10A-44D5142A6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124" y="3548032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0">
              <a:extLst>
                <a:ext uri="{FF2B5EF4-FFF2-40B4-BE49-F238E27FC236}">
                  <a16:creationId xmlns:a16="http://schemas.microsoft.com/office/drawing/2014/main" id="{759E86EB-ACEB-2648-107C-141DC7AA9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403" y="2710136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1">
              <a:extLst>
                <a:ext uri="{FF2B5EF4-FFF2-40B4-BE49-F238E27FC236}">
                  <a16:creationId xmlns:a16="http://schemas.microsoft.com/office/drawing/2014/main" id="{B70D6CE7-77E5-1A11-B696-D68FF0E85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855" y="1866653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2">
              <a:extLst>
                <a:ext uri="{FF2B5EF4-FFF2-40B4-BE49-F238E27FC236}">
                  <a16:creationId xmlns:a16="http://schemas.microsoft.com/office/drawing/2014/main" id="{0DA6858A-0CA2-D6EC-33F6-7211D0946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2" y="369962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3">
              <a:extLst>
                <a:ext uri="{FF2B5EF4-FFF2-40B4-BE49-F238E27FC236}">
                  <a16:creationId xmlns:a16="http://schemas.microsoft.com/office/drawing/2014/main" id="{785085D1-5CDD-4119-5B4D-FE0CBAF20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850" y="369962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4">
              <a:extLst>
                <a:ext uri="{FF2B5EF4-FFF2-40B4-BE49-F238E27FC236}">
                  <a16:creationId xmlns:a16="http://schemas.microsoft.com/office/drawing/2014/main" id="{68E20E80-3004-68D1-F632-EE47308DC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437" y="369962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28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id="{54954A4D-26B9-B691-B150-C9B724A44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437" y="369962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42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id="{53DBE7A3-CCA9-F4F2-9FE4-C26DB3FD8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025" y="369962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56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7">
              <a:extLst>
                <a:ext uri="{FF2B5EF4-FFF2-40B4-BE49-F238E27FC236}">
                  <a16:creationId xmlns:a16="http://schemas.microsoft.com/office/drawing/2014/main" id="{D3DE9B02-C219-88F7-EC42-3EB3915D3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3612" y="369962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70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id="{EA244B73-5078-2C7C-A739-06D6B5942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612" y="369962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84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09">
              <a:extLst>
                <a:ext uri="{FF2B5EF4-FFF2-40B4-BE49-F238E27FC236}">
                  <a16:creationId xmlns:a16="http://schemas.microsoft.com/office/drawing/2014/main" id="{630A938F-127F-0482-6FC3-16B98544E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1200" y="369962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98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0">
              <a:extLst>
                <a:ext uri="{FF2B5EF4-FFF2-40B4-BE49-F238E27FC236}">
                  <a16:creationId xmlns:a16="http://schemas.microsoft.com/office/drawing/2014/main" id="{35655213-4C9F-85A2-AF0A-9EFD88C26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1512" y="369962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112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1">
              <a:extLst>
                <a:ext uri="{FF2B5EF4-FFF2-40B4-BE49-F238E27FC236}">
                  <a16:creationId xmlns:a16="http://schemas.microsoft.com/office/drawing/2014/main" id="{7D067F3E-2EA4-2281-2989-EBD083A38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9512" y="369962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126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2">
              <a:extLst>
                <a:ext uri="{FF2B5EF4-FFF2-40B4-BE49-F238E27FC236}">
                  <a16:creationId xmlns:a16="http://schemas.microsoft.com/office/drawing/2014/main" id="{8CF8F2AD-EC16-A9D3-C4FB-FCBBF01FC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099" y="369962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140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3">
              <a:extLst>
                <a:ext uri="{FF2B5EF4-FFF2-40B4-BE49-F238E27FC236}">
                  <a16:creationId xmlns:a16="http://schemas.microsoft.com/office/drawing/2014/main" id="{5B281EBD-B96D-2C6F-6FBA-7C74694D8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687" y="369962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154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4">
              <a:extLst>
                <a:ext uri="{FF2B5EF4-FFF2-40B4-BE49-F238E27FC236}">
                  <a16:creationId xmlns:a16="http://schemas.microsoft.com/office/drawing/2014/main" id="{76A4F6FA-F2CB-6CE2-3495-E966F9D56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6687" y="369962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168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5">
              <a:extLst>
                <a:ext uri="{FF2B5EF4-FFF2-40B4-BE49-F238E27FC236}">
                  <a16:creationId xmlns:a16="http://schemas.microsoft.com/office/drawing/2014/main" id="{C5D55908-F43A-5078-4C22-75785D782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6274" y="369962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182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6">
              <a:extLst>
                <a:ext uri="{FF2B5EF4-FFF2-40B4-BE49-F238E27FC236}">
                  <a16:creationId xmlns:a16="http://schemas.microsoft.com/office/drawing/2014/main" id="{F471CF0B-FF06-4C81-25EC-D6FFFFFEA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5862" y="369962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196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AC1A9EA6-FF8A-B701-94AA-4D89E48AD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72" y="2208172"/>
              <a:ext cx="7108825" cy="544633"/>
            </a:xfrm>
            <a:custGeom>
              <a:avLst/>
              <a:gdLst>
                <a:gd name="T0" fmla="*/ 4478 w 4478"/>
                <a:gd name="T1" fmla="*/ 203 h 390"/>
                <a:gd name="T2" fmla="*/ 4164 w 4478"/>
                <a:gd name="T3" fmla="*/ 152 h 390"/>
                <a:gd name="T4" fmla="*/ 3818 w 4478"/>
                <a:gd name="T5" fmla="*/ 132 h 390"/>
                <a:gd name="T6" fmla="*/ 3536 w 4478"/>
                <a:gd name="T7" fmla="*/ 107 h 390"/>
                <a:gd name="T8" fmla="*/ 2886 w 4478"/>
                <a:gd name="T9" fmla="*/ 16 h 390"/>
                <a:gd name="T10" fmla="*/ 2214 w 4478"/>
                <a:gd name="T11" fmla="*/ 0 h 390"/>
                <a:gd name="T12" fmla="*/ 1589 w 4478"/>
                <a:gd name="T13" fmla="*/ 9 h 390"/>
                <a:gd name="T14" fmla="*/ 1371 w 4478"/>
                <a:gd name="T15" fmla="*/ 66 h 390"/>
                <a:gd name="T16" fmla="*/ 1137 w 4478"/>
                <a:gd name="T17" fmla="*/ 120 h 390"/>
                <a:gd name="T18" fmla="*/ 934 w 4478"/>
                <a:gd name="T19" fmla="*/ 160 h 390"/>
                <a:gd name="T20" fmla="*/ 782 w 4478"/>
                <a:gd name="T21" fmla="*/ 213 h 390"/>
                <a:gd name="T22" fmla="*/ 589 w 4478"/>
                <a:gd name="T23" fmla="*/ 213 h 390"/>
                <a:gd name="T24" fmla="*/ 489 w 4478"/>
                <a:gd name="T25" fmla="*/ 202 h 390"/>
                <a:gd name="T26" fmla="*/ 411 w 4478"/>
                <a:gd name="T27" fmla="*/ 213 h 390"/>
                <a:gd name="T28" fmla="*/ 367 w 4478"/>
                <a:gd name="T29" fmla="*/ 183 h 390"/>
                <a:gd name="T30" fmla="*/ 332 w 4478"/>
                <a:gd name="T31" fmla="*/ 222 h 390"/>
                <a:gd name="T32" fmla="*/ 312 w 4478"/>
                <a:gd name="T33" fmla="*/ 222 h 390"/>
                <a:gd name="T34" fmla="*/ 312 w 4478"/>
                <a:gd name="T35" fmla="*/ 209 h 390"/>
                <a:gd name="T36" fmla="*/ 301 w 4478"/>
                <a:gd name="T37" fmla="*/ 209 h 390"/>
                <a:gd name="T38" fmla="*/ 289 w 4478"/>
                <a:gd name="T39" fmla="*/ 247 h 390"/>
                <a:gd name="T40" fmla="*/ 216 w 4478"/>
                <a:gd name="T41" fmla="*/ 191 h 390"/>
                <a:gd name="T42" fmla="*/ 209 w 4478"/>
                <a:gd name="T43" fmla="*/ 178 h 390"/>
                <a:gd name="T44" fmla="*/ 179 w 4478"/>
                <a:gd name="T45" fmla="*/ 167 h 390"/>
                <a:gd name="T46" fmla="*/ 176 w 4478"/>
                <a:gd name="T47" fmla="*/ 145 h 390"/>
                <a:gd name="T48" fmla="*/ 172 w 4478"/>
                <a:gd name="T49" fmla="*/ 142 h 390"/>
                <a:gd name="T50" fmla="*/ 161 w 4478"/>
                <a:gd name="T51" fmla="*/ 155 h 390"/>
                <a:gd name="T52" fmla="*/ 149 w 4478"/>
                <a:gd name="T53" fmla="*/ 155 h 390"/>
                <a:gd name="T54" fmla="*/ 149 w 4478"/>
                <a:gd name="T55" fmla="*/ 137 h 390"/>
                <a:gd name="T56" fmla="*/ 136 w 4478"/>
                <a:gd name="T57" fmla="*/ 97 h 390"/>
                <a:gd name="T58" fmla="*/ 136 w 4478"/>
                <a:gd name="T59" fmla="*/ 245 h 390"/>
                <a:gd name="T60" fmla="*/ 112 w 4478"/>
                <a:gd name="T61" fmla="*/ 257 h 390"/>
                <a:gd name="T62" fmla="*/ 65 w 4478"/>
                <a:gd name="T63" fmla="*/ 189 h 390"/>
                <a:gd name="T64" fmla="*/ 36 w 4478"/>
                <a:gd name="T65" fmla="*/ 158 h 390"/>
                <a:gd name="T66" fmla="*/ 19 w 4478"/>
                <a:gd name="T67" fmla="*/ 158 h 390"/>
                <a:gd name="T68" fmla="*/ 19 w 4478"/>
                <a:gd name="T69" fmla="*/ 140 h 390"/>
                <a:gd name="T70" fmla="*/ 9 w 4478"/>
                <a:gd name="T71" fmla="*/ 149 h 390"/>
                <a:gd name="T72" fmla="*/ 0 w 4478"/>
                <a:gd name="T73" fmla="*/ 93 h 390"/>
                <a:gd name="T74" fmla="*/ 0 w 4478"/>
                <a:gd name="T75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78" h="390">
                  <a:moveTo>
                    <a:pt x="4478" y="203"/>
                  </a:moveTo>
                  <a:lnTo>
                    <a:pt x="4164" y="152"/>
                  </a:lnTo>
                  <a:lnTo>
                    <a:pt x="3818" y="132"/>
                  </a:lnTo>
                  <a:lnTo>
                    <a:pt x="3536" y="107"/>
                  </a:lnTo>
                  <a:lnTo>
                    <a:pt x="2886" y="16"/>
                  </a:lnTo>
                  <a:lnTo>
                    <a:pt x="2214" y="0"/>
                  </a:lnTo>
                  <a:lnTo>
                    <a:pt x="1589" y="9"/>
                  </a:lnTo>
                  <a:lnTo>
                    <a:pt x="1371" y="66"/>
                  </a:lnTo>
                  <a:lnTo>
                    <a:pt x="1137" y="120"/>
                  </a:lnTo>
                  <a:lnTo>
                    <a:pt x="934" y="160"/>
                  </a:lnTo>
                  <a:lnTo>
                    <a:pt x="782" y="213"/>
                  </a:lnTo>
                  <a:lnTo>
                    <a:pt x="589" y="213"/>
                  </a:lnTo>
                  <a:lnTo>
                    <a:pt x="489" y="202"/>
                  </a:lnTo>
                  <a:lnTo>
                    <a:pt x="411" y="213"/>
                  </a:lnTo>
                  <a:lnTo>
                    <a:pt x="367" y="183"/>
                  </a:lnTo>
                  <a:lnTo>
                    <a:pt x="332" y="222"/>
                  </a:lnTo>
                  <a:lnTo>
                    <a:pt x="312" y="222"/>
                  </a:lnTo>
                  <a:lnTo>
                    <a:pt x="312" y="209"/>
                  </a:lnTo>
                  <a:lnTo>
                    <a:pt x="301" y="209"/>
                  </a:lnTo>
                  <a:lnTo>
                    <a:pt x="289" y="247"/>
                  </a:lnTo>
                  <a:lnTo>
                    <a:pt x="216" y="191"/>
                  </a:lnTo>
                  <a:lnTo>
                    <a:pt x="209" y="178"/>
                  </a:lnTo>
                  <a:lnTo>
                    <a:pt x="179" y="167"/>
                  </a:lnTo>
                  <a:lnTo>
                    <a:pt x="176" y="145"/>
                  </a:lnTo>
                  <a:lnTo>
                    <a:pt x="172" y="142"/>
                  </a:lnTo>
                  <a:lnTo>
                    <a:pt x="161" y="155"/>
                  </a:lnTo>
                  <a:lnTo>
                    <a:pt x="149" y="155"/>
                  </a:lnTo>
                  <a:lnTo>
                    <a:pt x="149" y="137"/>
                  </a:lnTo>
                  <a:lnTo>
                    <a:pt x="136" y="97"/>
                  </a:lnTo>
                  <a:lnTo>
                    <a:pt x="136" y="245"/>
                  </a:lnTo>
                  <a:lnTo>
                    <a:pt x="112" y="257"/>
                  </a:lnTo>
                  <a:lnTo>
                    <a:pt x="65" y="189"/>
                  </a:lnTo>
                  <a:lnTo>
                    <a:pt x="36" y="158"/>
                  </a:lnTo>
                  <a:lnTo>
                    <a:pt x="19" y="158"/>
                  </a:lnTo>
                  <a:lnTo>
                    <a:pt x="19" y="140"/>
                  </a:lnTo>
                  <a:lnTo>
                    <a:pt x="9" y="149"/>
                  </a:lnTo>
                  <a:lnTo>
                    <a:pt x="0" y="93"/>
                  </a:lnTo>
                  <a:lnTo>
                    <a:pt x="0" y="390"/>
                  </a:lnTo>
                </a:path>
              </a:pathLst>
            </a:cu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Line 137">
              <a:extLst>
                <a:ext uri="{FF2B5EF4-FFF2-40B4-BE49-F238E27FC236}">
                  <a16:creationId xmlns:a16="http://schemas.microsoft.com/office/drawing/2014/main" id="{C90F1A5A-B927-21BD-90B1-C0ACB57F2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809" y="1912115"/>
              <a:ext cx="0" cy="17288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Rectangle 108">
              <a:extLst>
                <a:ext uri="{FF2B5EF4-FFF2-40B4-BE49-F238E27FC236}">
                  <a16:creationId xmlns:a16="http://schemas.microsoft.com/office/drawing/2014/main" id="{1C1752D4-C8BA-EDD3-10E1-B38371B37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1862" y="3957651"/>
              <a:ext cx="79226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Time, days</a:t>
              </a:r>
              <a:endParaRPr kumimoji="0" lang="en-US" altLang="fr-FR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5" name="Rectangle : coins arrondis 154">
              <a:extLst>
                <a:ext uri="{FF2B5EF4-FFF2-40B4-BE49-F238E27FC236}">
                  <a16:creationId xmlns:a16="http://schemas.microsoft.com/office/drawing/2014/main" id="{02F746C3-04FA-B1D4-2C3D-9FE3506EF857}"/>
                </a:ext>
              </a:extLst>
            </p:cNvPr>
            <p:cNvSpPr/>
            <p:nvPr/>
          </p:nvSpPr>
          <p:spPr>
            <a:xfrm>
              <a:off x="3009333" y="3407467"/>
              <a:ext cx="644951" cy="250697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spAutoFit/>
            </a:bodyPr>
            <a:lstStyle/>
            <a:p>
              <a:pPr algn="ctr"/>
              <a:r>
                <a:rPr lang="fr-FR" sz="1000" b="1">
                  <a:solidFill>
                    <a:schemeClr val="bg1"/>
                  </a:solidFill>
                </a:rPr>
                <a:t>SC 927 mg</a:t>
              </a:r>
            </a:p>
          </p:txBody>
        </p:sp>
        <p:sp>
          <p:nvSpPr>
            <p:cNvPr id="157" name="Rectangle 108">
              <a:extLst>
                <a:ext uri="{FF2B5EF4-FFF2-40B4-BE49-F238E27FC236}">
                  <a16:creationId xmlns:a16="http://schemas.microsoft.com/office/drawing/2014/main" id="{9BC88EBC-D3C4-7F26-05FC-50393F0CF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2556" y="2650278"/>
              <a:ext cx="924932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IQ4 (15.5 </a:t>
              </a:r>
              <a:r>
                <a:rPr kumimoji="0" lang="fr-FR" altLang="fr-FR" sz="1050" i="0" u="none" strike="noStrike" cap="none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ng</a:t>
              </a:r>
              <a:r>
                <a:rPr kumimoji="0" lang="fr-FR" altLang="fr-FR" sz="105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</a:t>
              </a:r>
              <a:r>
                <a:rPr kumimoji="0" lang="fr-FR" altLang="fr-FR" sz="1050" i="0" u="none" strike="noStrike" cap="none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mL</a:t>
              </a:r>
              <a:r>
                <a:rPr kumimoji="0" lang="fr-FR" altLang="fr-FR" sz="105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fr-FR" altLang="fr-FR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FA51A354-6859-091D-E290-B1ADEAAB3F82}"/>
              </a:ext>
            </a:extLst>
          </p:cNvPr>
          <p:cNvGrpSpPr/>
          <p:nvPr/>
        </p:nvGrpSpPr>
        <p:grpSpPr>
          <a:xfrm>
            <a:off x="2373855" y="4281503"/>
            <a:ext cx="7687649" cy="2306442"/>
            <a:chOff x="2373855" y="4281503"/>
            <a:chExt cx="7687649" cy="2306442"/>
          </a:xfrm>
        </p:grpSpPr>
        <p:sp>
          <p:nvSpPr>
            <p:cNvPr id="145" name="Freeform 140">
              <a:extLst>
                <a:ext uri="{FF2B5EF4-FFF2-40B4-BE49-F238E27FC236}">
                  <a16:creationId xmlns:a16="http://schemas.microsoft.com/office/drawing/2014/main" id="{F0F74C93-DD29-8B85-2E6B-DED194266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909" y="4481976"/>
              <a:ext cx="7097713" cy="604682"/>
            </a:xfrm>
            <a:custGeom>
              <a:avLst/>
              <a:gdLst>
                <a:gd name="T0" fmla="*/ 3783 w 4471"/>
                <a:gd name="T1" fmla="*/ 372 h 433"/>
                <a:gd name="T2" fmla="*/ 4224 w 4471"/>
                <a:gd name="T3" fmla="*/ 391 h 433"/>
                <a:gd name="T4" fmla="*/ 4471 w 4471"/>
                <a:gd name="T5" fmla="*/ 299 h 433"/>
                <a:gd name="T6" fmla="*/ 3784 w 4471"/>
                <a:gd name="T7" fmla="*/ 136 h 433"/>
                <a:gd name="T8" fmla="*/ 2720 w 4471"/>
                <a:gd name="T9" fmla="*/ 74 h 433"/>
                <a:gd name="T10" fmla="*/ 2024 w 4471"/>
                <a:gd name="T11" fmla="*/ 21 h 433"/>
                <a:gd name="T12" fmla="*/ 1181 w 4471"/>
                <a:gd name="T13" fmla="*/ 100 h 433"/>
                <a:gd name="T14" fmla="*/ 845 w 4471"/>
                <a:gd name="T15" fmla="*/ 132 h 433"/>
                <a:gd name="T16" fmla="*/ 547 w 4471"/>
                <a:gd name="T17" fmla="*/ 232 h 433"/>
                <a:gd name="T18" fmla="*/ 446 w 4471"/>
                <a:gd name="T19" fmla="*/ 220 h 433"/>
                <a:gd name="T20" fmla="*/ 371 w 4471"/>
                <a:gd name="T21" fmla="*/ 234 h 433"/>
                <a:gd name="T22" fmla="*/ 291 w 4471"/>
                <a:gd name="T23" fmla="*/ 259 h 433"/>
                <a:gd name="T24" fmla="*/ 249 w 4471"/>
                <a:gd name="T25" fmla="*/ 262 h 433"/>
                <a:gd name="T26" fmla="*/ 218 w 4471"/>
                <a:gd name="T27" fmla="*/ 235 h 433"/>
                <a:gd name="T28" fmla="*/ 164 w 4471"/>
                <a:gd name="T29" fmla="*/ 244 h 433"/>
                <a:gd name="T30" fmla="*/ 98 w 4471"/>
                <a:gd name="T31" fmla="*/ 214 h 433"/>
                <a:gd name="T32" fmla="*/ 49 w 4471"/>
                <a:gd name="T33" fmla="*/ 185 h 433"/>
                <a:gd name="T34" fmla="*/ 0 w 4471"/>
                <a:gd name="T35" fmla="*/ 166 h 433"/>
                <a:gd name="T36" fmla="*/ 15 w 4471"/>
                <a:gd name="T37" fmla="*/ 294 h 433"/>
                <a:gd name="T38" fmla="*/ 73 w 4471"/>
                <a:gd name="T39" fmla="*/ 307 h 433"/>
                <a:gd name="T40" fmla="*/ 131 w 4471"/>
                <a:gd name="T41" fmla="*/ 308 h 433"/>
                <a:gd name="T42" fmla="*/ 172 w 4471"/>
                <a:gd name="T43" fmla="*/ 314 h 433"/>
                <a:gd name="T44" fmla="*/ 220 w 4471"/>
                <a:gd name="T45" fmla="*/ 307 h 433"/>
                <a:gd name="T46" fmla="*/ 294 w 4471"/>
                <a:gd name="T47" fmla="*/ 332 h 433"/>
                <a:gd name="T48" fmla="*/ 348 w 4471"/>
                <a:gd name="T49" fmla="*/ 319 h 433"/>
                <a:gd name="T50" fmla="*/ 388 w 4471"/>
                <a:gd name="T51" fmla="*/ 332 h 433"/>
                <a:gd name="T52" fmla="*/ 492 w 4471"/>
                <a:gd name="T53" fmla="*/ 321 h 433"/>
                <a:gd name="T54" fmla="*/ 594 w 4471"/>
                <a:gd name="T55" fmla="*/ 307 h 433"/>
                <a:gd name="T56" fmla="*/ 828 w 4471"/>
                <a:gd name="T57" fmla="*/ 263 h 433"/>
                <a:gd name="T58" fmla="*/ 1182 w 4471"/>
                <a:gd name="T59" fmla="*/ 234 h 433"/>
                <a:gd name="T60" fmla="*/ 1700 w 4471"/>
                <a:gd name="T61" fmla="*/ 141 h 433"/>
                <a:gd name="T62" fmla="*/ 2387 w 4471"/>
                <a:gd name="T63" fmla="*/ 194 h 433"/>
                <a:gd name="T64" fmla="*/ 3108 w 4471"/>
                <a:gd name="T65" fmla="*/ 247 h 433"/>
                <a:gd name="T66" fmla="*/ 3142 w 4471"/>
                <a:gd name="T67" fmla="*/ 253 h 433"/>
                <a:gd name="T68" fmla="*/ 3181 w 4471"/>
                <a:gd name="T69" fmla="*/ 260 h 433"/>
                <a:gd name="T70" fmla="*/ 3225 w 4471"/>
                <a:gd name="T71" fmla="*/ 268 h 433"/>
                <a:gd name="T72" fmla="*/ 3274 w 4471"/>
                <a:gd name="T73" fmla="*/ 277 h 433"/>
                <a:gd name="T74" fmla="*/ 3327 w 4471"/>
                <a:gd name="T75" fmla="*/ 286 h 433"/>
                <a:gd name="T76" fmla="*/ 3384 w 4471"/>
                <a:gd name="T77" fmla="*/ 296 h 433"/>
                <a:gd name="T78" fmla="*/ 3447 w 4471"/>
                <a:gd name="T79" fmla="*/ 30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71" h="433">
                  <a:moveTo>
                    <a:pt x="3480" y="312"/>
                  </a:moveTo>
                  <a:lnTo>
                    <a:pt x="3783" y="372"/>
                  </a:lnTo>
                  <a:lnTo>
                    <a:pt x="4135" y="382"/>
                  </a:lnTo>
                  <a:lnTo>
                    <a:pt x="4224" y="391"/>
                  </a:lnTo>
                  <a:lnTo>
                    <a:pt x="4471" y="433"/>
                  </a:lnTo>
                  <a:lnTo>
                    <a:pt x="4471" y="299"/>
                  </a:lnTo>
                  <a:lnTo>
                    <a:pt x="4129" y="245"/>
                  </a:lnTo>
                  <a:lnTo>
                    <a:pt x="3784" y="136"/>
                  </a:lnTo>
                  <a:lnTo>
                    <a:pt x="3082" y="136"/>
                  </a:lnTo>
                  <a:lnTo>
                    <a:pt x="2720" y="74"/>
                  </a:lnTo>
                  <a:lnTo>
                    <a:pt x="2404" y="28"/>
                  </a:lnTo>
                  <a:lnTo>
                    <a:pt x="2024" y="21"/>
                  </a:lnTo>
                  <a:lnTo>
                    <a:pt x="1703" y="0"/>
                  </a:lnTo>
                  <a:lnTo>
                    <a:pt x="1181" y="100"/>
                  </a:lnTo>
                  <a:lnTo>
                    <a:pt x="1010" y="58"/>
                  </a:lnTo>
                  <a:lnTo>
                    <a:pt x="845" y="132"/>
                  </a:lnTo>
                  <a:lnTo>
                    <a:pt x="658" y="186"/>
                  </a:lnTo>
                  <a:lnTo>
                    <a:pt x="547" y="232"/>
                  </a:lnTo>
                  <a:lnTo>
                    <a:pt x="473" y="232"/>
                  </a:lnTo>
                  <a:lnTo>
                    <a:pt x="446" y="220"/>
                  </a:lnTo>
                  <a:lnTo>
                    <a:pt x="390" y="251"/>
                  </a:lnTo>
                  <a:lnTo>
                    <a:pt x="371" y="234"/>
                  </a:lnTo>
                  <a:lnTo>
                    <a:pt x="346" y="231"/>
                  </a:lnTo>
                  <a:lnTo>
                    <a:pt x="291" y="259"/>
                  </a:lnTo>
                  <a:lnTo>
                    <a:pt x="270" y="249"/>
                  </a:lnTo>
                  <a:lnTo>
                    <a:pt x="249" y="262"/>
                  </a:lnTo>
                  <a:lnTo>
                    <a:pt x="239" y="262"/>
                  </a:lnTo>
                  <a:lnTo>
                    <a:pt x="218" y="235"/>
                  </a:lnTo>
                  <a:lnTo>
                    <a:pt x="196" y="244"/>
                  </a:lnTo>
                  <a:lnTo>
                    <a:pt x="164" y="244"/>
                  </a:lnTo>
                  <a:lnTo>
                    <a:pt x="143" y="256"/>
                  </a:lnTo>
                  <a:lnTo>
                    <a:pt x="98" y="214"/>
                  </a:lnTo>
                  <a:lnTo>
                    <a:pt x="71" y="223"/>
                  </a:lnTo>
                  <a:lnTo>
                    <a:pt x="49" y="185"/>
                  </a:lnTo>
                  <a:lnTo>
                    <a:pt x="17" y="209"/>
                  </a:lnTo>
                  <a:lnTo>
                    <a:pt x="0" y="166"/>
                  </a:lnTo>
                  <a:lnTo>
                    <a:pt x="0" y="264"/>
                  </a:lnTo>
                  <a:lnTo>
                    <a:pt x="15" y="294"/>
                  </a:lnTo>
                  <a:lnTo>
                    <a:pt x="47" y="270"/>
                  </a:lnTo>
                  <a:lnTo>
                    <a:pt x="73" y="307"/>
                  </a:lnTo>
                  <a:lnTo>
                    <a:pt x="100" y="294"/>
                  </a:lnTo>
                  <a:lnTo>
                    <a:pt x="131" y="308"/>
                  </a:lnTo>
                  <a:lnTo>
                    <a:pt x="147" y="324"/>
                  </a:lnTo>
                  <a:lnTo>
                    <a:pt x="172" y="314"/>
                  </a:lnTo>
                  <a:lnTo>
                    <a:pt x="192" y="321"/>
                  </a:lnTo>
                  <a:lnTo>
                    <a:pt x="220" y="307"/>
                  </a:lnTo>
                  <a:lnTo>
                    <a:pt x="243" y="326"/>
                  </a:lnTo>
                  <a:lnTo>
                    <a:pt x="294" y="332"/>
                  </a:lnTo>
                  <a:lnTo>
                    <a:pt x="317" y="319"/>
                  </a:lnTo>
                  <a:lnTo>
                    <a:pt x="348" y="319"/>
                  </a:lnTo>
                  <a:lnTo>
                    <a:pt x="367" y="310"/>
                  </a:lnTo>
                  <a:lnTo>
                    <a:pt x="388" y="332"/>
                  </a:lnTo>
                  <a:lnTo>
                    <a:pt x="444" y="304"/>
                  </a:lnTo>
                  <a:lnTo>
                    <a:pt x="492" y="321"/>
                  </a:lnTo>
                  <a:lnTo>
                    <a:pt x="555" y="321"/>
                  </a:lnTo>
                  <a:lnTo>
                    <a:pt x="594" y="307"/>
                  </a:lnTo>
                  <a:lnTo>
                    <a:pt x="637" y="307"/>
                  </a:lnTo>
                  <a:lnTo>
                    <a:pt x="828" y="263"/>
                  </a:lnTo>
                  <a:lnTo>
                    <a:pt x="1016" y="211"/>
                  </a:lnTo>
                  <a:lnTo>
                    <a:pt x="1182" y="234"/>
                  </a:lnTo>
                  <a:lnTo>
                    <a:pt x="1358" y="217"/>
                  </a:lnTo>
                  <a:lnTo>
                    <a:pt x="1700" y="141"/>
                  </a:lnTo>
                  <a:lnTo>
                    <a:pt x="1990" y="158"/>
                  </a:lnTo>
                  <a:lnTo>
                    <a:pt x="2387" y="194"/>
                  </a:lnTo>
                  <a:lnTo>
                    <a:pt x="3093" y="244"/>
                  </a:lnTo>
                  <a:lnTo>
                    <a:pt x="3108" y="247"/>
                  </a:lnTo>
                  <a:lnTo>
                    <a:pt x="3125" y="250"/>
                  </a:lnTo>
                  <a:lnTo>
                    <a:pt x="3142" y="253"/>
                  </a:lnTo>
                  <a:lnTo>
                    <a:pt x="3161" y="257"/>
                  </a:lnTo>
                  <a:lnTo>
                    <a:pt x="3181" y="260"/>
                  </a:lnTo>
                  <a:lnTo>
                    <a:pt x="3203" y="264"/>
                  </a:lnTo>
                  <a:lnTo>
                    <a:pt x="3225" y="268"/>
                  </a:lnTo>
                  <a:lnTo>
                    <a:pt x="3249" y="273"/>
                  </a:lnTo>
                  <a:lnTo>
                    <a:pt x="3274" y="277"/>
                  </a:lnTo>
                  <a:lnTo>
                    <a:pt x="3299" y="281"/>
                  </a:lnTo>
                  <a:lnTo>
                    <a:pt x="3327" y="286"/>
                  </a:lnTo>
                  <a:lnTo>
                    <a:pt x="3355" y="291"/>
                  </a:lnTo>
                  <a:lnTo>
                    <a:pt x="3384" y="296"/>
                  </a:lnTo>
                  <a:lnTo>
                    <a:pt x="3415" y="301"/>
                  </a:lnTo>
                  <a:lnTo>
                    <a:pt x="3447" y="307"/>
                  </a:lnTo>
                  <a:lnTo>
                    <a:pt x="3480" y="312"/>
                  </a:lnTo>
                  <a:close/>
                </a:path>
              </a:pathLst>
            </a:custGeom>
            <a:solidFill>
              <a:srgbClr val="FF6600">
                <a:alpha val="2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79FEEEE9-C84F-A986-3FCD-5D5C9A1EC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7722" y="5169051"/>
              <a:ext cx="326102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Simplified Regimen (Cohort 2: N=14)</a:t>
              </a:r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B1D46154-0E5C-79F7-1952-087C70132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7609" y="5061521"/>
              <a:ext cx="71770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FE661597-8BED-5C78-D86D-E32DBDA12F4D}"/>
                </a:ext>
              </a:extLst>
            </p:cNvPr>
            <p:cNvGrpSpPr/>
            <p:nvPr/>
          </p:nvGrpSpPr>
          <p:grpSpPr>
            <a:xfrm>
              <a:off x="2653947" y="4374446"/>
              <a:ext cx="7305675" cy="1744222"/>
              <a:chOff x="1166813" y="4609769"/>
              <a:chExt cx="7305675" cy="1744222"/>
            </a:xfrm>
          </p:grpSpPr>
          <p:sp>
            <p:nvSpPr>
              <p:cNvPr id="11" name="Line 6">
                <a:extLst>
                  <a:ext uri="{FF2B5EF4-FFF2-40B4-BE49-F238E27FC236}">
                    <a16:creationId xmlns:a16="http://schemas.microsoft.com/office/drawing/2014/main" id="{12C5A090-E45A-3083-31B1-D53CBA990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70625" y="629114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3E06EF27-092E-1A82-3D46-A0320A022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475" y="6291148"/>
                <a:ext cx="7212013" cy="0"/>
              </a:xfrm>
              <a:custGeom>
                <a:avLst/>
                <a:gdLst>
                  <a:gd name="T0" fmla="*/ 4543 w 4543"/>
                  <a:gd name="T1" fmla="*/ 4538 w 4543"/>
                  <a:gd name="T2" fmla="*/ 4192 w 4543"/>
                  <a:gd name="T3" fmla="*/ 3847 w 4543"/>
                  <a:gd name="T4" fmla="*/ 3502 w 4543"/>
                  <a:gd name="T5" fmla="*/ 3156 w 4543"/>
                  <a:gd name="T6" fmla="*/ 2811 w 4543"/>
                  <a:gd name="T7" fmla="*/ 2466 w 4543"/>
                  <a:gd name="T8" fmla="*/ 2120 w 4543"/>
                  <a:gd name="T9" fmla="*/ 1775 w 4543"/>
                  <a:gd name="T10" fmla="*/ 1429 w 4543"/>
                  <a:gd name="T11" fmla="*/ 1084 w 4543"/>
                  <a:gd name="T12" fmla="*/ 739 w 4543"/>
                  <a:gd name="T13" fmla="*/ 393 w 4543"/>
                  <a:gd name="T14" fmla="*/ 48 w 4543"/>
                  <a:gd name="T15" fmla="*/ 0 w 45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</a:cxnLst>
                <a:rect l="0" t="0" r="r" b="b"/>
                <a:pathLst>
                  <a:path w="4543">
                    <a:moveTo>
                      <a:pt x="4543" y="0"/>
                    </a:moveTo>
                    <a:lnTo>
                      <a:pt x="4538" y="0"/>
                    </a:lnTo>
                    <a:lnTo>
                      <a:pt x="4192" y="0"/>
                    </a:lnTo>
                    <a:lnTo>
                      <a:pt x="3847" y="0"/>
                    </a:lnTo>
                    <a:lnTo>
                      <a:pt x="3502" y="0"/>
                    </a:lnTo>
                    <a:lnTo>
                      <a:pt x="3156" y="0"/>
                    </a:lnTo>
                    <a:lnTo>
                      <a:pt x="2811" y="0"/>
                    </a:lnTo>
                    <a:lnTo>
                      <a:pt x="2466" y="0"/>
                    </a:lnTo>
                    <a:lnTo>
                      <a:pt x="2120" y="0"/>
                    </a:lnTo>
                    <a:lnTo>
                      <a:pt x="1775" y="0"/>
                    </a:lnTo>
                    <a:lnTo>
                      <a:pt x="1429" y="0"/>
                    </a:lnTo>
                    <a:lnTo>
                      <a:pt x="1084" y="0"/>
                    </a:lnTo>
                    <a:lnTo>
                      <a:pt x="739" y="0"/>
                    </a:lnTo>
                    <a:lnTo>
                      <a:pt x="393" y="0"/>
                    </a:lnTo>
                    <a:lnTo>
                      <a:pt x="48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CB7DA851-AA7A-A040-8065-86A895FB5C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9900" y="629114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427BA937-ECF6-63ED-9152-09A7C7DC0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67588" y="629114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115DBEE6-285A-112A-F391-368C39075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5275" y="629114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D132DCAC-9DC9-FAD5-9E6F-0301BB9C9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4550" y="629114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D9C0B437-5BAD-D74D-D534-F06F08F0A0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5250" y="629114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E8184032-6AD0-4B72-B8D0-14B52D235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6813" y="4609769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D427A2DA-58B1-FDE0-D9E6-88E9156BD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475" y="4609769"/>
                <a:ext cx="0" cy="843482"/>
              </a:xfrm>
              <a:custGeom>
                <a:avLst/>
                <a:gdLst>
                  <a:gd name="T0" fmla="*/ 604 h 604"/>
                  <a:gd name="T1" fmla="*/ 492 h 604"/>
                  <a:gd name="T2" fmla="*/ 425 h 604"/>
                  <a:gd name="T3" fmla="*/ 319 h 604"/>
                  <a:gd name="T4" fmla="*/ 242 h 604"/>
                  <a:gd name="T5" fmla="*/ 183 h 604"/>
                  <a:gd name="T6" fmla="*/ 137 h 604"/>
                  <a:gd name="T7" fmla="*/ 95 h 604"/>
                  <a:gd name="T8" fmla="*/ 57 h 604"/>
                  <a:gd name="T9" fmla="*/ 29 h 604"/>
                  <a:gd name="T10" fmla="*/ 0 h 60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604">
                    <a:moveTo>
                      <a:pt x="0" y="604"/>
                    </a:moveTo>
                    <a:lnTo>
                      <a:pt x="0" y="492"/>
                    </a:lnTo>
                    <a:lnTo>
                      <a:pt x="0" y="425"/>
                    </a:lnTo>
                    <a:lnTo>
                      <a:pt x="0" y="319"/>
                    </a:lnTo>
                    <a:lnTo>
                      <a:pt x="0" y="242"/>
                    </a:lnTo>
                    <a:lnTo>
                      <a:pt x="0" y="183"/>
                    </a:lnTo>
                    <a:lnTo>
                      <a:pt x="0" y="137"/>
                    </a:lnTo>
                    <a:lnTo>
                      <a:pt x="0" y="9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992CE36C-8A95-4EB1-3083-CFB69FC2B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9675" y="4650267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DD53F5F5-0805-B515-39B2-2D7B4D814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4689369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6119AAE9-5F6A-65D5-EDB4-D5BF99FB9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9675" y="4742436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43E90219-AC47-2C7D-BBD3-3CED765F4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4801088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8D52F49E-D910-C9A8-C0D4-E5F71C562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4865327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53E31766-2E6B-0855-4F93-B2FF50D93C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5055250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B29C2BFE-74D4-2AEA-E05D-2B60B839F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9675" y="4947721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188FE197-153F-D044-F049-5817EB967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5203279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00D9ECA5-247B-023E-9938-D5B1FE28C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813" y="5453252"/>
                <a:ext cx="93663" cy="39102"/>
              </a:xfrm>
              <a:custGeom>
                <a:avLst/>
                <a:gdLst>
                  <a:gd name="T0" fmla="*/ 59 w 59"/>
                  <a:gd name="T1" fmla="*/ 28 h 28"/>
                  <a:gd name="T2" fmla="*/ 59 w 59"/>
                  <a:gd name="T3" fmla="*/ 0 h 28"/>
                  <a:gd name="T4" fmla="*/ 0 w 59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8">
                    <a:moveTo>
                      <a:pt x="59" y="28"/>
                    </a:moveTo>
                    <a:lnTo>
                      <a:pt x="5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24">
                <a:extLst>
                  <a:ext uri="{FF2B5EF4-FFF2-40B4-BE49-F238E27FC236}">
                    <a16:creationId xmlns:a16="http://schemas.microsoft.com/office/drawing/2014/main" id="{59D4FB5D-1435-12E6-2BE4-8E0A3AAA5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5492353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25">
                <a:extLst>
                  <a:ext uri="{FF2B5EF4-FFF2-40B4-BE49-F238E27FC236}">
                    <a16:creationId xmlns:a16="http://schemas.microsoft.com/office/drawing/2014/main" id="{3841CD95-0F65-850B-61DE-543C05F83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5532851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6">
                <a:extLst>
                  <a:ext uri="{FF2B5EF4-FFF2-40B4-BE49-F238E27FC236}">
                    <a16:creationId xmlns:a16="http://schemas.microsoft.com/office/drawing/2014/main" id="{14EC3CCD-9B2D-E9C5-138A-C88FE1B94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5585918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27">
                <a:extLst>
                  <a:ext uri="{FF2B5EF4-FFF2-40B4-BE49-F238E27FC236}">
                    <a16:creationId xmlns:a16="http://schemas.microsoft.com/office/drawing/2014/main" id="{0381D833-81E2-0390-EB84-1DF60C520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5492353"/>
                <a:ext cx="0" cy="404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28">
                <a:extLst>
                  <a:ext uri="{FF2B5EF4-FFF2-40B4-BE49-F238E27FC236}">
                    <a16:creationId xmlns:a16="http://schemas.microsoft.com/office/drawing/2014/main" id="{0BC317F5-433C-DA14-FAC4-509B8C044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5532851"/>
                <a:ext cx="0" cy="530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29">
                <a:extLst>
                  <a:ext uri="{FF2B5EF4-FFF2-40B4-BE49-F238E27FC236}">
                    <a16:creationId xmlns:a16="http://schemas.microsoft.com/office/drawing/2014/main" id="{96C91608-0A84-94C1-3B83-0BF3259F9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5644571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30">
                <a:extLst>
                  <a:ext uri="{FF2B5EF4-FFF2-40B4-BE49-F238E27FC236}">
                    <a16:creationId xmlns:a16="http://schemas.microsoft.com/office/drawing/2014/main" id="{66DB85DC-1922-BFB3-3045-72B3815D1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5708810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31">
                <a:extLst>
                  <a:ext uri="{FF2B5EF4-FFF2-40B4-BE49-F238E27FC236}">
                    <a16:creationId xmlns:a16="http://schemas.microsoft.com/office/drawing/2014/main" id="{07673335-680A-0185-B2C0-E271379AE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5644571"/>
                <a:ext cx="0" cy="642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32">
                <a:extLst>
                  <a:ext uri="{FF2B5EF4-FFF2-40B4-BE49-F238E27FC236}">
                    <a16:creationId xmlns:a16="http://schemas.microsoft.com/office/drawing/2014/main" id="{46B1FBD6-A2BD-31F8-19E5-3D3D76DBD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5585918"/>
                <a:ext cx="0" cy="586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33">
                <a:extLst>
                  <a:ext uri="{FF2B5EF4-FFF2-40B4-BE49-F238E27FC236}">
                    <a16:creationId xmlns:a16="http://schemas.microsoft.com/office/drawing/2014/main" id="{911DEF20-84F0-E273-C496-5C295425B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5897337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34">
                <a:extLst>
                  <a:ext uri="{FF2B5EF4-FFF2-40B4-BE49-F238E27FC236}">
                    <a16:creationId xmlns:a16="http://schemas.microsoft.com/office/drawing/2014/main" id="{1D87E002-062C-7BCB-9BF9-0D918617A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6045365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35">
                <a:extLst>
                  <a:ext uri="{FF2B5EF4-FFF2-40B4-BE49-F238E27FC236}">
                    <a16:creationId xmlns:a16="http://schemas.microsoft.com/office/drawing/2014/main" id="{092B718E-C715-F168-B183-891D9D862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9675" y="5789806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36">
                <a:extLst>
                  <a:ext uri="{FF2B5EF4-FFF2-40B4-BE49-F238E27FC236}">
                    <a16:creationId xmlns:a16="http://schemas.microsoft.com/office/drawing/2014/main" id="{B72AF3D6-884B-450E-CC5E-AB2C063A20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5897337"/>
                <a:ext cx="0" cy="1480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37">
                <a:extLst>
                  <a:ext uri="{FF2B5EF4-FFF2-40B4-BE49-F238E27FC236}">
                    <a16:creationId xmlns:a16="http://schemas.microsoft.com/office/drawing/2014/main" id="{10EE91F0-A973-4BA9-5CD6-8EE03887A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5789806"/>
                <a:ext cx="0" cy="1075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38">
                <a:extLst>
                  <a:ext uri="{FF2B5EF4-FFF2-40B4-BE49-F238E27FC236}">
                    <a16:creationId xmlns:a16="http://schemas.microsoft.com/office/drawing/2014/main" id="{3401592E-E735-499C-4528-5A2A9D2D2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5708810"/>
                <a:ext cx="0" cy="809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39">
                <a:extLst>
                  <a:ext uri="{FF2B5EF4-FFF2-40B4-BE49-F238E27FC236}">
                    <a16:creationId xmlns:a16="http://schemas.microsoft.com/office/drawing/2014/main" id="{4F7AFE06-409C-B3D2-0612-9F99C1D81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2850" y="6291148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40">
                <a:extLst>
                  <a:ext uri="{FF2B5EF4-FFF2-40B4-BE49-F238E27FC236}">
                    <a16:creationId xmlns:a16="http://schemas.microsoft.com/office/drawing/2014/main" id="{D32432FA-7B18-C0D8-0E6E-A67C5BB9B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6208754"/>
                <a:ext cx="0" cy="823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41">
                <a:extLst>
                  <a:ext uri="{FF2B5EF4-FFF2-40B4-BE49-F238E27FC236}">
                    <a16:creationId xmlns:a16="http://schemas.microsoft.com/office/drawing/2014/main" id="{74750DB9-12A4-3FA5-19BC-1B5813EF6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6813" y="6291148"/>
                <a:ext cx="460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42">
                <a:extLst>
                  <a:ext uri="{FF2B5EF4-FFF2-40B4-BE49-F238E27FC236}">
                    <a16:creationId xmlns:a16="http://schemas.microsoft.com/office/drawing/2014/main" id="{9DAEC004-4EDB-8EFE-86AC-D604FEA53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6675" y="629114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43">
                <a:extLst>
                  <a:ext uri="{FF2B5EF4-FFF2-40B4-BE49-F238E27FC236}">
                    <a16:creationId xmlns:a16="http://schemas.microsoft.com/office/drawing/2014/main" id="{4A1BCA94-DA69-D3AF-3E06-40B0D8053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" y="6045365"/>
                <a:ext cx="0" cy="1633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44">
                <a:extLst>
                  <a:ext uri="{FF2B5EF4-FFF2-40B4-BE49-F238E27FC236}">
                    <a16:creationId xmlns:a16="http://schemas.microsoft.com/office/drawing/2014/main" id="{FC11D3DD-63E5-9A64-FA49-E5E2A859B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4363" y="629114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45">
                <a:extLst>
                  <a:ext uri="{FF2B5EF4-FFF2-40B4-BE49-F238E27FC236}">
                    <a16:creationId xmlns:a16="http://schemas.microsoft.com/office/drawing/2014/main" id="{D37CBDEC-5EB9-52A4-DF19-34261FD9B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3638" y="629114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46">
                <a:extLst>
                  <a:ext uri="{FF2B5EF4-FFF2-40B4-BE49-F238E27FC236}">
                    <a16:creationId xmlns:a16="http://schemas.microsoft.com/office/drawing/2014/main" id="{92591CC5-CB9C-FBFF-5ACE-3D9B7C244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1325" y="629114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47">
                <a:extLst>
                  <a:ext uri="{FF2B5EF4-FFF2-40B4-BE49-F238E27FC236}">
                    <a16:creationId xmlns:a16="http://schemas.microsoft.com/office/drawing/2014/main" id="{07E49AD0-73BB-86B1-015A-3D3F5FD00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9013" y="629114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48">
                <a:extLst>
                  <a:ext uri="{FF2B5EF4-FFF2-40B4-BE49-F238E27FC236}">
                    <a16:creationId xmlns:a16="http://schemas.microsoft.com/office/drawing/2014/main" id="{3931698A-CD55-1109-7F5A-1C6077061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8288" y="629114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49">
                <a:extLst>
                  <a:ext uri="{FF2B5EF4-FFF2-40B4-BE49-F238E27FC236}">
                    <a16:creationId xmlns:a16="http://schemas.microsoft.com/office/drawing/2014/main" id="{FC0745C9-D56A-4279-B733-960ED4187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5975" y="629114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50">
                <a:extLst>
                  <a:ext uri="{FF2B5EF4-FFF2-40B4-BE49-F238E27FC236}">
                    <a16:creationId xmlns:a16="http://schemas.microsoft.com/office/drawing/2014/main" id="{F7D06C5A-C761-C9DD-9DD1-201E0F6DC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22938" y="6291148"/>
                <a:ext cx="0" cy="62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" name="Rectangle 119">
              <a:extLst>
                <a:ext uri="{FF2B5EF4-FFF2-40B4-BE49-F238E27FC236}">
                  <a16:creationId xmlns:a16="http://schemas.microsoft.com/office/drawing/2014/main" id="{0182F31C-FFCB-3817-0D44-6639FA06B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124" y="5962882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20">
              <a:extLst>
                <a:ext uri="{FF2B5EF4-FFF2-40B4-BE49-F238E27FC236}">
                  <a16:creationId xmlns:a16="http://schemas.microsoft.com/office/drawing/2014/main" id="{34F20DDD-FD6C-034E-C1B6-E13147FEC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403" y="5124986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21">
              <a:extLst>
                <a:ext uri="{FF2B5EF4-FFF2-40B4-BE49-F238E27FC236}">
                  <a16:creationId xmlns:a16="http://schemas.microsoft.com/office/drawing/2014/main" id="{4540D728-67C3-C5F7-7E24-153D0F680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855" y="4281503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22">
              <a:extLst>
                <a:ext uri="{FF2B5EF4-FFF2-40B4-BE49-F238E27FC236}">
                  <a16:creationId xmlns:a16="http://schemas.microsoft.com/office/drawing/2014/main" id="{4838C191-E3DA-3064-FAE0-557946F6F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2" y="611447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23">
              <a:extLst>
                <a:ext uri="{FF2B5EF4-FFF2-40B4-BE49-F238E27FC236}">
                  <a16:creationId xmlns:a16="http://schemas.microsoft.com/office/drawing/2014/main" id="{0973C793-08B7-13BC-A4FD-8945C22EC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950" y="611447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24">
              <a:extLst>
                <a:ext uri="{FF2B5EF4-FFF2-40B4-BE49-F238E27FC236}">
                  <a16:creationId xmlns:a16="http://schemas.microsoft.com/office/drawing/2014/main" id="{9931F943-7EFA-124D-8369-271C05950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225" y="611447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28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25">
              <a:extLst>
                <a:ext uri="{FF2B5EF4-FFF2-40B4-BE49-F238E27FC236}">
                  <a16:creationId xmlns:a16="http://schemas.microsoft.com/office/drawing/2014/main" id="{71D52FBA-7EC4-7303-4C12-82461D3E4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912" y="611447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42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26">
              <a:extLst>
                <a:ext uri="{FF2B5EF4-FFF2-40B4-BE49-F238E27FC236}">
                  <a16:creationId xmlns:a16="http://schemas.microsoft.com/office/drawing/2014/main" id="{7DD83756-C70A-2E6A-B513-9E0ADE33A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187" y="611447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56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27">
              <a:extLst>
                <a:ext uri="{FF2B5EF4-FFF2-40B4-BE49-F238E27FC236}">
                  <a16:creationId xmlns:a16="http://schemas.microsoft.com/office/drawing/2014/main" id="{C8DB7300-4631-5C2A-0307-4E7DDB617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8875" y="611447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70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128">
              <a:extLst>
                <a:ext uri="{FF2B5EF4-FFF2-40B4-BE49-F238E27FC236}">
                  <a16:creationId xmlns:a16="http://schemas.microsoft.com/office/drawing/2014/main" id="{CD0B2F69-386A-0640-4975-9A6DB50B9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562" y="611447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84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29">
              <a:extLst>
                <a:ext uri="{FF2B5EF4-FFF2-40B4-BE49-F238E27FC236}">
                  <a16:creationId xmlns:a16="http://schemas.microsoft.com/office/drawing/2014/main" id="{3140FF5E-75FA-CB99-D4D5-69160E046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837" y="611447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98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30">
              <a:extLst>
                <a:ext uri="{FF2B5EF4-FFF2-40B4-BE49-F238E27FC236}">
                  <a16:creationId xmlns:a16="http://schemas.microsoft.com/office/drawing/2014/main" id="{D5583E26-19D4-25B1-B5E4-4FF6C24F0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4249" y="61144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112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31">
              <a:extLst>
                <a:ext uri="{FF2B5EF4-FFF2-40B4-BE49-F238E27FC236}">
                  <a16:creationId xmlns:a16="http://schemas.microsoft.com/office/drawing/2014/main" id="{6215D72C-8F23-DAD5-6F20-18061DB70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1937" y="61144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126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132">
              <a:extLst>
                <a:ext uri="{FF2B5EF4-FFF2-40B4-BE49-F238E27FC236}">
                  <a16:creationId xmlns:a16="http://schemas.microsoft.com/office/drawing/2014/main" id="{2542F8B6-B000-DB18-3BD0-AFCC11EF4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1212" y="61144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140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33">
              <a:extLst>
                <a:ext uri="{FF2B5EF4-FFF2-40B4-BE49-F238E27FC236}">
                  <a16:creationId xmlns:a16="http://schemas.microsoft.com/office/drawing/2014/main" id="{8686873D-FC25-592D-E0CE-79913C9DC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8899" y="61144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154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34">
              <a:extLst>
                <a:ext uri="{FF2B5EF4-FFF2-40B4-BE49-F238E27FC236}">
                  <a16:creationId xmlns:a16="http://schemas.microsoft.com/office/drawing/2014/main" id="{2764B327-E4C8-3304-3E60-F5FF11889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6587" y="61144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168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35">
              <a:extLst>
                <a:ext uri="{FF2B5EF4-FFF2-40B4-BE49-F238E27FC236}">
                  <a16:creationId xmlns:a16="http://schemas.microsoft.com/office/drawing/2014/main" id="{E052BDEC-7EE3-F3DE-71F3-BEB741EDE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5862" y="61144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182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Line 136">
              <a:extLst>
                <a:ext uri="{FF2B5EF4-FFF2-40B4-BE49-F238E27FC236}">
                  <a16:creationId xmlns:a16="http://schemas.microsoft.com/office/drawing/2014/main" id="{19BAF0D5-C2BC-C98F-AC58-2DD8FB3E1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3809" y="4326965"/>
              <a:ext cx="0" cy="17288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571F6F89-C216-D5DA-E63C-32000FC30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809" y="4567162"/>
              <a:ext cx="7135813" cy="850465"/>
            </a:xfrm>
            <a:custGeom>
              <a:avLst/>
              <a:gdLst>
                <a:gd name="T0" fmla="*/ 0 w 4495"/>
                <a:gd name="T1" fmla="*/ 609 h 609"/>
                <a:gd name="T2" fmla="*/ 8 w 4495"/>
                <a:gd name="T3" fmla="*/ 308 h 609"/>
                <a:gd name="T4" fmla="*/ 15 w 4495"/>
                <a:gd name="T5" fmla="*/ 382 h 609"/>
                <a:gd name="T6" fmla="*/ 24 w 4495"/>
                <a:gd name="T7" fmla="*/ 354 h 609"/>
                <a:gd name="T8" fmla="*/ 23 w 4495"/>
                <a:gd name="T9" fmla="*/ 146 h 609"/>
                <a:gd name="T10" fmla="*/ 36 w 4495"/>
                <a:gd name="T11" fmla="*/ 186 h 609"/>
                <a:gd name="T12" fmla="*/ 47 w 4495"/>
                <a:gd name="T13" fmla="*/ 186 h 609"/>
                <a:gd name="T14" fmla="*/ 69 w 4495"/>
                <a:gd name="T15" fmla="*/ 163 h 609"/>
                <a:gd name="T16" fmla="*/ 79 w 4495"/>
                <a:gd name="T17" fmla="*/ 174 h 609"/>
                <a:gd name="T18" fmla="*/ 96 w 4495"/>
                <a:gd name="T19" fmla="*/ 201 h 609"/>
                <a:gd name="T20" fmla="*/ 120 w 4495"/>
                <a:gd name="T21" fmla="*/ 192 h 609"/>
                <a:gd name="T22" fmla="*/ 148 w 4495"/>
                <a:gd name="T23" fmla="*/ 209 h 609"/>
                <a:gd name="T24" fmla="*/ 168 w 4495"/>
                <a:gd name="T25" fmla="*/ 227 h 609"/>
                <a:gd name="T26" fmla="*/ 192 w 4495"/>
                <a:gd name="T27" fmla="*/ 218 h 609"/>
                <a:gd name="T28" fmla="*/ 220 w 4495"/>
                <a:gd name="T29" fmla="*/ 218 h 609"/>
                <a:gd name="T30" fmla="*/ 244 w 4495"/>
                <a:gd name="T31" fmla="*/ 206 h 609"/>
                <a:gd name="T32" fmla="*/ 261 w 4495"/>
                <a:gd name="T33" fmla="*/ 223 h 609"/>
                <a:gd name="T34" fmla="*/ 271 w 4495"/>
                <a:gd name="T35" fmla="*/ 241 h 609"/>
                <a:gd name="T36" fmla="*/ 295 w 4495"/>
                <a:gd name="T37" fmla="*/ 225 h 609"/>
                <a:gd name="T38" fmla="*/ 316 w 4495"/>
                <a:gd name="T39" fmla="*/ 236 h 609"/>
                <a:gd name="T40" fmla="*/ 359 w 4495"/>
                <a:gd name="T41" fmla="*/ 214 h 609"/>
                <a:gd name="T42" fmla="*/ 390 w 4495"/>
                <a:gd name="T43" fmla="*/ 214 h 609"/>
                <a:gd name="T44" fmla="*/ 413 w 4495"/>
                <a:gd name="T45" fmla="*/ 228 h 609"/>
                <a:gd name="T46" fmla="*/ 468 w 4495"/>
                <a:gd name="T47" fmla="*/ 197 h 609"/>
                <a:gd name="T48" fmla="*/ 507 w 4495"/>
                <a:gd name="T49" fmla="*/ 216 h 609"/>
                <a:gd name="T50" fmla="*/ 561 w 4495"/>
                <a:gd name="T51" fmla="*/ 216 h 609"/>
                <a:gd name="T52" fmla="*/ 719 w 4495"/>
                <a:gd name="T53" fmla="*/ 164 h 609"/>
                <a:gd name="T54" fmla="*/ 859 w 4495"/>
                <a:gd name="T55" fmla="*/ 133 h 609"/>
                <a:gd name="T56" fmla="*/ 1032 w 4495"/>
                <a:gd name="T57" fmla="*/ 61 h 609"/>
                <a:gd name="T58" fmla="*/ 1214 w 4495"/>
                <a:gd name="T59" fmla="*/ 99 h 609"/>
                <a:gd name="T60" fmla="*/ 1723 w 4495"/>
                <a:gd name="T61" fmla="*/ 0 h 609"/>
                <a:gd name="T62" fmla="*/ 2117 w 4495"/>
                <a:gd name="T63" fmla="*/ 25 h 609"/>
                <a:gd name="T64" fmla="*/ 2422 w 4495"/>
                <a:gd name="T65" fmla="*/ 38 h 609"/>
                <a:gd name="T66" fmla="*/ 3111 w 4495"/>
                <a:gd name="T67" fmla="*/ 126 h 609"/>
                <a:gd name="T68" fmla="*/ 3806 w 4495"/>
                <a:gd name="T69" fmla="*/ 169 h 609"/>
                <a:gd name="T70" fmla="*/ 4154 w 4495"/>
                <a:gd name="T71" fmla="*/ 246 h 609"/>
                <a:gd name="T72" fmla="*/ 4292 w 4495"/>
                <a:gd name="T73" fmla="*/ 260 h 609"/>
                <a:gd name="T74" fmla="*/ 4495 w 4495"/>
                <a:gd name="T75" fmla="*/ 292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95" h="609">
                  <a:moveTo>
                    <a:pt x="0" y="609"/>
                  </a:moveTo>
                  <a:lnTo>
                    <a:pt x="8" y="308"/>
                  </a:lnTo>
                  <a:lnTo>
                    <a:pt x="15" y="382"/>
                  </a:lnTo>
                  <a:lnTo>
                    <a:pt x="24" y="354"/>
                  </a:lnTo>
                  <a:lnTo>
                    <a:pt x="23" y="146"/>
                  </a:lnTo>
                  <a:lnTo>
                    <a:pt x="36" y="186"/>
                  </a:lnTo>
                  <a:lnTo>
                    <a:pt x="47" y="186"/>
                  </a:lnTo>
                  <a:lnTo>
                    <a:pt x="69" y="163"/>
                  </a:lnTo>
                  <a:lnTo>
                    <a:pt x="79" y="174"/>
                  </a:lnTo>
                  <a:lnTo>
                    <a:pt x="96" y="201"/>
                  </a:lnTo>
                  <a:lnTo>
                    <a:pt x="120" y="192"/>
                  </a:lnTo>
                  <a:lnTo>
                    <a:pt x="148" y="209"/>
                  </a:lnTo>
                  <a:lnTo>
                    <a:pt x="168" y="227"/>
                  </a:lnTo>
                  <a:lnTo>
                    <a:pt x="192" y="218"/>
                  </a:lnTo>
                  <a:lnTo>
                    <a:pt x="220" y="218"/>
                  </a:lnTo>
                  <a:lnTo>
                    <a:pt x="244" y="206"/>
                  </a:lnTo>
                  <a:lnTo>
                    <a:pt x="261" y="223"/>
                  </a:lnTo>
                  <a:lnTo>
                    <a:pt x="271" y="241"/>
                  </a:lnTo>
                  <a:lnTo>
                    <a:pt x="295" y="225"/>
                  </a:lnTo>
                  <a:lnTo>
                    <a:pt x="316" y="236"/>
                  </a:lnTo>
                  <a:lnTo>
                    <a:pt x="359" y="214"/>
                  </a:lnTo>
                  <a:lnTo>
                    <a:pt x="390" y="214"/>
                  </a:lnTo>
                  <a:lnTo>
                    <a:pt x="413" y="228"/>
                  </a:lnTo>
                  <a:lnTo>
                    <a:pt x="468" y="197"/>
                  </a:lnTo>
                  <a:lnTo>
                    <a:pt x="507" y="216"/>
                  </a:lnTo>
                  <a:lnTo>
                    <a:pt x="561" y="216"/>
                  </a:lnTo>
                  <a:lnTo>
                    <a:pt x="719" y="164"/>
                  </a:lnTo>
                  <a:lnTo>
                    <a:pt x="859" y="133"/>
                  </a:lnTo>
                  <a:lnTo>
                    <a:pt x="1032" y="61"/>
                  </a:lnTo>
                  <a:lnTo>
                    <a:pt x="1214" y="99"/>
                  </a:lnTo>
                  <a:lnTo>
                    <a:pt x="1723" y="0"/>
                  </a:lnTo>
                  <a:lnTo>
                    <a:pt x="2117" y="25"/>
                  </a:lnTo>
                  <a:lnTo>
                    <a:pt x="2422" y="38"/>
                  </a:lnTo>
                  <a:lnTo>
                    <a:pt x="3111" y="126"/>
                  </a:lnTo>
                  <a:lnTo>
                    <a:pt x="3806" y="169"/>
                  </a:lnTo>
                  <a:lnTo>
                    <a:pt x="4154" y="246"/>
                  </a:lnTo>
                  <a:lnTo>
                    <a:pt x="4292" y="260"/>
                  </a:lnTo>
                  <a:lnTo>
                    <a:pt x="4495" y="292"/>
                  </a:lnTo>
                </a:path>
              </a:pathLst>
            </a:cu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Rectangle 128">
              <a:extLst>
                <a:ext uri="{FF2B5EF4-FFF2-40B4-BE49-F238E27FC236}">
                  <a16:creationId xmlns:a16="http://schemas.microsoft.com/office/drawing/2014/main" id="{3B045F4C-E890-0D52-D406-B38029708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1862" y="6372501"/>
              <a:ext cx="7922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Time, days</a:t>
              </a:r>
              <a:endParaRPr kumimoji="0" lang="en-US" altLang="fr-FR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6" name="Rectangle : coins arrondis 155">
              <a:extLst>
                <a:ext uri="{FF2B5EF4-FFF2-40B4-BE49-F238E27FC236}">
                  <a16:creationId xmlns:a16="http://schemas.microsoft.com/office/drawing/2014/main" id="{13EB904A-FFC8-B873-3048-C1C7372FDFA8}"/>
                </a:ext>
              </a:extLst>
            </p:cNvPr>
            <p:cNvSpPr/>
            <p:nvPr/>
          </p:nvSpPr>
          <p:spPr>
            <a:xfrm>
              <a:off x="2500901" y="5841797"/>
              <a:ext cx="644951" cy="250697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spAutoFit/>
            </a:bodyPr>
            <a:lstStyle/>
            <a:p>
              <a:pPr algn="ctr"/>
              <a:r>
                <a:rPr lang="fr-FR" sz="1000" b="1">
                  <a:solidFill>
                    <a:schemeClr val="bg1"/>
                  </a:solidFill>
                </a:rPr>
                <a:t>SC 927 mg</a:t>
              </a:r>
            </a:p>
          </p:txBody>
        </p:sp>
        <p:sp>
          <p:nvSpPr>
            <p:cNvPr id="158" name="Rectangle 128">
              <a:extLst>
                <a:ext uri="{FF2B5EF4-FFF2-40B4-BE49-F238E27FC236}">
                  <a16:creationId xmlns:a16="http://schemas.microsoft.com/office/drawing/2014/main" id="{33E1ED1E-690B-1BAD-E694-988AB510B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2554" y="5065128"/>
              <a:ext cx="924933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IQ4 (15.5 </a:t>
              </a:r>
              <a:r>
                <a:rPr kumimoji="0" lang="fr-FR" altLang="fr-FR" sz="10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ng</a:t>
              </a:r>
              <a:r>
                <a:rPr kumimoji="0" lang="fr-FR" altLang="fr-FR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/</a:t>
              </a:r>
              <a:r>
                <a:rPr kumimoji="0" lang="fr-FR" altLang="fr-FR" sz="10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mL</a:t>
              </a:r>
              <a:r>
                <a:rPr kumimoji="0" lang="fr-FR" altLang="fr-FR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)</a:t>
              </a:r>
              <a:endPara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3ED4B45-89FA-6E45-81A9-684112F242F1}"/>
              </a:ext>
            </a:extLst>
          </p:cNvPr>
          <p:cNvSpPr/>
          <p:nvPr/>
        </p:nvSpPr>
        <p:spPr>
          <a:xfrm>
            <a:off x="9364796" y="6454469"/>
            <a:ext cx="2812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 err="1"/>
              <a:t>Jogiraju</a:t>
            </a:r>
            <a:r>
              <a:rPr lang="en-GB" sz="1400" i="1" dirty="0"/>
              <a:t> V, AIDS 2022, Abs. PESUB22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FCC6017-D266-72D1-DD50-840EAB62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Simplified</a:t>
            </a:r>
            <a:r>
              <a:rPr lang="fr-FR" dirty="0"/>
              <a:t> </a:t>
            </a:r>
            <a:r>
              <a:rPr lang="fr-FR" dirty="0" err="1"/>
              <a:t>lenacapavir</a:t>
            </a:r>
            <a:r>
              <a:rPr lang="fr-FR" dirty="0"/>
              <a:t> regimen (2)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07308932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186">
            <a:extLst>
              <a:ext uri="{FF2B5EF4-FFF2-40B4-BE49-F238E27FC236}">
                <a16:creationId xmlns:a16="http://schemas.microsoft.com/office/drawing/2014/main" id="{FDE487EB-4FF4-BE48-1852-ED7F5D14B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0881" y="4287568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80</a:t>
            </a:r>
            <a:endParaRPr kumimoji="0" lang="fr-FR" alt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256">
            <a:extLst>
              <a:ext uri="{FF2B5EF4-FFF2-40B4-BE49-F238E27FC236}">
                <a16:creationId xmlns:a16="http://schemas.microsoft.com/office/drawing/2014/main" id="{17F88A1E-6377-381F-2FFF-D5F8E5989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9173" y="6191355"/>
            <a:ext cx="218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600</a:t>
            </a:r>
            <a:b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mg</a:t>
            </a:r>
            <a:b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ASAP</a:t>
            </a:r>
            <a:endParaRPr kumimoji="0" lang="fr-FR" alt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257">
            <a:extLst>
              <a:ext uri="{FF2B5EF4-FFF2-40B4-BE49-F238E27FC236}">
                <a16:creationId xmlns:a16="http://schemas.microsoft.com/office/drawing/2014/main" id="{6CAAB435-3989-4CDB-C141-D1F797362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3423" y="6191355"/>
            <a:ext cx="160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300</a:t>
            </a:r>
            <a:b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mg</a:t>
            </a:r>
            <a:b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QW</a:t>
            </a:r>
            <a:endParaRPr kumimoji="0" lang="fr-FR" alt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FAE688-4184-5C41-BE30-B93CA0E2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7580509" cy="1481068"/>
          </a:xfrm>
        </p:spPr>
        <p:txBody>
          <a:bodyPr>
            <a:normAutofit/>
          </a:bodyPr>
          <a:lstStyle/>
          <a:p>
            <a:r>
              <a:rPr lang="fr-FR" dirty="0"/>
              <a:t>Once-</a:t>
            </a:r>
            <a:r>
              <a:rPr lang="fr-FR" dirty="0" err="1"/>
              <a:t>weekly</a:t>
            </a:r>
            <a:r>
              <a:rPr lang="fr-FR" dirty="0"/>
              <a:t> </a:t>
            </a:r>
            <a:r>
              <a:rPr lang="fr-FR" dirty="0" err="1"/>
              <a:t>dosing</a:t>
            </a:r>
            <a:r>
              <a:rPr lang="fr-FR" dirty="0"/>
              <a:t> of oral </a:t>
            </a:r>
            <a:r>
              <a:rPr lang="fr-FR" dirty="0" err="1"/>
              <a:t>lenacapavir</a:t>
            </a:r>
            <a:r>
              <a:rPr lang="fr-FR" dirty="0"/>
              <a:t> (PK simulation): 1-week </a:t>
            </a:r>
            <a:r>
              <a:rPr lang="fr-FR" dirty="0" err="1"/>
              <a:t>forgiveness</a:t>
            </a:r>
            <a:endParaRPr lang="fr-FR" dirty="0"/>
          </a:p>
        </p:txBody>
      </p:sp>
      <p:sp>
        <p:nvSpPr>
          <p:cNvPr id="269" name="Rectangle 108">
            <a:extLst>
              <a:ext uri="{FF2B5EF4-FFF2-40B4-BE49-F238E27FC236}">
                <a16:creationId xmlns:a16="http://schemas.microsoft.com/office/drawing/2014/main" id="{DAF1A7EF-0B9F-D373-579F-E8B5ED7C9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922" y="1445845"/>
            <a:ext cx="4419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L</a:t>
            </a:r>
            <a:r>
              <a:rPr kumimoji="0" lang="en-US" alt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en-US" altLang="fr-F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kumimoji="0" lang="en-US" alt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concentration, ng/mL (90% CI)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7A2033C-3A08-99C3-870D-0B744D72519E}"/>
              </a:ext>
            </a:extLst>
          </p:cNvPr>
          <p:cNvGrpSpPr/>
          <p:nvPr/>
        </p:nvGrpSpPr>
        <p:grpSpPr>
          <a:xfrm>
            <a:off x="850609" y="2814979"/>
            <a:ext cx="4734216" cy="2295605"/>
            <a:chOff x="850609" y="2814979"/>
            <a:chExt cx="4734216" cy="2295605"/>
          </a:xfrm>
        </p:grpSpPr>
        <p:sp>
          <p:nvSpPr>
            <p:cNvPr id="64" name="Freeform 259">
              <a:extLst>
                <a:ext uri="{FF2B5EF4-FFF2-40B4-BE49-F238E27FC236}">
                  <a16:creationId xmlns:a16="http://schemas.microsoft.com/office/drawing/2014/main" id="{5748B277-9E41-B717-63E2-59CDB0B04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675" y="3021989"/>
              <a:ext cx="4059237" cy="1000125"/>
            </a:xfrm>
            <a:custGeom>
              <a:avLst/>
              <a:gdLst>
                <a:gd name="T0" fmla="*/ 1886 w 2557"/>
                <a:gd name="T1" fmla="*/ 431 h 630"/>
                <a:gd name="T2" fmla="*/ 2086 w 2557"/>
                <a:gd name="T3" fmla="*/ 380 h 630"/>
                <a:gd name="T4" fmla="*/ 2162 w 2557"/>
                <a:gd name="T5" fmla="*/ 441 h 630"/>
                <a:gd name="T6" fmla="*/ 2378 w 2557"/>
                <a:gd name="T7" fmla="*/ 414 h 630"/>
                <a:gd name="T8" fmla="*/ 2453 w 2557"/>
                <a:gd name="T9" fmla="*/ 460 h 630"/>
                <a:gd name="T10" fmla="*/ 2503 w 2557"/>
                <a:gd name="T11" fmla="*/ 410 h 630"/>
                <a:gd name="T12" fmla="*/ 2401 w 2557"/>
                <a:gd name="T13" fmla="*/ 341 h 630"/>
                <a:gd name="T14" fmla="*/ 2343 w 2557"/>
                <a:gd name="T15" fmla="*/ 275 h 630"/>
                <a:gd name="T16" fmla="*/ 2147 w 2557"/>
                <a:gd name="T17" fmla="*/ 341 h 630"/>
                <a:gd name="T18" fmla="*/ 2093 w 2557"/>
                <a:gd name="T19" fmla="*/ 289 h 630"/>
                <a:gd name="T20" fmla="*/ 1918 w 2557"/>
                <a:gd name="T21" fmla="*/ 365 h 630"/>
                <a:gd name="T22" fmla="*/ 1853 w 2557"/>
                <a:gd name="T23" fmla="*/ 306 h 630"/>
                <a:gd name="T24" fmla="*/ 1672 w 2557"/>
                <a:gd name="T25" fmla="*/ 370 h 630"/>
                <a:gd name="T26" fmla="*/ 1605 w 2557"/>
                <a:gd name="T27" fmla="*/ 316 h 630"/>
                <a:gd name="T28" fmla="*/ 1426 w 2557"/>
                <a:gd name="T29" fmla="*/ 377 h 630"/>
                <a:gd name="T30" fmla="*/ 1349 w 2557"/>
                <a:gd name="T31" fmla="*/ 312 h 630"/>
                <a:gd name="T32" fmla="*/ 1146 w 2557"/>
                <a:gd name="T33" fmla="*/ 354 h 630"/>
                <a:gd name="T34" fmla="*/ 1087 w 2557"/>
                <a:gd name="T35" fmla="*/ 299 h 630"/>
                <a:gd name="T36" fmla="*/ 914 w 2557"/>
                <a:gd name="T37" fmla="*/ 363 h 630"/>
                <a:gd name="T38" fmla="*/ 844 w 2557"/>
                <a:gd name="T39" fmla="*/ 306 h 630"/>
                <a:gd name="T40" fmla="*/ 683 w 2557"/>
                <a:gd name="T41" fmla="*/ 365 h 630"/>
                <a:gd name="T42" fmla="*/ 606 w 2557"/>
                <a:gd name="T43" fmla="*/ 308 h 630"/>
                <a:gd name="T44" fmla="*/ 548 w 2557"/>
                <a:gd name="T45" fmla="*/ 233 h 630"/>
                <a:gd name="T46" fmla="*/ 324 w 2557"/>
                <a:gd name="T47" fmla="*/ 257 h 630"/>
                <a:gd name="T48" fmla="*/ 276 w 2557"/>
                <a:gd name="T49" fmla="*/ 175 h 630"/>
                <a:gd name="T50" fmla="*/ 262 w 2557"/>
                <a:gd name="T51" fmla="*/ 156 h 630"/>
                <a:gd name="T52" fmla="*/ 257 w 2557"/>
                <a:gd name="T53" fmla="*/ 188 h 630"/>
                <a:gd name="T54" fmla="*/ 254 w 2557"/>
                <a:gd name="T55" fmla="*/ 247 h 630"/>
                <a:gd name="T56" fmla="*/ 254 w 2557"/>
                <a:gd name="T57" fmla="*/ 333 h 630"/>
                <a:gd name="T58" fmla="*/ 179 w 2557"/>
                <a:gd name="T59" fmla="*/ 300 h 630"/>
                <a:gd name="T60" fmla="*/ 111 w 2557"/>
                <a:gd name="T61" fmla="*/ 217 h 630"/>
                <a:gd name="T62" fmla="*/ 75 w 2557"/>
                <a:gd name="T63" fmla="*/ 122 h 630"/>
                <a:gd name="T64" fmla="*/ 48 w 2557"/>
                <a:gd name="T65" fmla="*/ 5 h 630"/>
                <a:gd name="T66" fmla="*/ 44 w 2557"/>
                <a:gd name="T67" fmla="*/ 11 h 630"/>
                <a:gd name="T68" fmla="*/ 40 w 2557"/>
                <a:gd name="T69" fmla="*/ 82 h 630"/>
                <a:gd name="T70" fmla="*/ 37 w 2557"/>
                <a:gd name="T71" fmla="*/ 219 h 630"/>
                <a:gd name="T72" fmla="*/ 33 w 2557"/>
                <a:gd name="T73" fmla="*/ 420 h 630"/>
                <a:gd name="T74" fmla="*/ 10 w 2557"/>
                <a:gd name="T75" fmla="*/ 364 h 630"/>
                <a:gd name="T76" fmla="*/ 5 w 2557"/>
                <a:gd name="T77" fmla="*/ 410 h 630"/>
                <a:gd name="T78" fmla="*/ 1 w 2557"/>
                <a:gd name="T79" fmla="*/ 492 h 630"/>
                <a:gd name="T80" fmla="*/ 0 w 2557"/>
                <a:gd name="T81" fmla="*/ 612 h 630"/>
                <a:gd name="T82" fmla="*/ 33 w 2557"/>
                <a:gd name="T83" fmla="*/ 419 h 630"/>
                <a:gd name="T84" fmla="*/ 38 w 2557"/>
                <a:gd name="T85" fmla="*/ 307 h 630"/>
                <a:gd name="T86" fmla="*/ 43 w 2557"/>
                <a:gd name="T87" fmla="*/ 241 h 630"/>
                <a:gd name="T88" fmla="*/ 50 w 2557"/>
                <a:gd name="T89" fmla="*/ 219 h 630"/>
                <a:gd name="T90" fmla="*/ 73 w 2557"/>
                <a:gd name="T91" fmla="*/ 281 h 630"/>
                <a:gd name="T92" fmla="*/ 123 w 2557"/>
                <a:gd name="T93" fmla="*/ 357 h 630"/>
                <a:gd name="T94" fmla="*/ 213 w 2557"/>
                <a:gd name="T95" fmla="*/ 426 h 630"/>
                <a:gd name="T96" fmla="*/ 256 w 2557"/>
                <a:gd name="T97" fmla="*/ 380 h 630"/>
                <a:gd name="T98" fmla="*/ 263 w 2557"/>
                <a:gd name="T99" fmla="*/ 314 h 630"/>
                <a:gd name="T100" fmla="*/ 271 w 2557"/>
                <a:gd name="T101" fmla="*/ 294 h 630"/>
                <a:gd name="T102" fmla="*/ 315 w 2557"/>
                <a:gd name="T103" fmla="*/ 352 h 630"/>
                <a:gd name="T104" fmla="*/ 379 w 2557"/>
                <a:gd name="T105" fmla="*/ 404 h 630"/>
                <a:gd name="T106" fmla="*/ 826 w 2557"/>
                <a:gd name="T107" fmla="*/ 387 h 630"/>
                <a:gd name="T108" fmla="*/ 931 w 2557"/>
                <a:gd name="T109" fmla="*/ 457 h 630"/>
                <a:gd name="T110" fmla="*/ 1151 w 2557"/>
                <a:gd name="T111" fmla="*/ 444 h 630"/>
                <a:gd name="T112" fmla="*/ 1346 w 2557"/>
                <a:gd name="T113" fmla="*/ 407 h 630"/>
                <a:gd name="T114" fmla="*/ 1418 w 2557"/>
                <a:gd name="T115" fmla="*/ 454 h 630"/>
                <a:gd name="T116" fmla="*/ 1589 w 2557"/>
                <a:gd name="T117" fmla="*/ 398 h 630"/>
                <a:gd name="T118" fmla="*/ 1685 w 2557"/>
                <a:gd name="T119" fmla="*/ 46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7" h="630">
                  <a:moveTo>
                    <a:pt x="1832" y="383"/>
                  </a:moveTo>
                  <a:lnTo>
                    <a:pt x="1843" y="394"/>
                  </a:lnTo>
                  <a:lnTo>
                    <a:pt x="1848" y="399"/>
                  </a:lnTo>
                  <a:lnTo>
                    <a:pt x="1854" y="405"/>
                  </a:lnTo>
                  <a:lnTo>
                    <a:pt x="1860" y="410"/>
                  </a:lnTo>
                  <a:lnTo>
                    <a:pt x="1866" y="415"/>
                  </a:lnTo>
                  <a:lnTo>
                    <a:pt x="1880" y="426"/>
                  </a:lnTo>
                  <a:lnTo>
                    <a:pt x="1886" y="431"/>
                  </a:lnTo>
                  <a:lnTo>
                    <a:pt x="1894" y="435"/>
                  </a:lnTo>
                  <a:lnTo>
                    <a:pt x="1909" y="445"/>
                  </a:lnTo>
                  <a:lnTo>
                    <a:pt x="1917" y="449"/>
                  </a:lnTo>
                  <a:lnTo>
                    <a:pt x="1925" y="454"/>
                  </a:lnTo>
                  <a:lnTo>
                    <a:pt x="1934" y="458"/>
                  </a:lnTo>
                  <a:lnTo>
                    <a:pt x="1942" y="463"/>
                  </a:lnTo>
                  <a:lnTo>
                    <a:pt x="2047" y="505"/>
                  </a:lnTo>
                  <a:lnTo>
                    <a:pt x="2086" y="380"/>
                  </a:lnTo>
                  <a:lnTo>
                    <a:pt x="2094" y="388"/>
                  </a:lnTo>
                  <a:lnTo>
                    <a:pt x="2098" y="393"/>
                  </a:lnTo>
                  <a:lnTo>
                    <a:pt x="2102" y="397"/>
                  </a:lnTo>
                  <a:lnTo>
                    <a:pt x="2112" y="406"/>
                  </a:lnTo>
                  <a:lnTo>
                    <a:pt x="2123" y="415"/>
                  </a:lnTo>
                  <a:lnTo>
                    <a:pt x="2135" y="424"/>
                  </a:lnTo>
                  <a:lnTo>
                    <a:pt x="2148" y="433"/>
                  </a:lnTo>
                  <a:lnTo>
                    <a:pt x="2162" y="441"/>
                  </a:lnTo>
                  <a:lnTo>
                    <a:pt x="2177" y="450"/>
                  </a:lnTo>
                  <a:lnTo>
                    <a:pt x="2305" y="507"/>
                  </a:lnTo>
                  <a:lnTo>
                    <a:pt x="2342" y="382"/>
                  </a:lnTo>
                  <a:lnTo>
                    <a:pt x="2348" y="389"/>
                  </a:lnTo>
                  <a:lnTo>
                    <a:pt x="2356" y="395"/>
                  </a:lnTo>
                  <a:lnTo>
                    <a:pt x="2363" y="402"/>
                  </a:lnTo>
                  <a:lnTo>
                    <a:pt x="2370" y="408"/>
                  </a:lnTo>
                  <a:lnTo>
                    <a:pt x="2378" y="414"/>
                  </a:lnTo>
                  <a:lnTo>
                    <a:pt x="2386" y="420"/>
                  </a:lnTo>
                  <a:lnTo>
                    <a:pt x="2394" y="426"/>
                  </a:lnTo>
                  <a:lnTo>
                    <a:pt x="2402" y="432"/>
                  </a:lnTo>
                  <a:lnTo>
                    <a:pt x="2410" y="437"/>
                  </a:lnTo>
                  <a:lnTo>
                    <a:pt x="2418" y="442"/>
                  </a:lnTo>
                  <a:lnTo>
                    <a:pt x="2436" y="452"/>
                  </a:lnTo>
                  <a:lnTo>
                    <a:pt x="2444" y="456"/>
                  </a:lnTo>
                  <a:lnTo>
                    <a:pt x="2453" y="460"/>
                  </a:lnTo>
                  <a:lnTo>
                    <a:pt x="2462" y="464"/>
                  </a:lnTo>
                  <a:lnTo>
                    <a:pt x="2472" y="468"/>
                  </a:lnTo>
                  <a:lnTo>
                    <a:pt x="2557" y="506"/>
                  </a:lnTo>
                  <a:lnTo>
                    <a:pt x="2557" y="437"/>
                  </a:lnTo>
                  <a:lnTo>
                    <a:pt x="2538" y="428"/>
                  </a:lnTo>
                  <a:lnTo>
                    <a:pt x="2529" y="423"/>
                  </a:lnTo>
                  <a:lnTo>
                    <a:pt x="2520" y="419"/>
                  </a:lnTo>
                  <a:lnTo>
                    <a:pt x="2503" y="410"/>
                  </a:lnTo>
                  <a:lnTo>
                    <a:pt x="2486" y="400"/>
                  </a:lnTo>
                  <a:lnTo>
                    <a:pt x="2478" y="395"/>
                  </a:lnTo>
                  <a:lnTo>
                    <a:pt x="2470" y="391"/>
                  </a:lnTo>
                  <a:lnTo>
                    <a:pt x="2455" y="381"/>
                  </a:lnTo>
                  <a:lnTo>
                    <a:pt x="2440" y="371"/>
                  </a:lnTo>
                  <a:lnTo>
                    <a:pt x="2426" y="361"/>
                  </a:lnTo>
                  <a:lnTo>
                    <a:pt x="2413" y="351"/>
                  </a:lnTo>
                  <a:lnTo>
                    <a:pt x="2401" y="341"/>
                  </a:lnTo>
                  <a:lnTo>
                    <a:pt x="2389" y="330"/>
                  </a:lnTo>
                  <a:lnTo>
                    <a:pt x="2384" y="325"/>
                  </a:lnTo>
                  <a:lnTo>
                    <a:pt x="2379" y="320"/>
                  </a:lnTo>
                  <a:lnTo>
                    <a:pt x="2368" y="308"/>
                  </a:lnTo>
                  <a:lnTo>
                    <a:pt x="2359" y="298"/>
                  </a:lnTo>
                  <a:lnTo>
                    <a:pt x="2354" y="292"/>
                  </a:lnTo>
                  <a:lnTo>
                    <a:pt x="2350" y="286"/>
                  </a:lnTo>
                  <a:lnTo>
                    <a:pt x="2343" y="275"/>
                  </a:lnTo>
                  <a:lnTo>
                    <a:pt x="2299" y="435"/>
                  </a:lnTo>
                  <a:lnTo>
                    <a:pt x="2207" y="385"/>
                  </a:lnTo>
                  <a:lnTo>
                    <a:pt x="2195" y="378"/>
                  </a:lnTo>
                  <a:lnTo>
                    <a:pt x="2185" y="370"/>
                  </a:lnTo>
                  <a:lnTo>
                    <a:pt x="2175" y="363"/>
                  </a:lnTo>
                  <a:lnTo>
                    <a:pt x="2165" y="355"/>
                  </a:lnTo>
                  <a:lnTo>
                    <a:pt x="2156" y="348"/>
                  </a:lnTo>
                  <a:lnTo>
                    <a:pt x="2147" y="341"/>
                  </a:lnTo>
                  <a:lnTo>
                    <a:pt x="2138" y="334"/>
                  </a:lnTo>
                  <a:lnTo>
                    <a:pt x="2131" y="328"/>
                  </a:lnTo>
                  <a:lnTo>
                    <a:pt x="2123" y="321"/>
                  </a:lnTo>
                  <a:lnTo>
                    <a:pt x="2116" y="314"/>
                  </a:lnTo>
                  <a:lnTo>
                    <a:pt x="2110" y="308"/>
                  </a:lnTo>
                  <a:lnTo>
                    <a:pt x="2104" y="301"/>
                  </a:lnTo>
                  <a:lnTo>
                    <a:pt x="2098" y="295"/>
                  </a:lnTo>
                  <a:lnTo>
                    <a:pt x="2093" y="289"/>
                  </a:lnTo>
                  <a:lnTo>
                    <a:pt x="2088" y="283"/>
                  </a:lnTo>
                  <a:lnTo>
                    <a:pt x="2084" y="277"/>
                  </a:lnTo>
                  <a:lnTo>
                    <a:pt x="2046" y="439"/>
                  </a:lnTo>
                  <a:lnTo>
                    <a:pt x="1959" y="392"/>
                  </a:lnTo>
                  <a:lnTo>
                    <a:pt x="1948" y="385"/>
                  </a:lnTo>
                  <a:lnTo>
                    <a:pt x="1937" y="379"/>
                  </a:lnTo>
                  <a:lnTo>
                    <a:pt x="1927" y="372"/>
                  </a:lnTo>
                  <a:lnTo>
                    <a:pt x="1918" y="365"/>
                  </a:lnTo>
                  <a:lnTo>
                    <a:pt x="1908" y="358"/>
                  </a:lnTo>
                  <a:lnTo>
                    <a:pt x="1899" y="351"/>
                  </a:lnTo>
                  <a:lnTo>
                    <a:pt x="1891" y="344"/>
                  </a:lnTo>
                  <a:lnTo>
                    <a:pt x="1883" y="337"/>
                  </a:lnTo>
                  <a:lnTo>
                    <a:pt x="1874" y="329"/>
                  </a:lnTo>
                  <a:lnTo>
                    <a:pt x="1867" y="322"/>
                  </a:lnTo>
                  <a:lnTo>
                    <a:pt x="1860" y="314"/>
                  </a:lnTo>
                  <a:lnTo>
                    <a:pt x="1853" y="306"/>
                  </a:lnTo>
                  <a:lnTo>
                    <a:pt x="1847" y="298"/>
                  </a:lnTo>
                  <a:lnTo>
                    <a:pt x="1841" y="290"/>
                  </a:lnTo>
                  <a:lnTo>
                    <a:pt x="1835" y="282"/>
                  </a:lnTo>
                  <a:lnTo>
                    <a:pt x="1830" y="274"/>
                  </a:lnTo>
                  <a:lnTo>
                    <a:pt x="1789" y="433"/>
                  </a:lnTo>
                  <a:lnTo>
                    <a:pt x="1694" y="384"/>
                  </a:lnTo>
                  <a:lnTo>
                    <a:pt x="1683" y="377"/>
                  </a:lnTo>
                  <a:lnTo>
                    <a:pt x="1672" y="370"/>
                  </a:lnTo>
                  <a:lnTo>
                    <a:pt x="1662" y="363"/>
                  </a:lnTo>
                  <a:lnTo>
                    <a:pt x="1653" y="357"/>
                  </a:lnTo>
                  <a:lnTo>
                    <a:pt x="1644" y="350"/>
                  </a:lnTo>
                  <a:lnTo>
                    <a:pt x="1635" y="343"/>
                  </a:lnTo>
                  <a:lnTo>
                    <a:pt x="1627" y="336"/>
                  </a:lnTo>
                  <a:lnTo>
                    <a:pt x="1619" y="329"/>
                  </a:lnTo>
                  <a:lnTo>
                    <a:pt x="1612" y="322"/>
                  </a:lnTo>
                  <a:lnTo>
                    <a:pt x="1605" y="316"/>
                  </a:lnTo>
                  <a:lnTo>
                    <a:pt x="1599" y="309"/>
                  </a:lnTo>
                  <a:lnTo>
                    <a:pt x="1593" y="302"/>
                  </a:lnTo>
                  <a:lnTo>
                    <a:pt x="1587" y="295"/>
                  </a:lnTo>
                  <a:lnTo>
                    <a:pt x="1582" y="288"/>
                  </a:lnTo>
                  <a:lnTo>
                    <a:pt x="1577" y="281"/>
                  </a:lnTo>
                  <a:lnTo>
                    <a:pt x="1573" y="275"/>
                  </a:lnTo>
                  <a:lnTo>
                    <a:pt x="1530" y="427"/>
                  </a:lnTo>
                  <a:lnTo>
                    <a:pt x="1426" y="377"/>
                  </a:lnTo>
                  <a:lnTo>
                    <a:pt x="1417" y="371"/>
                  </a:lnTo>
                  <a:lnTo>
                    <a:pt x="1408" y="365"/>
                  </a:lnTo>
                  <a:lnTo>
                    <a:pt x="1400" y="358"/>
                  </a:lnTo>
                  <a:lnTo>
                    <a:pt x="1392" y="352"/>
                  </a:lnTo>
                  <a:lnTo>
                    <a:pt x="1384" y="345"/>
                  </a:lnTo>
                  <a:lnTo>
                    <a:pt x="1376" y="339"/>
                  </a:lnTo>
                  <a:lnTo>
                    <a:pt x="1362" y="326"/>
                  </a:lnTo>
                  <a:lnTo>
                    <a:pt x="1349" y="312"/>
                  </a:lnTo>
                  <a:lnTo>
                    <a:pt x="1337" y="299"/>
                  </a:lnTo>
                  <a:lnTo>
                    <a:pt x="1326" y="285"/>
                  </a:lnTo>
                  <a:lnTo>
                    <a:pt x="1316" y="271"/>
                  </a:lnTo>
                  <a:lnTo>
                    <a:pt x="1274" y="434"/>
                  </a:lnTo>
                  <a:lnTo>
                    <a:pt x="1173" y="374"/>
                  </a:lnTo>
                  <a:lnTo>
                    <a:pt x="1164" y="367"/>
                  </a:lnTo>
                  <a:lnTo>
                    <a:pt x="1155" y="361"/>
                  </a:lnTo>
                  <a:lnTo>
                    <a:pt x="1146" y="354"/>
                  </a:lnTo>
                  <a:lnTo>
                    <a:pt x="1138" y="348"/>
                  </a:lnTo>
                  <a:lnTo>
                    <a:pt x="1130" y="341"/>
                  </a:lnTo>
                  <a:lnTo>
                    <a:pt x="1122" y="334"/>
                  </a:lnTo>
                  <a:lnTo>
                    <a:pt x="1114" y="327"/>
                  </a:lnTo>
                  <a:lnTo>
                    <a:pt x="1107" y="321"/>
                  </a:lnTo>
                  <a:lnTo>
                    <a:pt x="1100" y="313"/>
                  </a:lnTo>
                  <a:lnTo>
                    <a:pt x="1094" y="306"/>
                  </a:lnTo>
                  <a:lnTo>
                    <a:pt x="1087" y="299"/>
                  </a:lnTo>
                  <a:lnTo>
                    <a:pt x="1081" y="292"/>
                  </a:lnTo>
                  <a:lnTo>
                    <a:pt x="1075" y="284"/>
                  </a:lnTo>
                  <a:lnTo>
                    <a:pt x="1069" y="277"/>
                  </a:lnTo>
                  <a:lnTo>
                    <a:pt x="1059" y="261"/>
                  </a:lnTo>
                  <a:lnTo>
                    <a:pt x="1019" y="424"/>
                  </a:lnTo>
                  <a:lnTo>
                    <a:pt x="934" y="376"/>
                  </a:lnTo>
                  <a:lnTo>
                    <a:pt x="924" y="370"/>
                  </a:lnTo>
                  <a:lnTo>
                    <a:pt x="914" y="363"/>
                  </a:lnTo>
                  <a:lnTo>
                    <a:pt x="904" y="357"/>
                  </a:lnTo>
                  <a:lnTo>
                    <a:pt x="895" y="350"/>
                  </a:lnTo>
                  <a:lnTo>
                    <a:pt x="885" y="343"/>
                  </a:lnTo>
                  <a:lnTo>
                    <a:pt x="876" y="336"/>
                  </a:lnTo>
                  <a:lnTo>
                    <a:pt x="868" y="329"/>
                  </a:lnTo>
                  <a:lnTo>
                    <a:pt x="860" y="321"/>
                  </a:lnTo>
                  <a:lnTo>
                    <a:pt x="851" y="314"/>
                  </a:lnTo>
                  <a:lnTo>
                    <a:pt x="844" y="306"/>
                  </a:lnTo>
                  <a:lnTo>
                    <a:pt x="836" y="298"/>
                  </a:lnTo>
                  <a:lnTo>
                    <a:pt x="829" y="289"/>
                  </a:lnTo>
                  <a:lnTo>
                    <a:pt x="822" y="281"/>
                  </a:lnTo>
                  <a:lnTo>
                    <a:pt x="816" y="272"/>
                  </a:lnTo>
                  <a:lnTo>
                    <a:pt x="810" y="264"/>
                  </a:lnTo>
                  <a:lnTo>
                    <a:pt x="804" y="255"/>
                  </a:lnTo>
                  <a:lnTo>
                    <a:pt x="762" y="416"/>
                  </a:lnTo>
                  <a:lnTo>
                    <a:pt x="683" y="365"/>
                  </a:lnTo>
                  <a:lnTo>
                    <a:pt x="672" y="358"/>
                  </a:lnTo>
                  <a:lnTo>
                    <a:pt x="662" y="352"/>
                  </a:lnTo>
                  <a:lnTo>
                    <a:pt x="652" y="345"/>
                  </a:lnTo>
                  <a:lnTo>
                    <a:pt x="642" y="338"/>
                  </a:lnTo>
                  <a:lnTo>
                    <a:pt x="633" y="331"/>
                  </a:lnTo>
                  <a:lnTo>
                    <a:pt x="623" y="324"/>
                  </a:lnTo>
                  <a:lnTo>
                    <a:pt x="615" y="316"/>
                  </a:lnTo>
                  <a:lnTo>
                    <a:pt x="606" y="308"/>
                  </a:lnTo>
                  <a:lnTo>
                    <a:pt x="598" y="299"/>
                  </a:lnTo>
                  <a:lnTo>
                    <a:pt x="590" y="291"/>
                  </a:lnTo>
                  <a:lnTo>
                    <a:pt x="582" y="281"/>
                  </a:lnTo>
                  <a:lnTo>
                    <a:pt x="575" y="272"/>
                  </a:lnTo>
                  <a:lnTo>
                    <a:pt x="567" y="263"/>
                  </a:lnTo>
                  <a:lnTo>
                    <a:pt x="561" y="253"/>
                  </a:lnTo>
                  <a:lnTo>
                    <a:pt x="554" y="243"/>
                  </a:lnTo>
                  <a:lnTo>
                    <a:pt x="548" y="233"/>
                  </a:lnTo>
                  <a:lnTo>
                    <a:pt x="507" y="395"/>
                  </a:lnTo>
                  <a:lnTo>
                    <a:pt x="373" y="300"/>
                  </a:lnTo>
                  <a:lnTo>
                    <a:pt x="364" y="294"/>
                  </a:lnTo>
                  <a:lnTo>
                    <a:pt x="355" y="287"/>
                  </a:lnTo>
                  <a:lnTo>
                    <a:pt x="347" y="280"/>
                  </a:lnTo>
                  <a:lnTo>
                    <a:pt x="339" y="273"/>
                  </a:lnTo>
                  <a:lnTo>
                    <a:pt x="332" y="265"/>
                  </a:lnTo>
                  <a:lnTo>
                    <a:pt x="324" y="257"/>
                  </a:lnTo>
                  <a:lnTo>
                    <a:pt x="317" y="248"/>
                  </a:lnTo>
                  <a:lnTo>
                    <a:pt x="311" y="239"/>
                  </a:lnTo>
                  <a:lnTo>
                    <a:pt x="304" y="229"/>
                  </a:lnTo>
                  <a:lnTo>
                    <a:pt x="298" y="219"/>
                  </a:lnTo>
                  <a:lnTo>
                    <a:pt x="292" y="208"/>
                  </a:lnTo>
                  <a:lnTo>
                    <a:pt x="287" y="198"/>
                  </a:lnTo>
                  <a:lnTo>
                    <a:pt x="281" y="186"/>
                  </a:lnTo>
                  <a:lnTo>
                    <a:pt x="276" y="175"/>
                  </a:lnTo>
                  <a:lnTo>
                    <a:pt x="272" y="162"/>
                  </a:lnTo>
                  <a:lnTo>
                    <a:pt x="268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5" y="151"/>
                  </a:lnTo>
                  <a:lnTo>
                    <a:pt x="264" y="152"/>
                  </a:lnTo>
                  <a:lnTo>
                    <a:pt x="263" y="154"/>
                  </a:lnTo>
                  <a:lnTo>
                    <a:pt x="262" y="156"/>
                  </a:lnTo>
                  <a:lnTo>
                    <a:pt x="261" y="159"/>
                  </a:lnTo>
                  <a:lnTo>
                    <a:pt x="261" y="162"/>
                  </a:lnTo>
                  <a:lnTo>
                    <a:pt x="260" y="165"/>
                  </a:lnTo>
                  <a:lnTo>
                    <a:pt x="259" y="169"/>
                  </a:lnTo>
                  <a:lnTo>
                    <a:pt x="258" y="173"/>
                  </a:lnTo>
                  <a:lnTo>
                    <a:pt x="258" y="178"/>
                  </a:lnTo>
                  <a:lnTo>
                    <a:pt x="257" y="182"/>
                  </a:lnTo>
                  <a:lnTo>
                    <a:pt x="257" y="188"/>
                  </a:lnTo>
                  <a:lnTo>
                    <a:pt x="257" y="194"/>
                  </a:lnTo>
                  <a:lnTo>
                    <a:pt x="256" y="200"/>
                  </a:lnTo>
                  <a:lnTo>
                    <a:pt x="256" y="207"/>
                  </a:lnTo>
                  <a:lnTo>
                    <a:pt x="255" y="214"/>
                  </a:lnTo>
                  <a:lnTo>
                    <a:pt x="255" y="222"/>
                  </a:lnTo>
                  <a:lnTo>
                    <a:pt x="255" y="230"/>
                  </a:lnTo>
                  <a:lnTo>
                    <a:pt x="254" y="238"/>
                  </a:lnTo>
                  <a:lnTo>
                    <a:pt x="254" y="247"/>
                  </a:lnTo>
                  <a:lnTo>
                    <a:pt x="254" y="256"/>
                  </a:lnTo>
                  <a:lnTo>
                    <a:pt x="254" y="266"/>
                  </a:lnTo>
                  <a:lnTo>
                    <a:pt x="254" y="276"/>
                  </a:lnTo>
                  <a:lnTo>
                    <a:pt x="254" y="286"/>
                  </a:lnTo>
                  <a:lnTo>
                    <a:pt x="254" y="297"/>
                  </a:lnTo>
                  <a:lnTo>
                    <a:pt x="254" y="309"/>
                  </a:lnTo>
                  <a:lnTo>
                    <a:pt x="254" y="320"/>
                  </a:lnTo>
                  <a:lnTo>
                    <a:pt x="254" y="333"/>
                  </a:lnTo>
                  <a:lnTo>
                    <a:pt x="254" y="345"/>
                  </a:lnTo>
                  <a:lnTo>
                    <a:pt x="254" y="358"/>
                  </a:lnTo>
                  <a:lnTo>
                    <a:pt x="237" y="347"/>
                  </a:lnTo>
                  <a:lnTo>
                    <a:pt x="220" y="334"/>
                  </a:lnTo>
                  <a:lnTo>
                    <a:pt x="211" y="328"/>
                  </a:lnTo>
                  <a:lnTo>
                    <a:pt x="203" y="321"/>
                  </a:lnTo>
                  <a:lnTo>
                    <a:pt x="187" y="308"/>
                  </a:lnTo>
                  <a:lnTo>
                    <a:pt x="179" y="300"/>
                  </a:lnTo>
                  <a:lnTo>
                    <a:pt x="172" y="293"/>
                  </a:lnTo>
                  <a:lnTo>
                    <a:pt x="157" y="278"/>
                  </a:lnTo>
                  <a:lnTo>
                    <a:pt x="142" y="261"/>
                  </a:lnTo>
                  <a:lnTo>
                    <a:pt x="128" y="244"/>
                  </a:lnTo>
                  <a:lnTo>
                    <a:pt x="122" y="236"/>
                  </a:lnTo>
                  <a:lnTo>
                    <a:pt x="116" y="227"/>
                  </a:lnTo>
                  <a:lnTo>
                    <a:pt x="113" y="222"/>
                  </a:lnTo>
                  <a:lnTo>
                    <a:pt x="111" y="217"/>
                  </a:lnTo>
                  <a:lnTo>
                    <a:pt x="105" y="206"/>
                  </a:lnTo>
                  <a:lnTo>
                    <a:pt x="100" y="194"/>
                  </a:lnTo>
                  <a:lnTo>
                    <a:pt x="97" y="188"/>
                  </a:lnTo>
                  <a:lnTo>
                    <a:pt x="95" y="181"/>
                  </a:lnTo>
                  <a:lnTo>
                    <a:pt x="89" y="168"/>
                  </a:lnTo>
                  <a:lnTo>
                    <a:pt x="84" y="153"/>
                  </a:lnTo>
                  <a:lnTo>
                    <a:pt x="80" y="138"/>
                  </a:lnTo>
                  <a:lnTo>
                    <a:pt x="75" y="122"/>
                  </a:lnTo>
                  <a:lnTo>
                    <a:pt x="70" y="104"/>
                  </a:lnTo>
                  <a:lnTo>
                    <a:pt x="68" y="95"/>
                  </a:lnTo>
                  <a:lnTo>
                    <a:pt x="65" y="86"/>
                  </a:lnTo>
                  <a:lnTo>
                    <a:pt x="61" y="67"/>
                  </a:lnTo>
                  <a:lnTo>
                    <a:pt x="57" y="48"/>
                  </a:lnTo>
                  <a:lnTo>
                    <a:pt x="54" y="37"/>
                  </a:lnTo>
                  <a:lnTo>
                    <a:pt x="52" y="27"/>
                  </a:lnTo>
                  <a:lnTo>
                    <a:pt x="48" y="5"/>
                  </a:lnTo>
                  <a:lnTo>
                    <a:pt x="47" y="2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1"/>
                  </a:lnTo>
                  <a:lnTo>
                    <a:pt x="45" y="3"/>
                  </a:lnTo>
                  <a:lnTo>
                    <a:pt x="44" y="6"/>
                  </a:lnTo>
                  <a:lnTo>
                    <a:pt x="44" y="11"/>
                  </a:lnTo>
                  <a:lnTo>
                    <a:pt x="43" y="16"/>
                  </a:lnTo>
                  <a:lnTo>
                    <a:pt x="43" y="22"/>
                  </a:lnTo>
                  <a:lnTo>
                    <a:pt x="42" y="30"/>
                  </a:lnTo>
                  <a:lnTo>
                    <a:pt x="42" y="38"/>
                  </a:lnTo>
                  <a:lnTo>
                    <a:pt x="41" y="47"/>
                  </a:lnTo>
                  <a:lnTo>
                    <a:pt x="41" y="58"/>
                  </a:lnTo>
                  <a:lnTo>
                    <a:pt x="41" y="69"/>
                  </a:lnTo>
                  <a:lnTo>
                    <a:pt x="40" y="82"/>
                  </a:lnTo>
                  <a:lnTo>
                    <a:pt x="39" y="95"/>
                  </a:lnTo>
                  <a:lnTo>
                    <a:pt x="39" y="110"/>
                  </a:lnTo>
                  <a:lnTo>
                    <a:pt x="39" y="125"/>
                  </a:lnTo>
                  <a:lnTo>
                    <a:pt x="38" y="142"/>
                  </a:lnTo>
                  <a:lnTo>
                    <a:pt x="38" y="160"/>
                  </a:lnTo>
                  <a:lnTo>
                    <a:pt x="37" y="178"/>
                  </a:lnTo>
                  <a:lnTo>
                    <a:pt x="37" y="198"/>
                  </a:lnTo>
                  <a:lnTo>
                    <a:pt x="37" y="219"/>
                  </a:lnTo>
                  <a:lnTo>
                    <a:pt x="36" y="240"/>
                  </a:lnTo>
                  <a:lnTo>
                    <a:pt x="35" y="263"/>
                  </a:lnTo>
                  <a:lnTo>
                    <a:pt x="35" y="286"/>
                  </a:lnTo>
                  <a:lnTo>
                    <a:pt x="34" y="311"/>
                  </a:lnTo>
                  <a:lnTo>
                    <a:pt x="34" y="337"/>
                  </a:lnTo>
                  <a:lnTo>
                    <a:pt x="34" y="364"/>
                  </a:lnTo>
                  <a:lnTo>
                    <a:pt x="33" y="391"/>
                  </a:lnTo>
                  <a:lnTo>
                    <a:pt x="33" y="420"/>
                  </a:lnTo>
                  <a:lnTo>
                    <a:pt x="16" y="356"/>
                  </a:lnTo>
                  <a:lnTo>
                    <a:pt x="15" y="355"/>
                  </a:lnTo>
                  <a:lnTo>
                    <a:pt x="14" y="355"/>
                  </a:lnTo>
                  <a:lnTo>
                    <a:pt x="13" y="356"/>
                  </a:lnTo>
                  <a:lnTo>
                    <a:pt x="13" y="357"/>
                  </a:lnTo>
                  <a:lnTo>
                    <a:pt x="12" y="359"/>
                  </a:lnTo>
                  <a:lnTo>
                    <a:pt x="11" y="361"/>
                  </a:lnTo>
                  <a:lnTo>
                    <a:pt x="10" y="364"/>
                  </a:lnTo>
                  <a:lnTo>
                    <a:pt x="9" y="368"/>
                  </a:lnTo>
                  <a:lnTo>
                    <a:pt x="9" y="372"/>
                  </a:lnTo>
                  <a:lnTo>
                    <a:pt x="8" y="377"/>
                  </a:lnTo>
                  <a:lnTo>
                    <a:pt x="7" y="382"/>
                  </a:lnTo>
                  <a:lnTo>
                    <a:pt x="7" y="388"/>
                  </a:lnTo>
                  <a:lnTo>
                    <a:pt x="6" y="395"/>
                  </a:lnTo>
                  <a:lnTo>
                    <a:pt x="6" y="402"/>
                  </a:lnTo>
                  <a:lnTo>
                    <a:pt x="5" y="410"/>
                  </a:lnTo>
                  <a:lnTo>
                    <a:pt x="5" y="418"/>
                  </a:lnTo>
                  <a:lnTo>
                    <a:pt x="4" y="427"/>
                  </a:lnTo>
                  <a:lnTo>
                    <a:pt x="3" y="436"/>
                  </a:lnTo>
                  <a:lnTo>
                    <a:pt x="3" y="446"/>
                  </a:lnTo>
                  <a:lnTo>
                    <a:pt x="3" y="457"/>
                  </a:lnTo>
                  <a:lnTo>
                    <a:pt x="2" y="468"/>
                  </a:lnTo>
                  <a:lnTo>
                    <a:pt x="2" y="480"/>
                  </a:lnTo>
                  <a:lnTo>
                    <a:pt x="1" y="492"/>
                  </a:lnTo>
                  <a:lnTo>
                    <a:pt x="1" y="505"/>
                  </a:lnTo>
                  <a:lnTo>
                    <a:pt x="1" y="519"/>
                  </a:lnTo>
                  <a:lnTo>
                    <a:pt x="1" y="533"/>
                  </a:lnTo>
                  <a:lnTo>
                    <a:pt x="0" y="547"/>
                  </a:lnTo>
                  <a:lnTo>
                    <a:pt x="0" y="563"/>
                  </a:lnTo>
                  <a:lnTo>
                    <a:pt x="0" y="579"/>
                  </a:lnTo>
                  <a:lnTo>
                    <a:pt x="0" y="595"/>
                  </a:lnTo>
                  <a:lnTo>
                    <a:pt x="0" y="612"/>
                  </a:lnTo>
                  <a:lnTo>
                    <a:pt x="0" y="630"/>
                  </a:lnTo>
                  <a:lnTo>
                    <a:pt x="9" y="484"/>
                  </a:lnTo>
                  <a:lnTo>
                    <a:pt x="31" y="512"/>
                  </a:lnTo>
                  <a:lnTo>
                    <a:pt x="31" y="492"/>
                  </a:lnTo>
                  <a:lnTo>
                    <a:pt x="32" y="473"/>
                  </a:lnTo>
                  <a:lnTo>
                    <a:pt x="32" y="454"/>
                  </a:lnTo>
                  <a:lnTo>
                    <a:pt x="33" y="437"/>
                  </a:lnTo>
                  <a:lnTo>
                    <a:pt x="33" y="419"/>
                  </a:lnTo>
                  <a:lnTo>
                    <a:pt x="34" y="403"/>
                  </a:lnTo>
                  <a:lnTo>
                    <a:pt x="34" y="387"/>
                  </a:lnTo>
                  <a:lnTo>
                    <a:pt x="35" y="372"/>
                  </a:lnTo>
                  <a:lnTo>
                    <a:pt x="35" y="358"/>
                  </a:lnTo>
                  <a:lnTo>
                    <a:pt x="36" y="344"/>
                  </a:lnTo>
                  <a:lnTo>
                    <a:pt x="36" y="331"/>
                  </a:lnTo>
                  <a:lnTo>
                    <a:pt x="37" y="319"/>
                  </a:lnTo>
                  <a:lnTo>
                    <a:pt x="38" y="307"/>
                  </a:lnTo>
                  <a:lnTo>
                    <a:pt x="38" y="297"/>
                  </a:lnTo>
                  <a:lnTo>
                    <a:pt x="39" y="287"/>
                  </a:lnTo>
                  <a:lnTo>
                    <a:pt x="40" y="278"/>
                  </a:lnTo>
                  <a:lnTo>
                    <a:pt x="40" y="269"/>
                  </a:lnTo>
                  <a:lnTo>
                    <a:pt x="41" y="261"/>
                  </a:lnTo>
                  <a:lnTo>
                    <a:pt x="42" y="253"/>
                  </a:lnTo>
                  <a:lnTo>
                    <a:pt x="43" y="247"/>
                  </a:lnTo>
                  <a:lnTo>
                    <a:pt x="43" y="241"/>
                  </a:lnTo>
                  <a:lnTo>
                    <a:pt x="44" y="236"/>
                  </a:lnTo>
                  <a:lnTo>
                    <a:pt x="45" y="231"/>
                  </a:lnTo>
                  <a:lnTo>
                    <a:pt x="46" y="228"/>
                  </a:lnTo>
                  <a:lnTo>
                    <a:pt x="46" y="224"/>
                  </a:lnTo>
                  <a:lnTo>
                    <a:pt x="47" y="222"/>
                  </a:lnTo>
                  <a:lnTo>
                    <a:pt x="48" y="220"/>
                  </a:lnTo>
                  <a:lnTo>
                    <a:pt x="49" y="220"/>
                  </a:lnTo>
                  <a:lnTo>
                    <a:pt x="50" y="219"/>
                  </a:lnTo>
                  <a:lnTo>
                    <a:pt x="50" y="220"/>
                  </a:lnTo>
                  <a:lnTo>
                    <a:pt x="51" y="221"/>
                  </a:lnTo>
                  <a:lnTo>
                    <a:pt x="52" y="223"/>
                  </a:lnTo>
                  <a:lnTo>
                    <a:pt x="56" y="235"/>
                  </a:lnTo>
                  <a:lnTo>
                    <a:pt x="59" y="247"/>
                  </a:lnTo>
                  <a:lnTo>
                    <a:pt x="63" y="259"/>
                  </a:lnTo>
                  <a:lnTo>
                    <a:pt x="68" y="270"/>
                  </a:lnTo>
                  <a:lnTo>
                    <a:pt x="73" y="281"/>
                  </a:lnTo>
                  <a:lnTo>
                    <a:pt x="78" y="292"/>
                  </a:lnTo>
                  <a:lnTo>
                    <a:pt x="84" y="302"/>
                  </a:lnTo>
                  <a:lnTo>
                    <a:pt x="90" y="312"/>
                  </a:lnTo>
                  <a:lnTo>
                    <a:pt x="96" y="322"/>
                  </a:lnTo>
                  <a:lnTo>
                    <a:pt x="102" y="331"/>
                  </a:lnTo>
                  <a:lnTo>
                    <a:pt x="109" y="340"/>
                  </a:lnTo>
                  <a:lnTo>
                    <a:pt x="116" y="349"/>
                  </a:lnTo>
                  <a:lnTo>
                    <a:pt x="123" y="357"/>
                  </a:lnTo>
                  <a:lnTo>
                    <a:pt x="131" y="365"/>
                  </a:lnTo>
                  <a:lnTo>
                    <a:pt x="139" y="373"/>
                  </a:lnTo>
                  <a:lnTo>
                    <a:pt x="148" y="381"/>
                  </a:lnTo>
                  <a:lnTo>
                    <a:pt x="161" y="391"/>
                  </a:lnTo>
                  <a:lnTo>
                    <a:pt x="174" y="400"/>
                  </a:lnTo>
                  <a:lnTo>
                    <a:pt x="187" y="410"/>
                  </a:lnTo>
                  <a:lnTo>
                    <a:pt x="200" y="418"/>
                  </a:lnTo>
                  <a:lnTo>
                    <a:pt x="213" y="426"/>
                  </a:lnTo>
                  <a:lnTo>
                    <a:pt x="226" y="434"/>
                  </a:lnTo>
                  <a:lnTo>
                    <a:pt x="239" y="440"/>
                  </a:lnTo>
                  <a:lnTo>
                    <a:pt x="252" y="447"/>
                  </a:lnTo>
                  <a:lnTo>
                    <a:pt x="253" y="426"/>
                  </a:lnTo>
                  <a:lnTo>
                    <a:pt x="254" y="416"/>
                  </a:lnTo>
                  <a:lnTo>
                    <a:pt x="254" y="406"/>
                  </a:lnTo>
                  <a:lnTo>
                    <a:pt x="255" y="388"/>
                  </a:lnTo>
                  <a:lnTo>
                    <a:pt x="256" y="380"/>
                  </a:lnTo>
                  <a:lnTo>
                    <a:pt x="257" y="372"/>
                  </a:lnTo>
                  <a:lnTo>
                    <a:pt x="258" y="357"/>
                  </a:lnTo>
                  <a:lnTo>
                    <a:pt x="258" y="351"/>
                  </a:lnTo>
                  <a:lnTo>
                    <a:pt x="259" y="344"/>
                  </a:lnTo>
                  <a:lnTo>
                    <a:pt x="260" y="332"/>
                  </a:lnTo>
                  <a:lnTo>
                    <a:pt x="261" y="327"/>
                  </a:lnTo>
                  <a:lnTo>
                    <a:pt x="262" y="322"/>
                  </a:lnTo>
                  <a:lnTo>
                    <a:pt x="263" y="314"/>
                  </a:lnTo>
                  <a:lnTo>
                    <a:pt x="263" y="310"/>
                  </a:lnTo>
                  <a:lnTo>
                    <a:pt x="264" y="307"/>
                  </a:lnTo>
                  <a:lnTo>
                    <a:pt x="265" y="301"/>
                  </a:lnTo>
                  <a:lnTo>
                    <a:pt x="267" y="297"/>
                  </a:lnTo>
                  <a:lnTo>
                    <a:pt x="268" y="294"/>
                  </a:lnTo>
                  <a:lnTo>
                    <a:pt x="269" y="294"/>
                  </a:lnTo>
                  <a:lnTo>
                    <a:pt x="270" y="294"/>
                  </a:lnTo>
                  <a:lnTo>
                    <a:pt x="271" y="294"/>
                  </a:lnTo>
                  <a:lnTo>
                    <a:pt x="273" y="297"/>
                  </a:lnTo>
                  <a:lnTo>
                    <a:pt x="278" y="305"/>
                  </a:lnTo>
                  <a:lnTo>
                    <a:pt x="283" y="313"/>
                  </a:lnTo>
                  <a:lnTo>
                    <a:pt x="289" y="321"/>
                  </a:lnTo>
                  <a:lnTo>
                    <a:pt x="295" y="330"/>
                  </a:lnTo>
                  <a:lnTo>
                    <a:pt x="301" y="337"/>
                  </a:lnTo>
                  <a:lnTo>
                    <a:pt x="308" y="345"/>
                  </a:lnTo>
                  <a:lnTo>
                    <a:pt x="315" y="352"/>
                  </a:lnTo>
                  <a:lnTo>
                    <a:pt x="322" y="359"/>
                  </a:lnTo>
                  <a:lnTo>
                    <a:pt x="329" y="366"/>
                  </a:lnTo>
                  <a:lnTo>
                    <a:pt x="337" y="373"/>
                  </a:lnTo>
                  <a:lnTo>
                    <a:pt x="345" y="379"/>
                  </a:lnTo>
                  <a:lnTo>
                    <a:pt x="353" y="386"/>
                  </a:lnTo>
                  <a:lnTo>
                    <a:pt x="361" y="392"/>
                  </a:lnTo>
                  <a:lnTo>
                    <a:pt x="370" y="398"/>
                  </a:lnTo>
                  <a:lnTo>
                    <a:pt x="379" y="404"/>
                  </a:lnTo>
                  <a:lnTo>
                    <a:pt x="388" y="409"/>
                  </a:lnTo>
                  <a:lnTo>
                    <a:pt x="510" y="475"/>
                  </a:lnTo>
                  <a:lnTo>
                    <a:pt x="548" y="352"/>
                  </a:lnTo>
                  <a:lnTo>
                    <a:pt x="587" y="392"/>
                  </a:lnTo>
                  <a:lnTo>
                    <a:pt x="764" y="490"/>
                  </a:lnTo>
                  <a:lnTo>
                    <a:pt x="805" y="366"/>
                  </a:lnTo>
                  <a:lnTo>
                    <a:pt x="819" y="380"/>
                  </a:lnTo>
                  <a:lnTo>
                    <a:pt x="826" y="387"/>
                  </a:lnTo>
                  <a:lnTo>
                    <a:pt x="833" y="394"/>
                  </a:lnTo>
                  <a:lnTo>
                    <a:pt x="848" y="406"/>
                  </a:lnTo>
                  <a:lnTo>
                    <a:pt x="864" y="418"/>
                  </a:lnTo>
                  <a:lnTo>
                    <a:pt x="880" y="429"/>
                  </a:lnTo>
                  <a:lnTo>
                    <a:pt x="896" y="439"/>
                  </a:lnTo>
                  <a:lnTo>
                    <a:pt x="904" y="444"/>
                  </a:lnTo>
                  <a:lnTo>
                    <a:pt x="913" y="448"/>
                  </a:lnTo>
                  <a:lnTo>
                    <a:pt x="931" y="457"/>
                  </a:lnTo>
                  <a:lnTo>
                    <a:pt x="1020" y="499"/>
                  </a:lnTo>
                  <a:lnTo>
                    <a:pt x="1063" y="377"/>
                  </a:lnTo>
                  <a:lnTo>
                    <a:pt x="1076" y="389"/>
                  </a:lnTo>
                  <a:lnTo>
                    <a:pt x="1090" y="401"/>
                  </a:lnTo>
                  <a:lnTo>
                    <a:pt x="1104" y="412"/>
                  </a:lnTo>
                  <a:lnTo>
                    <a:pt x="1119" y="424"/>
                  </a:lnTo>
                  <a:lnTo>
                    <a:pt x="1135" y="434"/>
                  </a:lnTo>
                  <a:lnTo>
                    <a:pt x="1151" y="444"/>
                  </a:lnTo>
                  <a:lnTo>
                    <a:pt x="1168" y="453"/>
                  </a:lnTo>
                  <a:lnTo>
                    <a:pt x="1185" y="461"/>
                  </a:lnTo>
                  <a:lnTo>
                    <a:pt x="1278" y="505"/>
                  </a:lnTo>
                  <a:lnTo>
                    <a:pt x="1316" y="382"/>
                  </a:lnTo>
                  <a:lnTo>
                    <a:pt x="1323" y="388"/>
                  </a:lnTo>
                  <a:lnTo>
                    <a:pt x="1331" y="395"/>
                  </a:lnTo>
                  <a:lnTo>
                    <a:pt x="1338" y="401"/>
                  </a:lnTo>
                  <a:lnTo>
                    <a:pt x="1346" y="407"/>
                  </a:lnTo>
                  <a:lnTo>
                    <a:pt x="1354" y="413"/>
                  </a:lnTo>
                  <a:lnTo>
                    <a:pt x="1363" y="420"/>
                  </a:lnTo>
                  <a:lnTo>
                    <a:pt x="1371" y="425"/>
                  </a:lnTo>
                  <a:lnTo>
                    <a:pt x="1380" y="431"/>
                  </a:lnTo>
                  <a:lnTo>
                    <a:pt x="1389" y="437"/>
                  </a:lnTo>
                  <a:lnTo>
                    <a:pt x="1399" y="443"/>
                  </a:lnTo>
                  <a:lnTo>
                    <a:pt x="1408" y="448"/>
                  </a:lnTo>
                  <a:lnTo>
                    <a:pt x="1418" y="454"/>
                  </a:lnTo>
                  <a:lnTo>
                    <a:pt x="1428" y="459"/>
                  </a:lnTo>
                  <a:lnTo>
                    <a:pt x="1438" y="464"/>
                  </a:lnTo>
                  <a:lnTo>
                    <a:pt x="1448" y="469"/>
                  </a:lnTo>
                  <a:lnTo>
                    <a:pt x="1459" y="474"/>
                  </a:lnTo>
                  <a:lnTo>
                    <a:pt x="1535" y="506"/>
                  </a:lnTo>
                  <a:lnTo>
                    <a:pt x="1572" y="383"/>
                  </a:lnTo>
                  <a:lnTo>
                    <a:pt x="1580" y="390"/>
                  </a:lnTo>
                  <a:lnTo>
                    <a:pt x="1589" y="398"/>
                  </a:lnTo>
                  <a:lnTo>
                    <a:pt x="1597" y="404"/>
                  </a:lnTo>
                  <a:lnTo>
                    <a:pt x="1606" y="411"/>
                  </a:lnTo>
                  <a:lnTo>
                    <a:pt x="1625" y="425"/>
                  </a:lnTo>
                  <a:lnTo>
                    <a:pt x="1634" y="431"/>
                  </a:lnTo>
                  <a:lnTo>
                    <a:pt x="1644" y="437"/>
                  </a:lnTo>
                  <a:lnTo>
                    <a:pt x="1654" y="443"/>
                  </a:lnTo>
                  <a:lnTo>
                    <a:pt x="1664" y="449"/>
                  </a:lnTo>
                  <a:lnTo>
                    <a:pt x="1685" y="460"/>
                  </a:lnTo>
                  <a:lnTo>
                    <a:pt x="1696" y="465"/>
                  </a:lnTo>
                  <a:lnTo>
                    <a:pt x="1706" y="471"/>
                  </a:lnTo>
                  <a:lnTo>
                    <a:pt x="1718" y="476"/>
                  </a:lnTo>
                  <a:lnTo>
                    <a:pt x="1729" y="481"/>
                  </a:lnTo>
                  <a:lnTo>
                    <a:pt x="1790" y="509"/>
                  </a:lnTo>
                  <a:lnTo>
                    <a:pt x="1832" y="383"/>
                  </a:lnTo>
                  <a:close/>
                </a:path>
              </a:pathLst>
            </a:custGeom>
            <a:solidFill>
              <a:srgbClr val="0066CC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5">
              <a:extLst>
                <a:ext uri="{FF2B5EF4-FFF2-40B4-BE49-F238E27FC236}">
                  <a16:creationId xmlns:a16="http://schemas.microsoft.com/office/drawing/2014/main" id="{C03CD90A-7FC9-7B52-E4A2-B8AB28A81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4500" y="4628539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6">
              <a:extLst>
                <a:ext uri="{FF2B5EF4-FFF2-40B4-BE49-F238E27FC236}">
                  <a16:creationId xmlns:a16="http://schemas.microsoft.com/office/drawing/2014/main" id="{C1D4DB05-7B83-3306-89D8-CB330016D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6888" y="4628539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7">
              <a:extLst>
                <a:ext uri="{FF2B5EF4-FFF2-40B4-BE49-F238E27FC236}">
                  <a16:creationId xmlns:a16="http://schemas.microsoft.com/office/drawing/2014/main" id="{14A4CC80-DA21-7B0D-FA18-C5E9E88B77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1700" y="4628539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8">
              <a:extLst>
                <a:ext uri="{FF2B5EF4-FFF2-40B4-BE49-F238E27FC236}">
                  <a16:creationId xmlns:a16="http://schemas.microsoft.com/office/drawing/2014/main" id="{C938476E-935F-551E-1C99-381E6F52C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8100" y="4628539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9">
              <a:extLst>
                <a:ext uri="{FF2B5EF4-FFF2-40B4-BE49-F238E27FC236}">
                  <a16:creationId xmlns:a16="http://schemas.microsoft.com/office/drawing/2014/main" id="{BC96268E-D396-C3E8-AC3B-FE67F23DB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0075" y="4628539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10">
              <a:extLst>
                <a:ext uri="{FF2B5EF4-FFF2-40B4-BE49-F238E27FC236}">
                  <a16:creationId xmlns:a16="http://schemas.microsoft.com/office/drawing/2014/main" id="{2989BBE7-4136-121A-3F30-48F35F9E1E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6475" y="4628539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11">
              <a:extLst>
                <a:ext uri="{FF2B5EF4-FFF2-40B4-BE49-F238E27FC236}">
                  <a16:creationId xmlns:a16="http://schemas.microsoft.com/office/drawing/2014/main" id="{FC5A0AD5-9BBD-FE41-EAD1-9E78FD3B2C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3675" y="4628539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12">
              <a:extLst>
                <a:ext uri="{FF2B5EF4-FFF2-40B4-BE49-F238E27FC236}">
                  <a16:creationId xmlns:a16="http://schemas.microsoft.com/office/drawing/2014/main" id="{F6A0641D-FC69-4F9E-8E73-EA3E5BEEFA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5588" y="4628539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Line 13">
              <a:extLst>
                <a:ext uri="{FF2B5EF4-FFF2-40B4-BE49-F238E27FC236}">
                  <a16:creationId xmlns:a16="http://schemas.microsoft.com/office/drawing/2014/main" id="{2E090039-3AFA-9B5F-1003-EC80EDAB9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4088" y="4628539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14">
              <a:extLst>
                <a:ext uri="{FF2B5EF4-FFF2-40B4-BE49-F238E27FC236}">
                  <a16:creationId xmlns:a16="http://schemas.microsoft.com/office/drawing/2014/main" id="{E866919A-CB50-2E92-A5A2-085A531B78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0488" y="4628539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Line 15">
              <a:extLst>
                <a:ext uri="{FF2B5EF4-FFF2-40B4-BE49-F238E27FC236}">
                  <a16:creationId xmlns:a16="http://schemas.microsoft.com/office/drawing/2014/main" id="{F4BF8534-C8F6-10CB-93E3-1A3C5E2F5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1288" y="4628539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Line 16">
              <a:extLst>
                <a:ext uri="{FF2B5EF4-FFF2-40B4-BE49-F238E27FC236}">
                  <a16:creationId xmlns:a16="http://schemas.microsoft.com/office/drawing/2014/main" id="{F74E75A2-DC88-DC9D-B50A-9570EA118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7688" y="4628539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Rectangle 17">
              <a:extLst>
                <a:ext uri="{FF2B5EF4-FFF2-40B4-BE49-F238E27FC236}">
                  <a16:creationId xmlns:a16="http://schemas.microsoft.com/office/drawing/2014/main" id="{9A9C932D-6605-BA39-7BB0-CB72295B3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493" y="4741252"/>
              <a:ext cx="400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300 mg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QW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kumimoji="0" lang="fr-FR" altLang="fr-FR" sz="800" b="0" i="0" u="none" strike="noStrike" cap="none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from</a:t>
              </a: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D8)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18">
              <a:extLst>
                <a:ext uri="{FF2B5EF4-FFF2-40B4-BE49-F238E27FC236}">
                  <a16:creationId xmlns:a16="http://schemas.microsoft.com/office/drawing/2014/main" id="{D5CD4CF4-9DE2-CD92-5E9E-41D1D2FE1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805" y="4741252"/>
              <a:ext cx="4167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600 mg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QD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(Days 1-2)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19">
              <a:extLst>
                <a:ext uri="{FF2B5EF4-FFF2-40B4-BE49-F238E27FC236}">
                  <a16:creationId xmlns:a16="http://schemas.microsoft.com/office/drawing/2014/main" id="{0B5F8D3F-34B7-51D1-9D9E-46927B94C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609" y="4597424"/>
              <a:ext cx="52257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LEN dosing</a:t>
              </a:r>
              <a:endParaRPr kumimoji="0" lang="en-US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0" name="Line 20">
              <a:extLst>
                <a:ext uri="{FF2B5EF4-FFF2-40B4-BE49-F238E27FC236}">
                  <a16:creationId xmlns:a16="http://schemas.microsoft.com/office/drawing/2014/main" id="{4ED1953B-F6DF-C9B3-3A87-CAC857F30B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3675" y="4022114"/>
              <a:ext cx="4056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65" name="Groupe 264">
              <a:extLst>
                <a:ext uri="{FF2B5EF4-FFF2-40B4-BE49-F238E27FC236}">
                  <a16:creationId xmlns:a16="http://schemas.microsoft.com/office/drawing/2014/main" id="{39615D5B-5EC7-813B-25DD-34A9FCB79E62}"/>
                </a:ext>
              </a:extLst>
            </p:cNvPr>
            <p:cNvGrpSpPr/>
            <p:nvPr/>
          </p:nvGrpSpPr>
          <p:grpSpPr>
            <a:xfrm>
              <a:off x="1433513" y="2883877"/>
              <a:ext cx="4090987" cy="1436688"/>
              <a:chOff x="1433513" y="1828801"/>
              <a:chExt cx="4090987" cy="1436688"/>
            </a:xfrm>
          </p:grpSpPr>
          <p:sp>
            <p:nvSpPr>
              <p:cNvPr id="81" name="Line 21">
                <a:extLst>
                  <a:ext uri="{FF2B5EF4-FFF2-40B4-BE49-F238E27FC236}">
                    <a16:creationId xmlns:a16="http://schemas.microsoft.com/office/drawing/2014/main" id="{4664AFE3-47FD-A290-F50C-CFAFFFFF6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18100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Line 22">
                <a:extLst>
                  <a:ext uri="{FF2B5EF4-FFF2-40B4-BE49-F238E27FC236}">
                    <a16:creationId xmlns:a16="http://schemas.microsoft.com/office/drawing/2014/main" id="{829C810A-2919-11C9-EC1A-BC15F0F07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1700" y="3235326"/>
                <a:ext cx="406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Line 23">
                <a:extLst>
                  <a:ext uri="{FF2B5EF4-FFF2-40B4-BE49-F238E27FC236}">
                    <a16:creationId xmlns:a16="http://schemas.microsoft.com/office/drawing/2014/main" id="{3B55D7F6-8B80-C6D3-30D6-3DF6DF0D2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1700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24">
                <a:extLst>
                  <a:ext uri="{FF2B5EF4-FFF2-40B4-BE49-F238E27FC236}">
                    <a16:creationId xmlns:a16="http://schemas.microsoft.com/office/drawing/2014/main" id="{F0906A63-0B21-75A5-10CD-7FDAD2BBF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6888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25">
                <a:extLst>
                  <a:ext uri="{FF2B5EF4-FFF2-40B4-BE49-F238E27FC236}">
                    <a16:creationId xmlns:a16="http://schemas.microsoft.com/office/drawing/2014/main" id="{BCF00845-49DB-0935-D55A-B1A6A32540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06888" y="3235326"/>
                <a:ext cx="4048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Line 26">
                <a:extLst>
                  <a:ext uri="{FF2B5EF4-FFF2-40B4-BE49-F238E27FC236}">
                    <a16:creationId xmlns:a16="http://schemas.microsoft.com/office/drawing/2014/main" id="{8C2CB758-1978-C84B-98E6-2CCE22027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3513" y="2181226"/>
                <a:ext cx="301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Freeform 27">
                <a:extLst>
                  <a:ext uri="{FF2B5EF4-FFF2-40B4-BE49-F238E27FC236}">
                    <a16:creationId xmlns:a16="http://schemas.microsoft.com/office/drawing/2014/main" id="{A64CEC78-150B-CF04-11E9-472717321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513" y="1828801"/>
                <a:ext cx="30162" cy="352425"/>
              </a:xfrm>
              <a:custGeom>
                <a:avLst/>
                <a:gdLst>
                  <a:gd name="T0" fmla="*/ 19 w 19"/>
                  <a:gd name="T1" fmla="*/ 222 h 222"/>
                  <a:gd name="T2" fmla="*/ 19 w 19"/>
                  <a:gd name="T3" fmla="*/ 0 h 222"/>
                  <a:gd name="T4" fmla="*/ 0 w 19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22">
                    <a:moveTo>
                      <a:pt x="19" y="222"/>
                    </a:move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28">
                <a:extLst>
                  <a:ext uri="{FF2B5EF4-FFF2-40B4-BE49-F238E27FC236}">
                    <a16:creationId xmlns:a16="http://schemas.microsoft.com/office/drawing/2014/main" id="{7E6FFF10-8E22-00B4-95B9-715DA9549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3513" y="2533651"/>
                <a:ext cx="301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29">
                <a:extLst>
                  <a:ext uri="{FF2B5EF4-FFF2-40B4-BE49-F238E27FC236}">
                    <a16:creationId xmlns:a16="http://schemas.microsoft.com/office/drawing/2014/main" id="{B31B40DD-1725-8B80-E779-01BEF6AA3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3675" y="2181226"/>
                <a:ext cx="0" cy="3524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30">
                <a:extLst>
                  <a:ext uri="{FF2B5EF4-FFF2-40B4-BE49-F238E27FC236}">
                    <a16:creationId xmlns:a16="http://schemas.microsoft.com/office/drawing/2014/main" id="{AE400A4D-3AE7-88D2-B9CD-D0C60E91C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6475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31">
                <a:extLst>
                  <a:ext uri="{FF2B5EF4-FFF2-40B4-BE49-F238E27FC236}">
                    <a16:creationId xmlns:a16="http://schemas.microsoft.com/office/drawing/2014/main" id="{463F3235-856F-4803-14CF-BECA048A1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0075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32">
                <a:extLst>
                  <a:ext uri="{FF2B5EF4-FFF2-40B4-BE49-F238E27FC236}">
                    <a16:creationId xmlns:a16="http://schemas.microsoft.com/office/drawing/2014/main" id="{D9988B10-3F9E-8FE8-E693-A46414425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70075" y="3235326"/>
                <a:ext cx="406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33">
                <a:extLst>
                  <a:ext uri="{FF2B5EF4-FFF2-40B4-BE49-F238E27FC236}">
                    <a16:creationId xmlns:a16="http://schemas.microsoft.com/office/drawing/2014/main" id="{93ED1E5A-AC75-D65A-9AF5-BA169C1C1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675" y="2884488"/>
                <a:ext cx="0" cy="350838"/>
              </a:xfrm>
              <a:custGeom>
                <a:avLst/>
                <a:gdLst>
                  <a:gd name="T0" fmla="*/ 221 h 221"/>
                  <a:gd name="T1" fmla="*/ 52 h 221"/>
                  <a:gd name="T2" fmla="*/ 0 h 2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1">
                    <a:moveTo>
                      <a:pt x="0" y="221"/>
                    </a:moveTo>
                    <a:lnTo>
                      <a:pt x="0" y="5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Line 34">
                <a:extLst>
                  <a:ext uri="{FF2B5EF4-FFF2-40B4-BE49-F238E27FC236}">
                    <a16:creationId xmlns:a16="http://schemas.microsoft.com/office/drawing/2014/main" id="{C8F7611D-691E-4287-D9A3-240F7211E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3675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35">
                <a:extLst>
                  <a:ext uri="{FF2B5EF4-FFF2-40B4-BE49-F238E27FC236}">
                    <a16:creationId xmlns:a16="http://schemas.microsoft.com/office/drawing/2014/main" id="{B1CDE860-DFFA-F9E3-9664-D8C80CD1E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3513" y="3235326"/>
                <a:ext cx="301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36">
                <a:extLst>
                  <a:ext uri="{FF2B5EF4-FFF2-40B4-BE49-F238E27FC236}">
                    <a16:creationId xmlns:a16="http://schemas.microsoft.com/office/drawing/2014/main" id="{4D60FD59-F08A-12E2-305E-E79F04962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3513" y="2884488"/>
                <a:ext cx="301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37">
                <a:extLst>
                  <a:ext uri="{FF2B5EF4-FFF2-40B4-BE49-F238E27FC236}">
                    <a16:creationId xmlns:a16="http://schemas.microsoft.com/office/drawing/2014/main" id="{3F427EDF-2209-24A8-707D-CC29B4BFF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3675" y="3235326"/>
                <a:ext cx="406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Line 38">
                <a:extLst>
                  <a:ext uri="{FF2B5EF4-FFF2-40B4-BE49-F238E27FC236}">
                    <a16:creationId xmlns:a16="http://schemas.microsoft.com/office/drawing/2014/main" id="{16D0048B-D0AF-89D5-36AE-FB38EB1B65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00488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Line 39">
                <a:extLst>
                  <a:ext uri="{FF2B5EF4-FFF2-40B4-BE49-F238E27FC236}">
                    <a16:creationId xmlns:a16="http://schemas.microsoft.com/office/drawing/2014/main" id="{3A4A0E8E-579A-3ACE-7DEB-41C05DF7B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4088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Line 40">
                <a:extLst>
                  <a:ext uri="{FF2B5EF4-FFF2-40B4-BE49-F238E27FC236}">
                    <a16:creationId xmlns:a16="http://schemas.microsoft.com/office/drawing/2014/main" id="{E9492644-A727-6A5B-6F13-0ABF19101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4088" y="3235326"/>
                <a:ext cx="406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Line 41">
                <a:extLst>
                  <a:ext uri="{FF2B5EF4-FFF2-40B4-BE49-F238E27FC236}">
                    <a16:creationId xmlns:a16="http://schemas.microsoft.com/office/drawing/2014/main" id="{B64D97AA-A45C-C956-AB5E-A6079E619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7688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Line 42">
                <a:extLst>
                  <a:ext uri="{FF2B5EF4-FFF2-40B4-BE49-F238E27FC236}">
                    <a16:creationId xmlns:a16="http://schemas.microsoft.com/office/drawing/2014/main" id="{921932CF-C264-17FE-E0EA-F8E8363B0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1288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43">
                <a:extLst>
                  <a:ext uri="{FF2B5EF4-FFF2-40B4-BE49-F238E27FC236}">
                    <a16:creationId xmlns:a16="http://schemas.microsoft.com/office/drawing/2014/main" id="{0139B36E-368A-166F-DF0C-A74492798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81288" y="3235326"/>
                <a:ext cx="406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44">
                <a:extLst>
                  <a:ext uri="{FF2B5EF4-FFF2-40B4-BE49-F238E27FC236}">
                    <a16:creationId xmlns:a16="http://schemas.microsoft.com/office/drawing/2014/main" id="{E9B1B438-75BF-8D9D-C1CF-E9BCA83B6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7688" y="3235326"/>
                <a:ext cx="406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Line 45">
                <a:extLst>
                  <a:ext uri="{FF2B5EF4-FFF2-40B4-BE49-F238E27FC236}">
                    <a16:creationId xmlns:a16="http://schemas.microsoft.com/office/drawing/2014/main" id="{8E501F21-F6B8-AA39-7359-9FCC73B8F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6475" y="3235326"/>
                <a:ext cx="4048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Line 46">
                <a:extLst>
                  <a:ext uri="{FF2B5EF4-FFF2-40B4-BE49-F238E27FC236}">
                    <a16:creationId xmlns:a16="http://schemas.microsoft.com/office/drawing/2014/main" id="{C4D21965-B207-F456-4AA8-784484DB5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3675" y="2533651"/>
                <a:ext cx="0" cy="3508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47">
                <a:extLst>
                  <a:ext uri="{FF2B5EF4-FFF2-40B4-BE49-F238E27FC236}">
                    <a16:creationId xmlns:a16="http://schemas.microsoft.com/office/drawing/2014/main" id="{28AE3743-E269-B663-9B0F-0D34989B6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100" y="3235326"/>
                <a:ext cx="406400" cy="30163"/>
              </a:xfrm>
              <a:custGeom>
                <a:avLst/>
                <a:gdLst>
                  <a:gd name="T0" fmla="*/ 256 w 256"/>
                  <a:gd name="T1" fmla="*/ 19 h 19"/>
                  <a:gd name="T2" fmla="*/ 256 w 256"/>
                  <a:gd name="T3" fmla="*/ 0 h 19"/>
                  <a:gd name="T4" fmla="*/ 0 w 256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" h="19">
                    <a:moveTo>
                      <a:pt x="256" y="19"/>
                    </a:moveTo>
                    <a:lnTo>
                      <a:pt x="256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Line 48">
                <a:extLst>
                  <a:ext uri="{FF2B5EF4-FFF2-40B4-BE49-F238E27FC236}">
                    <a16:creationId xmlns:a16="http://schemas.microsoft.com/office/drawing/2014/main" id="{7F77D800-F216-4FE0-2078-FB740A741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00488" y="3235326"/>
                <a:ext cx="406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9" name="Rectangle 49">
              <a:extLst>
                <a:ext uri="{FF2B5EF4-FFF2-40B4-BE49-F238E27FC236}">
                  <a16:creationId xmlns:a16="http://schemas.microsoft.com/office/drawing/2014/main" id="{A0EE5BC6-81D8-284D-BEA2-0C6CD51FC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156" y="2814979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50">
              <a:extLst>
                <a:ext uri="{FF2B5EF4-FFF2-40B4-BE49-F238E27FC236}">
                  <a16:creationId xmlns:a16="http://schemas.microsoft.com/office/drawing/2014/main" id="{EB3A5629-FF8C-B8AF-82A3-94055F2DD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156" y="3167404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51">
              <a:extLst>
                <a:ext uri="{FF2B5EF4-FFF2-40B4-BE49-F238E27FC236}">
                  <a16:creationId xmlns:a16="http://schemas.microsoft.com/office/drawing/2014/main" id="{9C10B9B1-71AF-AA2E-3389-540D85D4E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156" y="3519829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52">
              <a:extLst>
                <a:ext uri="{FF2B5EF4-FFF2-40B4-BE49-F238E27FC236}">
                  <a16:creationId xmlns:a16="http://schemas.microsoft.com/office/drawing/2014/main" id="{6FED5E8F-ABD6-2F65-6784-7C8A26250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156" y="3870667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53">
              <a:extLst>
                <a:ext uri="{FF2B5EF4-FFF2-40B4-BE49-F238E27FC236}">
                  <a16:creationId xmlns:a16="http://schemas.microsoft.com/office/drawing/2014/main" id="{74268C14-1215-0BF4-1D87-299E01011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452" y="4221504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54">
              <a:extLst>
                <a:ext uri="{FF2B5EF4-FFF2-40B4-BE49-F238E27FC236}">
                  <a16:creationId xmlns:a16="http://schemas.microsoft.com/office/drawing/2014/main" id="{17024B60-C2EB-0F9B-CAEB-65FD06B55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297" y="4334852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55">
              <a:extLst>
                <a:ext uri="{FF2B5EF4-FFF2-40B4-BE49-F238E27FC236}">
                  <a16:creationId xmlns:a16="http://schemas.microsoft.com/office/drawing/2014/main" id="{2FCAEE7A-5FF2-B321-43BE-8606C537C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697" y="4334852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56">
              <a:extLst>
                <a:ext uri="{FF2B5EF4-FFF2-40B4-BE49-F238E27FC236}">
                  <a16:creationId xmlns:a16="http://schemas.microsoft.com/office/drawing/2014/main" id="{AA9A60B4-F890-8CB1-4B90-6463F2ED4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509" y="4334852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57">
              <a:extLst>
                <a:ext uri="{FF2B5EF4-FFF2-40B4-BE49-F238E27FC236}">
                  <a16:creationId xmlns:a16="http://schemas.microsoft.com/office/drawing/2014/main" id="{544613B8-2079-F299-6EF8-D1B8EA97A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909" y="4334852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58">
              <a:extLst>
                <a:ext uri="{FF2B5EF4-FFF2-40B4-BE49-F238E27FC236}">
                  <a16:creationId xmlns:a16="http://schemas.microsoft.com/office/drawing/2014/main" id="{70D67ACE-FCFE-45A1-703B-1FC25163E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309" y="4334852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59">
              <a:extLst>
                <a:ext uri="{FF2B5EF4-FFF2-40B4-BE49-F238E27FC236}">
                  <a16:creationId xmlns:a16="http://schemas.microsoft.com/office/drawing/2014/main" id="{30265CB1-9B70-410F-6A44-1168F98A2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122" y="4334852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60">
              <a:extLst>
                <a:ext uri="{FF2B5EF4-FFF2-40B4-BE49-F238E27FC236}">
                  <a16:creationId xmlns:a16="http://schemas.microsoft.com/office/drawing/2014/main" id="{C462A521-45AB-EFD6-DE30-BC99649D2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522" y="4334852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61">
              <a:extLst>
                <a:ext uri="{FF2B5EF4-FFF2-40B4-BE49-F238E27FC236}">
                  <a16:creationId xmlns:a16="http://schemas.microsoft.com/office/drawing/2014/main" id="{42E0B423-85D3-B00C-BCEC-080016256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922" y="4334852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62">
              <a:extLst>
                <a:ext uri="{FF2B5EF4-FFF2-40B4-BE49-F238E27FC236}">
                  <a16:creationId xmlns:a16="http://schemas.microsoft.com/office/drawing/2014/main" id="{11D1F312-4DC6-9174-BF97-C110AA35B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322" y="4334852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63">
              <a:extLst>
                <a:ext uri="{FF2B5EF4-FFF2-40B4-BE49-F238E27FC236}">
                  <a16:creationId xmlns:a16="http://schemas.microsoft.com/office/drawing/2014/main" id="{C79764BA-F0CA-CEAD-DFEA-62AD7F65E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722" y="4334852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64">
              <a:extLst>
                <a:ext uri="{FF2B5EF4-FFF2-40B4-BE49-F238E27FC236}">
                  <a16:creationId xmlns:a16="http://schemas.microsoft.com/office/drawing/2014/main" id="{0427A17B-B5E6-4EB4-B0C9-BDE739ED5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681" y="4334852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65">
              <a:extLst>
                <a:ext uri="{FF2B5EF4-FFF2-40B4-BE49-F238E27FC236}">
                  <a16:creationId xmlns:a16="http://schemas.microsoft.com/office/drawing/2014/main" id="{890058A5-D2BB-76AD-0EAA-AC80C2155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115" y="4426927"/>
              <a:ext cx="6187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Study week</a:t>
              </a:r>
              <a:endParaRPr kumimoji="0" lang="en-US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D2179A48-0616-60A6-E074-5645EA382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148" y="4046879"/>
              <a:ext cx="78867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IQ4 (15.5 </a:t>
              </a:r>
              <a:r>
                <a:rPr kumimoji="0" lang="fr-FR" altLang="fr-FR" sz="900" b="0" i="0" u="none" strike="noStrike" cap="none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ng</a:t>
              </a: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</a:t>
              </a:r>
              <a:r>
                <a:rPr kumimoji="0" lang="fr-FR" altLang="fr-FR" sz="900" b="0" i="0" u="none" strike="noStrike" cap="none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mL</a:t>
              </a: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Freeform 67">
              <a:extLst>
                <a:ext uri="{FF2B5EF4-FFF2-40B4-BE49-F238E27FC236}">
                  <a16:creationId xmlns:a16="http://schemas.microsoft.com/office/drawing/2014/main" id="{3CC61D1F-A00F-A836-3379-BB6BF9715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675" y="3201377"/>
              <a:ext cx="4059237" cy="1089025"/>
            </a:xfrm>
            <a:custGeom>
              <a:avLst/>
              <a:gdLst>
                <a:gd name="T0" fmla="*/ 2419 w 2557"/>
                <a:gd name="T1" fmla="*/ 287 h 686"/>
                <a:gd name="T2" fmla="*/ 2398 w 2557"/>
                <a:gd name="T3" fmla="*/ 273 h 686"/>
                <a:gd name="T4" fmla="*/ 2368 w 2557"/>
                <a:gd name="T5" fmla="*/ 247 h 686"/>
                <a:gd name="T6" fmla="*/ 2353 w 2557"/>
                <a:gd name="T7" fmla="*/ 232 h 686"/>
                <a:gd name="T8" fmla="*/ 2302 w 2557"/>
                <a:gd name="T9" fmla="*/ 358 h 686"/>
                <a:gd name="T10" fmla="*/ 2162 w 2557"/>
                <a:gd name="T11" fmla="*/ 285 h 686"/>
                <a:gd name="T12" fmla="*/ 2127 w 2557"/>
                <a:gd name="T13" fmla="*/ 259 h 686"/>
                <a:gd name="T14" fmla="*/ 2093 w 2557"/>
                <a:gd name="T15" fmla="*/ 227 h 686"/>
                <a:gd name="T16" fmla="*/ 1951 w 2557"/>
                <a:gd name="T17" fmla="*/ 313 h 686"/>
                <a:gd name="T18" fmla="*/ 1924 w 2557"/>
                <a:gd name="T19" fmla="*/ 299 h 686"/>
                <a:gd name="T20" fmla="*/ 1899 w 2557"/>
                <a:gd name="T21" fmla="*/ 282 h 686"/>
                <a:gd name="T22" fmla="*/ 1876 w 2557"/>
                <a:gd name="T23" fmla="*/ 264 h 686"/>
                <a:gd name="T24" fmla="*/ 1855 w 2557"/>
                <a:gd name="T25" fmla="*/ 244 h 686"/>
                <a:gd name="T26" fmla="*/ 1837 w 2557"/>
                <a:gd name="T27" fmla="*/ 222 h 686"/>
                <a:gd name="T28" fmla="*/ 1671 w 2557"/>
                <a:gd name="T29" fmla="*/ 297 h 686"/>
                <a:gd name="T30" fmla="*/ 1648 w 2557"/>
                <a:gd name="T31" fmla="*/ 284 h 686"/>
                <a:gd name="T32" fmla="*/ 1627 w 2557"/>
                <a:gd name="T33" fmla="*/ 269 h 686"/>
                <a:gd name="T34" fmla="*/ 1608 w 2557"/>
                <a:gd name="T35" fmla="*/ 253 h 686"/>
                <a:gd name="T36" fmla="*/ 1591 w 2557"/>
                <a:gd name="T37" fmla="*/ 236 h 686"/>
                <a:gd name="T38" fmla="*/ 1576 w 2557"/>
                <a:gd name="T39" fmla="*/ 217 h 686"/>
                <a:gd name="T40" fmla="*/ 1421 w 2557"/>
                <a:gd name="T41" fmla="*/ 302 h 686"/>
                <a:gd name="T42" fmla="*/ 1392 w 2557"/>
                <a:gd name="T43" fmla="*/ 283 h 686"/>
                <a:gd name="T44" fmla="*/ 1366 w 2557"/>
                <a:gd name="T45" fmla="*/ 261 h 686"/>
                <a:gd name="T46" fmla="*/ 1335 w 2557"/>
                <a:gd name="T47" fmla="*/ 229 h 686"/>
                <a:gd name="T48" fmla="*/ 1276 w 2557"/>
                <a:gd name="T49" fmla="*/ 355 h 686"/>
                <a:gd name="T50" fmla="*/ 1228 w 2557"/>
                <a:gd name="T51" fmla="*/ 334 h 686"/>
                <a:gd name="T52" fmla="*/ 1184 w 2557"/>
                <a:gd name="T53" fmla="*/ 310 h 686"/>
                <a:gd name="T54" fmla="*/ 1143 w 2557"/>
                <a:gd name="T55" fmla="*/ 283 h 686"/>
                <a:gd name="T56" fmla="*/ 1105 w 2557"/>
                <a:gd name="T57" fmla="*/ 253 h 686"/>
                <a:gd name="T58" fmla="*/ 1071 w 2557"/>
                <a:gd name="T59" fmla="*/ 219 h 686"/>
                <a:gd name="T60" fmla="*/ 1004 w 2557"/>
                <a:gd name="T61" fmla="*/ 341 h 686"/>
                <a:gd name="T62" fmla="*/ 968 w 2557"/>
                <a:gd name="T63" fmla="*/ 323 h 686"/>
                <a:gd name="T64" fmla="*/ 926 w 2557"/>
                <a:gd name="T65" fmla="*/ 300 h 686"/>
                <a:gd name="T66" fmla="*/ 894 w 2557"/>
                <a:gd name="T67" fmla="*/ 280 h 686"/>
                <a:gd name="T68" fmla="*/ 856 w 2557"/>
                <a:gd name="T69" fmla="*/ 253 h 686"/>
                <a:gd name="T70" fmla="*/ 829 w 2557"/>
                <a:gd name="T71" fmla="*/ 227 h 686"/>
                <a:gd name="T72" fmla="*/ 805 w 2557"/>
                <a:gd name="T73" fmla="*/ 196 h 686"/>
                <a:gd name="T74" fmla="*/ 727 w 2557"/>
                <a:gd name="T75" fmla="*/ 320 h 686"/>
                <a:gd name="T76" fmla="*/ 674 w 2557"/>
                <a:gd name="T77" fmla="*/ 287 h 686"/>
                <a:gd name="T78" fmla="*/ 621 w 2557"/>
                <a:gd name="T79" fmla="*/ 250 h 686"/>
                <a:gd name="T80" fmla="*/ 594 w 2557"/>
                <a:gd name="T81" fmla="*/ 230 h 686"/>
                <a:gd name="T82" fmla="*/ 566 w 2557"/>
                <a:gd name="T83" fmla="*/ 203 h 686"/>
                <a:gd name="T84" fmla="*/ 509 w 2557"/>
                <a:gd name="T85" fmla="*/ 320 h 686"/>
                <a:gd name="T86" fmla="*/ 447 w 2557"/>
                <a:gd name="T87" fmla="*/ 286 h 686"/>
                <a:gd name="T88" fmla="*/ 387 w 2557"/>
                <a:gd name="T89" fmla="*/ 245 h 686"/>
                <a:gd name="T90" fmla="*/ 342 w 2557"/>
                <a:gd name="T91" fmla="*/ 210 h 686"/>
                <a:gd name="T92" fmla="*/ 314 w 2557"/>
                <a:gd name="T93" fmla="*/ 180 h 686"/>
                <a:gd name="T94" fmla="*/ 289 w 2557"/>
                <a:gd name="T95" fmla="*/ 147 h 686"/>
                <a:gd name="T96" fmla="*/ 276 w 2557"/>
                <a:gd name="T97" fmla="*/ 126 h 686"/>
                <a:gd name="T98" fmla="*/ 260 w 2557"/>
                <a:gd name="T99" fmla="*/ 121 h 686"/>
                <a:gd name="T100" fmla="*/ 229 w 2557"/>
                <a:gd name="T101" fmla="*/ 277 h 686"/>
                <a:gd name="T102" fmla="*/ 199 w 2557"/>
                <a:gd name="T103" fmla="*/ 256 h 686"/>
                <a:gd name="T104" fmla="*/ 168 w 2557"/>
                <a:gd name="T105" fmla="*/ 231 h 686"/>
                <a:gd name="T106" fmla="*/ 131 w 2557"/>
                <a:gd name="T107" fmla="*/ 194 h 686"/>
                <a:gd name="T108" fmla="*/ 111 w 2557"/>
                <a:gd name="T109" fmla="*/ 167 h 686"/>
                <a:gd name="T110" fmla="*/ 92 w 2557"/>
                <a:gd name="T111" fmla="*/ 135 h 686"/>
                <a:gd name="T112" fmla="*/ 49 w 2557"/>
                <a:gd name="T113" fmla="*/ 0 h 686"/>
                <a:gd name="T114" fmla="*/ 11 w 2557"/>
                <a:gd name="T115" fmla="*/ 305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57" h="686">
                  <a:moveTo>
                    <a:pt x="2557" y="361"/>
                  </a:moveTo>
                  <a:lnTo>
                    <a:pt x="2434" y="297"/>
                  </a:lnTo>
                  <a:lnTo>
                    <a:pt x="2419" y="287"/>
                  </a:lnTo>
                  <a:lnTo>
                    <a:pt x="2412" y="282"/>
                  </a:lnTo>
                  <a:lnTo>
                    <a:pt x="2405" y="278"/>
                  </a:lnTo>
                  <a:lnTo>
                    <a:pt x="2398" y="273"/>
                  </a:lnTo>
                  <a:lnTo>
                    <a:pt x="2392" y="268"/>
                  </a:lnTo>
                  <a:lnTo>
                    <a:pt x="2380" y="258"/>
                  </a:lnTo>
                  <a:lnTo>
                    <a:pt x="2368" y="247"/>
                  </a:lnTo>
                  <a:lnTo>
                    <a:pt x="2363" y="242"/>
                  </a:lnTo>
                  <a:lnTo>
                    <a:pt x="2358" y="237"/>
                  </a:lnTo>
                  <a:lnTo>
                    <a:pt x="2353" y="232"/>
                  </a:lnTo>
                  <a:lnTo>
                    <a:pt x="2349" y="227"/>
                  </a:lnTo>
                  <a:lnTo>
                    <a:pt x="2340" y="217"/>
                  </a:lnTo>
                  <a:lnTo>
                    <a:pt x="2302" y="358"/>
                  </a:lnTo>
                  <a:lnTo>
                    <a:pt x="2186" y="301"/>
                  </a:lnTo>
                  <a:lnTo>
                    <a:pt x="2170" y="290"/>
                  </a:lnTo>
                  <a:lnTo>
                    <a:pt x="2162" y="285"/>
                  </a:lnTo>
                  <a:lnTo>
                    <a:pt x="2154" y="280"/>
                  </a:lnTo>
                  <a:lnTo>
                    <a:pt x="2140" y="269"/>
                  </a:lnTo>
                  <a:lnTo>
                    <a:pt x="2127" y="259"/>
                  </a:lnTo>
                  <a:lnTo>
                    <a:pt x="2114" y="248"/>
                  </a:lnTo>
                  <a:lnTo>
                    <a:pt x="2103" y="238"/>
                  </a:lnTo>
                  <a:lnTo>
                    <a:pt x="2093" y="227"/>
                  </a:lnTo>
                  <a:lnTo>
                    <a:pt x="2083" y="217"/>
                  </a:lnTo>
                  <a:lnTo>
                    <a:pt x="2045" y="358"/>
                  </a:lnTo>
                  <a:lnTo>
                    <a:pt x="1951" y="313"/>
                  </a:lnTo>
                  <a:lnTo>
                    <a:pt x="1941" y="308"/>
                  </a:lnTo>
                  <a:lnTo>
                    <a:pt x="1933" y="304"/>
                  </a:lnTo>
                  <a:lnTo>
                    <a:pt x="1924" y="299"/>
                  </a:lnTo>
                  <a:lnTo>
                    <a:pt x="1915" y="293"/>
                  </a:lnTo>
                  <a:lnTo>
                    <a:pt x="1907" y="288"/>
                  </a:lnTo>
                  <a:lnTo>
                    <a:pt x="1899" y="282"/>
                  </a:lnTo>
                  <a:lnTo>
                    <a:pt x="1891" y="277"/>
                  </a:lnTo>
                  <a:lnTo>
                    <a:pt x="1884" y="271"/>
                  </a:lnTo>
                  <a:lnTo>
                    <a:pt x="1876" y="264"/>
                  </a:lnTo>
                  <a:lnTo>
                    <a:pt x="1869" y="258"/>
                  </a:lnTo>
                  <a:lnTo>
                    <a:pt x="1862" y="251"/>
                  </a:lnTo>
                  <a:lnTo>
                    <a:pt x="1855" y="244"/>
                  </a:lnTo>
                  <a:lnTo>
                    <a:pt x="1849" y="237"/>
                  </a:lnTo>
                  <a:lnTo>
                    <a:pt x="1843" y="229"/>
                  </a:lnTo>
                  <a:lnTo>
                    <a:pt x="1837" y="222"/>
                  </a:lnTo>
                  <a:lnTo>
                    <a:pt x="1831" y="214"/>
                  </a:lnTo>
                  <a:lnTo>
                    <a:pt x="1790" y="359"/>
                  </a:lnTo>
                  <a:lnTo>
                    <a:pt x="1671" y="297"/>
                  </a:lnTo>
                  <a:lnTo>
                    <a:pt x="1663" y="293"/>
                  </a:lnTo>
                  <a:lnTo>
                    <a:pt x="1655" y="288"/>
                  </a:lnTo>
                  <a:lnTo>
                    <a:pt x="1648" y="284"/>
                  </a:lnTo>
                  <a:lnTo>
                    <a:pt x="1641" y="279"/>
                  </a:lnTo>
                  <a:lnTo>
                    <a:pt x="1634" y="274"/>
                  </a:lnTo>
                  <a:lnTo>
                    <a:pt x="1627" y="269"/>
                  </a:lnTo>
                  <a:lnTo>
                    <a:pt x="1621" y="264"/>
                  </a:lnTo>
                  <a:lnTo>
                    <a:pt x="1615" y="259"/>
                  </a:lnTo>
                  <a:lnTo>
                    <a:pt x="1608" y="253"/>
                  </a:lnTo>
                  <a:lnTo>
                    <a:pt x="1603" y="248"/>
                  </a:lnTo>
                  <a:lnTo>
                    <a:pt x="1597" y="242"/>
                  </a:lnTo>
                  <a:lnTo>
                    <a:pt x="1591" y="236"/>
                  </a:lnTo>
                  <a:lnTo>
                    <a:pt x="1586" y="230"/>
                  </a:lnTo>
                  <a:lnTo>
                    <a:pt x="1581" y="224"/>
                  </a:lnTo>
                  <a:lnTo>
                    <a:pt x="1576" y="217"/>
                  </a:lnTo>
                  <a:lnTo>
                    <a:pt x="1572" y="211"/>
                  </a:lnTo>
                  <a:lnTo>
                    <a:pt x="1534" y="357"/>
                  </a:lnTo>
                  <a:lnTo>
                    <a:pt x="1421" y="302"/>
                  </a:lnTo>
                  <a:lnTo>
                    <a:pt x="1406" y="293"/>
                  </a:lnTo>
                  <a:lnTo>
                    <a:pt x="1399" y="288"/>
                  </a:lnTo>
                  <a:lnTo>
                    <a:pt x="1392" y="283"/>
                  </a:lnTo>
                  <a:lnTo>
                    <a:pt x="1385" y="278"/>
                  </a:lnTo>
                  <a:lnTo>
                    <a:pt x="1379" y="272"/>
                  </a:lnTo>
                  <a:lnTo>
                    <a:pt x="1366" y="261"/>
                  </a:lnTo>
                  <a:lnTo>
                    <a:pt x="1353" y="249"/>
                  </a:lnTo>
                  <a:lnTo>
                    <a:pt x="1341" y="236"/>
                  </a:lnTo>
                  <a:lnTo>
                    <a:pt x="1335" y="229"/>
                  </a:lnTo>
                  <a:lnTo>
                    <a:pt x="1329" y="222"/>
                  </a:lnTo>
                  <a:lnTo>
                    <a:pt x="1318" y="208"/>
                  </a:lnTo>
                  <a:lnTo>
                    <a:pt x="1276" y="355"/>
                  </a:lnTo>
                  <a:lnTo>
                    <a:pt x="1260" y="349"/>
                  </a:lnTo>
                  <a:lnTo>
                    <a:pt x="1244" y="342"/>
                  </a:lnTo>
                  <a:lnTo>
                    <a:pt x="1228" y="334"/>
                  </a:lnTo>
                  <a:lnTo>
                    <a:pt x="1213" y="327"/>
                  </a:lnTo>
                  <a:lnTo>
                    <a:pt x="1198" y="319"/>
                  </a:lnTo>
                  <a:lnTo>
                    <a:pt x="1184" y="310"/>
                  </a:lnTo>
                  <a:lnTo>
                    <a:pt x="1170" y="301"/>
                  </a:lnTo>
                  <a:lnTo>
                    <a:pt x="1156" y="292"/>
                  </a:lnTo>
                  <a:lnTo>
                    <a:pt x="1143" y="283"/>
                  </a:lnTo>
                  <a:lnTo>
                    <a:pt x="1130" y="273"/>
                  </a:lnTo>
                  <a:lnTo>
                    <a:pt x="1117" y="263"/>
                  </a:lnTo>
                  <a:lnTo>
                    <a:pt x="1105" y="253"/>
                  </a:lnTo>
                  <a:lnTo>
                    <a:pt x="1093" y="242"/>
                  </a:lnTo>
                  <a:lnTo>
                    <a:pt x="1082" y="231"/>
                  </a:lnTo>
                  <a:lnTo>
                    <a:pt x="1071" y="219"/>
                  </a:lnTo>
                  <a:lnTo>
                    <a:pt x="1060" y="207"/>
                  </a:lnTo>
                  <a:lnTo>
                    <a:pt x="1022" y="348"/>
                  </a:lnTo>
                  <a:lnTo>
                    <a:pt x="1004" y="341"/>
                  </a:lnTo>
                  <a:lnTo>
                    <a:pt x="986" y="332"/>
                  </a:lnTo>
                  <a:lnTo>
                    <a:pt x="977" y="328"/>
                  </a:lnTo>
                  <a:lnTo>
                    <a:pt x="968" y="323"/>
                  </a:lnTo>
                  <a:lnTo>
                    <a:pt x="950" y="313"/>
                  </a:lnTo>
                  <a:lnTo>
                    <a:pt x="931" y="303"/>
                  </a:lnTo>
                  <a:lnTo>
                    <a:pt x="926" y="300"/>
                  </a:lnTo>
                  <a:lnTo>
                    <a:pt x="922" y="297"/>
                  </a:lnTo>
                  <a:lnTo>
                    <a:pt x="913" y="292"/>
                  </a:lnTo>
                  <a:lnTo>
                    <a:pt x="894" y="280"/>
                  </a:lnTo>
                  <a:lnTo>
                    <a:pt x="875" y="268"/>
                  </a:lnTo>
                  <a:lnTo>
                    <a:pt x="866" y="261"/>
                  </a:lnTo>
                  <a:lnTo>
                    <a:pt x="856" y="253"/>
                  </a:lnTo>
                  <a:lnTo>
                    <a:pt x="847" y="245"/>
                  </a:lnTo>
                  <a:lnTo>
                    <a:pt x="838" y="236"/>
                  </a:lnTo>
                  <a:lnTo>
                    <a:pt x="829" y="227"/>
                  </a:lnTo>
                  <a:lnTo>
                    <a:pt x="821" y="217"/>
                  </a:lnTo>
                  <a:lnTo>
                    <a:pt x="813" y="207"/>
                  </a:lnTo>
                  <a:lnTo>
                    <a:pt x="805" y="196"/>
                  </a:lnTo>
                  <a:lnTo>
                    <a:pt x="764" y="339"/>
                  </a:lnTo>
                  <a:lnTo>
                    <a:pt x="745" y="330"/>
                  </a:lnTo>
                  <a:lnTo>
                    <a:pt x="727" y="320"/>
                  </a:lnTo>
                  <a:lnTo>
                    <a:pt x="709" y="310"/>
                  </a:lnTo>
                  <a:lnTo>
                    <a:pt x="692" y="299"/>
                  </a:lnTo>
                  <a:lnTo>
                    <a:pt x="674" y="287"/>
                  </a:lnTo>
                  <a:lnTo>
                    <a:pt x="656" y="275"/>
                  </a:lnTo>
                  <a:lnTo>
                    <a:pt x="639" y="263"/>
                  </a:lnTo>
                  <a:lnTo>
                    <a:pt x="621" y="250"/>
                  </a:lnTo>
                  <a:lnTo>
                    <a:pt x="612" y="244"/>
                  </a:lnTo>
                  <a:lnTo>
                    <a:pt x="603" y="237"/>
                  </a:lnTo>
                  <a:lnTo>
                    <a:pt x="594" y="230"/>
                  </a:lnTo>
                  <a:lnTo>
                    <a:pt x="585" y="222"/>
                  </a:lnTo>
                  <a:lnTo>
                    <a:pt x="575" y="213"/>
                  </a:lnTo>
                  <a:lnTo>
                    <a:pt x="566" y="203"/>
                  </a:lnTo>
                  <a:lnTo>
                    <a:pt x="557" y="193"/>
                  </a:lnTo>
                  <a:lnTo>
                    <a:pt x="548" y="182"/>
                  </a:lnTo>
                  <a:lnTo>
                    <a:pt x="509" y="320"/>
                  </a:lnTo>
                  <a:lnTo>
                    <a:pt x="488" y="309"/>
                  </a:lnTo>
                  <a:lnTo>
                    <a:pt x="467" y="298"/>
                  </a:lnTo>
                  <a:lnTo>
                    <a:pt x="447" y="286"/>
                  </a:lnTo>
                  <a:lnTo>
                    <a:pt x="426" y="273"/>
                  </a:lnTo>
                  <a:lnTo>
                    <a:pt x="406" y="259"/>
                  </a:lnTo>
                  <a:lnTo>
                    <a:pt x="387" y="245"/>
                  </a:lnTo>
                  <a:lnTo>
                    <a:pt x="367" y="231"/>
                  </a:lnTo>
                  <a:lnTo>
                    <a:pt x="348" y="215"/>
                  </a:lnTo>
                  <a:lnTo>
                    <a:pt x="342" y="210"/>
                  </a:lnTo>
                  <a:lnTo>
                    <a:pt x="336" y="204"/>
                  </a:lnTo>
                  <a:lnTo>
                    <a:pt x="325" y="192"/>
                  </a:lnTo>
                  <a:lnTo>
                    <a:pt x="314" y="180"/>
                  </a:lnTo>
                  <a:lnTo>
                    <a:pt x="304" y="167"/>
                  </a:lnTo>
                  <a:lnTo>
                    <a:pt x="294" y="154"/>
                  </a:lnTo>
                  <a:lnTo>
                    <a:pt x="289" y="147"/>
                  </a:lnTo>
                  <a:lnTo>
                    <a:pt x="285" y="140"/>
                  </a:lnTo>
                  <a:lnTo>
                    <a:pt x="280" y="133"/>
                  </a:lnTo>
                  <a:lnTo>
                    <a:pt x="276" y="126"/>
                  </a:lnTo>
                  <a:lnTo>
                    <a:pt x="272" y="118"/>
                  </a:lnTo>
                  <a:lnTo>
                    <a:pt x="268" y="111"/>
                  </a:lnTo>
                  <a:lnTo>
                    <a:pt x="260" y="121"/>
                  </a:lnTo>
                  <a:lnTo>
                    <a:pt x="252" y="291"/>
                  </a:lnTo>
                  <a:lnTo>
                    <a:pt x="237" y="282"/>
                  </a:lnTo>
                  <a:lnTo>
                    <a:pt x="229" y="277"/>
                  </a:lnTo>
                  <a:lnTo>
                    <a:pt x="221" y="272"/>
                  </a:lnTo>
                  <a:lnTo>
                    <a:pt x="206" y="261"/>
                  </a:lnTo>
                  <a:lnTo>
                    <a:pt x="199" y="256"/>
                  </a:lnTo>
                  <a:lnTo>
                    <a:pt x="191" y="250"/>
                  </a:lnTo>
                  <a:lnTo>
                    <a:pt x="176" y="237"/>
                  </a:lnTo>
                  <a:lnTo>
                    <a:pt x="168" y="231"/>
                  </a:lnTo>
                  <a:lnTo>
                    <a:pt x="161" y="224"/>
                  </a:lnTo>
                  <a:lnTo>
                    <a:pt x="145" y="209"/>
                  </a:lnTo>
                  <a:lnTo>
                    <a:pt x="131" y="194"/>
                  </a:lnTo>
                  <a:lnTo>
                    <a:pt x="124" y="186"/>
                  </a:lnTo>
                  <a:lnTo>
                    <a:pt x="118" y="177"/>
                  </a:lnTo>
                  <a:lnTo>
                    <a:pt x="111" y="167"/>
                  </a:lnTo>
                  <a:lnTo>
                    <a:pt x="105" y="157"/>
                  </a:lnTo>
                  <a:lnTo>
                    <a:pt x="98" y="146"/>
                  </a:lnTo>
                  <a:lnTo>
                    <a:pt x="92" y="135"/>
                  </a:lnTo>
                  <a:lnTo>
                    <a:pt x="86" y="122"/>
                  </a:lnTo>
                  <a:lnTo>
                    <a:pt x="80" y="110"/>
                  </a:lnTo>
                  <a:lnTo>
                    <a:pt x="49" y="0"/>
                  </a:lnTo>
                  <a:lnTo>
                    <a:pt x="40" y="16"/>
                  </a:lnTo>
                  <a:lnTo>
                    <a:pt x="32" y="352"/>
                  </a:lnTo>
                  <a:lnTo>
                    <a:pt x="11" y="305"/>
                  </a:lnTo>
                  <a:lnTo>
                    <a:pt x="0" y="686"/>
                  </a:lnTo>
                </a:path>
              </a:pathLst>
            </a:custGeom>
            <a:noFill/>
            <a:ln w="11113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" name="Line 11">
              <a:extLst>
                <a:ext uri="{FF2B5EF4-FFF2-40B4-BE49-F238E27FC236}">
                  <a16:creationId xmlns:a16="http://schemas.microsoft.com/office/drawing/2014/main" id="{179E9DF7-D9AD-17DB-61AD-6A104FD261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3675" y="4553981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" name="Line 12">
              <a:extLst>
                <a:ext uri="{FF2B5EF4-FFF2-40B4-BE49-F238E27FC236}">
                  <a16:creationId xmlns:a16="http://schemas.microsoft.com/office/drawing/2014/main" id="{65E4753F-49E3-D278-3040-781807FD6D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5588" y="4553981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B6F771D-F243-A7E7-2A4C-41A230C4EE3E}"/>
              </a:ext>
            </a:extLst>
          </p:cNvPr>
          <p:cNvGrpSpPr/>
          <p:nvPr/>
        </p:nvGrpSpPr>
        <p:grpSpPr>
          <a:xfrm>
            <a:off x="6651334" y="4356465"/>
            <a:ext cx="4734216" cy="2103597"/>
            <a:chOff x="6651334" y="4356465"/>
            <a:chExt cx="4734216" cy="2103597"/>
          </a:xfrm>
        </p:grpSpPr>
        <p:sp>
          <p:nvSpPr>
            <p:cNvPr id="63" name="Freeform 258">
              <a:extLst>
                <a:ext uri="{FF2B5EF4-FFF2-40B4-BE49-F238E27FC236}">
                  <a16:creationId xmlns:a16="http://schemas.microsoft.com/office/drawing/2014/main" id="{65EC4BA7-1A6A-E57E-9C18-88AC18767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4516803"/>
              <a:ext cx="4041775" cy="1246188"/>
            </a:xfrm>
            <a:custGeom>
              <a:avLst/>
              <a:gdLst>
                <a:gd name="T0" fmla="*/ 1918 w 2546"/>
                <a:gd name="T1" fmla="*/ 257 h 785"/>
                <a:gd name="T2" fmla="*/ 1623 w 2546"/>
                <a:gd name="T3" fmla="*/ 394 h 785"/>
                <a:gd name="T4" fmla="*/ 1507 w 2546"/>
                <a:gd name="T5" fmla="*/ 428 h 785"/>
                <a:gd name="T6" fmla="*/ 1404 w 2546"/>
                <a:gd name="T7" fmla="*/ 319 h 785"/>
                <a:gd name="T8" fmla="*/ 1309 w 2546"/>
                <a:gd name="T9" fmla="*/ 390 h 785"/>
                <a:gd name="T10" fmla="*/ 1224 w 2546"/>
                <a:gd name="T11" fmla="*/ 259 h 785"/>
                <a:gd name="T12" fmla="*/ 1105 w 2546"/>
                <a:gd name="T13" fmla="*/ 317 h 785"/>
                <a:gd name="T14" fmla="*/ 1021 w 2546"/>
                <a:gd name="T15" fmla="*/ 395 h 785"/>
                <a:gd name="T16" fmla="*/ 932 w 2546"/>
                <a:gd name="T17" fmla="*/ 281 h 785"/>
                <a:gd name="T18" fmla="*/ 834 w 2546"/>
                <a:gd name="T19" fmla="*/ 358 h 785"/>
                <a:gd name="T20" fmla="*/ 775 w 2546"/>
                <a:gd name="T21" fmla="*/ 255 h 785"/>
                <a:gd name="T22" fmla="*/ 654 w 2546"/>
                <a:gd name="T23" fmla="*/ 312 h 785"/>
                <a:gd name="T24" fmla="*/ 548 w 2546"/>
                <a:gd name="T25" fmla="*/ 361 h 785"/>
                <a:gd name="T26" fmla="*/ 476 w 2546"/>
                <a:gd name="T27" fmla="*/ 249 h 785"/>
                <a:gd name="T28" fmla="*/ 467 w 2546"/>
                <a:gd name="T29" fmla="*/ 265 h 785"/>
                <a:gd name="T30" fmla="*/ 460 w 2546"/>
                <a:gd name="T31" fmla="*/ 340 h 785"/>
                <a:gd name="T32" fmla="*/ 400 w 2546"/>
                <a:gd name="T33" fmla="*/ 348 h 785"/>
                <a:gd name="T34" fmla="*/ 291 w 2546"/>
                <a:gd name="T35" fmla="*/ 367 h 785"/>
                <a:gd name="T36" fmla="*/ 178 w 2546"/>
                <a:gd name="T37" fmla="*/ 203 h 785"/>
                <a:gd name="T38" fmla="*/ 120 w 2546"/>
                <a:gd name="T39" fmla="*/ 313 h 785"/>
                <a:gd name="T40" fmla="*/ 58 w 2546"/>
                <a:gd name="T41" fmla="*/ 174 h 785"/>
                <a:gd name="T42" fmla="*/ 30 w 2546"/>
                <a:gd name="T43" fmla="*/ 0 h 785"/>
                <a:gd name="T44" fmla="*/ 47 w 2546"/>
                <a:gd name="T45" fmla="*/ 265 h 785"/>
                <a:gd name="T46" fmla="*/ 124 w 2546"/>
                <a:gd name="T47" fmla="*/ 408 h 785"/>
                <a:gd name="T48" fmla="*/ 154 w 2546"/>
                <a:gd name="T49" fmla="*/ 316 h 785"/>
                <a:gd name="T50" fmla="*/ 161 w 2546"/>
                <a:gd name="T51" fmla="*/ 273 h 785"/>
                <a:gd name="T52" fmla="*/ 213 w 2546"/>
                <a:gd name="T53" fmla="*/ 378 h 785"/>
                <a:gd name="T54" fmla="*/ 342 w 2546"/>
                <a:gd name="T55" fmla="*/ 368 h 785"/>
                <a:gd name="T56" fmla="*/ 452 w 2546"/>
                <a:gd name="T57" fmla="*/ 476 h 785"/>
                <a:gd name="T58" fmla="*/ 467 w 2546"/>
                <a:gd name="T59" fmla="*/ 383 h 785"/>
                <a:gd name="T60" fmla="*/ 477 w 2546"/>
                <a:gd name="T61" fmla="*/ 354 h 785"/>
                <a:gd name="T62" fmla="*/ 544 w 2546"/>
                <a:gd name="T63" fmla="*/ 439 h 785"/>
                <a:gd name="T64" fmla="*/ 652 w 2546"/>
                <a:gd name="T65" fmla="*/ 402 h 785"/>
                <a:gd name="T66" fmla="*/ 776 w 2546"/>
                <a:gd name="T67" fmla="*/ 365 h 785"/>
                <a:gd name="T68" fmla="*/ 858 w 2546"/>
                <a:gd name="T69" fmla="*/ 462 h 785"/>
                <a:gd name="T70" fmla="*/ 965 w 2546"/>
                <a:gd name="T71" fmla="*/ 422 h 785"/>
                <a:gd name="T72" fmla="*/ 1083 w 2546"/>
                <a:gd name="T73" fmla="*/ 386 h 785"/>
                <a:gd name="T74" fmla="*/ 1178 w 2546"/>
                <a:gd name="T75" fmla="*/ 477 h 785"/>
                <a:gd name="T76" fmla="*/ 1282 w 2546"/>
                <a:gd name="T77" fmla="*/ 438 h 785"/>
                <a:gd name="T78" fmla="*/ 1398 w 2546"/>
                <a:gd name="T79" fmla="*/ 401 h 785"/>
                <a:gd name="T80" fmla="*/ 1501 w 2546"/>
                <a:gd name="T81" fmla="*/ 494 h 785"/>
                <a:gd name="T82" fmla="*/ 1607 w 2546"/>
                <a:gd name="T83" fmla="*/ 459 h 785"/>
                <a:gd name="T84" fmla="*/ 1890 w 2546"/>
                <a:gd name="T85" fmla="*/ 528 h 785"/>
                <a:gd name="T86" fmla="*/ 1901 w 2546"/>
                <a:gd name="T87" fmla="*/ 404 h 785"/>
                <a:gd name="T88" fmla="*/ 1907 w 2546"/>
                <a:gd name="T89" fmla="*/ 348 h 785"/>
                <a:gd name="T90" fmla="*/ 1923 w 2546"/>
                <a:gd name="T91" fmla="*/ 371 h 785"/>
                <a:gd name="T92" fmla="*/ 1999 w 2546"/>
                <a:gd name="T93" fmla="*/ 339 h 785"/>
                <a:gd name="T94" fmla="*/ 2101 w 2546"/>
                <a:gd name="T95" fmla="*/ 417 h 785"/>
                <a:gd name="T96" fmla="*/ 2118 w 2546"/>
                <a:gd name="T97" fmla="*/ 325 h 785"/>
                <a:gd name="T98" fmla="*/ 2150 w 2546"/>
                <a:gd name="T99" fmla="*/ 360 h 785"/>
                <a:gd name="T100" fmla="*/ 2231 w 2546"/>
                <a:gd name="T101" fmla="*/ 441 h 785"/>
                <a:gd name="T102" fmla="*/ 2322 w 2546"/>
                <a:gd name="T103" fmla="*/ 398 h 785"/>
                <a:gd name="T104" fmla="*/ 2438 w 2546"/>
                <a:gd name="T105" fmla="*/ 369 h 785"/>
                <a:gd name="T106" fmla="*/ 2546 w 2546"/>
                <a:gd name="T107" fmla="*/ 475 h 785"/>
                <a:gd name="T108" fmla="*/ 2438 w 2546"/>
                <a:gd name="T109" fmla="*/ 270 h 785"/>
                <a:gd name="T110" fmla="*/ 2331 w 2546"/>
                <a:gd name="T111" fmla="*/ 320 h 785"/>
                <a:gd name="T112" fmla="*/ 2233 w 2546"/>
                <a:gd name="T113" fmla="*/ 366 h 785"/>
                <a:gd name="T114" fmla="*/ 2132 w 2546"/>
                <a:gd name="T115" fmla="*/ 230 h 785"/>
                <a:gd name="T116" fmla="*/ 2025 w 2546"/>
                <a:gd name="T117" fmla="*/ 276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6" h="785">
                  <a:moveTo>
                    <a:pt x="1947" y="320"/>
                  </a:moveTo>
                  <a:lnTo>
                    <a:pt x="1944" y="316"/>
                  </a:lnTo>
                  <a:lnTo>
                    <a:pt x="1941" y="312"/>
                  </a:lnTo>
                  <a:lnTo>
                    <a:pt x="1939" y="307"/>
                  </a:lnTo>
                  <a:lnTo>
                    <a:pt x="1936" y="302"/>
                  </a:lnTo>
                  <a:lnTo>
                    <a:pt x="1933" y="297"/>
                  </a:lnTo>
                  <a:lnTo>
                    <a:pt x="1931" y="291"/>
                  </a:lnTo>
                  <a:lnTo>
                    <a:pt x="1928" y="285"/>
                  </a:lnTo>
                  <a:lnTo>
                    <a:pt x="1926" y="279"/>
                  </a:lnTo>
                  <a:lnTo>
                    <a:pt x="1923" y="272"/>
                  </a:lnTo>
                  <a:lnTo>
                    <a:pt x="1920" y="264"/>
                  </a:lnTo>
                  <a:lnTo>
                    <a:pt x="1918" y="257"/>
                  </a:lnTo>
                  <a:lnTo>
                    <a:pt x="1915" y="249"/>
                  </a:lnTo>
                  <a:lnTo>
                    <a:pt x="1913" y="240"/>
                  </a:lnTo>
                  <a:lnTo>
                    <a:pt x="1910" y="231"/>
                  </a:lnTo>
                  <a:lnTo>
                    <a:pt x="1908" y="222"/>
                  </a:lnTo>
                  <a:lnTo>
                    <a:pt x="1905" y="213"/>
                  </a:lnTo>
                  <a:lnTo>
                    <a:pt x="1879" y="562"/>
                  </a:lnTo>
                  <a:lnTo>
                    <a:pt x="1703" y="463"/>
                  </a:lnTo>
                  <a:lnTo>
                    <a:pt x="1685" y="449"/>
                  </a:lnTo>
                  <a:lnTo>
                    <a:pt x="1668" y="435"/>
                  </a:lnTo>
                  <a:lnTo>
                    <a:pt x="1652" y="421"/>
                  </a:lnTo>
                  <a:lnTo>
                    <a:pt x="1637" y="408"/>
                  </a:lnTo>
                  <a:lnTo>
                    <a:pt x="1623" y="394"/>
                  </a:lnTo>
                  <a:lnTo>
                    <a:pt x="1609" y="381"/>
                  </a:lnTo>
                  <a:lnTo>
                    <a:pt x="1597" y="368"/>
                  </a:lnTo>
                  <a:lnTo>
                    <a:pt x="1585" y="356"/>
                  </a:lnTo>
                  <a:lnTo>
                    <a:pt x="1575" y="343"/>
                  </a:lnTo>
                  <a:lnTo>
                    <a:pt x="1565" y="330"/>
                  </a:lnTo>
                  <a:lnTo>
                    <a:pt x="1556" y="318"/>
                  </a:lnTo>
                  <a:lnTo>
                    <a:pt x="1548" y="306"/>
                  </a:lnTo>
                  <a:lnTo>
                    <a:pt x="1540" y="294"/>
                  </a:lnTo>
                  <a:lnTo>
                    <a:pt x="1534" y="282"/>
                  </a:lnTo>
                  <a:lnTo>
                    <a:pt x="1529" y="271"/>
                  </a:lnTo>
                  <a:lnTo>
                    <a:pt x="1524" y="259"/>
                  </a:lnTo>
                  <a:lnTo>
                    <a:pt x="1507" y="428"/>
                  </a:lnTo>
                  <a:lnTo>
                    <a:pt x="1495" y="419"/>
                  </a:lnTo>
                  <a:lnTo>
                    <a:pt x="1484" y="410"/>
                  </a:lnTo>
                  <a:lnTo>
                    <a:pt x="1473" y="401"/>
                  </a:lnTo>
                  <a:lnTo>
                    <a:pt x="1463" y="391"/>
                  </a:lnTo>
                  <a:lnTo>
                    <a:pt x="1453" y="382"/>
                  </a:lnTo>
                  <a:lnTo>
                    <a:pt x="1443" y="372"/>
                  </a:lnTo>
                  <a:lnTo>
                    <a:pt x="1434" y="362"/>
                  </a:lnTo>
                  <a:lnTo>
                    <a:pt x="1430" y="356"/>
                  </a:lnTo>
                  <a:lnTo>
                    <a:pt x="1426" y="351"/>
                  </a:lnTo>
                  <a:lnTo>
                    <a:pt x="1418" y="341"/>
                  </a:lnTo>
                  <a:lnTo>
                    <a:pt x="1411" y="330"/>
                  </a:lnTo>
                  <a:lnTo>
                    <a:pt x="1404" y="319"/>
                  </a:lnTo>
                  <a:lnTo>
                    <a:pt x="1400" y="314"/>
                  </a:lnTo>
                  <a:lnTo>
                    <a:pt x="1398" y="308"/>
                  </a:lnTo>
                  <a:lnTo>
                    <a:pt x="1392" y="297"/>
                  </a:lnTo>
                  <a:lnTo>
                    <a:pt x="1386" y="285"/>
                  </a:lnTo>
                  <a:lnTo>
                    <a:pt x="1381" y="273"/>
                  </a:lnTo>
                  <a:lnTo>
                    <a:pt x="1379" y="267"/>
                  </a:lnTo>
                  <a:lnTo>
                    <a:pt x="1377" y="262"/>
                  </a:lnTo>
                  <a:lnTo>
                    <a:pt x="1349" y="428"/>
                  </a:lnTo>
                  <a:lnTo>
                    <a:pt x="1338" y="418"/>
                  </a:lnTo>
                  <a:lnTo>
                    <a:pt x="1328" y="409"/>
                  </a:lnTo>
                  <a:lnTo>
                    <a:pt x="1318" y="400"/>
                  </a:lnTo>
                  <a:lnTo>
                    <a:pt x="1309" y="390"/>
                  </a:lnTo>
                  <a:lnTo>
                    <a:pt x="1300" y="380"/>
                  </a:lnTo>
                  <a:lnTo>
                    <a:pt x="1291" y="370"/>
                  </a:lnTo>
                  <a:lnTo>
                    <a:pt x="1283" y="360"/>
                  </a:lnTo>
                  <a:lnTo>
                    <a:pt x="1275" y="350"/>
                  </a:lnTo>
                  <a:lnTo>
                    <a:pt x="1268" y="339"/>
                  </a:lnTo>
                  <a:lnTo>
                    <a:pt x="1260" y="328"/>
                  </a:lnTo>
                  <a:lnTo>
                    <a:pt x="1253" y="317"/>
                  </a:lnTo>
                  <a:lnTo>
                    <a:pt x="1247" y="306"/>
                  </a:lnTo>
                  <a:lnTo>
                    <a:pt x="1240" y="294"/>
                  </a:lnTo>
                  <a:lnTo>
                    <a:pt x="1235" y="283"/>
                  </a:lnTo>
                  <a:lnTo>
                    <a:pt x="1229" y="271"/>
                  </a:lnTo>
                  <a:lnTo>
                    <a:pt x="1224" y="259"/>
                  </a:lnTo>
                  <a:lnTo>
                    <a:pt x="1205" y="426"/>
                  </a:lnTo>
                  <a:lnTo>
                    <a:pt x="1193" y="415"/>
                  </a:lnTo>
                  <a:lnTo>
                    <a:pt x="1182" y="405"/>
                  </a:lnTo>
                  <a:lnTo>
                    <a:pt x="1171" y="395"/>
                  </a:lnTo>
                  <a:lnTo>
                    <a:pt x="1161" y="384"/>
                  </a:lnTo>
                  <a:lnTo>
                    <a:pt x="1151" y="374"/>
                  </a:lnTo>
                  <a:lnTo>
                    <a:pt x="1141" y="364"/>
                  </a:lnTo>
                  <a:lnTo>
                    <a:pt x="1133" y="354"/>
                  </a:lnTo>
                  <a:lnTo>
                    <a:pt x="1124" y="343"/>
                  </a:lnTo>
                  <a:lnTo>
                    <a:pt x="1116" y="333"/>
                  </a:lnTo>
                  <a:lnTo>
                    <a:pt x="1109" y="322"/>
                  </a:lnTo>
                  <a:lnTo>
                    <a:pt x="1105" y="317"/>
                  </a:lnTo>
                  <a:lnTo>
                    <a:pt x="1102" y="312"/>
                  </a:lnTo>
                  <a:lnTo>
                    <a:pt x="1095" y="301"/>
                  </a:lnTo>
                  <a:lnTo>
                    <a:pt x="1089" y="291"/>
                  </a:lnTo>
                  <a:lnTo>
                    <a:pt x="1084" y="280"/>
                  </a:lnTo>
                  <a:lnTo>
                    <a:pt x="1078" y="270"/>
                  </a:lnTo>
                  <a:lnTo>
                    <a:pt x="1074" y="259"/>
                  </a:lnTo>
                  <a:lnTo>
                    <a:pt x="1058" y="423"/>
                  </a:lnTo>
                  <a:lnTo>
                    <a:pt x="1045" y="414"/>
                  </a:lnTo>
                  <a:lnTo>
                    <a:pt x="1039" y="409"/>
                  </a:lnTo>
                  <a:lnTo>
                    <a:pt x="1033" y="405"/>
                  </a:lnTo>
                  <a:lnTo>
                    <a:pt x="1027" y="400"/>
                  </a:lnTo>
                  <a:lnTo>
                    <a:pt x="1021" y="395"/>
                  </a:lnTo>
                  <a:lnTo>
                    <a:pt x="1011" y="386"/>
                  </a:lnTo>
                  <a:lnTo>
                    <a:pt x="1000" y="376"/>
                  </a:lnTo>
                  <a:lnTo>
                    <a:pt x="991" y="366"/>
                  </a:lnTo>
                  <a:lnTo>
                    <a:pt x="981" y="356"/>
                  </a:lnTo>
                  <a:lnTo>
                    <a:pt x="973" y="346"/>
                  </a:lnTo>
                  <a:lnTo>
                    <a:pt x="969" y="340"/>
                  </a:lnTo>
                  <a:lnTo>
                    <a:pt x="965" y="335"/>
                  </a:lnTo>
                  <a:lnTo>
                    <a:pt x="957" y="324"/>
                  </a:lnTo>
                  <a:lnTo>
                    <a:pt x="950" y="314"/>
                  </a:lnTo>
                  <a:lnTo>
                    <a:pt x="944" y="303"/>
                  </a:lnTo>
                  <a:lnTo>
                    <a:pt x="938" y="292"/>
                  </a:lnTo>
                  <a:lnTo>
                    <a:pt x="932" y="281"/>
                  </a:lnTo>
                  <a:lnTo>
                    <a:pt x="929" y="275"/>
                  </a:lnTo>
                  <a:lnTo>
                    <a:pt x="927" y="269"/>
                  </a:lnTo>
                  <a:lnTo>
                    <a:pt x="923" y="258"/>
                  </a:lnTo>
                  <a:lnTo>
                    <a:pt x="907" y="427"/>
                  </a:lnTo>
                  <a:lnTo>
                    <a:pt x="901" y="422"/>
                  </a:lnTo>
                  <a:lnTo>
                    <a:pt x="895" y="418"/>
                  </a:lnTo>
                  <a:lnTo>
                    <a:pt x="884" y="408"/>
                  </a:lnTo>
                  <a:lnTo>
                    <a:pt x="873" y="398"/>
                  </a:lnTo>
                  <a:lnTo>
                    <a:pt x="863" y="389"/>
                  </a:lnTo>
                  <a:lnTo>
                    <a:pt x="853" y="379"/>
                  </a:lnTo>
                  <a:lnTo>
                    <a:pt x="843" y="369"/>
                  </a:lnTo>
                  <a:lnTo>
                    <a:pt x="834" y="358"/>
                  </a:lnTo>
                  <a:lnTo>
                    <a:pt x="826" y="348"/>
                  </a:lnTo>
                  <a:lnTo>
                    <a:pt x="818" y="336"/>
                  </a:lnTo>
                  <a:lnTo>
                    <a:pt x="810" y="325"/>
                  </a:lnTo>
                  <a:lnTo>
                    <a:pt x="807" y="320"/>
                  </a:lnTo>
                  <a:lnTo>
                    <a:pt x="803" y="314"/>
                  </a:lnTo>
                  <a:lnTo>
                    <a:pt x="797" y="303"/>
                  </a:lnTo>
                  <a:lnTo>
                    <a:pt x="793" y="297"/>
                  </a:lnTo>
                  <a:lnTo>
                    <a:pt x="791" y="291"/>
                  </a:lnTo>
                  <a:lnTo>
                    <a:pt x="785" y="279"/>
                  </a:lnTo>
                  <a:lnTo>
                    <a:pt x="780" y="267"/>
                  </a:lnTo>
                  <a:lnTo>
                    <a:pt x="777" y="261"/>
                  </a:lnTo>
                  <a:lnTo>
                    <a:pt x="775" y="255"/>
                  </a:lnTo>
                  <a:lnTo>
                    <a:pt x="757" y="420"/>
                  </a:lnTo>
                  <a:lnTo>
                    <a:pt x="746" y="411"/>
                  </a:lnTo>
                  <a:lnTo>
                    <a:pt x="735" y="403"/>
                  </a:lnTo>
                  <a:lnTo>
                    <a:pt x="724" y="394"/>
                  </a:lnTo>
                  <a:lnTo>
                    <a:pt x="714" y="384"/>
                  </a:lnTo>
                  <a:lnTo>
                    <a:pt x="705" y="375"/>
                  </a:lnTo>
                  <a:lnTo>
                    <a:pt x="695" y="365"/>
                  </a:lnTo>
                  <a:lnTo>
                    <a:pt x="686" y="355"/>
                  </a:lnTo>
                  <a:lnTo>
                    <a:pt x="678" y="345"/>
                  </a:lnTo>
                  <a:lnTo>
                    <a:pt x="670" y="334"/>
                  </a:lnTo>
                  <a:lnTo>
                    <a:pt x="662" y="323"/>
                  </a:lnTo>
                  <a:lnTo>
                    <a:pt x="654" y="312"/>
                  </a:lnTo>
                  <a:lnTo>
                    <a:pt x="648" y="301"/>
                  </a:lnTo>
                  <a:lnTo>
                    <a:pt x="641" y="289"/>
                  </a:lnTo>
                  <a:lnTo>
                    <a:pt x="635" y="277"/>
                  </a:lnTo>
                  <a:lnTo>
                    <a:pt x="629" y="265"/>
                  </a:lnTo>
                  <a:lnTo>
                    <a:pt x="623" y="253"/>
                  </a:lnTo>
                  <a:lnTo>
                    <a:pt x="605" y="415"/>
                  </a:lnTo>
                  <a:lnTo>
                    <a:pt x="595" y="407"/>
                  </a:lnTo>
                  <a:lnTo>
                    <a:pt x="585" y="398"/>
                  </a:lnTo>
                  <a:lnTo>
                    <a:pt x="575" y="389"/>
                  </a:lnTo>
                  <a:lnTo>
                    <a:pt x="566" y="380"/>
                  </a:lnTo>
                  <a:lnTo>
                    <a:pt x="557" y="371"/>
                  </a:lnTo>
                  <a:lnTo>
                    <a:pt x="548" y="361"/>
                  </a:lnTo>
                  <a:lnTo>
                    <a:pt x="540" y="352"/>
                  </a:lnTo>
                  <a:lnTo>
                    <a:pt x="532" y="342"/>
                  </a:lnTo>
                  <a:lnTo>
                    <a:pt x="524" y="331"/>
                  </a:lnTo>
                  <a:lnTo>
                    <a:pt x="517" y="321"/>
                  </a:lnTo>
                  <a:lnTo>
                    <a:pt x="509" y="310"/>
                  </a:lnTo>
                  <a:lnTo>
                    <a:pt x="503" y="299"/>
                  </a:lnTo>
                  <a:lnTo>
                    <a:pt x="496" y="288"/>
                  </a:lnTo>
                  <a:lnTo>
                    <a:pt x="490" y="276"/>
                  </a:lnTo>
                  <a:lnTo>
                    <a:pt x="484" y="264"/>
                  </a:lnTo>
                  <a:lnTo>
                    <a:pt x="478" y="253"/>
                  </a:lnTo>
                  <a:lnTo>
                    <a:pt x="477" y="251"/>
                  </a:lnTo>
                  <a:lnTo>
                    <a:pt x="476" y="249"/>
                  </a:lnTo>
                  <a:lnTo>
                    <a:pt x="475" y="248"/>
                  </a:lnTo>
                  <a:lnTo>
                    <a:pt x="474" y="248"/>
                  </a:lnTo>
                  <a:lnTo>
                    <a:pt x="474" y="248"/>
                  </a:lnTo>
                  <a:lnTo>
                    <a:pt x="473" y="248"/>
                  </a:lnTo>
                  <a:lnTo>
                    <a:pt x="472" y="248"/>
                  </a:lnTo>
                  <a:lnTo>
                    <a:pt x="471" y="250"/>
                  </a:lnTo>
                  <a:lnTo>
                    <a:pt x="471" y="251"/>
                  </a:lnTo>
                  <a:lnTo>
                    <a:pt x="470" y="253"/>
                  </a:lnTo>
                  <a:lnTo>
                    <a:pt x="469" y="255"/>
                  </a:lnTo>
                  <a:lnTo>
                    <a:pt x="468" y="258"/>
                  </a:lnTo>
                  <a:lnTo>
                    <a:pt x="467" y="261"/>
                  </a:lnTo>
                  <a:lnTo>
                    <a:pt x="467" y="265"/>
                  </a:lnTo>
                  <a:lnTo>
                    <a:pt x="466" y="269"/>
                  </a:lnTo>
                  <a:lnTo>
                    <a:pt x="466" y="273"/>
                  </a:lnTo>
                  <a:lnTo>
                    <a:pt x="465" y="278"/>
                  </a:lnTo>
                  <a:lnTo>
                    <a:pt x="465" y="283"/>
                  </a:lnTo>
                  <a:lnTo>
                    <a:pt x="464" y="289"/>
                  </a:lnTo>
                  <a:lnTo>
                    <a:pt x="463" y="295"/>
                  </a:lnTo>
                  <a:lnTo>
                    <a:pt x="463" y="301"/>
                  </a:lnTo>
                  <a:lnTo>
                    <a:pt x="462" y="308"/>
                  </a:lnTo>
                  <a:lnTo>
                    <a:pt x="462" y="315"/>
                  </a:lnTo>
                  <a:lnTo>
                    <a:pt x="461" y="323"/>
                  </a:lnTo>
                  <a:lnTo>
                    <a:pt x="461" y="331"/>
                  </a:lnTo>
                  <a:lnTo>
                    <a:pt x="460" y="340"/>
                  </a:lnTo>
                  <a:lnTo>
                    <a:pt x="460" y="349"/>
                  </a:lnTo>
                  <a:lnTo>
                    <a:pt x="460" y="358"/>
                  </a:lnTo>
                  <a:lnTo>
                    <a:pt x="459" y="368"/>
                  </a:lnTo>
                  <a:lnTo>
                    <a:pt x="459" y="379"/>
                  </a:lnTo>
                  <a:lnTo>
                    <a:pt x="458" y="389"/>
                  </a:lnTo>
                  <a:lnTo>
                    <a:pt x="458" y="401"/>
                  </a:lnTo>
                  <a:lnTo>
                    <a:pt x="448" y="393"/>
                  </a:lnTo>
                  <a:lnTo>
                    <a:pt x="438" y="385"/>
                  </a:lnTo>
                  <a:lnTo>
                    <a:pt x="428" y="376"/>
                  </a:lnTo>
                  <a:lnTo>
                    <a:pt x="418" y="367"/>
                  </a:lnTo>
                  <a:lnTo>
                    <a:pt x="409" y="358"/>
                  </a:lnTo>
                  <a:lnTo>
                    <a:pt x="400" y="348"/>
                  </a:lnTo>
                  <a:lnTo>
                    <a:pt x="391" y="337"/>
                  </a:lnTo>
                  <a:lnTo>
                    <a:pt x="383" y="327"/>
                  </a:lnTo>
                  <a:lnTo>
                    <a:pt x="374" y="315"/>
                  </a:lnTo>
                  <a:lnTo>
                    <a:pt x="367" y="303"/>
                  </a:lnTo>
                  <a:lnTo>
                    <a:pt x="359" y="291"/>
                  </a:lnTo>
                  <a:lnTo>
                    <a:pt x="352" y="278"/>
                  </a:lnTo>
                  <a:lnTo>
                    <a:pt x="344" y="265"/>
                  </a:lnTo>
                  <a:lnTo>
                    <a:pt x="338" y="251"/>
                  </a:lnTo>
                  <a:lnTo>
                    <a:pt x="331" y="237"/>
                  </a:lnTo>
                  <a:lnTo>
                    <a:pt x="325" y="222"/>
                  </a:lnTo>
                  <a:lnTo>
                    <a:pt x="305" y="381"/>
                  </a:lnTo>
                  <a:lnTo>
                    <a:pt x="291" y="367"/>
                  </a:lnTo>
                  <a:lnTo>
                    <a:pt x="283" y="360"/>
                  </a:lnTo>
                  <a:lnTo>
                    <a:pt x="277" y="354"/>
                  </a:lnTo>
                  <a:lnTo>
                    <a:pt x="264" y="340"/>
                  </a:lnTo>
                  <a:lnTo>
                    <a:pt x="252" y="326"/>
                  </a:lnTo>
                  <a:lnTo>
                    <a:pt x="240" y="311"/>
                  </a:lnTo>
                  <a:lnTo>
                    <a:pt x="229" y="297"/>
                  </a:lnTo>
                  <a:lnTo>
                    <a:pt x="219" y="282"/>
                  </a:lnTo>
                  <a:lnTo>
                    <a:pt x="209" y="267"/>
                  </a:lnTo>
                  <a:lnTo>
                    <a:pt x="200" y="251"/>
                  </a:lnTo>
                  <a:lnTo>
                    <a:pt x="192" y="236"/>
                  </a:lnTo>
                  <a:lnTo>
                    <a:pt x="184" y="220"/>
                  </a:lnTo>
                  <a:lnTo>
                    <a:pt x="178" y="203"/>
                  </a:lnTo>
                  <a:lnTo>
                    <a:pt x="175" y="195"/>
                  </a:lnTo>
                  <a:lnTo>
                    <a:pt x="172" y="187"/>
                  </a:lnTo>
                  <a:lnTo>
                    <a:pt x="169" y="178"/>
                  </a:lnTo>
                  <a:lnTo>
                    <a:pt x="166" y="170"/>
                  </a:lnTo>
                  <a:lnTo>
                    <a:pt x="162" y="153"/>
                  </a:lnTo>
                  <a:lnTo>
                    <a:pt x="158" y="136"/>
                  </a:lnTo>
                  <a:lnTo>
                    <a:pt x="150" y="351"/>
                  </a:lnTo>
                  <a:lnTo>
                    <a:pt x="143" y="344"/>
                  </a:lnTo>
                  <a:lnTo>
                    <a:pt x="137" y="337"/>
                  </a:lnTo>
                  <a:lnTo>
                    <a:pt x="131" y="329"/>
                  </a:lnTo>
                  <a:lnTo>
                    <a:pt x="126" y="321"/>
                  </a:lnTo>
                  <a:lnTo>
                    <a:pt x="120" y="313"/>
                  </a:lnTo>
                  <a:lnTo>
                    <a:pt x="114" y="305"/>
                  </a:lnTo>
                  <a:lnTo>
                    <a:pt x="104" y="288"/>
                  </a:lnTo>
                  <a:lnTo>
                    <a:pt x="99" y="278"/>
                  </a:lnTo>
                  <a:lnTo>
                    <a:pt x="94" y="269"/>
                  </a:lnTo>
                  <a:lnTo>
                    <a:pt x="90" y="259"/>
                  </a:lnTo>
                  <a:lnTo>
                    <a:pt x="85" y="250"/>
                  </a:lnTo>
                  <a:lnTo>
                    <a:pt x="77" y="229"/>
                  </a:lnTo>
                  <a:lnTo>
                    <a:pt x="73" y="218"/>
                  </a:lnTo>
                  <a:lnTo>
                    <a:pt x="69" y="208"/>
                  </a:lnTo>
                  <a:lnTo>
                    <a:pt x="65" y="196"/>
                  </a:lnTo>
                  <a:lnTo>
                    <a:pt x="62" y="185"/>
                  </a:lnTo>
                  <a:lnTo>
                    <a:pt x="58" y="174"/>
                  </a:lnTo>
                  <a:lnTo>
                    <a:pt x="55" y="162"/>
                  </a:lnTo>
                  <a:lnTo>
                    <a:pt x="52" y="150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4" y="112"/>
                  </a:lnTo>
                  <a:lnTo>
                    <a:pt x="42" y="99"/>
                  </a:lnTo>
                  <a:lnTo>
                    <a:pt x="39" y="85"/>
                  </a:lnTo>
                  <a:lnTo>
                    <a:pt x="37" y="72"/>
                  </a:lnTo>
                  <a:lnTo>
                    <a:pt x="36" y="58"/>
                  </a:lnTo>
                  <a:lnTo>
                    <a:pt x="32" y="29"/>
                  </a:lnTo>
                  <a:lnTo>
                    <a:pt x="31" y="15"/>
                  </a:lnTo>
                  <a:lnTo>
                    <a:pt x="30" y="0"/>
                  </a:lnTo>
                  <a:lnTo>
                    <a:pt x="22" y="397"/>
                  </a:lnTo>
                  <a:lnTo>
                    <a:pt x="9" y="347"/>
                  </a:lnTo>
                  <a:lnTo>
                    <a:pt x="0" y="785"/>
                  </a:lnTo>
                  <a:lnTo>
                    <a:pt x="14" y="481"/>
                  </a:lnTo>
                  <a:lnTo>
                    <a:pt x="22" y="503"/>
                  </a:lnTo>
                  <a:lnTo>
                    <a:pt x="34" y="203"/>
                  </a:lnTo>
                  <a:lnTo>
                    <a:pt x="36" y="218"/>
                  </a:lnTo>
                  <a:lnTo>
                    <a:pt x="39" y="234"/>
                  </a:lnTo>
                  <a:lnTo>
                    <a:pt x="41" y="242"/>
                  </a:lnTo>
                  <a:lnTo>
                    <a:pt x="43" y="249"/>
                  </a:lnTo>
                  <a:lnTo>
                    <a:pt x="44" y="257"/>
                  </a:lnTo>
                  <a:lnTo>
                    <a:pt x="47" y="265"/>
                  </a:lnTo>
                  <a:lnTo>
                    <a:pt x="49" y="272"/>
                  </a:lnTo>
                  <a:lnTo>
                    <a:pt x="51" y="280"/>
                  </a:lnTo>
                  <a:lnTo>
                    <a:pt x="57" y="295"/>
                  </a:lnTo>
                  <a:lnTo>
                    <a:pt x="63" y="310"/>
                  </a:lnTo>
                  <a:lnTo>
                    <a:pt x="70" y="324"/>
                  </a:lnTo>
                  <a:lnTo>
                    <a:pt x="77" y="339"/>
                  </a:lnTo>
                  <a:lnTo>
                    <a:pt x="85" y="353"/>
                  </a:lnTo>
                  <a:lnTo>
                    <a:pt x="89" y="360"/>
                  </a:lnTo>
                  <a:lnTo>
                    <a:pt x="94" y="367"/>
                  </a:lnTo>
                  <a:lnTo>
                    <a:pt x="103" y="381"/>
                  </a:lnTo>
                  <a:lnTo>
                    <a:pt x="113" y="394"/>
                  </a:lnTo>
                  <a:lnTo>
                    <a:pt x="124" y="408"/>
                  </a:lnTo>
                  <a:lnTo>
                    <a:pt x="136" y="421"/>
                  </a:lnTo>
                  <a:lnTo>
                    <a:pt x="148" y="434"/>
                  </a:lnTo>
                  <a:lnTo>
                    <a:pt x="149" y="413"/>
                  </a:lnTo>
                  <a:lnTo>
                    <a:pt x="149" y="403"/>
                  </a:lnTo>
                  <a:lnTo>
                    <a:pt x="149" y="393"/>
                  </a:lnTo>
                  <a:lnTo>
                    <a:pt x="150" y="375"/>
                  </a:lnTo>
                  <a:lnTo>
                    <a:pt x="151" y="358"/>
                  </a:lnTo>
                  <a:lnTo>
                    <a:pt x="152" y="342"/>
                  </a:lnTo>
                  <a:lnTo>
                    <a:pt x="153" y="335"/>
                  </a:lnTo>
                  <a:lnTo>
                    <a:pt x="153" y="329"/>
                  </a:lnTo>
                  <a:lnTo>
                    <a:pt x="154" y="322"/>
                  </a:lnTo>
                  <a:lnTo>
                    <a:pt x="154" y="316"/>
                  </a:lnTo>
                  <a:lnTo>
                    <a:pt x="155" y="306"/>
                  </a:lnTo>
                  <a:lnTo>
                    <a:pt x="156" y="301"/>
                  </a:lnTo>
                  <a:lnTo>
                    <a:pt x="156" y="296"/>
                  </a:lnTo>
                  <a:lnTo>
                    <a:pt x="157" y="289"/>
                  </a:lnTo>
                  <a:lnTo>
                    <a:pt x="157" y="285"/>
                  </a:lnTo>
                  <a:lnTo>
                    <a:pt x="158" y="282"/>
                  </a:lnTo>
                  <a:lnTo>
                    <a:pt x="158" y="280"/>
                  </a:lnTo>
                  <a:lnTo>
                    <a:pt x="159" y="278"/>
                  </a:lnTo>
                  <a:lnTo>
                    <a:pt x="159" y="276"/>
                  </a:lnTo>
                  <a:lnTo>
                    <a:pt x="160" y="275"/>
                  </a:lnTo>
                  <a:lnTo>
                    <a:pt x="160" y="274"/>
                  </a:lnTo>
                  <a:lnTo>
                    <a:pt x="161" y="273"/>
                  </a:lnTo>
                  <a:lnTo>
                    <a:pt x="162" y="273"/>
                  </a:lnTo>
                  <a:lnTo>
                    <a:pt x="162" y="273"/>
                  </a:lnTo>
                  <a:lnTo>
                    <a:pt x="163" y="274"/>
                  </a:lnTo>
                  <a:lnTo>
                    <a:pt x="165" y="285"/>
                  </a:lnTo>
                  <a:lnTo>
                    <a:pt x="168" y="297"/>
                  </a:lnTo>
                  <a:lnTo>
                    <a:pt x="172" y="308"/>
                  </a:lnTo>
                  <a:lnTo>
                    <a:pt x="177" y="320"/>
                  </a:lnTo>
                  <a:lnTo>
                    <a:pt x="182" y="331"/>
                  </a:lnTo>
                  <a:lnTo>
                    <a:pt x="189" y="343"/>
                  </a:lnTo>
                  <a:lnTo>
                    <a:pt x="196" y="354"/>
                  </a:lnTo>
                  <a:lnTo>
                    <a:pt x="204" y="366"/>
                  </a:lnTo>
                  <a:lnTo>
                    <a:pt x="213" y="378"/>
                  </a:lnTo>
                  <a:lnTo>
                    <a:pt x="223" y="389"/>
                  </a:lnTo>
                  <a:lnTo>
                    <a:pt x="234" y="401"/>
                  </a:lnTo>
                  <a:lnTo>
                    <a:pt x="245" y="413"/>
                  </a:lnTo>
                  <a:lnTo>
                    <a:pt x="258" y="425"/>
                  </a:lnTo>
                  <a:lnTo>
                    <a:pt x="271" y="437"/>
                  </a:lnTo>
                  <a:lnTo>
                    <a:pt x="285" y="449"/>
                  </a:lnTo>
                  <a:lnTo>
                    <a:pt x="301" y="461"/>
                  </a:lnTo>
                  <a:lnTo>
                    <a:pt x="324" y="340"/>
                  </a:lnTo>
                  <a:lnTo>
                    <a:pt x="328" y="347"/>
                  </a:lnTo>
                  <a:lnTo>
                    <a:pt x="332" y="354"/>
                  </a:lnTo>
                  <a:lnTo>
                    <a:pt x="337" y="361"/>
                  </a:lnTo>
                  <a:lnTo>
                    <a:pt x="342" y="368"/>
                  </a:lnTo>
                  <a:lnTo>
                    <a:pt x="348" y="376"/>
                  </a:lnTo>
                  <a:lnTo>
                    <a:pt x="355" y="384"/>
                  </a:lnTo>
                  <a:lnTo>
                    <a:pt x="362" y="392"/>
                  </a:lnTo>
                  <a:lnTo>
                    <a:pt x="369" y="401"/>
                  </a:lnTo>
                  <a:lnTo>
                    <a:pt x="378" y="409"/>
                  </a:lnTo>
                  <a:lnTo>
                    <a:pt x="386" y="418"/>
                  </a:lnTo>
                  <a:lnTo>
                    <a:pt x="396" y="427"/>
                  </a:lnTo>
                  <a:lnTo>
                    <a:pt x="406" y="436"/>
                  </a:lnTo>
                  <a:lnTo>
                    <a:pt x="416" y="446"/>
                  </a:lnTo>
                  <a:lnTo>
                    <a:pt x="428" y="456"/>
                  </a:lnTo>
                  <a:lnTo>
                    <a:pt x="439" y="466"/>
                  </a:lnTo>
                  <a:lnTo>
                    <a:pt x="452" y="476"/>
                  </a:lnTo>
                  <a:lnTo>
                    <a:pt x="453" y="467"/>
                  </a:lnTo>
                  <a:lnTo>
                    <a:pt x="454" y="459"/>
                  </a:lnTo>
                  <a:lnTo>
                    <a:pt x="456" y="443"/>
                  </a:lnTo>
                  <a:lnTo>
                    <a:pt x="459" y="428"/>
                  </a:lnTo>
                  <a:lnTo>
                    <a:pt x="460" y="421"/>
                  </a:lnTo>
                  <a:lnTo>
                    <a:pt x="461" y="415"/>
                  </a:lnTo>
                  <a:lnTo>
                    <a:pt x="462" y="409"/>
                  </a:lnTo>
                  <a:lnTo>
                    <a:pt x="463" y="403"/>
                  </a:lnTo>
                  <a:lnTo>
                    <a:pt x="463" y="397"/>
                  </a:lnTo>
                  <a:lnTo>
                    <a:pt x="465" y="392"/>
                  </a:lnTo>
                  <a:lnTo>
                    <a:pt x="466" y="387"/>
                  </a:lnTo>
                  <a:lnTo>
                    <a:pt x="467" y="383"/>
                  </a:lnTo>
                  <a:lnTo>
                    <a:pt x="467" y="378"/>
                  </a:lnTo>
                  <a:lnTo>
                    <a:pt x="468" y="375"/>
                  </a:lnTo>
                  <a:lnTo>
                    <a:pt x="469" y="371"/>
                  </a:lnTo>
                  <a:lnTo>
                    <a:pt x="470" y="368"/>
                  </a:lnTo>
                  <a:lnTo>
                    <a:pt x="472" y="362"/>
                  </a:lnTo>
                  <a:lnTo>
                    <a:pt x="473" y="358"/>
                  </a:lnTo>
                  <a:lnTo>
                    <a:pt x="473" y="356"/>
                  </a:lnTo>
                  <a:lnTo>
                    <a:pt x="474" y="355"/>
                  </a:lnTo>
                  <a:lnTo>
                    <a:pt x="475" y="354"/>
                  </a:lnTo>
                  <a:lnTo>
                    <a:pt x="475" y="354"/>
                  </a:lnTo>
                  <a:lnTo>
                    <a:pt x="476" y="354"/>
                  </a:lnTo>
                  <a:lnTo>
                    <a:pt x="477" y="354"/>
                  </a:lnTo>
                  <a:lnTo>
                    <a:pt x="478" y="355"/>
                  </a:lnTo>
                  <a:lnTo>
                    <a:pt x="478" y="356"/>
                  </a:lnTo>
                  <a:lnTo>
                    <a:pt x="479" y="357"/>
                  </a:lnTo>
                  <a:lnTo>
                    <a:pt x="483" y="365"/>
                  </a:lnTo>
                  <a:lnTo>
                    <a:pt x="488" y="373"/>
                  </a:lnTo>
                  <a:lnTo>
                    <a:pt x="494" y="382"/>
                  </a:lnTo>
                  <a:lnTo>
                    <a:pt x="500" y="390"/>
                  </a:lnTo>
                  <a:lnTo>
                    <a:pt x="513" y="406"/>
                  </a:lnTo>
                  <a:lnTo>
                    <a:pt x="520" y="414"/>
                  </a:lnTo>
                  <a:lnTo>
                    <a:pt x="528" y="422"/>
                  </a:lnTo>
                  <a:lnTo>
                    <a:pt x="535" y="430"/>
                  </a:lnTo>
                  <a:lnTo>
                    <a:pt x="544" y="439"/>
                  </a:lnTo>
                  <a:lnTo>
                    <a:pt x="553" y="447"/>
                  </a:lnTo>
                  <a:lnTo>
                    <a:pt x="562" y="455"/>
                  </a:lnTo>
                  <a:lnTo>
                    <a:pt x="571" y="463"/>
                  </a:lnTo>
                  <a:lnTo>
                    <a:pt x="581" y="471"/>
                  </a:lnTo>
                  <a:lnTo>
                    <a:pt x="592" y="480"/>
                  </a:lnTo>
                  <a:lnTo>
                    <a:pt x="603" y="488"/>
                  </a:lnTo>
                  <a:lnTo>
                    <a:pt x="626" y="363"/>
                  </a:lnTo>
                  <a:lnTo>
                    <a:pt x="630" y="370"/>
                  </a:lnTo>
                  <a:lnTo>
                    <a:pt x="635" y="378"/>
                  </a:lnTo>
                  <a:lnTo>
                    <a:pt x="640" y="386"/>
                  </a:lnTo>
                  <a:lnTo>
                    <a:pt x="646" y="394"/>
                  </a:lnTo>
                  <a:lnTo>
                    <a:pt x="652" y="402"/>
                  </a:lnTo>
                  <a:lnTo>
                    <a:pt x="659" y="410"/>
                  </a:lnTo>
                  <a:lnTo>
                    <a:pt x="665" y="418"/>
                  </a:lnTo>
                  <a:lnTo>
                    <a:pt x="673" y="427"/>
                  </a:lnTo>
                  <a:lnTo>
                    <a:pt x="681" y="434"/>
                  </a:lnTo>
                  <a:lnTo>
                    <a:pt x="689" y="442"/>
                  </a:lnTo>
                  <a:lnTo>
                    <a:pt x="698" y="450"/>
                  </a:lnTo>
                  <a:lnTo>
                    <a:pt x="707" y="458"/>
                  </a:lnTo>
                  <a:lnTo>
                    <a:pt x="717" y="466"/>
                  </a:lnTo>
                  <a:lnTo>
                    <a:pt x="727" y="474"/>
                  </a:lnTo>
                  <a:lnTo>
                    <a:pt x="737" y="482"/>
                  </a:lnTo>
                  <a:lnTo>
                    <a:pt x="749" y="490"/>
                  </a:lnTo>
                  <a:lnTo>
                    <a:pt x="776" y="365"/>
                  </a:lnTo>
                  <a:lnTo>
                    <a:pt x="780" y="373"/>
                  </a:lnTo>
                  <a:lnTo>
                    <a:pt x="785" y="381"/>
                  </a:lnTo>
                  <a:lnTo>
                    <a:pt x="790" y="389"/>
                  </a:lnTo>
                  <a:lnTo>
                    <a:pt x="796" y="397"/>
                  </a:lnTo>
                  <a:lnTo>
                    <a:pt x="802" y="405"/>
                  </a:lnTo>
                  <a:lnTo>
                    <a:pt x="808" y="413"/>
                  </a:lnTo>
                  <a:lnTo>
                    <a:pt x="815" y="421"/>
                  </a:lnTo>
                  <a:lnTo>
                    <a:pt x="823" y="429"/>
                  </a:lnTo>
                  <a:lnTo>
                    <a:pt x="831" y="437"/>
                  </a:lnTo>
                  <a:lnTo>
                    <a:pt x="839" y="446"/>
                  </a:lnTo>
                  <a:lnTo>
                    <a:pt x="848" y="454"/>
                  </a:lnTo>
                  <a:lnTo>
                    <a:pt x="858" y="462"/>
                  </a:lnTo>
                  <a:lnTo>
                    <a:pt x="868" y="470"/>
                  </a:lnTo>
                  <a:lnTo>
                    <a:pt x="878" y="479"/>
                  </a:lnTo>
                  <a:lnTo>
                    <a:pt x="889" y="487"/>
                  </a:lnTo>
                  <a:lnTo>
                    <a:pt x="901" y="496"/>
                  </a:lnTo>
                  <a:lnTo>
                    <a:pt x="926" y="370"/>
                  </a:lnTo>
                  <a:lnTo>
                    <a:pt x="930" y="377"/>
                  </a:lnTo>
                  <a:lnTo>
                    <a:pt x="935" y="384"/>
                  </a:lnTo>
                  <a:lnTo>
                    <a:pt x="940" y="392"/>
                  </a:lnTo>
                  <a:lnTo>
                    <a:pt x="946" y="399"/>
                  </a:lnTo>
                  <a:lnTo>
                    <a:pt x="952" y="407"/>
                  </a:lnTo>
                  <a:lnTo>
                    <a:pt x="958" y="414"/>
                  </a:lnTo>
                  <a:lnTo>
                    <a:pt x="965" y="422"/>
                  </a:lnTo>
                  <a:lnTo>
                    <a:pt x="973" y="430"/>
                  </a:lnTo>
                  <a:lnTo>
                    <a:pt x="981" y="438"/>
                  </a:lnTo>
                  <a:lnTo>
                    <a:pt x="990" y="446"/>
                  </a:lnTo>
                  <a:lnTo>
                    <a:pt x="999" y="454"/>
                  </a:lnTo>
                  <a:lnTo>
                    <a:pt x="1008" y="462"/>
                  </a:lnTo>
                  <a:lnTo>
                    <a:pt x="1018" y="470"/>
                  </a:lnTo>
                  <a:lnTo>
                    <a:pt x="1029" y="478"/>
                  </a:lnTo>
                  <a:lnTo>
                    <a:pt x="1040" y="486"/>
                  </a:lnTo>
                  <a:lnTo>
                    <a:pt x="1052" y="495"/>
                  </a:lnTo>
                  <a:lnTo>
                    <a:pt x="1076" y="373"/>
                  </a:lnTo>
                  <a:lnTo>
                    <a:pt x="1080" y="379"/>
                  </a:lnTo>
                  <a:lnTo>
                    <a:pt x="1083" y="386"/>
                  </a:lnTo>
                  <a:lnTo>
                    <a:pt x="1088" y="392"/>
                  </a:lnTo>
                  <a:lnTo>
                    <a:pt x="1093" y="399"/>
                  </a:lnTo>
                  <a:lnTo>
                    <a:pt x="1099" y="406"/>
                  </a:lnTo>
                  <a:lnTo>
                    <a:pt x="1106" y="413"/>
                  </a:lnTo>
                  <a:lnTo>
                    <a:pt x="1113" y="420"/>
                  </a:lnTo>
                  <a:lnTo>
                    <a:pt x="1120" y="428"/>
                  </a:lnTo>
                  <a:lnTo>
                    <a:pt x="1128" y="436"/>
                  </a:lnTo>
                  <a:lnTo>
                    <a:pt x="1137" y="444"/>
                  </a:lnTo>
                  <a:lnTo>
                    <a:pt x="1146" y="452"/>
                  </a:lnTo>
                  <a:lnTo>
                    <a:pt x="1157" y="460"/>
                  </a:lnTo>
                  <a:lnTo>
                    <a:pt x="1167" y="469"/>
                  </a:lnTo>
                  <a:lnTo>
                    <a:pt x="1178" y="477"/>
                  </a:lnTo>
                  <a:lnTo>
                    <a:pt x="1190" y="487"/>
                  </a:lnTo>
                  <a:lnTo>
                    <a:pt x="1203" y="496"/>
                  </a:lnTo>
                  <a:lnTo>
                    <a:pt x="1226" y="372"/>
                  </a:lnTo>
                  <a:lnTo>
                    <a:pt x="1230" y="378"/>
                  </a:lnTo>
                  <a:lnTo>
                    <a:pt x="1235" y="386"/>
                  </a:lnTo>
                  <a:lnTo>
                    <a:pt x="1240" y="393"/>
                  </a:lnTo>
                  <a:lnTo>
                    <a:pt x="1246" y="400"/>
                  </a:lnTo>
                  <a:lnTo>
                    <a:pt x="1252" y="407"/>
                  </a:lnTo>
                  <a:lnTo>
                    <a:pt x="1259" y="415"/>
                  </a:lnTo>
                  <a:lnTo>
                    <a:pt x="1267" y="422"/>
                  </a:lnTo>
                  <a:lnTo>
                    <a:pt x="1274" y="430"/>
                  </a:lnTo>
                  <a:lnTo>
                    <a:pt x="1282" y="438"/>
                  </a:lnTo>
                  <a:lnTo>
                    <a:pt x="1291" y="446"/>
                  </a:lnTo>
                  <a:lnTo>
                    <a:pt x="1300" y="454"/>
                  </a:lnTo>
                  <a:lnTo>
                    <a:pt x="1310" y="462"/>
                  </a:lnTo>
                  <a:lnTo>
                    <a:pt x="1320" y="471"/>
                  </a:lnTo>
                  <a:lnTo>
                    <a:pt x="1331" y="479"/>
                  </a:lnTo>
                  <a:lnTo>
                    <a:pt x="1342" y="488"/>
                  </a:lnTo>
                  <a:lnTo>
                    <a:pt x="1354" y="497"/>
                  </a:lnTo>
                  <a:lnTo>
                    <a:pt x="1378" y="372"/>
                  </a:lnTo>
                  <a:lnTo>
                    <a:pt x="1383" y="379"/>
                  </a:lnTo>
                  <a:lnTo>
                    <a:pt x="1387" y="386"/>
                  </a:lnTo>
                  <a:lnTo>
                    <a:pt x="1393" y="393"/>
                  </a:lnTo>
                  <a:lnTo>
                    <a:pt x="1398" y="401"/>
                  </a:lnTo>
                  <a:lnTo>
                    <a:pt x="1404" y="408"/>
                  </a:lnTo>
                  <a:lnTo>
                    <a:pt x="1411" y="415"/>
                  </a:lnTo>
                  <a:lnTo>
                    <a:pt x="1418" y="423"/>
                  </a:lnTo>
                  <a:lnTo>
                    <a:pt x="1426" y="431"/>
                  </a:lnTo>
                  <a:lnTo>
                    <a:pt x="1433" y="438"/>
                  </a:lnTo>
                  <a:lnTo>
                    <a:pt x="1442" y="446"/>
                  </a:lnTo>
                  <a:lnTo>
                    <a:pt x="1451" y="454"/>
                  </a:lnTo>
                  <a:lnTo>
                    <a:pt x="1460" y="462"/>
                  </a:lnTo>
                  <a:lnTo>
                    <a:pt x="1470" y="469"/>
                  </a:lnTo>
                  <a:lnTo>
                    <a:pt x="1480" y="477"/>
                  </a:lnTo>
                  <a:lnTo>
                    <a:pt x="1490" y="485"/>
                  </a:lnTo>
                  <a:lnTo>
                    <a:pt x="1501" y="494"/>
                  </a:lnTo>
                  <a:lnTo>
                    <a:pt x="1528" y="367"/>
                  </a:lnTo>
                  <a:lnTo>
                    <a:pt x="1532" y="375"/>
                  </a:lnTo>
                  <a:lnTo>
                    <a:pt x="1536" y="383"/>
                  </a:lnTo>
                  <a:lnTo>
                    <a:pt x="1542" y="390"/>
                  </a:lnTo>
                  <a:lnTo>
                    <a:pt x="1548" y="399"/>
                  </a:lnTo>
                  <a:lnTo>
                    <a:pt x="1554" y="407"/>
                  </a:lnTo>
                  <a:lnTo>
                    <a:pt x="1561" y="415"/>
                  </a:lnTo>
                  <a:lnTo>
                    <a:pt x="1569" y="424"/>
                  </a:lnTo>
                  <a:lnTo>
                    <a:pt x="1578" y="433"/>
                  </a:lnTo>
                  <a:lnTo>
                    <a:pt x="1586" y="441"/>
                  </a:lnTo>
                  <a:lnTo>
                    <a:pt x="1596" y="450"/>
                  </a:lnTo>
                  <a:lnTo>
                    <a:pt x="1607" y="459"/>
                  </a:lnTo>
                  <a:lnTo>
                    <a:pt x="1618" y="469"/>
                  </a:lnTo>
                  <a:lnTo>
                    <a:pt x="1629" y="478"/>
                  </a:lnTo>
                  <a:lnTo>
                    <a:pt x="1642" y="487"/>
                  </a:lnTo>
                  <a:lnTo>
                    <a:pt x="1655" y="497"/>
                  </a:lnTo>
                  <a:lnTo>
                    <a:pt x="1669" y="507"/>
                  </a:lnTo>
                  <a:lnTo>
                    <a:pt x="1885" y="615"/>
                  </a:lnTo>
                  <a:lnTo>
                    <a:pt x="1885" y="606"/>
                  </a:lnTo>
                  <a:lnTo>
                    <a:pt x="1886" y="596"/>
                  </a:lnTo>
                  <a:lnTo>
                    <a:pt x="1887" y="579"/>
                  </a:lnTo>
                  <a:lnTo>
                    <a:pt x="1888" y="561"/>
                  </a:lnTo>
                  <a:lnTo>
                    <a:pt x="1889" y="544"/>
                  </a:lnTo>
                  <a:lnTo>
                    <a:pt x="1890" y="528"/>
                  </a:lnTo>
                  <a:lnTo>
                    <a:pt x="1892" y="513"/>
                  </a:lnTo>
                  <a:lnTo>
                    <a:pt x="1893" y="498"/>
                  </a:lnTo>
                  <a:lnTo>
                    <a:pt x="1894" y="484"/>
                  </a:lnTo>
                  <a:lnTo>
                    <a:pt x="1895" y="470"/>
                  </a:lnTo>
                  <a:lnTo>
                    <a:pt x="1895" y="464"/>
                  </a:lnTo>
                  <a:lnTo>
                    <a:pt x="1896" y="457"/>
                  </a:lnTo>
                  <a:lnTo>
                    <a:pt x="1897" y="445"/>
                  </a:lnTo>
                  <a:lnTo>
                    <a:pt x="1898" y="434"/>
                  </a:lnTo>
                  <a:lnTo>
                    <a:pt x="1899" y="423"/>
                  </a:lnTo>
                  <a:lnTo>
                    <a:pt x="1899" y="418"/>
                  </a:lnTo>
                  <a:lnTo>
                    <a:pt x="1900" y="413"/>
                  </a:lnTo>
                  <a:lnTo>
                    <a:pt x="1901" y="404"/>
                  </a:lnTo>
                  <a:lnTo>
                    <a:pt x="1901" y="399"/>
                  </a:lnTo>
                  <a:lnTo>
                    <a:pt x="1902" y="395"/>
                  </a:lnTo>
                  <a:lnTo>
                    <a:pt x="1902" y="391"/>
                  </a:lnTo>
                  <a:lnTo>
                    <a:pt x="1902" y="387"/>
                  </a:lnTo>
                  <a:lnTo>
                    <a:pt x="1903" y="379"/>
                  </a:lnTo>
                  <a:lnTo>
                    <a:pt x="1903" y="376"/>
                  </a:lnTo>
                  <a:lnTo>
                    <a:pt x="1904" y="372"/>
                  </a:lnTo>
                  <a:lnTo>
                    <a:pt x="1905" y="366"/>
                  </a:lnTo>
                  <a:lnTo>
                    <a:pt x="1905" y="361"/>
                  </a:lnTo>
                  <a:lnTo>
                    <a:pt x="1906" y="356"/>
                  </a:lnTo>
                  <a:lnTo>
                    <a:pt x="1907" y="352"/>
                  </a:lnTo>
                  <a:lnTo>
                    <a:pt x="1907" y="348"/>
                  </a:lnTo>
                  <a:lnTo>
                    <a:pt x="1908" y="345"/>
                  </a:lnTo>
                  <a:lnTo>
                    <a:pt x="1908" y="343"/>
                  </a:lnTo>
                  <a:lnTo>
                    <a:pt x="1909" y="342"/>
                  </a:lnTo>
                  <a:lnTo>
                    <a:pt x="1909" y="341"/>
                  </a:lnTo>
                  <a:lnTo>
                    <a:pt x="1910" y="341"/>
                  </a:lnTo>
                  <a:lnTo>
                    <a:pt x="1910" y="341"/>
                  </a:lnTo>
                  <a:lnTo>
                    <a:pt x="1910" y="342"/>
                  </a:lnTo>
                  <a:lnTo>
                    <a:pt x="1911" y="343"/>
                  </a:lnTo>
                  <a:lnTo>
                    <a:pt x="1911" y="344"/>
                  </a:lnTo>
                  <a:lnTo>
                    <a:pt x="1915" y="354"/>
                  </a:lnTo>
                  <a:lnTo>
                    <a:pt x="1919" y="363"/>
                  </a:lnTo>
                  <a:lnTo>
                    <a:pt x="1923" y="371"/>
                  </a:lnTo>
                  <a:lnTo>
                    <a:pt x="1928" y="380"/>
                  </a:lnTo>
                  <a:lnTo>
                    <a:pt x="1932" y="387"/>
                  </a:lnTo>
                  <a:lnTo>
                    <a:pt x="1938" y="395"/>
                  </a:lnTo>
                  <a:lnTo>
                    <a:pt x="1943" y="402"/>
                  </a:lnTo>
                  <a:lnTo>
                    <a:pt x="1948" y="408"/>
                  </a:lnTo>
                  <a:lnTo>
                    <a:pt x="1971" y="291"/>
                  </a:lnTo>
                  <a:lnTo>
                    <a:pt x="1974" y="298"/>
                  </a:lnTo>
                  <a:lnTo>
                    <a:pt x="1978" y="305"/>
                  </a:lnTo>
                  <a:lnTo>
                    <a:pt x="1982" y="313"/>
                  </a:lnTo>
                  <a:lnTo>
                    <a:pt x="1987" y="322"/>
                  </a:lnTo>
                  <a:lnTo>
                    <a:pt x="1993" y="330"/>
                  </a:lnTo>
                  <a:lnTo>
                    <a:pt x="1999" y="339"/>
                  </a:lnTo>
                  <a:lnTo>
                    <a:pt x="2006" y="348"/>
                  </a:lnTo>
                  <a:lnTo>
                    <a:pt x="2014" y="357"/>
                  </a:lnTo>
                  <a:lnTo>
                    <a:pt x="2022" y="367"/>
                  </a:lnTo>
                  <a:lnTo>
                    <a:pt x="2031" y="377"/>
                  </a:lnTo>
                  <a:lnTo>
                    <a:pt x="2040" y="387"/>
                  </a:lnTo>
                  <a:lnTo>
                    <a:pt x="2051" y="397"/>
                  </a:lnTo>
                  <a:lnTo>
                    <a:pt x="2062" y="408"/>
                  </a:lnTo>
                  <a:lnTo>
                    <a:pt x="2073" y="419"/>
                  </a:lnTo>
                  <a:lnTo>
                    <a:pt x="2085" y="430"/>
                  </a:lnTo>
                  <a:lnTo>
                    <a:pt x="2098" y="442"/>
                  </a:lnTo>
                  <a:lnTo>
                    <a:pt x="2100" y="429"/>
                  </a:lnTo>
                  <a:lnTo>
                    <a:pt x="2101" y="417"/>
                  </a:lnTo>
                  <a:lnTo>
                    <a:pt x="2103" y="405"/>
                  </a:lnTo>
                  <a:lnTo>
                    <a:pt x="2104" y="399"/>
                  </a:lnTo>
                  <a:lnTo>
                    <a:pt x="2105" y="394"/>
                  </a:lnTo>
                  <a:lnTo>
                    <a:pt x="2107" y="384"/>
                  </a:lnTo>
                  <a:lnTo>
                    <a:pt x="2108" y="374"/>
                  </a:lnTo>
                  <a:lnTo>
                    <a:pt x="2110" y="365"/>
                  </a:lnTo>
                  <a:lnTo>
                    <a:pt x="2112" y="357"/>
                  </a:lnTo>
                  <a:lnTo>
                    <a:pt x="2113" y="349"/>
                  </a:lnTo>
                  <a:lnTo>
                    <a:pt x="2114" y="343"/>
                  </a:lnTo>
                  <a:lnTo>
                    <a:pt x="2115" y="336"/>
                  </a:lnTo>
                  <a:lnTo>
                    <a:pt x="2117" y="331"/>
                  </a:lnTo>
                  <a:lnTo>
                    <a:pt x="2118" y="325"/>
                  </a:lnTo>
                  <a:lnTo>
                    <a:pt x="2120" y="321"/>
                  </a:lnTo>
                  <a:lnTo>
                    <a:pt x="2121" y="318"/>
                  </a:lnTo>
                  <a:lnTo>
                    <a:pt x="2122" y="315"/>
                  </a:lnTo>
                  <a:lnTo>
                    <a:pt x="2123" y="319"/>
                  </a:lnTo>
                  <a:lnTo>
                    <a:pt x="2124" y="324"/>
                  </a:lnTo>
                  <a:lnTo>
                    <a:pt x="2127" y="329"/>
                  </a:lnTo>
                  <a:lnTo>
                    <a:pt x="2130" y="335"/>
                  </a:lnTo>
                  <a:lnTo>
                    <a:pt x="2135" y="341"/>
                  </a:lnTo>
                  <a:lnTo>
                    <a:pt x="2140" y="348"/>
                  </a:lnTo>
                  <a:lnTo>
                    <a:pt x="2143" y="352"/>
                  </a:lnTo>
                  <a:lnTo>
                    <a:pt x="2146" y="356"/>
                  </a:lnTo>
                  <a:lnTo>
                    <a:pt x="2150" y="360"/>
                  </a:lnTo>
                  <a:lnTo>
                    <a:pt x="2154" y="365"/>
                  </a:lnTo>
                  <a:lnTo>
                    <a:pt x="2162" y="374"/>
                  </a:lnTo>
                  <a:lnTo>
                    <a:pt x="2171" y="383"/>
                  </a:lnTo>
                  <a:lnTo>
                    <a:pt x="2176" y="388"/>
                  </a:lnTo>
                  <a:lnTo>
                    <a:pt x="2181" y="394"/>
                  </a:lnTo>
                  <a:lnTo>
                    <a:pt x="2187" y="399"/>
                  </a:lnTo>
                  <a:lnTo>
                    <a:pt x="2193" y="405"/>
                  </a:lnTo>
                  <a:lnTo>
                    <a:pt x="2205" y="416"/>
                  </a:lnTo>
                  <a:lnTo>
                    <a:pt x="2211" y="422"/>
                  </a:lnTo>
                  <a:lnTo>
                    <a:pt x="2218" y="429"/>
                  </a:lnTo>
                  <a:lnTo>
                    <a:pt x="2224" y="435"/>
                  </a:lnTo>
                  <a:lnTo>
                    <a:pt x="2231" y="441"/>
                  </a:lnTo>
                  <a:lnTo>
                    <a:pt x="2239" y="448"/>
                  </a:lnTo>
                  <a:lnTo>
                    <a:pt x="2246" y="455"/>
                  </a:lnTo>
                  <a:lnTo>
                    <a:pt x="2270" y="331"/>
                  </a:lnTo>
                  <a:lnTo>
                    <a:pt x="2274" y="337"/>
                  </a:lnTo>
                  <a:lnTo>
                    <a:pt x="2277" y="344"/>
                  </a:lnTo>
                  <a:lnTo>
                    <a:pt x="2282" y="351"/>
                  </a:lnTo>
                  <a:lnTo>
                    <a:pt x="2287" y="358"/>
                  </a:lnTo>
                  <a:lnTo>
                    <a:pt x="2293" y="365"/>
                  </a:lnTo>
                  <a:lnTo>
                    <a:pt x="2299" y="373"/>
                  </a:lnTo>
                  <a:lnTo>
                    <a:pt x="2306" y="381"/>
                  </a:lnTo>
                  <a:lnTo>
                    <a:pt x="2314" y="389"/>
                  </a:lnTo>
                  <a:lnTo>
                    <a:pt x="2322" y="398"/>
                  </a:lnTo>
                  <a:lnTo>
                    <a:pt x="2330" y="407"/>
                  </a:lnTo>
                  <a:lnTo>
                    <a:pt x="2340" y="415"/>
                  </a:lnTo>
                  <a:lnTo>
                    <a:pt x="2350" y="425"/>
                  </a:lnTo>
                  <a:lnTo>
                    <a:pt x="2360" y="434"/>
                  </a:lnTo>
                  <a:lnTo>
                    <a:pt x="2372" y="444"/>
                  </a:lnTo>
                  <a:lnTo>
                    <a:pt x="2383" y="454"/>
                  </a:lnTo>
                  <a:lnTo>
                    <a:pt x="2396" y="465"/>
                  </a:lnTo>
                  <a:lnTo>
                    <a:pt x="2420" y="337"/>
                  </a:lnTo>
                  <a:lnTo>
                    <a:pt x="2423" y="345"/>
                  </a:lnTo>
                  <a:lnTo>
                    <a:pt x="2427" y="353"/>
                  </a:lnTo>
                  <a:lnTo>
                    <a:pt x="2432" y="361"/>
                  </a:lnTo>
                  <a:lnTo>
                    <a:pt x="2438" y="369"/>
                  </a:lnTo>
                  <a:lnTo>
                    <a:pt x="2443" y="377"/>
                  </a:lnTo>
                  <a:lnTo>
                    <a:pt x="2450" y="386"/>
                  </a:lnTo>
                  <a:lnTo>
                    <a:pt x="2457" y="394"/>
                  </a:lnTo>
                  <a:lnTo>
                    <a:pt x="2464" y="403"/>
                  </a:lnTo>
                  <a:lnTo>
                    <a:pt x="2473" y="411"/>
                  </a:lnTo>
                  <a:lnTo>
                    <a:pt x="2481" y="420"/>
                  </a:lnTo>
                  <a:lnTo>
                    <a:pt x="2491" y="429"/>
                  </a:lnTo>
                  <a:lnTo>
                    <a:pt x="2501" y="438"/>
                  </a:lnTo>
                  <a:lnTo>
                    <a:pt x="2511" y="447"/>
                  </a:lnTo>
                  <a:lnTo>
                    <a:pt x="2522" y="456"/>
                  </a:lnTo>
                  <a:lnTo>
                    <a:pt x="2534" y="465"/>
                  </a:lnTo>
                  <a:lnTo>
                    <a:pt x="2546" y="475"/>
                  </a:lnTo>
                  <a:lnTo>
                    <a:pt x="2546" y="396"/>
                  </a:lnTo>
                  <a:lnTo>
                    <a:pt x="2532" y="383"/>
                  </a:lnTo>
                  <a:lnTo>
                    <a:pt x="2520" y="371"/>
                  </a:lnTo>
                  <a:lnTo>
                    <a:pt x="2508" y="358"/>
                  </a:lnTo>
                  <a:lnTo>
                    <a:pt x="2497" y="346"/>
                  </a:lnTo>
                  <a:lnTo>
                    <a:pt x="2486" y="334"/>
                  </a:lnTo>
                  <a:lnTo>
                    <a:pt x="2476" y="323"/>
                  </a:lnTo>
                  <a:lnTo>
                    <a:pt x="2467" y="311"/>
                  </a:lnTo>
                  <a:lnTo>
                    <a:pt x="2459" y="301"/>
                  </a:lnTo>
                  <a:lnTo>
                    <a:pt x="2451" y="290"/>
                  </a:lnTo>
                  <a:lnTo>
                    <a:pt x="2445" y="280"/>
                  </a:lnTo>
                  <a:lnTo>
                    <a:pt x="2438" y="270"/>
                  </a:lnTo>
                  <a:lnTo>
                    <a:pt x="2433" y="261"/>
                  </a:lnTo>
                  <a:lnTo>
                    <a:pt x="2429" y="251"/>
                  </a:lnTo>
                  <a:lnTo>
                    <a:pt x="2425" y="243"/>
                  </a:lnTo>
                  <a:lnTo>
                    <a:pt x="2421" y="234"/>
                  </a:lnTo>
                  <a:lnTo>
                    <a:pt x="2419" y="226"/>
                  </a:lnTo>
                  <a:lnTo>
                    <a:pt x="2395" y="388"/>
                  </a:lnTo>
                  <a:lnTo>
                    <a:pt x="2383" y="377"/>
                  </a:lnTo>
                  <a:lnTo>
                    <a:pt x="2372" y="365"/>
                  </a:lnTo>
                  <a:lnTo>
                    <a:pt x="2361" y="354"/>
                  </a:lnTo>
                  <a:lnTo>
                    <a:pt x="2350" y="343"/>
                  </a:lnTo>
                  <a:lnTo>
                    <a:pt x="2340" y="331"/>
                  </a:lnTo>
                  <a:lnTo>
                    <a:pt x="2331" y="320"/>
                  </a:lnTo>
                  <a:lnTo>
                    <a:pt x="2322" y="309"/>
                  </a:lnTo>
                  <a:lnTo>
                    <a:pt x="2314" y="299"/>
                  </a:lnTo>
                  <a:lnTo>
                    <a:pt x="2306" y="288"/>
                  </a:lnTo>
                  <a:lnTo>
                    <a:pt x="2299" y="277"/>
                  </a:lnTo>
                  <a:lnTo>
                    <a:pt x="2292" y="267"/>
                  </a:lnTo>
                  <a:lnTo>
                    <a:pt x="2286" y="256"/>
                  </a:lnTo>
                  <a:lnTo>
                    <a:pt x="2280" y="246"/>
                  </a:lnTo>
                  <a:lnTo>
                    <a:pt x="2275" y="235"/>
                  </a:lnTo>
                  <a:lnTo>
                    <a:pt x="2271" y="225"/>
                  </a:lnTo>
                  <a:lnTo>
                    <a:pt x="2267" y="215"/>
                  </a:lnTo>
                  <a:lnTo>
                    <a:pt x="2246" y="379"/>
                  </a:lnTo>
                  <a:lnTo>
                    <a:pt x="2233" y="366"/>
                  </a:lnTo>
                  <a:lnTo>
                    <a:pt x="2222" y="354"/>
                  </a:lnTo>
                  <a:lnTo>
                    <a:pt x="2211" y="342"/>
                  </a:lnTo>
                  <a:lnTo>
                    <a:pt x="2201" y="331"/>
                  </a:lnTo>
                  <a:lnTo>
                    <a:pt x="2191" y="319"/>
                  </a:lnTo>
                  <a:lnTo>
                    <a:pt x="2181" y="307"/>
                  </a:lnTo>
                  <a:lnTo>
                    <a:pt x="2173" y="296"/>
                  </a:lnTo>
                  <a:lnTo>
                    <a:pt x="2165" y="285"/>
                  </a:lnTo>
                  <a:lnTo>
                    <a:pt x="2157" y="273"/>
                  </a:lnTo>
                  <a:lnTo>
                    <a:pt x="2150" y="262"/>
                  </a:lnTo>
                  <a:lnTo>
                    <a:pt x="2143" y="251"/>
                  </a:lnTo>
                  <a:lnTo>
                    <a:pt x="2137" y="241"/>
                  </a:lnTo>
                  <a:lnTo>
                    <a:pt x="2132" y="230"/>
                  </a:lnTo>
                  <a:lnTo>
                    <a:pt x="2127" y="220"/>
                  </a:lnTo>
                  <a:lnTo>
                    <a:pt x="2123" y="209"/>
                  </a:lnTo>
                  <a:lnTo>
                    <a:pt x="2119" y="199"/>
                  </a:lnTo>
                  <a:lnTo>
                    <a:pt x="2096" y="356"/>
                  </a:lnTo>
                  <a:lnTo>
                    <a:pt x="2084" y="345"/>
                  </a:lnTo>
                  <a:lnTo>
                    <a:pt x="2073" y="334"/>
                  </a:lnTo>
                  <a:lnTo>
                    <a:pt x="2062" y="322"/>
                  </a:lnTo>
                  <a:lnTo>
                    <a:pt x="2052" y="311"/>
                  </a:lnTo>
                  <a:lnTo>
                    <a:pt x="2042" y="299"/>
                  </a:lnTo>
                  <a:lnTo>
                    <a:pt x="2033" y="287"/>
                  </a:lnTo>
                  <a:lnTo>
                    <a:pt x="2029" y="281"/>
                  </a:lnTo>
                  <a:lnTo>
                    <a:pt x="2025" y="276"/>
                  </a:lnTo>
                  <a:lnTo>
                    <a:pt x="2016" y="264"/>
                  </a:lnTo>
                  <a:lnTo>
                    <a:pt x="2009" y="252"/>
                  </a:lnTo>
                  <a:lnTo>
                    <a:pt x="2002" y="240"/>
                  </a:lnTo>
                  <a:lnTo>
                    <a:pt x="1998" y="234"/>
                  </a:lnTo>
                  <a:lnTo>
                    <a:pt x="1995" y="228"/>
                  </a:lnTo>
                  <a:lnTo>
                    <a:pt x="1989" y="216"/>
                  </a:lnTo>
                  <a:lnTo>
                    <a:pt x="1983" y="204"/>
                  </a:lnTo>
                  <a:lnTo>
                    <a:pt x="1978" y="191"/>
                  </a:lnTo>
                  <a:lnTo>
                    <a:pt x="1974" y="179"/>
                  </a:lnTo>
                  <a:lnTo>
                    <a:pt x="1970" y="167"/>
                  </a:lnTo>
                  <a:lnTo>
                    <a:pt x="1947" y="320"/>
                  </a:lnTo>
                  <a:close/>
                </a:path>
              </a:pathLst>
            </a:custGeom>
            <a:solidFill>
              <a:srgbClr val="0066CC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Line 163">
              <a:extLst>
                <a:ext uri="{FF2B5EF4-FFF2-40B4-BE49-F238E27FC236}">
                  <a16:creationId xmlns:a16="http://schemas.microsoft.com/office/drawing/2014/main" id="{56525942-D94B-8E00-727F-B3A0C1E869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83925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" name="Line 164">
              <a:extLst>
                <a:ext uri="{FF2B5EF4-FFF2-40B4-BE49-F238E27FC236}">
                  <a16:creationId xmlns:a16="http://schemas.microsoft.com/office/drawing/2014/main" id="{39968EC4-064D-E9BC-7C02-A081444B89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23638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Line 165">
              <a:extLst>
                <a:ext uri="{FF2B5EF4-FFF2-40B4-BE49-F238E27FC236}">
                  <a16:creationId xmlns:a16="http://schemas.microsoft.com/office/drawing/2014/main" id="{A1A258B9-9280-927E-9026-44D4BFE92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4163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" name="Line 166">
              <a:extLst>
                <a:ext uri="{FF2B5EF4-FFF2-40B4-BE49-F238E27FC236}">
                  <a16:creationId xmlns:a16="http://schemas.microsoft.com/office/drawing/2014/main" id="{592C0FE7-44B0-2ABC-04A3-BF69C6A296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67963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Line 167">
              <a:extLst>
                <a:ext uri="{FF2B5EF4-FFF2-40B4-BE49-F238E27FC236}">
                  <a16:creationId xmlns:a16="http://schemas.microsoft.com/office/drawing/2014/main" id="{ADE66990-15AF-2794-74F6-916CB37FF3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72713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Line 168">
              <a:extLst>
                <a:ext uri="{FF2B5EF4-FFF2-40B4-BE49-F238E27FC236}">
                  <a16:creationId xmlns:a16="http://schemas.microsoft.com/office/drawing/2014/main" id="{56E23D52-DCC2-1D0E-699A-ED3AC073EA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45800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Line 169">
              <a:extLst>
                <a:ext uri="{FF2B5EF4-FFF2-40B4-BE49-F238E27FC236}">
                  <a16:creationId xmlns:a16="http://schemas.microsoft.com/office/drawing/2014/main" id="{51738C81-D209-5D1B-8788-4D335666D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7675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Line 170">
              <a:extLst>
                <a:ext uri="{FF2B5EF4-FFF2-40B4-BE49-F238E27FC236}">
                  <a16:creationId xmlns:a16="http://schemas.microsoft.com/office/drawing/2014/main" id="{7299E14B-0ECA-DBCD-3928-88305546C8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0363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Line 171">
              <a:extLst>
                <a:ext uri="{FF2B5EF4-FFF2-40B4-BE49-F238E27FC236}">
                  <a16:creationId xmlns:a16="http://schemas.microsoft.com/office/drawing/2014/main" id="{3332D1DD-DC68-D4BC-F62B-C7BEF527BB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42238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Line 172">
              <a:extLst>
                <a:ext uri="{FF2B5EF4-FFF2-40B4-BE49-F238E27FC236}">
                  <a16:creationId xmlns:a16="http://schemas.microsoft.com/office/drawing/2014/main" id="{0B0CFE4D-93EA-DC81-0E33-78B98E298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20075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Line 173">
              <a:extLst>
                <a:ext uri="{FF2B5EF4-FFF2-40B4-BE49-F238E27FC236}">
                  <a16:creationId xmlns:a16="http://schemas.microsoft.com/office/drawing/2014/main" id="{62D127CC-55D6-3D95-A1AF-0FC4ADC5E2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4400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Line 174">
              <a:extLst>
                <a:ext uri="{FF2B5EF4-FFF2-40B4-BE49-F238E27FC236}">
                  <a16:creationId xmlns:a16="http://schemas.microsoft.com/office/drawing/2014/main" id="{3B632BF7-4ADD-4122-30DD-AE13E1D82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6313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Line 175">
              <a:extLst>
                <a:ext uri="{FF2B5EF4-FFF2-40B4-BE49-F238E27FC236}">
                  <a16:creationId xmlns:a16="http://schemas.microsoft.com/office/drawing/2014/main" id="{22C50750-AE1A-9DE1-3971-7132B8446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2525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Line 176">
              <a:extLst>
                <a:ext uri="{FF2B5EF4-FFF2-40B4-BE49-F238E27FC236}">
                  <a16:creationId xmlns:a16="http://schemas.microsoft.com/office/drawing/2014/main" id="{1B201A9D-1C57-F96A-865E-48277BA62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52000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" name="Line 177">
              <a:extLst>
                <a:ext uri="{FF2B5EF4-FFF2-40B4-BE49-F238E27FC236}">
                  <a16:creationId xmlns:a16="http://schemas.microsoft.com/office/drawing/2014/main" id="{7A11C49C-CC21-D577-8385-912237688B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13875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" name="Line 178">
              <a:extLst>
                <a:ext uri="{FF2B5EF4-FFF2-40B4-BE49-F238E27FC236}">
                  <a16:creationId xmlns:a16="http://schemas.microsoft.com/office/drawing/2014/main" id="{622B2E10-DB2A-66A0-CC18-D283178FF3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58200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" name="Line 179">
              <a:extLst>
                <a:ext uri="{FF2B5EF4-FFF2-40B4-BE49-F238E27FC236}">
                  <a16:creationId xmlns:a16="http://schemas.microsoft.com/office/drawing/2014/main" id="{63D8AE68-3372-CA70-56B1-784B8A237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96325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" name="Line 180">
              <a:extLst>
                <a:ext uri="{FF2B5EF4-FFF2-40B4-BE49-F238E27FC236}">
                  <a16:creationId xmlns:a16="http://schemas.microsoft.com/office/drawing/2014/main" id="{3351544F-CBC0-8FBF-04EE-6CA5DD77E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36038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" name="Line 181">
              <a:extLst>
                <a:ext uri="{FF2B5EF4-FFF2-40B4-BE49-F238E27FC236}">
                  <a16:creationId xmlns:a16="http://schemas.microsoft.com/office/drawing/2014/main" id="{E1F5B8EC-B324-FDC1-A3FC-E132CF30A2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29838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CC3333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" name="Line 182">
              <a:extLst>
                <a:ext uri="{FF2B5EF4-FFF2-40B4-BE49-F238E27FC236}">
                  <a16:creationId xmlns:a16="http://schemas.microsoft.com/office/drawing/2014/main" id="{DE4944FF-D7E8-A0B7-350E-E43179AFF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90125" y="6078643"/>
              <a:ext cx="0" cy="98425"/>
            </a:xfrm>
            <a:prstGeom prst="line">
              <a:avLst/>
            </a:prstGeom>
            <a:noFill/>
            <a:ln w="22225">
              <a:solidFill>
                <a:srgbClr val="CC3333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" name="Rectangle 183">
              <a:extLst>
                <a:ext uri="{FF2B5EF4-FFF2-40B4-BE49-F238E27FC236}">
                  <a16:creationId xmlns:a16="http://schemas.microsoft.com/office/drawing/2014/main" id="{C7350503-EACB-651D-1CB9-3F9481903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7823" y="6213841"/>
              <a:ext cx="48891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300 mg</a:t>
              </a:r>
              <a:r>
                <a:rPr lang="fr-FR" altLang="fr-FR" sz="8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QW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kumimoji="0" lang="fr-FR" altLang="fr-FR" sz="800" b="0" i="0" u="none" strike="noStrike" cap="none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from</a:t>
              </a: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D8)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Rectangle 184">
              <a:extLst>
                <a:ext uri="{FF2B5EF4-FFF2-40B4-BE49-F238E27FC236}">
                  <a16:creationId xmlns:a16="http://schemas.microsoft.com/office/drawing/2014/main" id="{C85F9B6B-F0C7-E790-8F24-AE551AFE1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0213" y="6213841"/>
              <a:ext cx="4600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600 mg QD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kumimoji="0" lang="fr-FR" altLang="fr-FR" sz="800" b="0" i="0" u="none" strike="noStrike" cap="none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Days</a:t>
              </a: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1-2)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Rectangle 185">
              <a:extLst>
                <a:ext uri="{FF2B5EF4-FFF2-40B4-BE49-F238E27FC236}">
                  <a16:creationId xmlns:a16="http://schemas.microsoft.com/office/drawing/2014/main" id="{0E6B1412-1B10-36AB-6B90-0B15A636F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334" y="6047528"/>
              <a:ext cx="52257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LEN dosing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" name="Rectangle 187">
              <a:extLst>
                <a:ext uri="{FF2B5EF4-FFF2-40B4-BE49-F238E27FC236}">
                  <a16:creationId xmlns:a16="http://schemas.microsoft.com/office/drawing/2014/main" id="{7AA1F504-247D-7F42-E1CB-62535A06F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881" y="4638406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Rectangle 188">
              <a:extLst>
                <a:ext uri="{FF2B5EF4-FFF2-40B4-BE49-F238E27FC236}">
                  <a16:creationId xmlns:a16="http://schemas.microsoft.com/office/drawing/2014/main" id="{C104CCE0-D6FF-F883-453B-2CA30E6F5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881" y="4990831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9" name="Rectangle 189">
              <a:extLst>
                <a:ext uri="{FF2B5EF4-FFF2-40B4-BE49-F238E27FC236}">
                  <a16:creationId xmlns:a16="http://schemas.microsoft.com/office/drawing/2014/main" id="{EAB2ADD8-76BB-3381-BA91-04998126B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881" y="5341668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Rectangle 190">
              <a:extLst>
                <a:ext uri="{FF2B5EF4-FFF2-40B4-BE49-F238E27FC236}">
                  <a16:creationId xmlns:a16="http://schemas.microsoft.com/office/drawing/2014/main" id="{D02F01DF-4C99-102E-F0D7-738FD6B7A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8589" y="5694093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Rectangle 191">
              <a:extLst>
                <a:ext uri="{FF2B5EF4-FFF2-40B4-BE49-F238E27FC236}">
                  <a16:creationId xmlns:a16="http://schemas.microsoft.com/office/drawing/2014/main" id="{CC2DE9F7-459C-72F0-29BA-9D3F26154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818" y="5805853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Rectangle 192">
              <a:extLst>
                <a:ext uri="{FF2B5EF4-FFF2-40B4-BE49-F238E27FC236}">
                  <a16:creationId xmlns:a16="http://schemas.microsoft.com/office/drawing/2014/main" id="{33774C3D-BD62-FB19-2470-98A395995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3840" y="5899516"/>
              <a:ext cx="6187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Study week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3" name="Rectangle 193">
              <a:extLst>
                <a:ext uri="{FF2B5EF4-FFF2-40B4-BE49-F238E27FC236}">
                  <a16:creationId xmlns:a16="http://schemas.microsoft.com/office/drawing/2014/main" id="{D2112AFA-2A5F-88F0-6D82-852163CB0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6873" y="5517881"/>
              <a:ext cx="78867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IQ4 (15.5 ng/mL)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4" name="Rectangle 194">
              <a:extLst>
                <a:ext uri="{FF2B5EF4-FFF2-40B4-BE49-F238E27FC236}">
                  <a16:creationId xmlns:a16="http://schemas.microsoft.com/office/drawing/2014/main" id="{3DC491E2-BFED-90F6-8B9C-63FBE95F0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022" y="5805853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5" name="Rectangle 195">
              <a:extLst>
                <a:ext uri="{FF2B5EF4-FFF2-40B4-BE49-F238E27FC236}">
                  <a16:creationId xmlns:a16="http://schemas.microsoft.com/office/drawing/2014/main" id="{4216F1C0-DC31-BE54-DC09-C3E58982D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4147" y="5805853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6" name="Rectangle 196">
              <a:extLst>
                <a:ext uri="{FF2B5EF4-FFF2-40B4-BE49-F238E27FC236}">
                  <a16:creationId xmlns:a16="http://schemas.microsoft.com/office/drawing/2014/main" id="{66905F5C-DEAB-7088-45DA-F97C07502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2272" y="5805853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7" name="Rectangle 197">
              <a:extLst>
                <a:ext uri="{FF2B5EF4-FFF2-40B4-BE49-F238E27FC236}">
                  <a16:creationId xmlns:a16="http://schemas.microsoft.com/office/drawing/2014/main" id="{F06DD4FE-FAC7-2100-D7DA-5BBC7843C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1984" y="5805853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8" name="Rectangle 198">
              <a:extLst>
                <a:ext uri="{FF2B5EF4-FFF2-40B4-BE49-F238E27FC236}">
                  <a16:creationId xmlns:a16="http://schemas.microsoft.com/office/drawing/2014/main" id="{687FA8F0-A4F8-0B65-2FDB-8CB4BB4B8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109" y="5805853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9" name="Rectangle 199">
              <a:extLst>
                <a:ext uri="{FF2B5EF4-FFF2-40B4-BE49-F238E27FC236}">
                  <a16:creationId xmlns:a16="http://schemas.microsoft.com/office/drawing/2014/main" id="{F9BE4C3E-778F-3CA6-DBE2-2D2271C1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9822" y="5805853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0" name="Rectangle 200">
              <a:extLst>
                <a:ext uri="{FF2B5EF4-FFF2-40B4-BE49-F238E27FC236}">
                  <a16:creationId xmlns:a16="http://schemas.microsoft.com/office/drawing/2014/main" id="{65302AC8-9780-C0A8-9BCA-D4159300C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7947" y="5805853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1" name="Rectangle 201">
              <a:extLst>
                <a:ext uri="{FF2B5EF4-FFF2-40B4-BE49-F238E27FC236}">
                  <a16:creationId xmlns:a16="http://schemas.microsoft.com/office/drawing/2014/main" id="{520B9C23-0282-F193-73CE-06DA40973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6072" y="5805853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2" name="Rectangle 202">
              <a:extLst>
                <a:ext uri="{FF2B5EF4-FFF2-40B4-BE49-F238E27FC236}">
                  <a16:creationId xmlns:a16="http://schemas.microsoft.com/office/drawing/2014/main" id="{299FAC44-0762-94AC-4C58-1A7006BFC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784" y="5805853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3" name="Rectangle 203">
              <a:extLst>
                <a:ext uri="{FF2B5EF4-FFF2-40B4-BE49-F238E27FC236}">
                  <a16:creationId xmlns:a16="http://schemas.microsoft.com/office/drawing/2014/main" id="{5419BF58-D43B-D556-68EE-2D562B785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3909" y="5805853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4" name="Rectangle 204">
              <a:extLst>
                <a:ext uri="{FF2B5EF4-FFF2-40B4-BE49-F238E27FC236}">
                  <a16:creationId xmlns:a16="http://schemas.microsoft.com/office/drawing/2014/main" id="{1EFA4B67-2203-230D-9CA5-232370B3C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4768" y="5805853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206">
              <a:extLst>
                <a:ext uri="{FF2B5EF4-FFF2-40B4-BE49-F238E27FC236}">
                  <a16:creationId xmlns:a16="http://schemas.microsoft.com/office/drawing/2014/main" id="{E8E56AA5-E5C7-D2FC-6C3B-D0438A1CD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893" y="5805853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11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2" name="Rectangle 207">
              <a:extLst>
                <a:ext uri="{FF2B5EF4-FFF2-40B4-BE49-F238E27FC236}">
                  <a16:creationId xmlns:a16="http://schemas.microsoft.com/office/drawing/2014/main" id="{E8B110AE-A8BE-55CC-432E-8059FB4AC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1018" y="5805853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12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3" name="Rectangle 208">
              <a:extLst>
                <a:ext uri="{FF2B5EF4-FFF2-40B4-BE49-F238E27FC236}">
                  <a16:creationId xmlns:a16="http://schemas.microsoft.com/office/drawing/2014/main" id="{606913A2-0F03-8F5A-E323-37094DAA3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0731" y="5805853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13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209">
              <a:extLst>
                <a:ext uri="{FF2B5EF4-FFF2-40B4-BE49-F238E27FC236}">
                  <a16:creationId xmlns:a16="http://schemas.microsoft.com/office/drawing/2014/main" id="{396E3C6D-8F71-7968-4449-83D8B5E85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856" y="5805853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210">
              <a:extLst>
                <a:ext uri="{FF2B5EF4-FFF2-40B4-BE49-F238E27FC236}">
                  <a16:creationId xmlns:a16="http://schemas.microsoft.com/office/drawing/2014/main" id="{9A23C9C9-16D8-0DB3-4019-1DD815620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8568" y="5805853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15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211">
              <a:extLst>
                <a:ext uri="{FF2B5EF4-FFF2-40B4-BE49-F238E27FC236}">
                  <a16:creationId xmlns:a16="http://schemas.microsoft.com/office/drawing/2014/main" id="{49BFF40F-BBA6-D85F-3EE0-160A81BE3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6693" y="5805853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Line 232">
              <a:extLst>
                <a:ext uri="{FF2B5EF4-FFF2-40B4-BE49-F238E27FC236}">
                  <a16:creationId xmlns:a16="http://schemas.microsoft.com/office/drawing/2014/main" id="{5F799331-0F65-6463-C5EF-990D7A8C9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4400" y="5762990"/>
              <a:ext cx="23812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67" name="Groupe 266">
              <a:extLst>
                <a:ext uri="{FF2B5EF4-FFF2-40B4-BE49-F238E27FC236}">
                  <a16:creationId xmlns:a16="http://schemas.microsoft.com/office/drawing/2014/main" id="{F9F32EA4-8951-588F-AE04-CB5D2D8464C1}"/>
                </a:ext>
              </a:extLst>
            </p:cNvPr>
            <p:cNvGrpSpPr/>
            <p:nvPr/>
          </p:nvGrpSpPr>
          <p:grpSpPr>
            <a:xfrm>
              <a:off x="7234238" y="4356465"/>
              <a:ext cx="4090987" cy="1436688"/>
              <a:chOff x="7234238" y="4416425"/>
              <a:chExt cx="4090987" cy="1436688"/>
            </a:xfrm>
          </p:grpSpPr>
          <p:sp>
            <p:nvSpPr>
              <p:cNvPr id="17" name="Line 212">
                <a:extLst>
                  <a:ext uri="{FF2B5EF4-FFF2-40B4-BE49-F238E27FC236}">
                    <a16:creationId xmlns:a16="http://schemas.microsoft.com/office/drawing/2014/main" id="{278BC397-E52E-B729-53B9-0A49E7FED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83925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213">
                <a:extLst>
                  <a:ext uri="{FF2B5EF4-FFF2-40B4-BE49-F238E27FC236}">
                    <a16:creationId xmlns:a16="http://schemas.microsoft.com/office/drawing/2014/main" id="{7DD9893A-7F7C-A3BA-70AA-A33BE4A5B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3925" y="5822950"/>
                <a:ext cx="241300" cy="30163"/>
              </a:xfrm>
              <a:custGeom>
                <a:avLst/>
                <a:gdLst>
                  <a:gd name="T0" fmla="*/ 0 w 152"/>
                  <a:gd name="T1" fmla="*/ 0 h 19"/>
                  <a:gd name="T2" fmla="*/ 152 w 152"/>
                  <a:gd name="T3" fmla="*/ 0 h 19"/>
                  <a:gd name="T4" fmla="*/ 152 w 152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19">
                    <a:moveTo>
                      <a:pt x="0" y="0"/>
                    </a:moveTo>
                    <a:lnTo>
                      <a:pt x="152" y="0"/>
                    </a:lnTo>
                    <a:lnTo>
                      <a:pt x="152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214">
                <a:extLst>
                  <a:ext uri="{FF2B5EF4-FFF2-40B4-BE49-F238E27FC236}">
                    <a16:creationId xmlns:a16="http://schemas.microsoft.com/office/drawing/2014/main" id="{E680B632-82A2-19EA-2CA4-8A6618306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07675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215">
                <a:extLst>
                  <a:ext uri="{FF2B5EF4-FFF2-40B4-BE49-F238E27FC236}">
                    <a16:creationId xmlns:a16="http://schemas.microsoft.com/office/drawing/2014/main" id="{84A7A055-5E1A-70F6-582E-482E73B55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07675" y="5822950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216">
                <a:extLst>
                  <a:ext uri="{FF2B5EF4-FFF2-40B4-BE49-F238E27FC236}">
                    <a16:creationId xmlns:a16="http://schemas.microsoft.com/office/drawing/2014/main" id="{9A9CEB13-7003-9613-0405-3CE51F418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45800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217">
                <a:extLst>
                  <a:ext uri="{FF2B5EF4-FFF2-40B4-BE49-F238E27FC236}">
                    <a16:creationId xmlns:a16="http://schemas.microsoft.com/office/drawing/2014/main" id="{F3096BA5-5045-8C1C-5ECB-2E8B28FAB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29838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218">
                <a:extLst>
                  <a:ext uri="{FF2B5EF4-FFF2-40B4-BE49-F238E27FC236}">
                    <a16:creationId xmlns:a16="http://schemas.microsoft.com/office/drawing/2014/main" id="{95E1A3A4-AB4F-446D-B7F7-3E9E1501B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9838" y="5822950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219">
                <a:extLst>
                  <a:ext uri="{FF2B5EF4-FFF2-40B4-BE49-F238E27FC236}">
                    <a16:creationId xmlns:a16="http://schemas.microsoft.com/office/drawing/2014/main" id="{E268A8FA-6BA2-A78A-746D-5EF781728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67963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220">
                <a:extLst>
                  <a:ext uri="{FF2B5EF4-FFF2-40B4-BE49-F238E27FC236}">
                    <a16:creationId xmlns:a16="http://schemas.microsoft.com/office/drawing/2014/main" id="{83E7CDDA-2ED1-3395-6CA5-75CC608DE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367963" y="5822950"/>
                <a:ext cx="239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221">
                <a:extLst>
                  <a:ext uri="{FF2B5EF4-FFF2-40B4-BE49-F238E27FC236}">
                    <a16:creationId xmlns:a16="http://schemas.microsoft.com/office/drawing/2014/main" id="{1BBDAC36-B2F6-4D2A-10CB-E5B349092F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45800" y="5822950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222">
                <a:extLst>
                  <a:ext uri="{FF2B5EF4-FFF2-40B4-BE49-F238E27FC236}">
                    <a16:creationId xmlns:a16="http://schemas.microsoft.com/office/drawing/2014/main" id="{4B4C99FF-C443-7C58-4A6F-5EBF3D760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4238" y="4416425"/>
                <a:ext cx="30162" cy="350838"/>
              </a:xfrm>
              <a:custGeom>
                <a:avLst/>
                <a:gdLst>
                  <a:gd name="T0" fmla="*/ 0 w 19"/>
                  <a:gd name="T1" fmla="*/ 0 h 221"/>
                  <a:gd name="T2" fmla="*/ 19 w 19"/>
                  <a:gd name="T3" fmla="*/ 0 h 221"/>
                  <a:gd name="T4" fmla="*/ 19 w 19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21">
                    <a:moveTo>
                      <a:pt x="0" y="0"/>
                    </a:moveTo>
                    <a:lnTo>
                      <a:pt x="19" y="0"/>
                    </a:lnTo>
                    <a:lnTo>
                      <a:pt x="19" y="2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223">
                <a:extLst>
                  <a:ext uri="{FF2B5EF4-FFF2-40B4-BE49-F238E27FC236}">
                    <a16:creationId xmlns:a16="http://schemas.microsoft.com/office/drawing/2014/main" id="{177DD046-B1D9-32B9-E157-2FC4F6A6FF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4238" y="4767263"/>
                <a:ext cx="301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224">
                <a:extLst>
                  <a:ext uri="{FF2B5EF4-FFF2-40B4-BE49-F238E27FC236}">
                    <a16:creationId xmlns:a16="http://schemas.microsoft.com/office/drawing/2014/main" id="{785CFBDD-572F-B1AE-F9F6-71387BEBE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4238" y="5119688"/>
                <a:ext cx="301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225">
                <a:extLst>
                  <a:ext uri="{FF2B5EF4-FFF2-40B4-BE49-F238E27FC236}">
                    <a16:creationId xmlns:a16="http://schemas.microsoft.com/office/drawing/2014/main" id="{1A72182C-2ED1-8163-BD50-F9B656633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4400" y="4767263"/>
                <a:ext cx="0" cy="3524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26">
                <a:extLst>
                  <a:ext uri="{FF2B5EF4-FFF2-40B4-BE49-F238E27FC236}">
                    <a16:creationId xmlns:a16="http://schemas.microsoft.com/office/drawing/2014/main" id="{DFF3D11E-2481-1220-8C8A-24B802F27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20075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227">
                <a:extLst>
                  <a:ext uri="{FF2B5EF4-FFF2-40B4-BE49-F238E27FC236}">
                    <a16:creationId xmlns:a16="http://schemas.microsoft.com/office/drawing/2014/main" id="{C7B33BC6-6CED-D259-FFC5-1A5C57158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42238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228">
                <a:extLst>
                  <a:ext uri="{FF2B5EF4-FFF2-40B4-BE49-F238E27FC236}">
                    <a16:creationId xmlns:a16="http://schemas.microsoft.com/office/drawing/2014/main" id="{BD57D8F9-B0D1-356E-65E8-D2A364BB7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2238" y="5822950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229">
                <a:extLst>
                  <a:ext uri="{FF2B5EF4-FFF2-40B4-BE49-F238E27FC236}">
                    <a16:creationId xmlns:a16="http://schemas.microsoft.com/office/drawing/2014/main" id="{A8C7227E-6AD6-B48F-A73D-A1622E9D6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80363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230">
                <a:extLst>
                  <a:ext uri="{FF2B5EF4-FFF2-40B4-BE49-F238E27FC236}">
                    <a16:creationId xmlns:a16="http://schemas.microsoft.com/office/drawing/2014/main" id="{F523819F-0CB5-87B0-F7D1-66A177302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0363" y="5822950"/>
                <a:ext cx="239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231">
                <a:extLst>
                  <a:ext uri="{FF2B5EF4-FFF2-40B4-BE49-F238E27FC236}">
                    <a16:creationId xmlns:a16="http://schemas.microsoft.com/office/drawing/2014/main" id="{C7D16CBA-E96B-5464-425A-3DE48504C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4400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233">
                <a:extLst>
                  <a:ext uri="{FF2B5EF4-FFF2-40B4-BE49-F238E27FC236}">
                    <a16:creationId xmlns:a16="http://schemas.microsoft.com/office/drawing/2014/main" id="{F90F2B59-F8DF-9424-0A60-46D62BA22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02525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234">
                <a:extLst>
                  <a:ext uri="{FF2B5EF4-FFF2-40B4-BE49-F238E27FC236}">
                    <a16:creationId xmlns:a16="http://schemas.microsoft.com/office/drawing/2014/main" id="{35C192FC-F1C6-6179-C458-68F9F4840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5470525"/>
                <a:ext cx="301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235">
                <a:extLst>
                  <a:ext uri="{FF2B5EF4-FFF2-40B4-BE49-F238E27FC236}">
                    <a16:creationId xmlns:a16="http://schemas.microsoft.com/office/drawing/2014/main" id="{989EADAE-CE74-AAFE-6E61-2467500FF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4400" y="5470525"/>
                <a:ext cx="0" cy="3524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236">
                <a:extLst>
                  <a:ext uri="{FF2B5EF4-FFF2-40B4-BE49-F238E27FC236}">
                    <a16:creationId xmlns:a16="http://schemas.microsoft.com/office/drawing/2014/main" id="{D7987479-5206-FAF9-D41B-B4C9EF491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4238" y="5822950"/>
                <a:ext cx="301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237">
                <a:extLst>
                  <a:ext uri="{FF2B5EF4-FFF2-40B4-BE49-F238E27FC236}">
                    <a16:creationId xmlns:a16="http://schemas.microsoft.com/office/drawing/2014/main" id="{5BF95B6C-996C-DD91-9810-A68AAE546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02525" y="5822950"/>
                <a:ext cx="239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238">
                <a:extLst>
                  <a:ext uri="{FF2B5EF4-FFF2-40B4-BE49-F238E27FC236}">
                    <a16:creationId xmlns:a16="http://schemas.microsoft.com/office/drawing/2014/main" id="{9F1C9097-1F0B-51D4-BD94-5127193D8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90125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239">
                <a:extLst>
                  <a:ext uri="{FF2B5EF4-FFF2-40B4-BE49-F238E27FC236}">
                    <a16:creationId xmlns:a16="http://schemas.microsoft.com/office/drawing/2014/main" id="{95E3CBAA-08BD-954F-6D1D-CE069C102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13875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240">
                <a:extLst>
                  <a:ext uri="{FF2B5EF4-FFF2-40B4-BE49-F238E27FC236}">
                    <a16:creationId xmlns:a16="http://schemas.microsoft.com/office/drawing/2014/main" id="{D4571DAE-9918-7B47-5C2C-C3569DE67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13875" y="5822950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241">
                <a:extLst>
                  <a:ext uri="{FF2B5EF4-FFF2-40B4-BE49-F238E27FC236}">
                    <a16:creationId xmlns:a16="http://schemas.microsoft.com/office/drawing/2014/main" id="{B58AFF89-0CC8-F647-26CE-74ACCDD5A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52000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242">
                <a:extLst>
                  <a:ext uri="{FF2B5EF4-FFF2-40B4-BE49-F238E27FC236}">
                    <a16:creationId xmlns:a16="http://schemas.microsoft.com/office/drawing/2014/main" id="{3C4EA931-EE6E-2153-5338-F6D01A312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52000" y="5822950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243">
                <a:extLst>
                  <a:ext uri="{FF2B5EF4-FFF2-40B4-BE49-F238E27FC236}">
                    <a16:creationId xmlns:a16="http://schemas.microsoft.com/office/drawing/2014/main" id="{FB855EBE-20BC-326A-B6AA-7A328545B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36038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244">
                <a:extLst>
                  <a:ext uri="{FF2B5EF4-FFF2-40B4-BE49-F238E27FC236}">
                    <a16:creationId xmlns:a16="http://schemas.microsoft.com/office/drawing/2014/main" id="{B90CFF63-F9AE-0C80-38E6-8A4A900CA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36038" y="5822950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245">
                <a:extLst>
                  <a:ext uri="{FF2B5EF4-FFF2-40B4-BE49-F238E27FC236}">
                    <a16:creationId xmlns:a16="http://schemas.microsoft.com/office/drawing/2014/main" id="{3DD7C589-FD1E-6A55-95E1-250C2C2C0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4163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246">
                <a:extLst>
                  <a:ext uri="{FF2B5EF4-FFF2-40B4-BE49-F238E27FC236}">
                    <a16:creationId xmlns:a16="http://schemas.microsoft.com/office/drawing/2014/main" id="{75847AAC-59F2-0300-6F63-7B0881E555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58200" y="5822950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247">
                <a:extLst>
                  <a:ext uri="{FF2B5EF4-FFF2-40B4-BE49-F238E27FC236}">
                    <a16:creationId xmlns:a16="http://schemas.microsoft.com/office/drawing/2014/main" id="{EE8E836E-A583-A5D6-BD7D-E91E91755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96325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248">
                <a:extLst>
                  <a:ext uri="{FF2B5EF4-FFF2-40B4-BE49-F238E27FC236}">
                    <a16:creationId xmlns:a16="http://schemas.microsoft.com/office/drawing/2014/main" id="{12488590-60F9-2A67-6701-63EB48D1A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8200" y="5822950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249">
                <a:extLst>
                  <a:ext uri="{FF2B5EF4-FFF2-40B4-BE49-F238E27FC236}">
                    <a16:creationId xmlns:a16="http://schemas.microsoft.com/office/drawing/2014/main" id="{94163C88-62E6-AFBB-0B13-D1FF5E1AB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96325" y="5822950"/>
                <a:ext cx="239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250">
                <a:extLst>
                  <a:ext uri="{FF2B5EF4-FFF2-40B4-BE49-F238E27FC236}">
                    <a16:creationId xmlns:a16="http://schemas.microsoft.com/office/drawing/2014/main" id="{1927A1A2-4C6A-D63A-8DDD-BDAF0D95B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74163" y="5822950"/>
                <a:ext cx="239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251">
                <a:extLst>
                  <a:ext uri="{FF2B5EF4-FFF2-40B4-BE49-F238E27FC236}">
                    <a16:creationId xmlns:a16="http://schemas.microsoft.com/office/drawing/2014/main" id="{F1E18E28-36B3-3FB7-6FE7-33CF2AE23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4400" y="5119688"/>
                <a:ext cx="0" cy="3508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252">
                <a:extLst>
                  <a:ext uri="{FF2B5EF4-FFF2-40B4-BE49-F238E27FC236}">
                    <a16:creationId xmlns:a16="http://schemas.microsoft.com/office/drawing/2014/main" id="{019FF976-7710-F046-5872-2BBCFB203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20075" y="5822950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253">
                <a:extLst>
                  <a:ext uri="{FF2B5EF4-FFF2-40B4-BE49-F238E27FC236}">
                    <a16:creationId xmlns:a16="http://schemas.microsoft.com/office/drawing/2014/main" id="{45164593-2E17-F9E0-7A59-F31D42F7F6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90125" y="5822950"/>
                <a:ext cx="239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9" name="Line 254">
              <a:extLst>
                <a:ext uri="{FF2B5EF4-FFF2-40B4-BE49-F238E27FC236}">
                  <a16:creationId xmlns:a16="http://schemas.microsoft.com/office/drawing/2014/main" id="{C21B4913-4254-3680-BFB3-42FEA4C70A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64400" y="5493115"/>
              <a:ext cx="4054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55">
              <a:extLst>
                <a:ext uri="{FF2B5EF4-FFF2-40B4-BE49-F238E27FC236}">
                  <a16:creationId xmlns:a16="http://schemas.microsoft.com/office/drawing/2014/main" id="{C6739040-5329-C6F5-919A-3E6330473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4667615"/>
              <a:ext cx="4041775" cy="1095375"/>
            </a:xfrm>
            <a:custGeom>
              <a:avLst/>
              <a:gdLst>
                <a:gd name="T0" fmla="*/ 22 w 2546"/>
                <a:gd name="T1" fmla="*/ 293 h 690"/>
                <a:gd name="T2" fmla="*/ 22 w 2546"/>
                <a:gd name="T3" fmla="*/ 173 h 690"/>
                <a:gd name="T4" fmla="*/ 23 w 2546"/>
                <a:gd name="T5" fmla="*/ 85 h 690"/>
                <a:gd name="T6" fmla="*/ 25 w 2546"/>
                <a:gd name="T7" fmla="*/ 27 h 690"/>
                <a:gd name="T8" fmla="*/ 28 w 2546"/>
                <a:gd name="T9" fmla="*/ 1 h 690"/>
                <a:gd name="T10" fmla="*/ 33 w 2546"/>
                <a:gd name="T11" fmla="*/ 29 h 690"/>
                <a:gd name="T12" fmla="*/ 45 w 2546"/>
                <a:gd name="T13" fmla="*/ 98 h 690"/>
                <a:gd name="T14" fmla="*/ 62 w 2546"/>
                <a:gd name="T15" fmla="*/ 159 h 690"/>
                <a:gd name="T16" fmla="*/ 85 w 2546"/>
                <a:gd name="T17" fmla="*/ 212 h 690"/>
                <a:gd name="T18" fmla="*/ 119 w 2546"/>
                <a:gd name="T19" fmla="*/ 263 h 690"/>
                <a:gd name="T20" fmla="*/ 149 w 2546"/>
                <a:gd name="T21" fmla="*/ 280 h 690"/>
                <a:gd name="T22" fmla="*/ 150 w 2546"/>
                <a:gd name="T23" fmla="*/ 211 h 690"/>
                <a:gd name="T24" fmla="*/ 152 w 2546"/>
                <a:gd name="T25" fmla="*/ 160 h 690"/>
                <a:gd name="T26" fmla="*/ 155 w 2546"/>
                <a:gd name="T27" fmla="*/ 126 h 690"/>
                <a:gd name="T28" fmla="*/ 157 w 2546"/>
                <a:gd name="T29" fmla="*/ 108 h 690"/>
                <a:gd name="T30" fmla="*/ 159 w 2546"/>
                <a:gd name="T31" fmla="*/ 108 h 690"/>
                <a:gd name="T32" fmla="*/ 184 w 2546"/>
                <a:gd name="T33" fmla="*/ 177 h 690"/>
                <a:gd name="T34" fmla="*/ 236 w 2546"/>
                <a:gd name="T35" fmla="*/ 257 h 690"/>
                <a:gd name="T36" fmla="*/ 292 w 2546"/>
                <a:gd name="T37" fmla="*/ 317 h 690"/>
                <a:gd name="T38" fmla="*/ 348 w 2546"/>
                <a:gd name="T39" fmla="*/ 231 h 690"/>
                <a:gd name="T40" fmla="*/ 395 w 2546"/>
                <a:gd name="T41" fmla="*/ 293 h 690"/>
                <a:gd name="T42" fmla="*/ 452 w 2546"/>
                <a:gd name="T43" fmla="*/ 342 h 690"/>
                <a:gd name="T44" fmla="*/ 500 w 2546"/>
                <a:gd name="T45" fmla="*/ 248 h 690"/>
                <a:gd name="T46" fmla="*/ 547 w 2546"/>
                <a:gd name="T47" fmla="*/ 305 h 690"/>
                <a:gd name="T48" fmla="*/ 623 w 2546"/>
                <a:gd name="T49" fmla="*/ 209 h 690"/>
                <a:gd name="T50" fmla="*/ 658 w 2546"/>
                <a:gd name="T51" fmla="*/ 265 h 690"/>
                <a:gd name="T52" fmla="*/ 709 w 2546"/>
                <a:gd name="T53" fmla="*/ 321 h 690"/>
                <a:gd name="T54" fmla="*/ 782 w 2546"/>
                <a:gd name="T55" fmla="*/ 228 h 690"/>
                <a:gd name="T56" fmla="*/ 826 w 2546"/>
                <a:gd name="T57" fmla="*/ 293 h 690"/>
                <a:gd name="T58" fmla="*/ 876 w 2546"/>
                <a:gd name="T59" fmla="*/ 342 h 690"/>
                <a:gd name="T60" fmla="*/ 938 w 2546"/>
                <a:gd name="T61" fmla="*/ 245 h 690"/>
                <a:gd name="T62" fmla="*/ 984 w 2546"/>
                <a:gd name="T63" fmla="*/ 306 h 690"/>
                <a:gd name="T64" fmla="*/ 1035 w 2546"/>
                <a:gd name="T65" fmla="*/ 351 h 690"/>
                <a:gd name="T66" fmla="*/ 1091 w 2546"/>
                <a:gd name="T67" fmla="*/ 248 h 690"/>
                <a:gd name="T68" fmla="*/ 1134 w 2546"/>
                <a:gd name="T69" fmla="*/ 305 h 690"/>
                <a:gd name="T70" fmla="*/ 1190 w 2546"/>
                <a:gd name="T71" fmla="*/ 353 h 690"/>
                <a:gd name="T72" fmla="*/ 1246 w 2546"/>
                <a:gd name="T73" fmla="*/ 259 h 690"/>
                <a:gd name="T74" fmla="*/ 1283 w 2546"/>
                <a:gd name="T75" fmla="*/ 307 h 690"/>
                <a:gd name="T76" fmla="*/ 1343 w 2546"/>
                <a:gd name="T77" fmla="*/ 356 h 690"/>
                <a:gd name="T78" fmla="*/ 1400 w 2546"/>
                <a:gd name="T79" fmla="*/ 261 h 690"/>
                <a:gd name="T80" fmla="*/ 1446 w 2546"/>
                <a:gd name="T81" fmla="*/ 317 h 690"/>
                <a:gd name="T82" fmla="*/ 1503 w 2546"/>
                <a:gd name="T83" fmla="*/ 363 h 690"/>
                <a:gd name="T84" fmla="*/ 1548 w 2546"/>
                <a:gd name="T85" fmla="*/ 257 h 690"/>
                <a:gd name="T86" fmla="*/ 1591 w 2546"/>
                <a:gd name="T87" fmla="*/ 304 h 690"/>
                <a:gd name="T88" fmla="*/ 1653 w 2546"/>
                <a:gd name="T89" fmla="*/ 355 h 690"/>
                <a:gd name="T90" fmla="*/ 1732 w 2546"/>
                <a:gd name="T91" fmla="*/ 409 h 690"/>
                <a:gd name="T92" fmla="*/ 1830 w 2546"/>
                <a:gd name="T93" fmla="*/ 467 h 690"/>
                <a:gd name="T94" fmla="*/ 1915 w 2546"/>
                <a:gd name="T95" fmla="*/ 205 h 690"/>
                <a:gd name="T96" fmla="*/ 1947 w 2546"/>
                <a:gd name="T97" fmla="*/ 266 h 690"/>
                <a:gd name="T98" fmla="*/ 1979 w 2546"/>
                <a:gd name="T99" fmla="*/ 156 h 690"/>
                <a:gd name="T100" fmla="*/ 2015 w 2546"/>
                <a:gd name="T101" fmla="*/ 218 h 690"/>
                <a:gd name="T102" fmla="*/ 2074 w 2546"/>
                <a:gd name="T103" fmla="*/ 281 h 690"/>
                <a:gd name="T104" fmla="*/ 2141 w 2546"/>
                <a:gd name="T105" fmla="*/ 200 h 690"/>
                <a:gd name="T106" fmla="*/ 2187 w 2546"/>
                <a:gd name="T107" fmla="*/ 266 h 690"/>
                <a:gd name="T108" fmla="*/ 2238 w 2546"/>
                <a:gd name="T109" fmla="*/ 312 h 690"/>
                <a:gd name="T110" fmla="*/ 2293 w 2546"/>
                <a:gd name="T111" fmla="*/ 223 h 690"/>
                <a:gd name="T112" fmla="*/ 2339 w 2546"/>
                <a:gd name="T113" fmla="*/ 284 h 690"/>
                <a:gd name="T114" fmla="*/ 2397 w 2546"/>
                <a:gd name="T115" fmla="*/ 336 h 690"/>
                <a:gd name="T116" fmla="*/ 2444 w 2546"/>
                <a:gd name="T117" fmla="*/ 231 h 690"/>
                <a:gd name="T118" fmla="*/ 2491 w 2546"/>
                <a:gd name="T119" fmla="*/ 28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46" h="690">
                  <a:moveTo>
                    <a:pt x="0" y="690"/>
                  </a:moveTo>
                  <a:lnTo>
                    <a:pt x="10" y="312"/>
                  </a:lnTo>
                  <a:lnTo>
                    <a:pt x="22" y="364"/>
                  </a:lnTo>
                  <a:lnTo>
                    <a:pt x="22" y="340"/>
                  </a:lnTo>
                  <a:lnTo>
                    <a:pt x="22" y="316"/>
                  </a:lnTo>
                  <a:lnTo>
                    <a:pt x="22" y="293"/>
                  </a:lnTo>
                  <a:lnTo>
                    <a:pt x="22" y="271"/>
                  </a:lnTo>
                  <a:lnTo>
                    <a:pt x="22" y="249"/>
                  </a:lnTo>
                  <a:lnTo>
                    <a:pt x="22" y="229"/>
                  </a:lnTo>
                  <a:lnTo>
                    <a:pt x="22" y="209"/>
                  </a:lnTo>
                  <a:lnTo>
                    <a:pt x="22" y="191"/>
                  </a:lnTo>
                  <a:lnTo>
                    <a:pt x="22" y="173"/>
                  </a:lnTo>
                  <a:lnTo>
                    <a:pt x="22" y="156"/>
                  </a:lnTo>
                  <a:lnTo>
                    <a:pt x="22" y="140"/>
                  </a:lnTo>
                  <a:lnTo>
                    <a:pt x="22" y="125"/>
                  </a:lnTo>
                  <a:lnTo>
                    <a:pt x="22" y="110"/>
                  </a:lnTo>
                  <a:lnTo>
                    <a:pt x="22" y="97"/>
                  </a:lnTo>
                  <a:lnTo>
                    <a:pt x="23" y="85"/>
                  </a:lnTo>
                  <a:lnTo>
                    <a:pt x="23" y="73"/>
                  </a:lnTo>
                  <a:lnTo>
                    <a:pt x="23" y="62"/>
                  </a:lnTo>
                  <a:lnTo>
                    <a:pt x="24" y="52"/>
                  </a:lnTo>
                  <a:lnTo>
                    <a:pt x="24" y="43"/>
                  </a:lnTo>
                  <a:lnTo>
                    <a:pt x="24" y="35"/>
                  </a:lnTo>
                  <a:lnTo>
                    <a:pt x="25" y="27"/>
                  </a:lnTo>
                  <a:lnTo>
                    <a:pt x="25" y="21"/>
                  </a:lnTo>
                  <a:lnTo>
                    <a:pt x="26" y="15"/>
                  </a:lnTo>
                  <a:lnTo>
                    <a:pt x="26" y="10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1" y="4"/>
                  </a:lnTo>
                  <a:lnTo>
                    <a:pt x="33" y="29"/>
                  </a:lnTo>
                  <a:lnTo>
                    <a:pt x="35" y="41"/>
                  </a:lnTo>
                  <a:lnTo>
                    <a:pt x="37" y="53"/>
                  </a:lnTo>
                  <a:lnTo>
                    <a:pt x="38" y="64"/>
                  </a:lnTo>
                  <a:lnTo>
                    <a:pt x="40" y="76"/>
                  </a:lnTo>
                  <a:lnTo>
                    <a:pt x="43" y="87"/>
                  </a:lnTo>
                  <a:lnTo>
                    <a:pt x="45" y="98"/>
                  </a:lnTo>
                  <a:lnTo>
                    <a:pt x="47" y="109"/>
                  </a:lnTo>
                  <a:lnTo>
                    <a:pt x="50" y="119"/>
                  </a:lnTo>
                  <a:lnTo>
                    <a:pt x="53" y="129"/>
                  </a:lnTo>
                  <a:lnTo>
                    <a:pt x="56" y="140"/>
                  </a:lnTo>
                  <a:lnTo>
                    <a:pt x="59" y="149"/>
                  </a:lnTo>
                  <a:lnTo>
                    <a:pt x="62" y="159"/>
                  </a:lnTo>
                  <a:lnTo>
                    <a:pt x="65" y="168"/>
                  </a:lnTo>
                  <a:lnTo>
                    <a:pt x="69" y="178"/>
                  </a:lnTo>
                  <a:lnTo>
                    <a:pt x="73" y="186"/>
                  </a:lnTo>
                  <a:lnTo>
                    <a:pt x="77" y="195"/>
                  </a:lnTo>
                  <a:lnTo>
                    <a:pt x="81" y="203"/>
                  </a:lnTo>
                  <a:lnTo>
                    <a:pt x="85" y="212"/>
                  </a:lnTo>
                  <a:lnTo>
                    <a:pt x="94" y="227"/>
                  </a:lnTo>
                  <a:lnTo>
                    <a:pt x="99" y="235"/>
                  </a:lnTo>
                  <a:lnTo>
                    <a:pt x="104" y="242"/>
                  </a:lnTo>
                  <a:lnTo>
                    <a:pt x="109" y="249"/>
                  </a:lnTo>
                  <a:lnTo>
                    <a:pt x="114" y="256"/>
                  </a:lnTo>
                  <a:lnTo>
                    <a:pt x="119" y="263"/>
                  </a:lnTo>
                  <a:lnTo>
                    <a:pt x="125" y="269"/>
                  </a:lnTo>
                  <a:lnTo>
                    <a:pt x="131" y="275"/>
                  </a:lnTo>
                  <a:lnTo>
                    <a:pt x="137" y="281"/>
                  </a:lnTo>
                  <a:lnTo>
                    <a:pt x="143" y="287"/>
                  </a:lnTo>
                  <a:lnTo>
                    <a:pt x="149" y="293"/>
                  </a:lnTo>
                  <a:lnTo>
                    <a:pt x="149" y="280"/>
                  </a:lnTo>
                  <a:lnTo>
                    <a:pt x="149" y="267"/>
                  </a:lnTo>
                  <a:lnTo>
                    <a:pt x="149" y="255"/>
                  </a:lnTo>
                  <a:lnTo>
                    <a:pt x="150" y="243"/>
                  </a:lnTo>
                  <a:lnTo>
                    <a:pt x="150" y="232"/>
                  </a:lnTo>
                  <a:lnTo>
                    <a:pt x="150" y="221"/>
                  </a:lnTo>
                  <a:lnTo>
                    <a:pt x="150" y="211"/>
                  </a:lnTo>
                  <a:lnTo>
                    <a:pt x="151" y="202"/>
                  </a:lnTo>
                  <a:lnTo>
                    <a:pt x="151" y="192"/>
                  </a:lnTo>
                  <a:lnTo>
                    <a:pt x="151" y="183"/>
                  </a:lnTo>
                  <a:lnTo>
                    <a:pt x="152" y="175"/>
                  </a:lnTo>
                  <a:lnTo>
                    <a:pt x="152" y="167"/>
                  </a:lnTo>
                  <a:lnTo>
                    <a:pt x="152" y="160"/>
                  </a:lnTo>
                  <a:lnTo>
                    <a:pt x="153" y="153"/>
                  </a:lnTo>
                  <a:lnTo>
                    <a:pt x="153" y="147"/>
                  </a:lnTo>
                  <a:lnTo>
                    <a:pt x="154" y="141"/>
                  </a:lnTo>
                  <a:lnTo>
                    <a:pt x="154" y="135"/>
                  </a:lnTo>
                  <a:lnTo>
                    <a:pt x="154" y="130"/>
                  </a:lnTo>
                  <a:lnTo>
                    <a:pt x="155" y="126"/>
                  </a:lnTo>
                  <a:lnTo>
                    <a:pt x="155" y="122"/>
                  </a:lnTo>
                  <a:lnTo>
                    <a:pt x="155" y="118"/>
                  </a:lnTo>
                  <a:lnTo>
                    <a:pt x="156" y="115"/>
                  </a:lnTo>
                  <a:lnTo>
                    <a:pt x="156" y="112"/>
                  </a:lnTo>
                  <a:lnTo>
                    <a:pt x="157" y="110"/>
                  </a:lnTo>
                  <a:lnTo>
                    <a:pt x="157" y="108"/>
                  </a:lnTo>
                  <a:lnTo>
                    <a:pt x="157" y="107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9" y="106"/>
                  </a:lnTo>
                  <a:lnTo>
                    <a:pt x="159" y="107"/>
                  </a:lnTo>
                  <a:lnTo>
                    <a:pt x="159" y="108"/>
                  </a:lnTo>
                  <a:lnTo>
                    <a:pt x="160" y="110"/>
                  </a:lnTo>
                  <a:lnTo>
                    <a:pt x="163" y="123"/>
                  </a:lnTo>
                  <a:lnTo>
                    <a:pt x="168" y="137"/>
                  </a:lnTo>
                  <a:lnTo>
                    <a:pt x="172" y="150"/>
                  </a:lnTo>
                  <a:lnTo>
                    <a:pt x="178" y="164"/>
                  </a:lnTo>
                  <a:lnTo>
                    <a:pt x="184" y="177"/>
                  </a:lnTo>
                  <a:lnTo>
                    <a:pt x="191" y="190"/>
                  </a:lnTo>
                  <a:lnTo>
                    <a:pt x="199" y="204"/>
                  </a:lnTo>
                  <a:lnTo>
                    <a:pt x="207" y="218"/>
                  </a:lnTo>
                  <a:lnTo>
                    <a:pt x="216" y="231"/>
                  </a:lnTo>
                  <a:lnTo>
                    <a:pt x="226" y="244"/>
                  </a:lnTo>
                  <a:lnTo>
                    <a:pt x="236" y="257"/>
                  </a:lnTo>
                  <a:lnTo>
                    <a:pt x="242" y="264"/>
                  </a:lnTo>
                  <a:lnTo>
                    <a:pt x="247" y="271"/>
                  </a:lnTo>
                  <a:lnTo>
                    <a:pt x="259" y="284"/>
                  </a:lnTo>
                  <a:lnTo>
                    <a:pt x="271" y="297"/>
                  </a:lnTo>
                  <a:lnTo>
                    <a:pt x="285" y="310"/>
                  </a:lnTo>
                  <a:lnTo>
                    <a:pt x="292" y="317"/>
                  </a:lnTo>
                  <a:lnTo>
                    <a:pt x="299" y="324"/>
                  </a:lnTo>
                  <a:lnTo>
                    <a:pt x="323" y="184"/>
                  </a:lnTo>
                  <a:lnTo>
                    <a:pt x="329" y="196"/>
                  </a:lnTo>
                  <a:lnTo>
                    <a:pt x="335" y="208"/>
                  </a:lnTo>
                  <a:lnTo>
                    <a:pt x="342" y="220"/>
                  </a:lnTo>
                  <a:lnTo>
                    <a:pt x="348" y="231"/>
                  </a:lnTo>
                  <a:lnTo>
                    <a:pt x="355" y="242"/>
                  </a:lnTo>
                  <a:lnTo>
                    <a:pt x="363" y="253"/>
                  </a:lnTo>
                  <a:lnTo>
                    <a:pt x="370" y="263"/>
                  </a:lnTo>
                  <a:lnTo>
                    <a:pt x="378" y="274"/>
                  </a:lnTo>
                  <a:lnTo>
                    <a:pt x="386" y="283"/>
                  </a:lnTo>
                  <a:lnTo>
                    <a:pt x="395" y="293"/>
                  </a:lnTo>
                  <a:lnTo>
                    <a:pt x="404" y="301"/>
                  </a:lnTo>
                  <a:lnTo>
                    <a:pt x="413" y="310"/>
                  </a:lnTo>
                  <a:lnTo>
                    <a:pt x="422" y="319"/>
                  </a:lnTo>
                  <a:lnTo>
                    <a:pt x="431" y="327"/>
                  </a:lnTo>
                  <a:lnTo>
                    <a:pt x="441" y="334"/>
                  </a:lnTo>
                  <a:lnTo>
                    <a:pt x="452" y="342"/>
                  </a:lnTo>
                  <a:lnTo>
                    <a:pt x="476" y="203"/>
                  </a:lnTo>
                  <a:lnTo>
                    <a:pt x="480" y="212"/>
                  </a:lnTo>
                  <a:lnTo>
                    <a:pt x="484" y="220"/>
                  </a:lnTo>
                  <a:lnTo>
                    <a:pt x="489" y="229"/>
                  </a:lnTo>
                  <a:lnTo>
                    <a:pt x="495" y="239"/>
                  </a:lnTo>
                  <a:lnTo>
                    <a:pt x="500" y="248"/>
                  </a:lnTo>
                  <a:lnTo>
                    <a:pt x="507" y="257"/>
                  </a:lnTo>
                  <a:lnTo>
                    <a:pt x="514" y="266"/>
                  </a:lnTo>
                  <a:lnTo>
                    <a:pt x="522" y="276"/>
                  </a:lnTo>
                  <a:lnTo>
                    <a:pt x="529" y="286"/>
                  </a:lnTo>
                  <a:lnTo>
                    <a:pt x="538" y="295"/>
                  </a:lnTo>
                  <a:lnTo>
                    <a:pt x="547" y="305"/>
                  </a:lnTo>
                  <a:lnTo>
                    <a:pt x="556" y="315"/>
                  </a:lnTo>
                  <a:lnTo>
                    <a:pt x="566" y="325"/>
                  </a:lnTo>
                  <a:lnTo>
                    <a:pt x="577" y="335"/>
                  </a:lnTo>
                  <a:lnTo>
                    <a:pt x="588" y="345"/>
                  </a:lnTo>
                  <a:lnTo>
                    <a:pt x="600" y="355"/>
                  </a:lnTo>
                  <a:lnTo>
                    <a:pt x="623" y="209"/>
                  </a:lnTo>
                  <a:lnTo>
                    <a:pt x="628" y="218"/>
                  </a:lnTo>
                  <a:lnTo>
                    <a:pt x="633" y="227"/>
                  </a:lnTo>
                  <a:lnTo>
                    <a:pt x="639" y="237"/>
                  </a:lnTo>
                  <a:lnTo>
                    <a:pt x="645" y="246"/>
                  </a:lnTo>
                  <a:lnTo>
                    <a:pt x="651" y="255"/>
                  </a:lnTo>
                  <a:lnTo>
                    <a:pt x="658" y="265"/>
                  </a:lnTo>
                  <a:lnTo>
                    <a:pt x="665" y="274"/>
                  </a:lnTo>
                  <a:lnTo>
                    <a:pt x="673" y="284"/>
                  </a:lnTo>
                  <a:lnTo>
                    <a:pt x="681" y="293"/>
                  </a:lnTo>
                  <a:lnTo>
                    <a:pt x="690" y="302"/>
                  </a:lnTo>
                  <a:lnTo>
                    <a:pt x="699" y="312"/>
                  </a:lnTo>
                  <a:lnTo>
                    <a:pt x="709" y="321"/>
                  </a:lnTo>
                  <a:lnTo>
                    <a:pt x="719" y="331"/>
                  </a:lnTo>
                  <a:lnTo>
                    <a:pt x="729" y="340"/>
                  </a:lnTo>
                  <a:lnTo>
                    <a:pt x="740" y="349"/>
                  </a:lnTo>
                  <a:lnTo>
                    <a:pt x="752" y="359"/>
                  </a:lnTo>
                  <a:lnTo>
                    <a:pt x="775" y="216"/>
                  </a:lnTo>
                  <a:lnTo>
                    <a:pt x="782" y="228"/>
                  </a:lnTo>
                  <a:lnTo>
                    <a:pt x="789" y="240"/>
                  </a:lnTo>
                  <a:lnTo>
                    <a:pt x="796" y="251"/>
                  </a:lnTo>
                  <a:lnTo>
                    <a:pt x="803" y="262"/>
                  </a:lnTo>
                  <a:lnTo>
                    <a:pt x="811" y="273"/>
                  </a:lnTo>
                  <a:lnTo>
                    <a:pt x="818" y="283"/>
                  </a:lnTo>
                  <a:lnTo>
                    <a:pt x="826" y="293"/>
                  </a:lnTo>
                  <a:lnTo>
                    <a:pt x="834" y="302"/>
                  </a:lnTo>
                  <a:lnTo>
                    <a:pt x="842" y="311"/>
                  </a:lnTo>
                  <a:lnTo>
                    <a:pt x="850" y="319"/>
                  </a:lnTo>
                  <a:lnTo>
                    <a:pt x="858" y="327"/>
                  </a:lnTo>
                  <a:lnTo>
                    <a:pt x="867" y="335"/>
                  </a:lnTo>
                  <a:lnTo>
                    <a:pt x="876" y="342"/>
                  </a:lnTo>
                  <a:lnTo>
                    <a:pt x="884" y="349"/>
                  </a:lnTo>
                  <a:lnTo>
                    <a:pt x="893" y="355"/>
                  </a:lnTo>
                  <a:lnTo>
                    <a:pt x="903" y="361"/>
                  </a:lnTo>
                  <a:lnTo>
                    <a:pt x="924" y="221"/>
                  </a:lnTo>
                  <a:lnTo>
                    <a:pt x="931" y="233"/>
                  </a:lnTo>
                  <a:lnTo>
                    <a:pt x="938" y="245"/>
                  </a:lnTo>
                  <a:lnTo>
                    <a:pt x="946" y="256"/>
                  </a:lnTo>
                  <a:lnTo>
                    <a:pt x="953" y="267"/>
                  </a:lnTo>
                  <a:lnTo>
                    <a:pt x="960" y="277"/>
                  </a:lnTo>
                  <a:lnTo>
                    <a:pt x="968" y="287"/>
                  </a:lnTo>
                  <a:lnTo>
                    <a:pt x="976" y="296"/>
                  </a:lnTo>
                  <a:lnTo>
                    <a:pt x="984" y="306"/>
                  </a:lnTo>
                  <a:lnTo>
                    <a:pt x="992" y="314"/>
                  </a:lnTo>
                  <a:lnTo>
                    <a:pt x="1001" y="322"/>
                  </a:lnTo>
                  <a:lnTo>
                    <a:pt x="1009" y="330"/>
                  </a:lnTo>
                  <a:lnTo>
                    <a:pt x="1017" y="338"/>
                  </a:lnTo>
                  <a:lnTo>
                    <a:pt x="1026" y="345"/>
                  </a:lnTo>
                  <a:lnTo>
                    <a:pt x="1035" y="351"/>
                  </a:lnTo>
                  <a:lnTo>
                    <a:pt x="1044" y="357"/>
                  </a:lnTo>
                  <a:lnTo>
                    <a:pt x="1053" y="363"/>
                  </a:lnTo>
                  <a:lnTo>
                    <a:pt x="1074" y="218"/>
                  </a:lnTo>
                  <a:lnTo>
                    <a:pt x="1079" y="228"/>
                  </a:lnTo>
                  <a:lnTo>
                    <a:pt x="1085" y="238"/>
                  </a:lnTo>
                  <a:lnTo>
                    <a:pt x="1091" y="248"/>
                  </a:lnTo>
                  <a:lnTo>
                    <a:pt x="1097" y="259"/>
                  </a:lnTo>
                  <a:lnTo>
                    <a:pt x="1103" y="268"/>
                  </a:lnTo>
                  <a:lnTo>
                    <a:pt x="1111" y="278"/>
                  </a:lnTo>
                  <a:lnTo>
                    <a:pt x="1118" y="287"/>
                  </a:lnTo>
                  <a:lnTo>
                    <a:pt x="1126" y="296"/>
                  </a:lnTo>
                  <a:lnTo>
                    <a:pt x="1134" y="305"/>
                  </a:lnTo>
                  <a:lnTo>
                    <a:pt x="1142" y="313"/>
                  </a:lnTo>
                  <a:lnTo>
                    <a:pt x="1151" y="322"/>
                  </a:lnTo>
                  <a:lnTo>
                    <a:pt x="1160" y="330"/>
                  </a:lnTo>
                  <a:lnTo>
                    <a:pt x="1170" y="338"/>
                  </a:lnTo>
                  <a:lnTo>
                    <a:pt x="1180" y="346"/>
                  </a:lnTo>
                  <a:lnTo>
                    <a:pt x="1190" y="353"/>
                  </a:lnTo>
                  <a:lnTo>
                    <a:pt x="1200" y="361"/>
                  </a:lnTo>
                  <a:lnTo>
                    <a:pt x="1224" y="218"/>
                  </a:lnTo>
                  <a:lnTo>
                    <a:pt x="1229" y="228"/>
                  </a:lnTo>
                  <a:lnTo>
                    <a:pt x="1234" y="239"/>
                  </a:lnTo>
                  <a:lnTo>
                    <a:pt x="1239" y="249"/>
                  </a:lnTo>
                  <a:lnTo>
                    <a:pt x="1246" y="259"/>
                  </a:lnTo>
                  <a:lnTo>
                    <a:pt x="1252" y="269"/>
                  </a:lnTo>
                  <a:lnTo>
                    <a:pt x="1259" y="279"/>
                  </a:lnTo>
                  <a:lnTo>
                    <a:pt x="1267" y="288"/>
                  </a:lnTo>
                  <a:lnTo>
                    <a:pt x="1275" y="298"/>
                  </a:lnTo>
                  <a:lnTo>
                    <a:pt x="1279" y="302"/>
                  </a:lnTo>
                  <a:lnTo>
                    <a:pt x="1283" y="307"/>
                  </a:lnTo>
                  <a:lnTo>
                    <a:pt x="1292" y="315"/>
                  </a:lnTo>
                  <a:lnTo>
                    <a:pt x="1301" y="324"/>
                  </a:lnTo>
                  <a:lnTo>
                    <a:pt x="1311" y="333"/>
                  </a:lnTo>
                  <a:lnTo>
                    <a:pt x="1321" y="341"/>
                  </a:lnTo>
                  <a:lnTo>
                    <a:pt x="1332" y="349"/>
                  </a:lnTo>
                  <a:lnTo>
                    <a:pt x="1343" y="356"/>
                  </a:lnTo>
                  <a:lnTo>
                    <a:pt x="1354" y="364"/>
                  </a:lnTo>
                  <a:lnTo>
                    <a:pt x="1376" y="218"/>
                  </a:lnTo>
                  <a:lnTo>
                    <a:pt x="1381" y="229"/>
                  </a:lnTo>
                  <a:lnTo>
                    <a:pt x="1387" y="240"/>
                  </a:lnTo>
                  <a:lnTo>
                    <a:pt x="1393" y="250"/>
                  </a:lnTo>
                  <a:lnTo>
                    <a:pt x="1400" y="261"/>
                  </a:lnTo>
                  <a:lnTo>
                    <a:pt x="1407" y="271"/>
                  </a:lnTo>
                  <a:lnTo>
                    <a:pt x="1414" y="281"/>
                  </a:lnTo>
                  <a:lnTo>
                    <a:pt x="1421" y="290"/>
                  </a:lnTo>
                  <a:lnTo>
                    <a:pt x="1429" y="299"/>
                  </a:lnTo>
                  <a:lnTo>
                    <a:pt x="1437" y="308"/>
                  </a:lnTo>
                  <a:lnTo>
                    <a:pt x="1446" y="317"/>
                  </a:lnTo>
                  <a:lnTo>
                    <a:pt x="1454" y="325"/>
                  </a:lnTo>
                  <a:lnTo>
                    <a:pt x="1463" y="333"/>
                  </a:lnTo>
                  <a:lnTo>
                    <a:pt x="1472" y="341"/>
                  </a:lnTo>
                  <a:lnTo>
                    <a:pt x="1482" y="349"/>
                  </a:lnTo>
                  <a:lnTo>
                    <a:pt x="1492" y="356"/>
                  </a:lnTo>
                  <a:lnTo>
                    <a:pt x="1503" y="363"/>
                  </a:lnTo>
                  <a:lnTo>
                    <a:pt x="1526" y="221"/>
                  </a:lnTo>
                  <a:lnTo>
                    <a:pt x="1529" y="228"/>
                  </a:lnTo>
                  <a:lnTo>
                    <a:pt x="1533" y="235"/>
                  </a:lnTo>
                  <a:lnTo>
                    <a:pt x="1538" y="242"/>
                  </a:lnTo>
                  <a:lnTo>
                    <a:pt x="1543" y="250"/>
                  </a:lnTo>
                  <a:lnTo>
                    <a:pt x="1548" y="257"/>
                  </a:lnTo>
                  <a:lnTo>
                    <a:pt x="1554" y="265"/>
                  </a:lnTo>
                  <a:lnTo>
                    <a:pt x="1560" y="272"/>
                  </a:lnTo>
                  <a:lnTo>
                    <a:pt x="1567" y="280"/>
                  </a:lnTo>
                  <a:lnTo>
                    <a:pt x="1575" y="288"/>
                  </a:lnTo>
                  <a:lnTo>
                    <a:pt x="1582" y="296"/>
                  </a:lnTo>
                  <a:lnTo>
                    <a:pt x="1591" y="304"/>
                  </a:lnTo>
                  <a:lnTo>
                    <a:pt x="1600" y="312"/>
                  </a:lnTo>
                  <a:lnTo>
                    <a:pt x="1609" y="321"/>
                  </a:lnTo>
                  <a:lnTo>
                    <a:pt x="1619" y="329"/>
                  </a:lnTo>
                  <a:lnTo>
                    <a:pt x="1630" y="338"/>
                  </a:lnTo>
                  <a:lnTo>
                    <a:pt x="1641" y="346"/>
                  </a:lnTo>
                  <a:lnTo>
                    <a:pt x="1653" y="355"/>
                  </a:lnTo>
                  <a:lnTo>
                    <a:pt x="1665" y="363"/>
                  </a:lnTo>
                  <a:lnTo>
                    <a:pt x="1677" y="372"/>
                  </a:lnTo>
                  <a:lnTo>
                    <a:pt x="1690" y="381"/>
                  </a:lnTo>
                  <a:lnTo>
                    <a:pt x="1703" y="390"/>
                  </a:lnTo>
                  <a:lnTo>
                    <a:pt x="1717" y="400"/>
                  </a:lnTo>
                  <a:lnTo>
                    <a:pt x="1732" y="409"/>
                  </a:lnTo>
                  <a:lnTo>
                    <a:pt x="1747" y="418"/>
                  </a:lnTo>
                  <a:lnTo>
                    <a:pt x="1763" y="428"/>
                  </a:lnTo>
                  <a:lnTo>
                    <a:pt x="1779" y="438"/>
                  </a:lnTo>
                  <a:lnTo>
                    <a:pt x="1795" y="447"/>
                  </a:lnTo>
                  <a:lnTo>
                    <a:pt x="1812" y="457"/>
                  </a:lnTo>
                  <a:lnTo>
                    <a:pt x="1830" y="467"/>
                  </a:lnTo>
                  <a:lnTo>
                    <a:pt x="1848" y="477"/>
                  </a:lnTo>
                  <a:lnTo>
                    <a:pt x="1867" y="487"/>
                  </a:lnTo>
                  <a:lnTo>
                    <a:pt x="1886" y="498"/>
                  </a:lnTo>
                  <a:lnTo>
                    <a:pt x="1907" y="180"/>
                  </a:lnTo>
                  <a:lnTo>
                    <a:pt x="1911" y="193"/>
                  </a:lnTo>
                  <a:lnTo>
                    <a:pt x="1915" y="205"/>
                  </a:lnTo>
                  <a:lnTo>
                    <a:pt x="1920" y="217"/>
                  </a:lnTo>
                  <a:lnTo>
                    <a:pt x="1925" y="228"/>
                  </a:lnTo>
                  <a:lnTo>
                    <a:pt x="1930" y="239"/>
                  </a:lnTo>
                  <a:lnTo>
                    <a:pt x="1936" y="249"/>
                  </a:lnTo>
                  <a:lnTo>
                    <a:pt x="1941" y="258"/>
                  </a:lnTo>
                  <a:lnTo>
                    <a:pt x="1947" y="266"/>
                  </a:lnTo>
                  <a:lnTo>
                    <a:pt x="1952" y="233"/>
                  </a:lnTo>
                  <a:lnTo>
                    <a:pt x="1958" y="201"/>
                  </a:lnTo>
                  <a:lnTo>
                    <a:pt x="1964" y="168"/>
                  </a:lnTo>
                  <a:lnTo>
                    <a:pt x="1972" y="136"/>
                  </a:lnTo>
                  <a:lnTo>
                    <a:pt x="1975" y="146"/>
                  </a:lnTo>
                  <a:lnTo>
                    <a:pt x="1979" y="156"/>
                  </a:lnTo>
                  <a:lnTo>
                    <a:pt x="1983" y="166"/>
                  </a:lnTo>
                  <a:lnTo>
                    <a:pt x="1989" y="177"/>
                  </a:lnTo>
                  <a:lnTo>
                    <a:pt x="1994" y="187"/>
                  </a:lnTo>
                  <a:lnTo>
                    <a:pt x="2001" y="197"/>
                  </a:lnTo>
                  <a:lnTo>
                    <a:pt x="2008" y="207"/>
                  </a:lnTo>
                  <a:lnTo>
                    <a:pt x="2015" y="218"/>
                  </a:lnTo>
                  <a:lnTo>
                    <a:pt x="2023" y="228"/>
                  </a:lnTo>
                  <a:lnTo>
                    <a:pt x="2032" y="239"/>
                  </a:lnTo>
                  <a:lnTo>
                    <a:pt x="2042" y="249"/>
                  </a:lnTo>
                  <a:lnTo>
                    <a:pt x="2052" y="260"/>
                  </a:lnTo>
                  <a:lnTo>
                    <a:pt x="2063" y="270"/>
                  </a:lnTo>
                  <a:lnTo>
                    <a:pt x="2074" y="281"/>
                  </a:lnTo>
                  <a:lnTo>
                    <a:pt x="2086" y="292"/>
                  </a:lnTo>
                  <a:lnTo>
                    <a:pt x="2098" y="302"/>
                  </a:lnTo>
                  <a:lnTo>
                    <a:pt x="2121" y="160"/>
                  </a:lnTo>
                  <a:lnTo>
                    <a:pt x="2127" y="174"/>
                  </a:lnTo>
                  <a:lnTo>
                    <a:pt x="2134" y="187"/>
                  </a:lnTo>
                  <a:lnTo>
                    <a:pt x="2141" y="200"/>
                  </a:lnTo>
                  <a:lnTo>
                    <a:pt x="2149" y="213"/>
                  </a:lnTo>
                  <a:lnTo>
                    <a:pt x="2156" y="224"/>
                  </a:lnTo>
                  <a:lnTo>
                    <a:pt x="2163" y="235"/>
                  </a:lnTo>
                  <a:lnTo>
                    <a:pt x="2171" y="246"/>
                  </a:lnTo>
                  <a:lnTo>
                    <a:pt x="2179" y="256"/>
                  </a:lnTo>
                  <a:lnTo>
                    <a:pt x="2187" y="266"/>
                  </a:lnTo>
                  <a:lnTo>
                    <a:pt x="2195" y="275"/>
                  </a:lnTo>
                  <a:lnTo>
                    <a:pt x="2203" y="283"/>
                  </a:lnTo>
                  <a:lnTo>
                    <a:pt x="2212" y="291"/>
                  </a:lnTo>
                  <a:lnTo>
                    <a:pt x="2220" y="298"/>
                  </a:lnTo>
                  <a:lnTo>
                    <a:pt x="2229" y="305"/>
                  </a:lnTo>
                  <a:lnTo>
                    <a:pt x="2238" y="312"/>
                  </a:lnTo>
                  <a:lnTo>
                    <a:pt x="2247" y="318"/>
                  </a:lnTo>
                  <a:lnTo>
                    <a:pt x="2270" y="179"/>
                  </a:lnTo>
                  <a:lnTo>
                    <a:pt x="2275" y="190"/>
                  </a:lnTo>
                  <a:lnTo>
                    <a:pt x="2281" y="201"/>
                  </a:lnTo>
                  <a:lnTo>
                    <a:pt x="2287" y="213"/>
                  </a:lnTo>
                  <a:lnTo>
                    <a:pt x="2293" y="223"/>
                  </a:lnTo>
                  <a:lnTo>
                    <a:pt x="2300" y="234"/>
                  </a:lnTo>
                  <a:lnTo>
                    <a:pt x="2307" y="245"/>
                  </a:lnTo>
                  <a:lnTo>
                    <a:pt x="2314" y="255"/>
                  </a:lnTo>
                  <a:lnTo>
                    <a:pt x="2323" y="265"/>
                  </a:lnTo>
                  <a:lnTo>
                    <a:pt x="2331" y="274"/>
                  </a:lnTo>
                  <a:lnTo>
                    <a:pt x="2339" y="284"/>
                  </a:lnTo>
                  <a:lnTo>
                    <a:pt x="2348" y="293"/>
                  </a:lnTo>
                  <a:lnTo>
                    <a:pt x="2357" y="302"/>
                  </a:lnTo>
                  <a:lnTo>
                    <a:pt x="2366" y="311"/>
                  </a:lnTo>
                  <a:lnTo>
                    <a:pt x="2376" y="319"/>
                  </a:lnTo>
                  <a:lnTo>
                    <a:pt x="2386" y="327"/>
                  </a:lnTo>
                  <a:lnTo>
                    <a:pt x="2397" y="336"/>
                  </a:lnTo>
                  <a:lnTo>
                    <a:pt x="2421" y="191"/>
                  </a:lnTo>
                  <a:lnTo>
                    <a:pt x="2424" y="199"/>
                  </a:lnTo>
                  <a:lnTo>
                    <a:pt x="2428" y="207"/>
                  </a:lnTo>
                  <a:lnTo>
                    <a:pt x="2433" y="214"/>
                  </a:lnTo>
                  <a:lnTo>
                    <a:pt x="2438" y="223"/>
                  </a:lnTo>
                  <a:lnTo>
                    <a:pt x="2444" y="231"/>
                  </a:lnTo>
                  <a:lnTo>
                    <a:pt x="2451" y="239"/>
                  </a:lnTo>
                  <a:lnTo>
                    <a:pt x="2458" y="248"/>
                  </a:lnTo>
                  <a:lnTo>
                    <a:pt x="2465" y="256"/>
                  </a:lnTo>
                  <a:lnTo>
                    <a:pt x="2473" y="265"/>
                  </a:lnTo>
                  <a:lnTo>
                    <a:pt x="2482" y="274"/>
                  </a:lnTo>
                  <a:lnTo>
                    <a:pt x="2491" y="283"/>
                  </a:lnTo>
                  <a:lnTo>
                    <a:pt x="2501" y="292"/>
                  </a:lnTo>
                  <a:lnTo>
                    <a:pt x="2511" y="301"/>
                  </a:lnTo>
                  <a:lnTo>
                    <a:pt x="2522" y="311"/>
                  </a:lnTo>
                  <a:lnTo>
                    <a:pt x="2534" y="320"/>
                  </a:lnTo>
                  <a:lnTo>
                    <a:pt x="2546" y="330"/>
                  </a:lnTo>
                </a:path>
              </a:pathLst>
            </a:custGeom>
            <a:noFill/>
            <a:ln w="11113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" name="Rectangle 161">
              <a:extLst>
                <a:ext uri="{FF2B5EF4-FFF2-40B4-BE49-F238E27FC236}">
                  <a16:creationId xmlns:a16="http://schemas.microsoft.com/office/drawing/2014/main" id="{AAC291D7-B79D-A2CF-22C4-8341C6EC1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4838" y="6191355"/>
              <a:ext cx="29816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Missed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doses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" name="Line 167">
              <a:extLst>
                <a:ext uri="{FF2B5EF4-FFF2-40B4-BE49-F238E27FC236}">
                  <a16:creationId xmlns:a16="http://schemas.microsoft.com/office/drawing/2014/main" id="{D3E0D2B8-C9D4-CD70-9215-899D40F946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72713" y="6004085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" name="Line 173">
              <a:extLst>
                <a:ext uri="{FF2B5EF4-FFF2-40B4-BE49-F238E27FC236}">
                  <a16:creationId xmlns:a16="http://schemas.microsoft.com/office/drawing/2014/main" id="{2C233F97-2D41-CB72-1AD4-D041F5F1D1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4400" y="6004085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" name="Line 174">
              <a:extLst>
                <a:ext uri="{FF2B5EF4-FFF2-40B4-BE49-F238E27FC236}">
                  <a16:creationId xmlns:a16="http://schemas.microsoft.com/office/drawing/2014/main" id="{1CD45AA6-80E8-8B6C-072E-FD6C900C07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6313" y="6004085"/>
              <a:ext cx="0" cy="98425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79" name="Text Box 2">
            <a:extLst>
              <a:ext uri="{FF2B5EF4-FFF2-40B4-BE49-F238E27FC236}">
                <a16:creationId xmlns:a16="http://schemas.microsoft.com/office/drawing/2014/main" id="{15E9D082-FD85-5F0E-27B3-D6D9C700E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895" y="2332102"/>
            <a:ext cx="416011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LEN QW Dosing Regimen</a:t>
            </a:r>
            <a:br>
              <a:rPr lang="en-US" sz="1600" b="1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1600" b="1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Following Oral Loading</a:t>
            </a:r>
            <a:br>
              <a:rPr lang="en-US" sz="1600" b="1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140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600 mg QD on Days 1-2, Then 300 mg QW From Day 8</a:t>
            </a:r>
            <a:endParaRPr lang="en-US" sz="1600"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4891578-568B-D190-A64F-98D271E99FA5}"/>
              </a:ext>
            </a:extLst>
          </p:cNvPr>
          <p:cNvGrpSpPr/>
          <p:nvPr/>
        </p:nvGrpSpPr>
        <p:grpSpPr>
          <a:xfrm>
            <a:off x="6651334" y="1803617"/>
            <a:ext cx="4734216" cy="2452202"/>
            <a:chOff x="6651334" y="1803617"/>
            <a:chExt cx="4734216" cy="2452202"/>
          </a:xfrm>
        </p:grpSpPr>
        <p:sp>
          <p:nvSpPr>
            <p:cNvPr id="222" name="Freeform 162">
              <a:extLst>
                <a:ext uri="{FF2B5EF4-FFF2-40B4-BE49-F238E27FC236}">
                  <a16:creationId xmlns:a16="http://schemas.microsoft.com/office/drawing/2014/main" id="{13A44C65-C582-BDE6-9E53-669A8451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2097906"/>
              <a:ext cx="4051300" cy="1244600"/>
            </a:xfrm>
            <a:custGeom>
              <a:avLst/>
              <a:gdLst>
                <a:gd name="T0" fmla="*/ 1825 w 2552"/>
                <a:gd name="T1" fmla="*/ 356 h 784"/>
                <a:gd name="T2" fmla="*/ 1556 w 2552"/>
                <a:gd name="T3" fmla="*/ 318 h 784"/>
                <a:gd name="T4" fmla="*/ 1434 w 2552"/>
                <a:gd name="T5" fmla="*/ 361 h 784"/>
                <a:gd name="T6" fmla="*/ 1349 w 2552"/>
                <a:gd name="T7" fmla="*/ 427 h 784"/>
                <a:gd name="T8" fmla="*/ 1240 w 2552"/>
                <a:gd name="T9" fmla="*/ 294 h 784"/>
                <a:gd name="T10" fmla="*/ 1116 w 2552"/>
                <a:gd name="T11" fmla="*/ 332 h 784"/>
                <a:gd name="T12" fmla="*/ 1027 w 2552"/>
                <a:gd name="T13" fmla="*/ 399 h 784"/>
                <a:gd name="T14" fmla="*/ 932 w 2552"/>
                <a:gd name="T15" fmla="*/ 280 h 784"/>
                <a:gd name="T16" fmla="*/ 826 w 2552"/>
                <a:gd name="T17" fmla="*/ 347 h 784"/>
                <a:gd name="T18" fmla="*/ 746 w 2552"/>
                <a:gd name="T19" fmla="*/ 411 h 784"/>
                <a:gd name="T20" fmla="*/ 635 w 2552"/>
                <a:gd name="T21" fmla="*/ 277 h 784"/>
                <a:gd name="T22" fmla="*/ 517 w 2552"/>
                <a:gd name="T23" fmla="*/ 320 h 784"/>
                <a:gd name="T24" fmla="*/ 472 w 2552"/>
                <a:gd name="T25" fmla="*/ 248 h 784"/>
                <a:gd name="T26" fmla="*/ 463 w 2552"/>
                <a:gd name="T27" fmla="*/ 295 h 784"/>
                <a:gd name="T28" fmla="*/ 448 w 2552"/>
                <a:gd name="T29" fmla="*/ 392 h 784"/>
                <a:gd name="T30" fmla="*/ 338 w 2552"/>
                <a:gd name="T31" fmla="*/ 251 h 784"/>
                <a:gd name="T32" fmla="*/ 200 w 2552"/>
                <a:gd name="T33" fmla="*/ 251 h 784"/>
                <a:gd name="T34" fmla="*/ 131 w 2552"/>
                <a:gd name="T35" fmla="*/ 329 h 784"/>
                <a:gd name="T36" fmla="*/ 62 w 2552"/>
                <a:gd name="T37" fmla="*/ 185 h 784"/>
                <a:gd name="T38" fmla="*/ 30 w 2552"/>
                <a:gd name="T39" fmla="*/ 0 h 784"/>
                <a:gd name="T40" fmla="*/ 49 w 2552"/>
                <a:gd name="T41" fmla="*/ 272 h 784"/>
                <a:gd name="T42" fmla="*/ 148 w 2552"/>
                <a:gd name="T43" fmla="*/ 434 h 784"/>
                <a:gd name="T44" fmla="*/ 156 w 2552"/>
                <a:gd name="T45" fmla="*/ 296 h 784"/>
                <a:gd name="T46" fmla="*/ 165 w 2552"/>
                <a:gd name="T47" fmla="*/ 285 h 784"/>
                <a:gd name="T48" fmla="*/ 271 w 2552"/>
                <a:gd name="T49" fmla="*/ 436 h 784"/>
                <a:gd name="T50" fmla="*/ 386 w 2552"/>
                <a:gd name="T51" fmla="*/ 417 h 784"/>
                <a:gd name="T52" fmla="*/ 462 w 2552"/>
                <a:gd name="T53" fmla="*/ 408 h 784"/>
                <a:gd name="T54" fmla="*/ 474 w 2552"/>
                <a:gd name="T55" fmla="*/ 355 h 784"/>
                <a:gd name="T56" fmla="*/ 520 w 2552"/>
                <a:gd name="T57" fmla="*/ 414 h 784"/>
                <a:gd name="T58" fmla="*/ 640 w 2552"/>
                <a:gd name="T59" fmla="*/ 386 h 784"/>
                <a:gd name="T60" fmla="*/ 749 w 2552"/>
                <a:gd name="T61" fmla="*/ 490 h 784"/>
                <a:gd name="T62" fmla="*/ 858 w 2552"/>
                <a:gd name="T63" fmla="*/ 462 h 784"/>
                <a:gd name="T64" fmla="*/ 973 w 2552"/>
                <a:gd name="T65" fmla="*/ 430 h 784"/>
                <a:gd name="T66" fmla="*/ 1093 w 2552"/>
                <a:gd name="T67" fmla="*/ 398 h 784"/>
                <a:gd name="T68" fmla="*/ 1226 w 2552"/>
                <a:gd name="T69" fmla="*/ 371 h 784"/>
                <a:gd name="T70" fmla="*/ 1320 w 2552"/>
                <a:gd name="T71" fmla="*/ 470 h 784"/>
                <a:gd name="T72" fmla="*/ 1433 w 2552"/>
                <a:gd name="T73" fmla="*/ 438 h 784"/>
                <a:gd name="T74" fmla="*/ 1554 w 2552"/>
                <a:gd name="T75" fmla="*/ 406 h 784"/>
                <a:gd name="T76" fmla="*/ 1807 w 2552"/>
                <a:gd name="T77" fmla="*/ 573 h 784"/>
                <a:gd name="T78" fmla="*/ 1823 w 2552"/>
                <a:gd name="T79" fmla="*/ 471 h 784"/>
                <a:gd name="T80" fmla="*/ 1842 w 2552"/>
                <a:gd name="T81" fmla="*/ 468 h 784"/>
                <a:gd name="T82" fmla="*/ 1953 w 2552"/>
                <a:gd name="T83" fmla="*/ 551 h 784"/>
                <a:gd name="T84" fmla="*/ 1973 w 2552"/>
                <a:gd name="T85" fmla="*/ 439 h 784"/>
                <a:gd name="T86" fmla="*/ 1982 w 2552"/>
                <a:gd name="T87" fmla="*/ 422 h 784"/>
                <a:gd name="T88" fmla="*/ 2073 w 2552"/>
                <a:gd name="T89" fmla="*/ 514 h 784"/>
                <a:gd name="T90" fmla="*/ 2118 w 2552"/>
                <a:gd name="T91" fmla="*/ 439 h 784"/>
                <a:gd name="T92" fmla="*/ 2128 w 2552"/>
                <a:gd name="T93" fmla="*/ 399 h 784"/>
                <a:gd name="T94" fmla="*/ 2175 w 2552"/>
                <a:gd name="T95" fmla="*/ 461 h 784"/>
                <a:gd name="T96" fmla="*/ 2260 w 2552"/>
                <a:gd name="T97" fmla="*/ 471 h 784"/>
                <a:gd name="T98" fmla="*/ 2277 w 2552"/>
                <a:gd name="T99" fmla="*/ 399 h 784"/>
                <a:gd name="T100" fmla="*/ 2284 w 2552"/>
                <a:gd name="T101" fmla="*/ 396 h 784"/>
                <a:gd name="T102" fmla="*/ 2316 w 2552"/>
                <a:gd name="T103" fmla="*/ 440 h 784"/>
                <a:gd name="T104" fmla="*/ 2410 w 2552"/>
                <a:gd name="T105" fmla="*/ 473 h 784"/>
                <a:gd name="T106" fmla="*/ 2425 w 2552"/>
                <a:gd name="T107" fmla="*/ 396 h 784"/>
                <a:gd name="T108" fmla="*/ 2437 w 2552"/>
                <a:gd name="T109" fmla="*/ 395 h 784"/>
                <a:gd name="T110" fmla="*/ 2531 w 2552"/>
                <a:gd name="T111" fmla="*/ 487 h 784"/>
                <a:gd name="T112" fmla="*/ 2473 w 2552"/>
                <a:gd name="T113" fmla="*/ 361 h 784"/>
                <a:gd name="T114" fmla="*/ 2350 w 2552"/>
                <a:gd name="T115" fmla="*/ 400 h 784"/>
                <a:gd name="T116" fmla="*/ 2279 w 2552"/>
                <a:gd name="T117" fmla="*/ 302 h 784"/>
                <a:gd name="T118" fmla="*/ 2130 w 2552"/>
                <a:gd name="T119" fmla="*/ 319 h 784"/>
                <a:gd name="T120" fmla="*/ 1983 w 2552"/>
                <a:gd name="T121" fmla="*/ 338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2" h="784">
                  <a:moveTo>
                    <a:pt x="1902" y="458"/>
                  </a:moveTo>
                  <a:lnTo>
                    <a:pt x="1888" y="445"/>
                  </a:lnTo>
                  <a:lnTo>
                    <a:pt x="1876" y="433"/>
                  </a:lnTo>
                  <a:lnTo>
                    <a:pt x="1871" y="427"/>
                  </a:lnTo>
                  <a:lnTo>
                    <a:pt x="1865" y="420"/>
                  </a:lnTo>
                  <a:lnTo>
                    <a:pt x="1855" y="408"/>
                  </a:lnTo>
                  <a:lnTo>
                    <a:pt x="1850" y="402"/>
                  </a:lnTo>
                  <a:lnTo>
                    <a:pt x="1846" y="395"/>
                  </a:lnTo>
                  <a:lnTo>
                    <a:pt x="1838" y="382"/>
                  </a:lnTo>
                  <a:lnTo>
                    <a:pt x="1834" y="376"/>
                  </a:lnTo>
                  <a:lnTo>
                    <a:pt x="1831" y="369"/>
                  </a:lnTo>
                  <a:lnTo>
                    <a:pt x="1828" y="363"/>
                  </a:lnTo>
                  <a:lnTo>
                    <a:pt x="1825" y="356"/>
                  </a:lnTo>
                  <a:lnTo>
                    <a:pt x="1807" y="530"/>
                  </a:lnTo>
                  <a:lnTo>
                    <a:pt x="1703" y="462"/>
                  </a:lnTo>
                  <a:lnTo>
                    <a:pt x="1685" y="448"/>
                  </a:lnTo>
                  <a:lnTo>
                    <a:pt x="1668" y="434"/>
                  </a:lnTo>
                  <a:lnTo>
                    <a:pt x="1652" y="421"/>
                  </a:lnTo>
                  <a:lnTo>
                    <a:pt x="1637" y="407"/>
                  </a:lnTo>
                  <a:lnTo>
                    <a:pt x="1623" y="394"/>
                  </a:lnTo>
                  <a:lnTo>
                    <a:pt x="1609" y="381"/>
                  </a:lnTo>
                  <a:lnTo>
                    <a:pt x="1597" y="368"/>
                  </a:lnTo>
                  <a:lnTo>
                    <a:pt x="1585" y="355"/>
                  </a:lnTo>
                  <a:lnTo>
                    <a:pt x="1575" y="342"/>
                  </a:lnTo>
                  <a:lnTo>
                    <a:pt x="1565" y="330"/>
                  </a:lnTo>
                  <a:lnTo>
                    <a:pt x="1556" y="318"/>
                  </a:lnTo>
                  <a:lnTo>
                    <a:pt x="1548" y="306"/>
                  </a:lnTo>
                  <a:lnTo>
                    <a:pt x="1540" y="293"/>
                  </a:lnTo>
                  <a:lnTo>
                    <a:pt x="1534" y="282"/>
                  </a:lnTo>
                  <a:lnTo>
                    <a:pt x="1529" y="270"/>
                  </a:lnTo>
                  <a:lnTo>
                    <a:pt x="1524" y="259"/>
                  </a:lnTo>
                  <a:lnTo>
                    <a:pt x="1507" y="428"/>
                  </a:lnTo>
                  <a:lnTo>
                    <a:pt x="1495" y="419"/>
                  </a:lnTo>
                  <a:lnTo>
                    <a:pt x="1484" y="410"/>
                  </a:lnTo>
                  <a:lnTo>
                    <a:pt x="1473" y="400"/>
                  </a:lnTo>
                  <a:lnTo>
                    <a:pt x="1463" y="391"/>
                  </a:lnTo>
                  <a:lnTo>
                    <a:pt x="1453" y="381"/>
                  </a:lnTo>
                  <a:lnTo>
                    <a:pt x="1443" y="371"/>
                  </a:lnTo>
                  <a:lnTo>
                    <a:pt x="1434" y="361"/>
                  </a:lnTo>
                  <a:lnTo>
                    <a:pt x="1430" y="356"/>
                  </a:lnTo>
                  <a:lnTo>
                    <a:pt x="1426" y="351"/>
                  </a:lnTo>
                  <a:lnTo>
                    <a:pt x="1418" y="340"/>
                  </a:lnTo>
                  <a:lnTo>
                    <a:pt x="1411" y="330"/>
                  </a:lnTo>
                  <a:lnTo>
                    <a:pt x="1404" y="319"/>
                  </a:lnTo>
                  <a:lnTo>
                    <a:pt x="1400" y="313"/>
                  </a:lnTo>
                  <a:lnTo>
                    <a:pt x="1398" y="308"/>
                  </a:lnTo>
                  <a:lnTo>
                    <a:pt x="1392" y="296"/>
                  </a:lnTo>
                  <a:lnTo>
                    <a:pt x="1386" y="285"/>
                  </a:lnTo>
                  <a:lnTo>
                    <a:pt x="1381" y="273"/>
                  </a:lnTo>
                  <a:lnTo>
                    <a:pt x="1379" y="267"/>
                  </a:lnTo>
                  <a:lnTo>
                    <a:pt x="1377" y="261"/>
                  </a:lnTo>
                  <a:lnTo>
                    <a:pt x="1349" y="427"/>
                  </a:lnTo>
                  <a:lnTo>
                    <a:pt x="1338" y="418"/>
                  </a:lnTo>
                  <a:lnTo>
                    <a:pt x="1328" y="409"/>
                  </a:lnTo>
                  <a:lnTo>
                    <a:pt x="1318" y="399"/>
                  </a:lnTo>
                  <a:lnTo>
                    <a:pt x="1309" y="390"/>
                  </a:lnTo>
                  <a:lnTo>
                    <a:pt x="1300" y="380"/>
                  </a:lnTo>
                  <a:lnTo>
                    <a:pt x="1291" y="370"/>
                  </a:lnTo>
                  <a:lnTo>
                    <a:pt x="1283" y="359"/>
                  </a:lnTo>
                  <a:lnTo>
                    <a:pt x="1275" y="349"/>
                  </a:lnTo>
                  <a:lnTo>
                    <a:pt x="1268" y="338"/>
                  </a:lnTo>
                  <a:lnTo>
                    <a:pt x="1260" y="328"/>
                  </a:lnTo>
                  <a:lnTo>
                    <a:pt x="1253" y="317"/>
                  </a:lnTo>
                  <a:lnTo>
                    <a:pt x="1247" y="305"/>
                  </a:lnTo>
                  <a:lnTo>
                    <a:pt x="1240" y="294"/>
                  </a:lnTo>
                  <a:lnTo>
                    <a:pt x="1235" y="282"/>
                  </a:lnTo>
                  <a:lnTo>
                    <a:pt x="1229" y="271"/>
                  </a:lnTo>
                  <a:lnTo>
                    <a:pt x="1224" y="259"/>
                  </a:lnTo>
                  <a:lnTo>
                    <a:pt x="1205" y="425"/>
                  </a:lnTo>
                  <a:lnTo>
                    <a:pt x="1193" y="415"/>
                  </a:lnTo>
                  <a:lnTo>
                    <a:pt x="1182" y="404"/>
                  </a:lnTo>
                  <a:lnTo>
                    <a:pt x="1171" y="394"/>
                  </a:lnTo>
                  <a:lnTo>
                    <a:pt x="1161" y="384"/>
                  </a:lnTo>
                  <a:lnTo>
                    <a:pt x="1151" y="374"/>
                  </a:lnTo>
                  <a:lnTo>
                    <a:pt x="1141" y="363"/>
                  </a:lnTo>
                  <a:lnTo>
                    <a:pt x="1133" y="353"/>
                  </a:lnTo>
                  <a:lnTo>
                    <a:pt x="1124" y="343"/>
                  </a:lnTo>
                  <a:lnTo>
                    <a:pt x="1116" y="332"/>
                  </a:lnTo>
                  <a:lnTo>
                    <a:pt x="1109" y="322"/>
                  </a:lnTo>
                  <a:lnTo>
                    <a:pt x="1105" y="316"/>
                  </a:lnTo>
                  <a:lnTo>
                    <a:pt x="1102" y="311"/>
                  </a:lnTo>
                  <a:lnTo>
                    <a:pt x="1095" y="301"/>
                  </a:lnTo>
                  <a:lnTo>
                    <a:pt x="1089" y="290"/>
                  </a:lnTo>
                  <a:lnTo>
                    <a:pt x="1084" y="280"/>
                  </a:lnTo>
                  <a:lnTo>
                    <a:pt x="1078" y="269"/>
                  </a:lnTo>
                  <a:lnTo>
                    <a:pt x="1074" y="259"/>
                  </a:lnTo>
                  <a:lnTo>
                    <a:pt x="1058" y="423"/>
                  </a:lnTo>
                  <a:lnTo>
                    <a:pt x="1045" y="413"/>
                  </a:lnTo>
                  <a:lnTo>
                    <a:pt x="1039" y="409"/>
                  </a:lnTo>
                  <a:lnTo>
                    <a:pt x="1033" y="404"/>
                  </a:lnTo>
                  <a:lnTo>
                    <a:pt x="1027" y="399"/>
                  </a:lnTo>
                  <a:lnTo>
                    <a:pt x="1021" y="395"/>
                  </a:lnTo>
                  <a:lnTo>
                    <a:pt x="1011" y="385"/>
                  </a:lnTo>
                  <a:lnTo>
                    <a:pt x="1000" y="375"/>
                  </a:lnTo>
                  <a:lnTo>
                    <a:pt x="991" y="365"/>
                  </a:lnTo>
                  <a:lnTo>
                    <a:pt x="981" y="355"/>
                  </a:lnTo>
                  <a:lnTo>
                    <a:pt x="973" y="345"/>
                  </a:lnTo>
                  <a:lnTo>
                    <a:pt x="969" y="340"/>
                  </a:lnTo>
                  <a:lnTo>
                    <a:pt x="965" y="335"/>
                  </a:lnTo>
                  <a:lnTo>
                    <a:pt x="957" y="324"/>
                  </a:lnTo>
                  <a:lnTo>
                    <a:pt x="950" y="313"/>
                  </a:lnTo>
                  <a:lnTo>
                    <a:pt x="944" y="303"/>
                  </a:lnTo>
                  <a:lnTo>
                    <a:pt x="938" y="291"/>
                  </a:lnTo>
                  <a:lnTo>
                    <a:pt x="932" y="280"/>
                  </a:lnTo>
                  <a:lnTo>
                    <a:pt x="929" y="274"/>
                  </a:lnTo>
                  <a:lnTo>
                    <a:pt x="927" y="269"/>
                  </a:lnTo>
                  <a:lnTo>
                    <a:pt x="923" y="258"/>
                  </a:lnTo>
                  <a:lnTo>
                    <a:pt x="907" y="426"/>
                  </a:lnTo>
                  <a:lnTo>
                    <a:pt x="901" y="422"/>
                  </a:lnTo>
                  <a:lnTo>
                    <a:pt x="895" y="417"/>
                  </a:lnTo>
                  <a:lnTo>
                    <a:pt x="884" y="408"/>
                  </a:lnTo>
                  <a:lnTo>
                    <a:pt x="873" y="398"/>
                  </a:lnTo>
                  <a:lnTo>
                    <a:pt x="863" y="388"/>
                  </a:lnTo>
                  <a:lnTo>
                    <a:pt x="853" y="378"/>
                  </a:lnTo>
                  <a:lnTo>
                    <a:pt x="843" y="368"/>
                  </a:lnTo>
                  <a:lnTo>
                    <a:pt x="834" y="358"/>
                  </a:lnTo>
                  <a:lnTo>
                    <a:pt x="826" y="347"/>
                  </a:lnTo>
                  <a:lnTo>
                    <a:pt x="818" y="336"/>
                  </a:lnTo>
                  <a:lnTo>
                    <a:pt x="810" y="325"/>
                  </a:lnTo>
                  <a:lnTo>
                    <a:pt x="807" y="319"/>
                  </a:lnTo>
                  <a:lnTo>
                    <a:pt x="803" y="313"/>
                  </a:lnTo>
                  <a:lnTo>
                    <a:pt x="797" y="302"/>
                  </a:lnTo>
                  <a:lnTo>
                    <a:pt x="793" y="296"/>
                  </a:lnTo>
                  <a:lnTo>
                    <a:pt x="791" y="290"/>
                  </a:lnTo>
                  <a:lnTo>
                    <a:pt x="785" y="278"/>
                  </a:lnTo>
                  <a:lnTo>
                    <a:pt x="780" y="266"/>
                  </a:lnTo>
                  <a:lnTo>
                    <a:pt x="777" y="260"/>
                  </a:lnTo>
                  <a:lnTo>
                    <a:pt x="775" y="254"/>
                  </a:lnTo>
                  <a:lnTo>
                    <a:pt x="757" y="419"/>
                  </a:lnTo>
                  <a:lnTo>
                    <a:pt x="746" y="411"/>
                  </a:lnTo>
                  <a:lnTo>
                    <a:pt x="735" y="402"/>
                  </a:lnTo>
                  <a:lnTo>
                    <a:pt x="724" y="393"/>
                  </a:lnTo>
                  <a:lnTo>
                    <a:pt x="714" y="384"/>
                  </a:lnTo>
                  <a:lnTo>
                    <a:pt x="705" y="374"/>
                  </a:lnTo>
                  <a:lnTo>
                    <a:pt x="695" y="365"/>
                  </a:lnTo>
                  <a:lnTo>
                    <a:pt x="686" y="355"/>
                  </a:lnTo>
                  <a:lnTo>
                    <a:pt x="678" y="344"/>
                  </a:lnTo>
                  <a:lnTo>
                    <a:pt x="670" y="334"/>
                  </a:lnTo>
                  <a:lnTo>
                    <a:pt x="662" y="323"/>
                  </a:lnTo>
                  <a:lnTo>
                    <a:pt x="654" y="312"/>
                  </a:lnTo>
                  <a:lnTo>
                    <a:pt x="648" y="300"/>
                  </a:lnTo>
                  <a:lnTo>
                    <a:pt x="641" y="289"/>
                  </a:lnTo>
                  <a:lnTo>
                    <a:pt x="635" y="277"/>
                  </a:lnTo>
                  <a:lnTo>
                    <a:pt x="629" y="264"/>
                  </a:lnTo>
                  <a:lnTo>
                    <a:pt x="623" y="252"/>
                  </a:lnTo>
                  <a:lnTo>
                    <a:pt x="605" y="415"/>
                  </a:lnTo>
                  <a:lnTo>
                    <a:pt x="595" y="406"/>
                  </a:lnTo>
                  <a:lnTo>
                    <a:pt x="585" y="398"/>
                  </a:lnTo>
                  <a:lnTo>
                    <a:pt x="575" y="389"/>
                  </a:lnTo>
                  <a:lnTo>
                    <a:pt x="566" y="380"/>
                  </a:lnTo>
                  <a:lnTo>
                    <a:pt x="557" y="370"/>
                  </a:lnTo>
                  <a:lnTo>
                    <a:pt x="548" y="361"/>
                  </a:lnTo>
                  <a:lnTo>
                    <a:pt x="540" y="351"/>
                  </a:lnTo>
                  <a:lnTo>
                    <a:pt x="532" y="341"/>
                  </a:lnTo>
                  <a:lnTo>
                    <a:pt x="524" y="331"/>
                  </a:lnTo>
                  <a:lnTo>
                    <a:pt x="517" y="320"/>
                  </a:lnTo>
                  <a:lnTo>
                    <a:pt x="509" y="310"/>
                  </a:lnTo>
                  <a:lnTo>
                    <a:pt x="503" y="299"/>
                  </a:lnTo>
                  <a:lnTo>
                    <a:pt x="496" y="287"/>
                  </a:lnTo>
                  <a:lnTo>
                    <a:pt x="490" y="276"/>
                  </a:lnTo>
                  <a:lnTo>
                    <a:pt x="484" y="264"/>
                  </a:lnTo>
                  <a:lnTo>
                    <a:pt x="478" y="252"/>
                  </a:lnTo>
                  <a:lnTo>
                    <a:pt x="477" y="250"/>
                  </a:lnTo>
                  <a:lnTo>
                    <a:pt x="476" y="249"/>
                  </a:lnTo>
                  <a:lnTo>
                    <a:pt x="475" y="248"/>
                  </a:lnTo>
                  <a:lnTo>
                    <a:pt x="474" y="247"/>
                  </a:lnTo>
                  <a:lnTo>
                    <a:pt x="474" y="247"/>
                  </a:lnTo>
                  <a:lnTo>
                    <a:pt x="473" y="247"/>
                  </a:lnTo>
                  <a:lnTo>
                    <a:pt x="472" y="248"/>
                  </a:lnTo>
                  <a:lnTo>
                    <a:pt x="471" y="249"/>
                  </a:lnTo>
                  <a:lnTo>
                    <a:pt x="471" y="251"/>
                  </a:lnTo>
                  <a:lnTo>
                    <a:pt x="470" y="252"/>
                  </a:lnTo>
                  <a:lnTo>
                    <a:pt x="469" y="255"/>
                  </a:lnTo>
                  <a:lnTo>
                    <a:pt x="468" y="258"/>
                  </a:lnTo>
                  <a:lnTo>
                    <a:pt x="467" y="261"/>
                  </a:lnTo>
                  <a:lnTo>
                    <a:pt x="467" y="264"/>
                  </a:lnTo>
                  <a:lnTo>
                    <a:pt x="466" y="268"/>
                  </a:lnTo>
                  <a:lnTo>
                    <a:pt x="466" y="273"/>
                  </a:lnTo>
                  <a:lnTo>
                    <a:pt x="465" y="278"/>
                  </a:lnTo>
                  <a:lnTo>
                    <a:pt x="465" y="283"/>
                  </a:lnTo>
                  <a:lnTo>
                    <a:pt x="464" y="288"/>
                  </a:lnTo>
                  <a:lnTo>
                    <a:pt x="463" y="295"/>
                  </a:lnTo>
                  <a:lnTo>
                    <a:pt x="463" y="301"/>
                  </a:lnTo>
                  <a:lnTo>
                    <a:pt x="462" y="308"/>
                  </a:lnTo>
                  <a:lnTo>
                    <a:pt x="462" y="315"/>
                  </a:lnTo>
                  <a:lnTo>
                    <a:pt x="461" y="323"/>
                  </a:lnTo>
                  <a:lnTo>
                    <a:pt x="461" y="331"/>
                  </a:lnTo>
                  <a:lnTo>
                    <a:pt x="460" y="339"/>
                  </a:lnTo>
                  <a:lnTo>
                    <a:pt x="460" y="348"/>
                  </a:lnTo>
                  <a:lnTo>
                    <a:pt x="460" y="358"/>
                  </a:lnTo>
                  <a:lnTo>
                    <a:pt x="459" y="368"/>
                  </a:lnTo>
                  <a:lnTo>
                    <a:pt x="459" y="378"/>
                  </a:lnTo>
                  <a:lnTo>
                    <a:pt x="458" y="389"/>
                  </a:lnTo>
                  <a:lnTo>
                    <a:pt x="458" y="400"/>
                  </a:lnTo>
                  <a:lnTo>
                    <a:pt x="448" y="392"/>
                  </a:lnTo>
                  <a:lnTo>
                    <a:pt x="438" y="384"/>
                  </a:lnTo>
                  <a:lnTo>
                    <a:pt x="428" y="376"/>
                  </a:lnTo>
                  <a:lnTo>
                    <a:pt x="418" y="367"/>
                  </a:lnTo>
                  <a:lnTo>
                    <a:pt x="409" y="357"/>
                  </a:lnTo>
                  <a:lnTo>
                    <a:pt x="400" y="347"/>
                  </a:lnTo>
                  <a:lnTo>
                    <a:pt x="391" y="337"/>
                  </a:lnTo>
                  <a:lnTo>
                    <a:pt x="383" y="326"/>
                  </a:lnTo>
                  <a:lnTo>
                    <a:pt x="374" y="315"/>
                  </a:lnTo>
                  <a:lnTo>
                    <a:pt x="367" y="303"/>
                  </a:lnTo>
                  <a:lnTo>
                    <a:pt x="359" y="290"/>
                  </a:lnTo>
                  <a:lnTo>
                    <a:pt x="352" y="278"/>
                  </a:lnTo>
                  <a:lnTo>
                    <a:pt x="344" y="264"/>
                  </a:lnTo>
                  <a:lnTo>
                    <a:pt x="338" y="251"/>
                  </a:lnTo>
                  <a:lnTo>
                    <a:pt x="331" y="236"/>
                  </a:lnTo>
                  <a:lnTo>
                    <a:pt x="325" y="222"/>
                  </a:lnTo>
                  <a:lnTo>
                    <a:pt x="305" y="380"/>
                  </a:lnTo>
                  <a:lnTo>
                    <a:pt x="291" y="367"/>
                  </a:lnTo>
                  <a:lnTo>
                    <a:pt x="283" y="360"/>
                  </a:lnTo>
                  <a:lnTo>
                    <a:pt x="277" y="353"/>
                  </a:lnTo>
                  <a:lnTo>
                    <a:pt x="264" y="339"/>
                  </a:lnTo>
                  <a:lnTo>
                    <a:pt x="252" y="325"/>
                  </a:lnTo>
                  <a:lnTo>
                    <a:pt x="240" y="311"/>
                  </a:lnTo>
                  <a:lnTo>
                    <a:pt x="229" y="296"/>
                  </a:lnTo>
                  <a:lnTo>
                    <a:pt x="219" y="282"/>
                  </a:lnTo>
                  <a:lnTo>
                    <a:pt x="209" y="266"/>
                  </a:lnTo>
                  <a:lnTo>
                    <a:pt x="200" y="251"/>
                  </a:lnTo>
                  <a:lnTo>
                    <a:pt x="192" y="235"/>
                  </a:lnTo>
                  <a:lnTo>
                    <a:pt x="184" y="219"/>
                  </a:lnTo>
                  <a:lnTo>
                    <a:pt x="178" y="203"/>
                  </a:lnTo>
                  <a:lnTo>
                    <a:pt x="175" y="194"/>
                  </a:lnTo>
                  <a:lnTo>
                    <a:pt x="172" y="186"/>
                  </a:lnTo>
                  <a:lnTo>
                    <a:pt x="169" y="178"/>
                  </a:lnTo>
                  <a:lnTo>
                    <a:pt x="166" y="170"/>
                  </a:lnTo>
                  <a:lnTo>
                    <a:pt x="162" y="152"/>
                  </a:lnTo>
                  <a:lnTo>
                    <a:pt x="158" y="135"/>
                  </a:lnTo>
                  <a:lnTo>
                    <a:pt x="150" y="351"/>
                  </a:lnTo>
                  <a:lnTo>
                    <a:pt x="143" y="344"/>
                  </a:lnTo>
                  <a:lnTo>
                    <a:pt x="137" y="336"/>
                  </a:lnTo>
                  <a:lnTo>
                    <a:pt x="131" y="329"/>
                  </a:lnTo>
                  <a:lnTo>
                    <a:pt x="126" y="321"/>
                  </a:lnTo>
                  <a:lnTo>
                    <a:pt x="120" y="313"/>
                  </a:lnTo>
                  <a:lnTo>
                    <a:pt x="114" y="304"/>
                  </a:lnTo>
                  <a:lnTo>
                    <a:pt x="104" y="287"/>
                  </a:lnTo>
                  <a:lnTo>
                    <a:pt x="99" y="278"/>
                  </a:lnTo>
                  <a:lnTo>
                    <a:pt x="94" y="269"/>
                  </a:lnTo>
                  <a:lnTo>
                    <a:pt x="90" y="259"/>
                  </a:lnTo>
                  <a:lnTo>
                    <a:pt x="85" y="249"/>
                  </a:lnTo>
                  <a:lnTo>
                    <a:pt x="77" y="229"/>
                  </a:lnTo>
                  <a:lnTo>
                    <a:pt x="73" y="218"/>
                  </a:lnTo>
                  <a:lnTo>
                    <a:pt x="69" y="207"/>
                  </a:lnTo>
                  <a:lnTo>
                    <a:pt x="65" y="196"/>
                  </a:lnTo>
                  <a:lnTo>
                    <a:pt x="62" y="185"/>
                  </a:lnTo>
                  <a:lnTo>
                    <a:pt x="58" y="173"/>
                  </a:lnTo>
                  <a:lnTo>
                    <a:pt x="55" y="161"/>
                  </a:lnTo>
                  <a:lnTo>
                    <a:pt x="52" y="149"/>
                  </a:lnTo>
                  <a:lnTo>
                    <a:pt x="49" y="137"/>
                  </a:lnTo>
                  <a:lnTo>
                    <a:pt x="47" y="124"/>
                  </a:lnTo>
                  <a:lnTo>
                    <a:pt x="44" y="111"/>
                  </a:lnTo>
                  <a:lnTo>
                    <a:pt x="42" y="98"/>
                  </a:lnTo>
                  <a:lnTo>
                    <a:pt x="39" y="85"/>
                  </a:lnTo>
                  <a:lnTo>
                    <a:pt x="37" y="71"/>
                  </a:lnTo>
                  <a:lnTo>
                    <a:pt x="36" y="57"/>
                  </a:lnTo>
                  <a:lnTo>
                    <a:pt x="32" y="29"/>
                  </a:lnTo>
                  <a:lnTo>
                    <a:pt x="31" y="14"/>
                  </a:lnTo>
                  <a:lnTo>
                    <a:pt x="30" y="0"/>
                  </a:lnTo>
                  <a:lnTo>
                    <a:pt x="22" y="397"/>
                  </a:lnTo>
                  <a:lnTo>
                    <a:pt x="9" y="346"/>
                  </a:lnTo>
                  <a:lnTo>
                    <a:pt x="0" y="784"/>
                  </a:lnTo>
                  <a:lnTo>
                    <a:pt x="14" y="480"/>
                  </a:lnTo>
                  <a:lnTo>
                    <a:pt x="22" y="502"/>
                  </a:lnTo>
                  <a:lnTo>
                    <a:pt x="34" y="202"/>
                  </a:lnTo>
                  <a:lnTo>
                    <a:pt x="36" y="218"/>
                  </a:lnTo>
                  <a:lnTo>
                    <a:pt x="39" y="233"/>
                  </a:lnTo>
                  <a:lnTo>
                    <a:pt x="41" y="241"/>
                  </a:lnTo>
                  <a:lnTo>
                    <a:pt x="43" y="249"/>
                  </a:lnTo>
                  <a:lnTo>
                    <a:pt x="44" y="257"/>
                  </a:lnTo>
                  <a:lnTo>
                    <a:pt x="47" y="264"/>
                  </a:lnTo>
                  <a:lnTo>
                    <a:pt x="49" y="272"/>
                  </a:lnTo>
                  <a:lnTo>
                    <a:pt x="51" y="279"/>
                  </a:lnTo>
                  <a:lnTo>
                    <a:pt x="57" y="295"/>
                  </a:lnTo>
                  <a:lnTo>
                    <a:pt x="63" y="309"/>
                  </a:lnTo>
                  <a:lnTo>
                    <a:pt x="70" y="324"/>
                  </a:lnTo>
                  <a:lnTo>
                    <a:pt x="77" y="338"/>
                  </a:lnTo>
                  <a:lnTo>
                    <a:pt x="85" y="352"/>
                  </a:lnTo>
                  <a:lnTo>
                    <a:pt x="89" y="359"/>
                  </a:lnTo>
                  <a:lnTo>
                    <a:pt x="94" y="366"/>
                  </a:lnTo>
                  <a:lnTo>
                    <a:pt x="103" y="380"/>
                  </a:lnTo>
                  <a:lnTo>
                    <a:pt x="113" y="394"/>
                  </a:lnTo>
                  <a:lnTo>
                    <a:pt x="124" y="408"/>
                  </a:lnTo>
                  <a:lnTo>
                    <a:pt x="136" y="421"/>
                  </a:lnTo>
                  <a:lnTo>
                    <a:pt x="148" y="434"/>
                  </a:lnTo>
                  <a:lnTo>
                    <a:pt x="149" y="412"/>
                  </a:lnTo>
                  <a:lnTo>
                    <a:pt x="149" y="402"/>
                  </a:lnTo>
                  <a:lnTo>
                    <a:pt x="149" y="392"/>
                  </a:lnTo>
                  <a:lnTo>
                    <a:pt x="150" y="374"/>
                  </a:lnTo>
                  <a:lnTo>
                    <a:pt x="151" y="357"/>
                  </a:lnTo>
                  <a:lnTo>
                    <a:pt x="152" y="342"/>
                  </a:lnTo>
                  <a:lnTo>
                    <a:pt x="153" y="335"/>
                  </a:lnTo>
                  <a:lnTo>
                    <a:pt x="153" y="328"/>
                  </a:lnTo>
                  <a:lnTo>
                    <a:pt x="154" y="322"/>
                  </a:lnTo>
                  <a:lnTo>
                    <a:pt x="154" y="316"/>
                  </a:lnTo>
                  <a:lnTo>
                    <a:pt x="155" y="305"/>
                  </a:lnTo>
                  <a:lnTo>
                    <a:pt x="156" y="300"/>
                  </a:lnTo>
                  <a:lnTo>
                    <a:pt x="156" y="296"/>
                  </a:lnTo>
                  <a:lnTo>
                    <a:pt x="157" y="288"/>
                  </a:lnTo>
                  <a:lnTo>
                    <a:pt x="157" y="285"/>
                  </a:lnTo>
                  <a:lnTo>
                    <a:pt x="158" y="282"/>
                  </a:lnTo>
                  <a:lnTo>
                    <a:pt x="158" y="279"/>
                  </a:lnTo>
                  <a:lnTo>
                    <a:pt x="159" y="277"/>
                  </a:lnTo>
                  <a:lnTo>
                    <a:pt x="159" y="276"/>
                  </a:lnTo>
                  <a:lnTo>
                    <a:pt x="160" y="274"/>
                  </a:lnTo>
                  <a:lnTo>
                    <a:pt x="160" y="273"/>
                  </a:lnTo>
                  <a:lnTo>
                    <a:pt x="161" y="272"/>
                  </a:lnTo>
                  <a:lnTo>
                    <a:pt x="162" y="272"/>
                  </a:lnTo>
                  <a:lnTo>
                    <a:pt x="162" y="273"/>
                  </a:lnTo>
                  <a:lnTo>
                    <a:pt x="163" y="274"/>
                  </a:lnTo>
                  <a:lnTo>
                    <a:pt x="165" y="285"/>
                  </a:lnTo>
                  <a:lnTo>
                    <a:pt x="168" y="297"/>
                  </a:lnTo>
                  <a:lnTo>
                    <a:pt x="172" y="308"/>
                  </a:lnTo>
                  <a:lnTo>
                    <a:pt x="177" y="319"/>
                  </a:lnTo>
                  <a:lnTo>
                    <a:pt x="182" y="331"/>
                  </a:lnTo>
                  <a:lnTo>
                    <a:pt x="189" y="342"/>
                  </a:lnTo>
                  <a:lnTo>
                    <a:pt x="196" y="354"/>
                  </a:lnTo>
                  <a:lnTo>
                    <a:pt x="204" y="366"/>
                  </a:lnTo>
                  <a:lnTo>
                    <a:pt x="213" y="377"/>
                  </a:lnTo>
                  <a:lnTo>
                    <a:pt x="223" y="389"/>
                  </a:lnTo>
                  <a:lnTo>
                    <a:pt x="234" y="400"/>
                  </a:lnTo>
                  <a:lnTo>
                    <a:pt x="245" y="412"/>
                  </a:lnTo>
                  <a:lnTo>
                    <a:pt x="258" y="424"/>
                  </a:lnTo>
                  <a:lnTo>
                    <a:pt x="271" y="436"/>
                  </a:lnTo>
                  <a:lnTo>
                    <a:pt x="285" y="448"/>
                  </a:lnTo>
                  <a:lnTo>
                    <a:pt x="301" y="460"/>
                  </a:lnTo>
                  <a:lnTo>
                    <a:pt x="324" y="340"/>
                  </a:lnTo>
                  <a:lnTo>
                    <a:pt x="328" y="346"/>
                  </a:lnTo>
                  <a:lnTo>
                    <a:pt x="332" y="353"/>
                  </a:lnTo>
                  <a:lnTo>
                    <a:pt x="337" y="360"/>
                  </a:lnTo>
                  <a:lnTo>
                    <a:pt x="342" y="368"/>
                  </a:lnTo>
                  <a:lnTo>
                    <a:pt x="348" y="375"/>
                  </a:lnTo>
                  <a:lnTo>
                    <a:pt x="355" y="383"/>
                  </a:lnTo>
                  <a:lnTo>
                    <a:pt x="362" y="391"/>
                  </a:lnTo>
                  <a:lnTo>
                    <a:pt x="369" y="400"/>
                  </a:lnTo>
                  <a:lnTo>
                    <a:pt x="378" y="409"/>
                  </a:lnTo>
                  <a:lnTo>
                    <a:pt x="386" y="417"/>
                  </a:lnTo>
                  <a:lnTo>
                    <a:pt x="396" y="426"/>
                  </a:lnTo>
                  <a:lnTo>
                    <a:pt x="406" y="436"/>
                  </a:lnTo>
                  <a:lnTo>
                    <a:pt x="416" y="445"/>
                  </a:lnTo>
                  <a:lnTo>
                    <a:pt x="428" y="455"/>
                  </a:lnTo>
                  <a:lnTo>
                    <a:pt x="439" y="465"/>
                  </a:lnTo>
                  <a:lnTo>
                    <a:pt x="452" y="476"/>
                  </a:lnTo>
                  <a:lnTo>
                    <a:pt x="453" y="467"/>
                  </a:lnTo>
                  <a:lnTo>
                    <a:pt x="454" y="458"/>
                  </a:lnTo>
                  <a:lnTo>
                    <a:pt x="456" y="443"/>
                  </a:lnTo>
                  <a:lnTo>
                    <a:pt x="459" y="428"/>
                  </a:lnTo>
                  <a:lnTo>
                    <a:pt x="460" y="421"/>
                  </a:lnTo>
                  <a:lnTo>
                    <a:pt x="461" y="415"/>
                  </a:lnTo>
                  <a:lnTo>
                    <a:pt x="462" y="408"/>
                  </a:lnTo>
                  <a:lnTo>
                    <a:pt x="463" y="402"/>
                  </a:lnTo>
                  <a:lnTo>
                    <a:pt x="463" y="397"/>
                  </a:lnTo>
                  <a:lnTo>
                    <a:pt x="465" y="392"/>
                  </a:lnTo>
                  <a:lnTo>
                    <a:pt x="466" y="387"/>
                  </a:lnTo>
                  <a:lnTo>
                    <a:pt x="467" y="382"/>
                  </a:lnTo>
                  <a:lnTo>
                    <a:pt x="467" y="378"/>
                  </a:lnTo>
                  <a:lnTo>
                    <a:pt x="468" y="374"/>
                  </a:lnTo>
                  <a:lnTo>
                    <a:pt x="469" y="371"/>
                  </a:lnTo>
                  <a:lnTo>
                    <a:pt x="470" y="367"/>
                  </a:lnTo>
                  <a:lnTo>
                    <a:pt x="472" y="362"/>
                  </a:lnTo>
                  <a:lnTo>
                    <a:pt x="473" y="358"/>
                  </a:lnTo>
                  <a:lnTo>
                    <a:pt x="473" y="356"/>
                  </a:lnTo>
                  <a:lnTo>
                    <a:pt x="474" y="355"/>
                  </a:lnTo>
                  <a:lnTo>
                    <a:pt x="475" y="354"/>
                  </a:lnTo>
                  <a:lnTo>
                    <a:pt x="475" y="353"/>
                  </a:lnTo>
                  <a:lnTo>
                    <a:pt x="476" y="353"/>
                  </a:lnTo>
                  <a:lnTo>
                    <a:pt x="477" y="353"/>
                  </a:lnTo>
                  <a:lnTo>
                    <a:pt x="478" y="354"/>
                  </a:lnTo>
                  <a:lnTo>
                    <a:pt x="478" y="355"/>
                  </a:lnTo>
                  <a:lnTo>
                    <a:pt x="479" y="357"/>
                  </a:lnTo>
                  <a:lnTo>
                    <a:pt x="483" y="365"/>
                  </a:lnTo>
                  <a:lnTo>
                    <a:pt x="488" y="373"/>
                  </a:lnTo>
                  <a:lnTo>
                    <a:pt x="494" y="381"/>
                  </a:lnTo>
                  <a:lnTo>
                    <a:pt x="500" y="389"/>
                  </a:lnTo>
                  <a:lnTo>
                    <a:pt x="513" y="405"/>
                  </a:lnTo>
                  <a:lnTo>
                    <a:pt x="520" y="414"/>
                  </a:lnTo>
                  <a:lnTo>
                    <a:pt x="528" y="422"/>
                  </a:lnTo>
                  <a:lnTo>
                    <a:pt x="535" y="430"/>
                  </a:lnTo>
                  <a:lnTo>
                    <a:pt x="544" y="438"/>
                  </a:lnTo>
                  <a:lnTo>
                    <a:pt x="553" y="446"/>
                  </a:lnTo>
                  <a:lnTo>
                    <a:pt x="562" y="455"/>
                  </a:lnTo>
                  <a:lnTo>
                    <a:pt x="571" y="463"/>
                  </a:lnTo>
                  <a:lnTo>
                    <a:pt x="581" y="471"/>
                  </a:lnTo>
                  <a:lnTo>
                    <a:pt x="592" y="479"/>
                  </a:lnTo>
                  <a:lnTo>
                    <a:pt x="603" y="487"/>
                  </a:lnTo>
                  <a:lnTo>
                    <a:pt x="626" y="362"/>
                  </a:lnTo>
                  <a:lnTo>
                    <a:pt x="630" y="370"/>
                  </a:lnTo>
                  <a:lnTo>
                    <a:pt x="635" y="378"/>
                  </a:lnTo>
                  <a:lnTo>
                    <a:pt x="640" y="386"/>
                  </a:lnTo>
                  <a:lnTo>
                    <a:pt x="646" y="394"/>
                  </a:lnTo>
                  <a:lnTo>
                    <a:pt x="652" y="402"/>
                  </a:lnTo>
                  <a:lnTo>
                    <a:pt x="659" y="410"/>
                  </a:lnTo>
                  <a:lnTo>
                    <a:pt x="665" y="418"/>
                  </a:lnTo>
                  <a:lnTo>
                    <a:pt x="673" y="426"/>
                  </a:lnTo>
                  <a:lnTo>
                    <a:pt x="681" y="434"/>
                  </a:lnTo>
                  <a:lnTo>
                    <a:pt x="689" y="442"/>
                  </a:lnTo>
                  <a:lnTo>
                    <a:pt x="698" y="450"/>
                  </a:lnTo>
                  <a:lnTo>
                    <a:pt x="707" y="458"/>
                  </a:lnTo>
                  <a:lnTo>
                    <a:pt x="717" y="466"/>
                  </a:lnTo>
                  <a:lnTo>
                    <a:pt x="727" y="474"/>
                  </a:lnTo>
                  <a:lnTo>
                    <a:pt x="737" y="482"/>
                  </a:lnTo>
                  <a:lnTo>
                    <a:pt x="749" y="490"/>
                  </a:lnTo>
                  <a:lnTo>
                    <a:pt x="776" y="365"/>
                  </a:lnTo>
                  <a:lnTo>
                    <a:pt x="780" y="372"/>
                  </a:lnTo>
                  <a:lnTo>
                    <a:pt x="785" y="380"/>
                  </a:lnTo>
                  <a:lnTo>
                    <a:pt x="790" y="388"/>
                  </a:lnTo>
                  <a:lnTo>
                    <a:pt x="796" y="397"/>
                  </a:lnTo>
                  <a:lnTo>
                    <a:pt x="802" y="404"/>
                  </a:lnTo>
                  <a:lnTo>
                    <a:pt x="808" y="413"/>
                  </a:lnTo>
                  <a:lnTo>
                    <a:pt x="815" y="421"/>
                  </a:lnTo>
                  <a:lnTo>
                    <a:pt x="823" y="429"/>
                  </a:lnTo>
                  <a:lnTo>
                    <a:pt x="831" y="437"/>
                  </a:lnTo>
                  <a:lnTo>
                    <a:pt x="839" y="445"/>
                  </a:lnTo>
                  <a:lnTo>
                    <a:pt x="848" y="453"/>
                  </a:lnTo>
                  <a:lnTo>
                    <a:pt x="858" y="462"/>
                  </a:lnTo>
                  <a:lnTo>
                    <a:pt x="868" y="470"/>
                  </a:lnTo>
                  <a:lnTo>
                    <a:pt x="878" y="478"/>
                  </a:lnTo>
                  <a:lnTo>
                    <a:pt x="889" y="487"/>
                  </a:lnTo>
                  <a:lnTo>
                    <a:pt x="901" y="495"/>
                  </a:lnTo>
                  <a:lnTo>
                    <a:pt x="926" y="369"/>
                  </a:lnTo>
                  <a:lnTo>
                    <a:pt x="930" y="376"/>
                  </a:lnTo>
                  <a:lnTo>
                    <a:pt x="935" y="384"/>
                  </a:lnTo>
                  <a:lnTo>
                    <a:pt x="940" y="391"/>
                  </a:lnTo>
                  <a:lnTo>
                    <a:pt x="946" y="399"/>
                  </a:lnTo>
                  <a:lnTo>
                    <a:pt x="952" y="406"/>
                  </a:lnTo>
                  <a:lnTo>
                    <a:pt x="958" y="414"/>
                  </a:lnTo>
                  <a:lnTo>
                    <a:pt x="965" y="422"/>
                  </a:lnTo>
                  <a:lnTo>
                    <a:pt x="973" y="430"/>
                  </a:lnTo>
                  <a:lnTo>
                    <a:pt x="981" y="437"/>
                  </a:lnTo>
                  <a:lnTo>
                    <a:pt x="990" y="445"/>
                  </a:lnTo>
                  <a:lnTo>
                    <a:pt x="999" y="453"/>
                  </a:lnTo>
                  <a:lnTo>
                    <a:pt x="1008" y="461"/>
                  </a:lnTo>
                  <a:lnTo>
                    <a:pt x="1018" y="469"/>
                  </a:lnTo>
                  <a:lnTo>
                    <a:pt x="1029" y="477"/>
                  </a:lnTo>
                  <a:lnTo>
                    <a:pt x="1040" y="486"/>
                  </a:lnTo>
                  <a:lnTo>
                    <a:pt x="1052" y="494"/>
                  </a:lnTo>
                  <a:lnTo>
                    <a:pt x="1076" y="373"/>
                  </a:lnTo>
                  <a:lnTo>
                    <a:pt x="1080" y="379"/>
                  </a:lnTo>
                  <a:lnTo>
                    <a:pt x="1083" y="385"/>
                  </a:lnTo>
                  <a:lnTo>
                    <a:pt x="1088" y="391"/>
                  </a:lnTo>
                  <a:lnTo>
                    <a:pt x="1093" y="398"/>
                  </a:lnTo>
                  <a:lnTo>
                    <a:pt x="1099" y="405"/>
                  </a:lnTo>
                  <a:lnTo>
                    <a:pt x="1106" y="412"/>
                  </a:lnTo>
                  <a:lnTo>
                    <a:pt x="1113" y="420"/>
                  </a:lnTo>
                  <a:lnTo>
                    <a:pt x="1120" y="428"/>
                  </a:lnTo>
                  <a:lnTo>
                    <a:pt x="1128" y="435"/>
                  </a:lnTo>
                  <a:lnTo>
                    <a:pt x="1137" y="443"/>
                  </a:lnTo>
                  <a:lnTo>
                    <a:pt x="1146" y="451"/>
                  </a:lnTo>
                  <a:lnTo>
                    <a:pt x="1157" y="460"/>
                  </a:lnTo>
                  <a:lnTo>
                    <a:pt x="1167" y="468"/>
                  </a:lnTo>
                  <a:lnTo>
                    <a:pt x="1178" y="477"/>
                  </a:lnTo>
                  <a:lnTo>
                    <a:pt x="1190" y="486"/>
                  </a:lnTo>
                  <a:lnTo>
                    <a:pt x="1203" y="495"/>
                  </a:lnTo>
                  <a:lnTo>
                    <a:pt x="1226" y="371"/>
                  </a:lnTo>
                  <a:lnTo>
                    <a:pt x="1230" y="378"/>
                  </a:lnTo>
                  <a:lnTo>
                    <a:pt x="1235" y="385"/>
                  </a:lnTo>
                  <a:lnTo>
                    <a:pt x="1240" y="392"/>
                  </a:lnTo>
                  <a:lnTo>
                    <a:pt x="1246" y="399"/>
                  </a:lnTo>
                  <a:lnTo>
                    <a:pt x="1252" y="407"/>
                  </a:lnTo>
                  <a:lnTo>
                    <a:pt x="1259" y="414"/>
                  </a:lnTo>
                  <a:lnTo>
                    <a:pt x="1267" y="422"/>
                  </a:lnTo>
                  <a:lnTo>
                    <a:pt x="1274" y="430"/>
                  </a:lnTo>
                  <a:lnTo>
                    <a:pt x="1282" y="438"/>
                  </a:lnTo>
                  <a:lnTo>
                    <a:pt x="1291" y="446"/>
                  </a:lnTo>
                  <a:lnTo>
                    <a:pt x="1300" y="454"/>
                  </a:lnTo>
                  <a:lnTo>
                    <a:pt x="1310" y="462"/>
                  </a:lnTo>
                  <a:lnTo>
                    <a:pt x="1320" y="470"/>
                  </a:lnTo>
                  <a:lnTo>
                    <a:pt x="1331" y="479"/>
                  </a:lnTo>
                  <a:lnTo>
                    <a:pt x="1342" y="488"/>
                  </a:lnTo>
                  <a:lnTo>
                    <a:pt x="1354" y="496"/>
                  </a:lnTo>
                  <a:lnTo>
                    <a:pt x="1378" y="371"/>
                  </a:lnTo>
                  <a:lnTo>
                    <a:pt x="1383" y="378"/>
                  </a:lnTo>
                  <a:lnTo>
                    <a:pt x="1387" y="385"/>
                  </a:lnTo>
                  <a:lnTo>
                    <a:pt x="1393" y="393"/>
                  </a:lnTo>
                  <a:lnTo>
                    <a:pt x="1398" y="400"/>
                  </a:lnTo>
                  <a:lnTo>
                    <a:pt x="1404" y="408"/>
                  </a:lnTo>
                  <a:lnTo>
                    <a:pt x="1411" y="415"/>
                  </a:lnTo>
                  <a:lnTo>
                    <a:pt x="1418" y="422"/>
                  </a:lnTo>
                  <a:lnTo>
                    <a:pt x="1426" y="430"/>
                  </a:lnTo>
                  <a:lnTo>
                    <a:pt x="1433" y="438"/>
                  </a:lnTo>
                  <a:lnTo>
                    <a:pt x="1442" y="445"/>
                  </a:lnTo>
                  <a:lnTo>
                    <a:pt x="1451" y="453"/>
                  </a:lnTo>
                  <a:lnTo>
                    <a:pt x="1460" y="461"/>
                  </a:lnTo>
                  <a:lnTo>
                    <a:pt x="1470" y="469"/>
                  </a:lnTo>
                  <a:lnTo>
                    <a:pt x="1480" y="477"/>
                  </a:lnTo>
                  <a:lnTo>
                    <a:pt x="1490" y="485"/>
                  </a:lnTo>
                  <a:lnTo>
                    <a:pt x="1501" y="493"/>
                  </a:lnTo>
                  <a:lnTo>
                    <a:pt x="1528" y="367"/>
                  </a:lnTo>
                  <a:lnTo>
                    <a:pt x="1532" y="374"/>
                  </a:lnTo>
                  <a:lnTo>
                    <a:pt x="1536" y="382"/>
                  </a:lnTo>
                  <a:lnTo>
                    <a:pt x="1542" y="390"/>
                  </a:lnTo>
                  <a:lnTo>
                    <a:pt x="1548" y="398"/>
                  </a:lnTo>
                  <a:lnTo>
                    <a:pt x="1554" y="406"/>
                  </a:lnTo>
                  <a:lnTo>
                    <a:pt x="1561" y="415"/>
                  </a:lnTo>
                  <a:lnTo>
                    <a:pt x="1569" y="423"/>
                  </a:lnTo>
                  <a:lnTo>
                    <a:pt x="1578" y="432"/>
                  </a:lnTo>
                  <a:lnTo>
                    <a:pt x="1586" y="441"/>
                  </a:lnTo>
                  <a:lnTo>
                    <a:pt x="1596" y="450"/>
                  </a:lnTo>
                  <a:lnTo>
                    <a:pt x="1607" y="459"/>
                  </a:lnTo>
                  <a:lnTo>
                    <a:pt x="1618" y="468"/>
                  </a:lnTo>
                  <a:lnTo>
                    <a:pt x="1629" y="477"/>
                  </a:lnTo>
                  <a:lnTo>
                    <a:pt x="1642" y="487"/>
                  </a:lnTo>
                  <a:lnTo>
                    <a:pt x="1655" y="497"/>
                  </a:lnTo>
                  <a:lnTo>
                    <a:pt x="1669" y="506"/>
                  </a:lnTo>
                  <a:lnTo>
                    <a:pt x="1806" y="582"/>
                  </a:lnTo>
                  <a:lnTo>
                    <a:pt x="1807" y="573"/>
                  </a:lnTo>
                  <a:lnTo>
                    <a:pt x="1808" y="564"/>
                  </a:lnTo>
                  <a:lnTo>
                    <a:pt x="1809" y="556"/>
                  </a:lnTo>
                  <a:lnTo>
                    <a:pt x="1810" y="548"/>
                  </a:lnTo>
                  <a:lnTo>
                    <a:pt x="1812" y="534"/>
                  </a:lnTo>
                  <a:lnTo>
                    <a:pt x="1813" y="527"/>
                  </a:lnTo>
                  <a:lnTo>
                    <a:pt x="1815" y="520"/>
                  </a:lnTo>
                  <a:lnTo>
                    <a:pt x="1816" y="508"/>
                  </a:lnTo>
                  <a:lnTo>
                    <a:pt x="1817" y="502"/>
                  </a:lnTo>
                  <a:lnTo>
                    <a:pt x="1818" y="497"/>
                  </a:lnTo>
                  <a:lnTo>
                    <a:pt x="1820" y="487"/>
                  </a:lnTo>
                  <a:lnTo>
                    <a:pt x="1821" y="482"/>
                  </a:lnTo>
                  <a:lnTo>
                    <a:pt x="1822" y="478"/>
                  </a:lnTo>
                  <a:lnTo>
                    <a:pt x="1823" y="471"/>
                  </a:lnTo>
                  <a:lnTo>
                    <a:pt x="1823" y="467"/>
                  </a:lnTo>
                  <a:lnTo>
                    <a:pt x="1824" y="464"/>
                  </a:lnTo>
                  <a:lnTo>
                    <a:pt x="1826" y="459"/>
                  </a:lnTo>
                  <a:lnTo>
                    <a:pt x="1827" y="455"/>
                  </a:lnTo>
                  <a:lnTo>
                    <a:pt x="1828" y="452"/>
                  </a:lnTo>
                  <a:lnTo>
                    <a:pt x="1828" y="451"/>
                  </a:lnTo>
                  <a:lnTo>
                    <a:pt x="1829" y="451"/>
                  </a:lnTo>
                  <a:lnTo>
                    <a:pt x="1829" y="450"/>
                  </a:lnTo>
                  <a:lnTo>
                    <a:pt x="1829" y="450"/>
                  </a:lnTo>
                  <a:lnTo>
                    <a:pt x="1830" y="451"/>
                  </a:lnTo>
                  <a:lnTo>
                    <a:pt x="1834" y="457"/>
                  </a:lnTo>
                  <a:lnTo>
                    <a:pt x="1838" y="462"/>
                  </a:lnTo>
                  <a:lnTo>
                    <a:pt x="1842" y="468"/>
                  </a:lnTo>
                  <a:lnTo>
                    <a:pt x="1848" y="474"/>
                  </a:lnTo>
                  <a:lnTo>
                    <a:pt x="1853" y="480"/>
                  </a:lnTo>
                  <a:lnTo>
                    <a:pt x="1860" y="486"/>
                  </a:lnTo>
                  <a:lnTo>
                    <a:pt x="1867" y="492"/>
                  </a:lnTo>
                  <a:lnTo>
                    <a:pt x="1874" y="499"/>
                  </a:lnTo>
                  <a:lnTo>
                    <a:pt x="1882" y="505"/>
                  </a:lnTo>
                  <a:lnTo>
                    <a:pt x="1891" y="511"/>
                  </a:lnTo>
                  <a:lnTo>
                    <a:pt x="1900" y="517"/>
                  </a:lnTo>
                  <a:lnTo>
                    <a:pt x="1909" y="524"/>
                  </a:lnTo>
                  <a:lnTo>
                    <a:pt x="1920" y="531"/>
                  </a:lnTo>
                  <a:lnTo>
                    <a:pt x="1930" y="537"/>
                  </a:lnTo>
                  <a:lnTo>
                    <a:pt x="1941" y="544"/>
                  </a:lnTo>
                  <a:lnTo>
                    <a:pt x="1953" y="551"/>
                  </a:lnTo>
                  <a:lnTo>
                    <a:pt x="1956" y="534"/>
                  </a:lnTo>
                  <a:lnTo>
                    <a:pt x="1957" y="526"/>
                  </a:lnTo>
                  <a:lnTo>
                    <a:pt x="1959" y="518"/>
                  </a:lnTo>
                  <a:lnTo>
                    <a:pt x="1960" y="511"/>
                  </a:lnTo>
                  <a:lnTo>
                    <a:pt x="1961" y="503"/>
                  </a:lnTo>
                  <a:lnTo>
                    <a:pt x="1963" y="490"/>
                  </a:lnTo>
                  <a:lnTo>
                    <a:pt x="1965" y="477"/>
                  </a:lnTo>
                  <a:lnTo>
                    <a:pt x="1967" y="466"/>
                  </a:lnTo>
                  <a:lnTo>
                    <a:pt x="1968" y="461"/>
                  </a:lnTo>
                  <a:lnTo>
                    <a:pt x="1969" y="456"/>
                  </a:lnTo>
                  <a:lnTo>
                    <a:pt x="1971" y="448"/>
                  </a:lnTo>
                  <a:lnTo>
                    <a:pt x="1972" y="443"/>
                  </a:lnTo>
                  <a:lnTo>
                    <a:pt x="1973" y="439"/>
                  </a:lnTo>
                  <a:lnTo>
                    <a:pt x="1975" y="433"/>
                  </a:lnTo>
                  <a:lnTo>
                    <a:pt x="1975" y="430"/>
                  </a:lnTo>
                  <a:lnTo>
                    <a:pt x="1976" y="428"/>
                  </a:lnTo>
                  <a:lnTo>
                    <a:pt x="1977" y="425"/>
                  </a:lnTo>
                  <a:lnTo>
                    <a:pt x="1977" y="423"/>
                  </a:lnTo>
                  <a:lnTo>
                    <a:pt x="1978" y="422"/>
                  </a:lnTo>
                  <a:lnTo>
                    <a:pt x="1978" y="420"/>
                  </a:lnTo>
                  <a:lnTo>
                    <a:pt x="1980" y="418"/>
                  </a:lnTo>
                  <a:lnTo>
                    <a:pt x="1980" y="417"/>
                  </a:lnTo>
                  <a:lnTo>
                    <a:pt x="1981" y="417"/>
                  </a:lnTo>
                  <a:lnTo>
                    <a:pt x="1981" y="417"/>
                  </a:lnTo>
                  <a:lnTo>
                    <a:pt x="1982" y="418"/>
                  </a:lnTo>
                  <a:lnTo>
                    <a:pt x="1982" y="422"/>
                  </a:lnTo>
                  <a:lnTo>
                    <a:pt x="1983" y="427"/>
                  </a:lnTo>
                  <a:lnTo>
                    <a:pt x="1985" y="432"/>
                  </a:lnTo>
                  <a:lnTo>
                    <a:pt x="1988" y="438"/>
                  </a:lnTo>
                  <a:lnTo>
                    <a:pt x="1992" y="444"/>
                  </a:lnTo>
                  <a:lnTo>
                    <a:pt x="1997" y="450"/>
                  </a:lnTo>
                  <a:lnTo>
                    <a:pt x="2003" y="457"/>
                  </a:lnTo>
                  <a:lnTo>
                    <a:pt x="2010" y="464"/>
                  </a:lnTo>
                  <a:lnTo>
                    <a:pt x="2018" y="471"/>
                  </a:lnTo>
                  <a:lnTo>
                    <a:pt x="2027" y="479"/>
                  </a:lnTo>
                  <a:lnTo>
                    <a:pt x="2037" y="487"/>
                  </a:lnTo>
                  <a:lnTo>
                    <a:pt x="2048" y="496"/>
                  </a:lnTo>
                  <a:lnTo>
                    <a:pt x="2060" y="505"/>
                  </a:lnTo>
                  <a:lnTo>
                    <a:pt x="2073" y="514"/>
                  </a:lnTo>
                  <a:lnTo>
                    <a:pt x="2087" y="524"/>
                  </a:lnTo>
                  <a:lnTo>
                    <a:pt x="2102" y="534"/>
                  </a:lnTo>
                  <a:lnTo>
                    <a:pt x="2103" y="524"/>
                  </a:lnTo>
                  <a:lnTo>
                    <a:pt x="2105" y="514"/>
                  </a:lnTo>
                  <a:lnTo>
                    <a:pt x="2108" y="496"/>
                  </a:lnTo>
                  <a:lnTo>
                    <a:pt x="2109" y="488"/>
                  </a:lnTo>
                  <a:lnTo>
                    <a:pt x="2110" y="480"/>
                  </a:lnTo>
                  <a:lnTo>
                    <a:pt x="2112" y="472"/>
                  </a:lnTo>
                  <a:lnTo>
                    <a:pt x="2113" y="465"/>
                  </a:lnTo>
                  <a:lnTo>
                    <a:pt x="2114" y="458"/>
                  </a:lnTo>
                  <a:lnTo>
                    <a:pt x="2115" y="451"/>
                  </a:lnTo>
                  <a:lnTo>
                    <a:pt x="2116" y="445"/>
                  </a:lnTo>
                  <a:lnTo>
                    <a:pt x="2118" y="439"/>
                  </a:lnTo>
                  <a:lnTo>
                    <a:pt x="2119" y="434"/>
                  </a:lnTo>
                  <a:lnTo>
                    <a:pt x="2120" y="429"/>
                  </a:lnTo>
                  <a:lnTo>
                    <a:pt x="2120" y="424"/>
                  </a:lnTo>
                  <a:lnTo>
                    <a:pt x="2122" y="420"/>
                  </a:lnTo>
                  <a:lnTo>
                    <a:pt x="2122" y="416"/>
                  </a:lnTo>
                  <a:lnTo>
                    <a:pt x="2123" y="413"/>
                  </a:lnTo>
                  <a:lnTo>
                    <a:pt x="2124" y="410"/>
                  </a:lnTo>
                  <a:lnTo>
                    <a:pt x="2125" y="407"/>
                  </a:lnTo>
                  <a:lnTo>
                    <a:pt x="2126" y="403"/>
                  </a:lnTo>
                  <a:lnTo>
                    <a:pt x="2127" y="401"/>
                  </a:lnTo>
                  <a:lnTo>
                    <a:pt x="2127" y="400"/>
                  </a:lnTo>
                  <a:lnTo>
                    <a:pt x="2128" y="399"/>
                  </a:lnTo>
                  <a:lnTo>
                    <a:pt x="2128" y="399"/>
                  </a:lnTo>
                  <a:lnTo>
                    <a:pt x="2129" y="398"/>
                  </a:lnTo>
                  <a:lnTo>
                    <a:pt x="2129" y="399"/>
                  </a:lnTo>
                  <a:lnTo>
                    <a:pt x="2130" y="400"/>
                  </a:lnTo>
                  <a:lnTo>
                    <a:pt x="2130" y="401"/>
                  </a:lnTo>
                  <a:lnTo>
                    <a:pt x="2131" y="404"/>
                  </a:lnTo>
                  <a:lnTo>
                    <a:pt x="2134" y="411"/>
                  </a:lnTo>
                  <a:lnTo>
                    <a:pt x="2139" y="418"/>
                  </a:lnTo>
                  <a:lnTo>
                    <a:pt x="2143" y="425"/>
                  </a:lnTo>
                  <a:lnTo>
                    <a:pt x="2149" y="432"/>
                  </a:lnTo>
                  <a:lnTo>
                    <a:pt x="2154" y="439"/>
                  </a:lnTo>
                  <a:lnTo>
                    <a:pt x="2160" y="446"/>
                  </a:lnTo>
                  <a:lnTo>
                    <a:pt x="2167" y="453"/>
                  </a:lnTo>
                  <a:lnTo>
                    <a:pt x="2175" y="461"/>
                  </a:lnTo>
                  <a:lnTo>
                    <a:pt x="2182" y="468"/>
                  </a:lnTo>
                  <a:lnTo>
                    <a:pt x="2191" y="475"/>
                  </a:lnTo>
                  <a:lnTo>
                    <a:pt x="2200" y="482"/>
                  </a:lnTo>
                  <a:lnTo>
                    <a:pt x="2209" y="489"/>
                  </a:lnTo>
                  <a:lnTo>
                    <a:pt x="2219" y="496"/>
                  </a:lnTo>
                  <a:lnTo>
                    <a:pt x="2230" y="503"/>
                  </a:lnTo>
                  <a:lnTo>
                    <a:pt x="2241" y="510"/>
                  </a:lnTo>
                  <a:lnTo>
                    <a:pt x="2252" y="518"/>
                  </a:lnTo>
                  <a:lnTo>
                    <a:pt x="2254" y="507"/>
                  </a:lnTo>
                  <a:lnTo>
                    <a:pt x="2256" y="498"/>
                  </a:lnTo>
                  <a:lnTo>
                    <a:pt x="2257" y="488"/>
                  </a:lnTo>
                  <a:lnTo>
                    <a:pt x="2259" y="479"/>
                  </a:lnTo>
                  <a:lnTo>
                    <a:pt x="2260" y="471"/>
                  </a:lnTo>
                  <a:lnTo>
                    <a:pt x="2262" y="463"/>
                  </a:lnTo>
                  <a:lnTo>
                    <a:pt x="2263" y="455"/>
                  </a:lnTo>
                  <a:lnTo>
                    <a:pt x="2265" y="448"/>
                  </a:lnTo>
                  <a:lnTo>
                    <a:pt x="2266" y="441"/>
                  </a:lnTo>
                  <a:lnTo>
                    <a:pt x="2268" y="435"/>
                  </a:lnTo>
                  <a:lnTo>
                    <a:pt x="2269" y="429"/>
                  </a:lnTo>
                  <a:lnTo>
                    <a:pt x="2270" y="423"/>
                  </a:lnTo>
                  <a:lnTo>
                    <a:pt x="2271" y="418"/>
                  </a:lnTo>
                  <a:lnTo>
                    <a:pt x="2273" y="413"/>
                  </a:lnTo>
                  <a:lnTo>
                    <a:pt x="2274" y="409"/>
                  </a:lnTo>
                  <a:lnTo>
                    <a:pt x="2275" y="406"/>
                  </a:lnTo>
                  <a:lnTo>
                    <a:pt x="2276" y="402"/>
                  </a:lnTo>
                  <a:lnTo>
                    <a:pt x="2277" y="399"/>
                  </a:lnTo>
                  <a:lnTo>
                    <a:pt x="2278" y="396"/>
                  </a:lnTo>
                  <a:lnTo>
                    <a:pt x="2278" y="395"/>
                  </a:lnTo>
                  <a:lnTo>
                    <a:pt x="2279" y="394"/>
                  </a:lnTo>
                  <a:lnTo>
                    <a:pt x="2279" y="392"/>
                  </a:lnTo>
                  <a:lnTo>
                    <a:pt x="2280" y="391"/>
                  </a:lnTo>
                  <a:lnTo>
                    <a:pt x="2281" y="390"/>
                  </a:lnTo>
                  <a:lnTo>
                    <a:pt x="2282" y="390"/>
                  </a:lnTo>
                  <a:lnTo>
                    <a:pt x="2282" y="390"/>
                  </a:lnTo>
                  <a:lnTo>
                    <a:pt x="2283" y="390"/>
                  </a:lnTo>
                  <a:lnTo>
                    <a:pt x="2283" y="391"/>
                  </a:lnTo>
                  <a:lnTo>
                    <a:pt x="2284" y="392"/>
                  </a:lnTo>
                  <a:lnTo>
                    <a:pt x="2284" y="394"/>
                  </a:lnTo>
                  <a:lnTo>
                    <a:pt x="2284" y="396"/>
                  </a:lnTo>
                  <a:lnTo>
                    <a:pt x="2284" y="397"/>
                  </a:lnTo>
                  <a:lnTo>
                    <a:pt x="2284" y="399"/>
                  </a:lnTo>
                  <a:lnTo>
                    <a:pt x="2285" y="402"/>
                  </a:lnTo>
                  <a:lnTo>
                    <a:pt x="2286" y="405"/>
                  </a:lnTo>
                  <a:lnTo>
                    <a:pt x="2287" y="408"/>
                  </a:lnTo>
                  <a:lnTo>
                    <a:pt x="2288" y="410"/>
                  </a:lnTo>
                  <a:lnTo>
                    <a:pt x="2290" y="412"/>
                  </a:lnTo>
                  <a:lnTo>
                    <a:pt x="2294" y="417"/>
                  </a:lnTo>
                  <a:lnTo>
                    <a:pt x="2295" y="419"/>
                  </a:lnTo>
                  <a:lnTo>
                    <a:pt x="2298" y="422"/>
                  </a:lnTo>
                  <a:lnTo>
                    <a:pt x="2303" y="428"/>
                  </a:lnTo>
                  <a:lnTo>
                    <a:pt x="2309" y="434"/>
                  </a:lnTo>
                  <a:lnTo>
                    <a:pt x="2316" y="440"/>
                  </a:lnTo>
                  <a:lnTo>
                    <a:pt x="2324" y="447"/>
                  </a:lnTo>
                  <a:lnTo>
                    <a:pt x="2328" y="451"/>
                  </a:lnTo>
                  <a:lnTo>
                    <a:pt x="2333" y="455"/>
                  </a:lnTo>
                  <a:lnTo>
                    <a:pt x="2342" y="463"/>
                  </a:lnTo>
                  <a:lnTo>
                    <a:pt x="2353" y="471"/>
                  </a:lnTo>
                  <a:lnTo>
                    <a:pt x="2364" y="480"/>
                  </a:lnTo>
                  <a:lnTo>
                    <a:pt x="2377" y="489"/>
                  </a:lnTo>
                  <a:lnTo>
                    <a:pt x="2383" y="494"/>
                  </a:lnTo>
                  <a:lnTo>
                    <a:pt x="2390" y="499"/>
                  </a:lnTo>
                  <a:lnTo>
                    <a:pt x="2404" y="510"/>
                  </a:lnTo>
                  <a:lnTo>
                    <a:pt x="2407" y="491"/>
                  </a:lnTo>
                  <a:lnTo>
                    <a:pt x="2409" y="482"/>
                  </a:lnTo>
                  <a:lnTo>
                    <a:pt x="2410" y="473"/>
                  </a:lnTo>
                  <a:lnTo>
                    <a:pt x="2412" y="465"/>
                  </a:lnTo>
                  <a:lnTo>
                    <a:pt x="2413" y="457"/>
                  </a:lnTo>
                  <a:lnTo>
                    <a:pt x="2414" y="450"/>
                  </a:lnTo>
                  <a:lnTo>
                    <a:pt x="2416" y="443"/>
                  </a:lnTo>
                  <a:lnTo>
                    <a:pt x="2417" y="436"/>
                  </a:lnTo>
                  <a:lnTo>
                    <a:pt x="2418" y="430"/>
                  </a:lnTo>
                  <a:lnTo>
                    <a:pt x="2419" y="424"/>
                  </a:lnTo>
                  <a:lnTo>
                    <a:pt x="2420" y="418"/>
                  </a:lnTo>
                  <a:lnTo>
                    <a:pt x="2421" y="413"/>
                  </a:lnTo>
                  <a:lnTo>
                    <a:pt x="2422" y="408"/>
                  </a:lnTo>
                  <a:lnTo>
                    <a:pt x="2423" y="404"/>
                  </a:lnTo>
                  <a:lnTo>
                    <a:pt x="2424" y="400"/>
                  </a:lnTo>
                  <a:lnTo>
                    <a:pt x="2425" y="396"/>
                  </a:lnTo>
                  <a:lnTo>
                    <a:pt x="2426" y="393"/>
                  </a:lnTo>
                  <a:lnTo>
                    <a:pt x="2426" y="390"/>
                  </a:lnTo>
                  <a:lnTo>
                    <a:pt x="2427" y="388"/>
                  </a:lnTo>
                  <a:lnTo>
                    <a:pt x="2429" y="384"/>
                  </a:lnTo>
                  <a:lnTo>
                    <a:pt x="2430" y="382"/>
                  </a:lnTo>
                  <a:lnTo>
                    <a:pt x="2431" y="380"/>
                  </a:lnTo>
                  <a:lnTo>
                    <a:pt x="2431" y="381"/>
                  </a:lnTo>
                  <a:lnTo>
                    <a:pt x="2431" y="381"/>
                  </a:lnTo>
                  <a:lnTo>
                    <a:pt x="2432" y="382"/>
                  </a:lnTo>
                  <a:lnTo>
                    <a:pt x="2432" y="383"/>
                  </a:lnTo>
                  <a:lnTo>
                    <a:pt x="2432" y="385"/>
                  </a:lnTo>
                  <a:lnTo>
                    <a:pt x="2433" y="387"/>
                  </a:lnTo>
                  <a:lnTo>
                    <a:pt x="2437" y="395"/>
                  </a:lnTo>
                  <a:lnTo>
                    <a:pt x="2442" y="402"/>
                  </a:lnTo>
                  <a:lnTo>
                    <a:pt x="2447" y="410"/>
                  </a:lnTo>
                  <a:lnTo>
                    <a:pt x="2452" y="417"/>
                  </a:lnTo>
                  <a:lnTo>
                    <a:pt x="2458" y="424"/>
                  </a:lnTo>
                  <a:lnTo>
                    <a:pt x="2465" y="432"/>
                  </a:lnTo>
                  <a:lnTo>
                    <a:pt x="2472" y="439"/>
                  </a:lnTo>
                  <a:lnTo>
                    <a:pt x="2479" y="446"/>
                  </a:lnTo>
                  <a:lnTo>
                    <a:pt x="2486" y="453"/>
                  </a:lnTo>
                  <a:lnTo>
                    <a:pt x="2494" y="460"/>
                  </a:lnTo>
                  <a:lnTo>
                    <a:pt x="2503" y="466"/>
                  </a:lnTo>
                  <a:lnTo>
                    <a:pt x="2512" y="473"/>
                  </a:lnTo>
                  <a:lnTo>
                    <a:pt x="2521" y="480"/>
                  </a:lnTo>
                  <a:lnTo>
                    <a:pt x="2531" y="487"/>
                  </a:lnTo>
                  <a:lnTo>
                    <a:pt x="2541" y="493"/>
                  </a:lnTo>
                  <a:lnTo>
                    <a:pt x="2552" y="500"/>
                  </a:lnTo>
                  <a:lnTo>
                    <a:pt x="2552" y="432"/>
                  </a:lnTo>
                  <a:lnTo>
                    <a:pt x="2540" y="423"/>
                  </a:lnTo>
                  <a:lnTo>
                    <a:pt x="2535" y="419"/>
                  </a:lnTo>
                  <a:lnTo>
                    <a:pt x="2529" y="415"/>
                  </a:lnTo>
                  <a:lnTo>
                    <a:pt x="2518" y="406"/>
                  </a:lnTo>
                  <a:lnTo>
                    <a:pt x="2508" y="398"/>
                  </a:lnTo>
                  <a:lnTo>
                    <a:pt x="2499" y="389"/>
                  </a:lnTo>
                  <a:lnTo>
                    <a:pt x="2489" y="379"/>
                  </a:lnTo>
                  <a:lnTo>
                    <a:pt x="2485" y="375"/>
                  </a:lnTo>
                  <a:lnTo>
                    <a:pt x="2481" y="370"/>
                  </a:lnTo>
                  <a:lnTo>
                    <a:pt x="2473" y="361"/>
                  </a:lnTo>
                  <a:lnTo>
                    <a:pt x="2465" y="351"/>
                  </a:lnTo>
                  <a:lnTo>
                    <a:pt x="2461" y="346"/>
                  </a:lnTo>
                  <a:lnTo>
                    <a:pt x="2458" y="342"/>
                  </a:lnTo>
                  <a:lnTo>
                    <a:pt x="2451" y="332"/>
                  </a:lnTo>
                  <a:lnTo>
                    <a:pt x="2445" y="322"/>
                  </a:lnTo>
                  <a:lnTo>
                    <a:pt x="2440" y="311"/>
                  </a:lnTo>
                  <a:lnTo>
                    <a:pt x="2435" y="301"/>
                  </a:lnTo>
                  <a:lnTo>
                    <a:pt x="2431" y="291"/>
                  </a:lnTo>
                  <a:lnTo>
                    <a:pt x="2427" y="280"/>
                  </a:lnTo>
                  <a:lnTo>
                    <a:pt x="2408" y="443"/>
                  </a:lnTo>
                  <a:lnTo>
                    <a:pt x="2364" y="413"/>
                  </a:lnTo>
                  <a:lnTo>
                    <a:pt x="2357" y="406"/>
                  </a:lnTo>
                  <a:lnTo>
                    <a:pt x="2350" y="400"/>
                  </a:lnTo>
                  <a:lnTo>
                    <a:pt x="2343" y="393"/>
                  </a:lnTo>
                  <a:lnTo>
                    <a:pt x="2337" y="386"/>
                  </a:lnTo>
                  <a:lnTo>
                    <a:pt x="2330" y="379"/>
                  </a:lnTo>
                  <a:lnTo>
                    <a:pt x="2324" y="372"/>
                  </a:lnTo>
                  <a:lnTo>
                    <a:pt x="2318" y="364"/>
                  </a:lnTo>
                  <a:lnTo>
                    <a:pt x="2313" y="357"/>
                  </a:lnTo>
                  <a:lnTo>
                    <a:pt x="2307" y="349"/>
                  </a:lnTo>
                  <a:lnTo>
                    <a:pt x="2302" y="342"/>
                  </a:lnTo>
                  <a:lnTo>
                    <a:pt x="2297" y="334"/>
                  </a:lnTo>
                  <a:lnTo>
                    <a:pt x="2292" y="326"/>
                  </a:lnTo>
                  <a:lnTo>
                    <a:pt x="2288" y="318"/>
                  </a:lnTo>
                  <a:lnTo>
                    <a:pt x="2283" y="310"/>
                  </a:lnTo>
                  <a:lnTo>
                    <a:pt x="2279" y="302"/>
                  </a:lnTo>
                  <a:lnTo>
                    <a:pt x="2276" y="294"/>
                  </a:lnTo>
                  <a:lnTo>
                    <a:pt x="2258" y="456"/>
                  </a:lnTo>
                  <a:lnTo>
                    <a:pt x="2200" y="412"/>
                  </a:lnTo>
                  <a:lnTo>
                    <a:pt x="2187" y="399"/>
                  </a:lnTo>
                  <a:lnTo>
                    <a:pt x="2181" y="393"/>
                  </a:lnTo>
                  <a:lnTo>
                    <a:pt x="2175" y="386"/>
                  </a:lnTo>
                  <a:lnTo>
                    <a:pt x="2164" y="373"/>
                  </a:lnTo>
                  <a:lnTo>
                    <a:pt x="2154" y="360"/>
                  </a:lnTo>
                  <a:lnTo>
                    <a:pt x="2145" y="346"/>
                  </a:lnTo>
                  <a:lnTo>
                    <a:pt x="2140" y="339"/>
                  </a:lnTo>
                  <a:lnTo>
                    <a:pt x="2137" y="333"/>
                  </a:lnTo>
                  <a:lnTo>
                    <a:pt x="2133" y="326"/>
                  </a:lnTo>
                  <a:lnTo>
                    <a:pt x="2130" y="319"/>
                  </a:lnTo>
                  <a:lnTo>
                    <a:pt x="2125" y="305"/>
                  </a:lnTo>
                  <a:lnTo>
                    <a:pt x="2107" y="473"/>
                  </a:lnTo>
                  <a:lnTo>
                    <a:pt x="2050" y="432"/>
                  </a:lnTo>
                  <a:lnTo>
                    <a:pt x="2038" y="419"/>
                  </a:lnTo>
                  <a:lnTo>
                    <a:pt x="2027" y="406"/>
                  </a:lnTo>
                  <a:lnTo>
                    <a:pt x="2016" y="393"/>
                  </a:lnTo>
                  <a:lnTo>
                    <a:pt x="2007" y="380"/>
                  </a:lnTo>
                  <a:lnTo>
                    <a:pt x="2002" y="373"/>
                  </a:lnTo>
                  <a:lnTo>
                    <a:pt x="1998" y="366"/>
                  </a:lnTo>
                  <a:lnTo>
                    <a:pt x="1994" y="359"/>
                  </a:lnTo>
                  <a:lnTo>
                    <a:pt x="1990" y="352"/>
                  </a:lnTo>
                  <a:lnTo>
                    <a:pt x="1986" y="345"/>
                  </a:lnTo>
                  <a:lnTo>
                    <a:pt x="1983" y="338"/>
                  </a:lnTo>
                  <a:lnTo>
                    <a:pt x="1980" y="331"/>
                  </a:lnTo>
                  <a:lnTo>
                    <a:pt x="1977" y="324"/>
                  </a:lnTo>
                  <a:lnTo>
                    <a:pt x="1957" y="498"/>
                  </a:lnTo>
                  <a:lnTo>
                    <a:pt x="1902" y="458"/>
                  </a:lnTo>
                  <a:close/>
                </a:path>
              </a:pathLst>
            </a:custGeom>
            <a:solidFill>
              <a:srgbClr val="0066CC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Line 68">
              <a:extLst>
                <a:ext uri="{FF2B5EF4-FFF2-40B4-BE49-F238E27FC236}">
                  <a16:creationId xmlns:a16="http://schemas.microsoft.com/office/drawing/2014/main" id="{CC36DEE1-8944-FB2A-E25A-703BB1BD7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83925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Line 69">
              <a:extLst>
                <a:ext uri="{FF2B5EF4-FFF2-40B4-BE49-F238E27FC236}">
                  <a16:creationId xmlns:a16="http://schemas.microsoft.com/office/drawing/2014/main" id="{6B29F194-ABDC-1511-21BD-6E7D439EDC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23638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Line 70">
              <a:extLst>
                <a:ext uri="{FF2B5EF4-FFF2-40B4-BE49-F238E27FC236}">
                  <a16:creationId xmlns:a16="http://schemas.microsoft.com/office/drawing/2014/main" id="{23538C30-32B4-1A56-5D30-C79C9871F6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29838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Line 71">
              <a:extLst>
                <a:ext uri="{FF2B5EF4-FFF2-40B4-BE49-F238E27FC236}">
                  <a16:creationId xmlns:a16="http://schemas.microsoft.com/office/drawing/2014/main" id="{F0386D0D-4D20-76BB-632B-4B76BFDBD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67963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Line 72">
              <a:extLst>
                <a:ext uri="{FF2B5EF4-FFF2-40B4-BE49-F238E27FC236}">
                  <a16:creationId xmlns:a16="http://schemas.microsoft.com/office/drawing/2014/main" id="{257AF850-A9F8-0FE9-50F7-60F66DBD34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45800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Line 73">
              <a:extLst>
                <a:ext uri="{FF2B5EF4-FFF2-40B4-BE49-F238E27FC236}">
                  <a16:creationId xmlns:a16="http://schemas.microsoft.com/office/drawing/2014/main" id="{2042F8B8-B20A-F92E-9FE4-F25D096237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7675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Line 74">
              <a:extLst>
                <a:ext uri="{FF2B5EF4-FFF2-40B4-BE49-F238E27FC236}">
                  <a16:creationId xmlns:a16="http://schemas.microsoft.com/office/drawing/2014/main" id="{664D109A-4818-95DD-F5DE-B5C14444D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0363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Line 75">
              <a:extLst>
                <a:ext uri="{FF2B5EF4-FFF2-40B4-BE49-F238E27FC236}">
                  <a16:creationId xmlns:a16="http://schemas.microsoft.com/office/drawing/2014/main" id="{3EC600FB-DF04-8CA7-9A03-A7B7E12F16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42238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Line 76">
              <a:extLst>
                <a:ext uri="{FF2B5EF4-FFF2-40B4-BE49-F238E27FC236}">
                  <a16:creationId xmlns:a16="http://schemas.microsoft.com/office/drawing/2014/main" id="{F4C64541-C2D6-66DF-0E85-ADACEC3F8A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20075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Line 77">
              <a:extLst>
                <a:ext uri="{FF2B5EF4-FFF2-40B4-BE49-F238E27FC236}">
                  <a16:creationId xmlns:a16="http://schemas.microsoft.com/office/drawing/2014/main" id="{DAB6D91D-D736-FF8A-99C2-7C5907528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4400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Line 78">
              <a:extLst>
                <a:ext uri="{FF2B5EF4-FFF2-40B4-BE49-F238E27FC236}">
                  <a16:creationId xmlns:a16="http://schemas.microsoft.com/office/drawing/2014/main" id="{950E6907-C072-AD39-32B1-EF13E0C0EF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2525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Line 79">
              <a:extLst>
                <a:ext uri="{FF2B5EF4-FFF2-40B4-BE49-F238E27FC236}">
                  <a16:creationId xmlns:a16="http://schemas.microsoft.com/office/drawing/2014/main" id="{7308E933-FA18-9822-D752-90E453B14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6313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Line 80">
              <a:extLst>
                <a:ext uri="{FF2B5EF4-FFF2-40B4-BE49-F238E27FC236}">
                  <a16:creationId xmlns:a16="http://schemas.microsoft.com/office/drawing/2014/main" id="{78CCDCF4-8826-488B-B13B-7761068DC6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52000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Line 81">
              <a:extLst>
                <a:ext uri="{FF2B5EF4-FFF2-40B4-BE49-F238E27FC236}">
                  <a16:creationId xmlns:a16="http://schemas.microsoft.com/office/drawing/2014/main" id="{201D9390-36C1-AC01-0045-7950C8A6EF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13875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Line 82">
              <a:extLst>
                <a:ext uri="{FF2B5EF4-FFF2-40B4-BE49-F238E27FC236}">
                  <a16:creationId xmlns:a16="http://schemas.microsoft.com/office/drawing/2014/main" id="{C5821846-FF93-9D05-FB0F-43794800D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4163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Line 83">
              <a:extLst>
                <a:ext uri="{FF2B5EF4-FFF2-40B4-BE49-F238E27FC236}">
                  <a16:creationId xmlns:a16="http://schemas.microsoft.com/office/drawing/2014/main" id="{49383D31-F53E-1747-E4F0-583C6ADD22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96325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Line 84">
              <a:extLst>
                <a:ext uri="{FF2B5EF4-FFF2-40B4-BE49-F238E27FC236}">
                  <a16:creationId xmlns:a16="http://schemas.microsoft.com/office/drawing/2014/main" id="{AF36476A-C2C8-D5A6-5DC7-7773B31E0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58200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Line 85">
              <a:extLst>
                <a:ext uri="{FF2B5EF4-FFF2-40B4-BE49-F238E27FC236}">
                  <a16:creationId xmlns:a16="http://schemas.microsoft.com/office/drawing/2014/main" id="{61D1EE50-3001-E974-A843-64D025613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36038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Line 86">
              <a:extLst>
                <a:ext uri="{FF2B5EF4-FFF2-40B4-BE49-F238E27FC236}">
                  <a16:creationId xmlns:a16="http://schemas.microsoft.com/office/drawing/2014/main" id="{06175ED0-4EAF-F018-CE4C-81FEEE52E1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90125" y="3650663"/>
              <a:ext cx="0" cy="100013"/>
            </a:xfrm>
            <a:prstGeom prst="line">
              <a:avLst/>
            </a:prstGeom>
            <a:noFill/>
            <a:ln w="22225">
              <a:solidFill>
                <a:srgbClr val="CC3333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Rectangle 87">
              <a:extLst>
                <a:ext uri="{FF2B5EF4-FFF2-40B4-BE49-F238E27FC236}">
                  <a16:creationId xmlns:a16="http://schemas.microsoft.com/office/drawing/2014/main" id="{8A52A3FB-EDE6-83E8-5BBA-8295868FE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1799" y="3763376"/>
              <a:ext cx="30617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300 mg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QW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kumimoji="0" lang="fr-FR" altLang="fr-FR" sz="800" b="0" i="0" u="none" strike="noStrike" cap="none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from</a:t>
              </a:r>
              <a:br>
                <a:rPr lang="fr-FR" altLang="fr-FR" sz="80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D8)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88">
              <a:extLst>
                <a:ext uri="{FF2B5EF4-FFF2-40B4-BE49-F238E27FC236}">
                  <a16:creationId xmlns:a16="http://schemas.microsoft.com/office/drawing/2014/main" id="{F14BC3E0-7B1C-C533-2872-2574CC0E4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8317" y="3763376"/>
              <a:ext cx="30617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600 mg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QD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(Days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1-2)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CB54BDF8-456C-D64F-B583-8B727616F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334" y="3619548"/>
              <a:ext cx="52257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LEN dosing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90">
              <a:extLst>
                <a:ext uri="{FF2B5EF4-FFF2-40B4-BE49-F238E27FC236}">
                  <a16:creationId xmlns:a16="http://schemas.microsoft.com/office/drawing/2014/main" id="{39751F32-C4CC-D59A-ADF8-52B7CAA42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881" y="1867083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91">
              <a:extLst>
                <a:ext uri="{FF2B5EF4-FFF2-40B4-BE49-F238E27FC236}">
                  <a16:creationId xmlns:a16="http://schemas.microsoft.com/office/drawing/2014/main" id="{A590A114-3763-E67B-20A5-C7C631C5C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881" y="2219508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92">
              <a:extLst>
                <a:ext uri="{FF2B5EF4-FFF2-40B4-BE49-F238E27FC236}">
                  <a16:creationId xmlns:a16="http://schemas.microsoft.com/office/drawing/2014/main" id="{7130A2F5-9186-BB03-CACA-0573B878E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881" y="2571933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93">
              <a:extLst>
                <a:ext uri="{FF2B5EF4-FFF2-40B4-BE49-F238E27FC236}">
                  <a16:creationId xmlns:a16="http://schemas.microsoft.com/office/drawing/2014/main" id="{2550BA0D-7115-7FD1-651D-83654B23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881" y="2922771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94">
              <a:extLst>
                <a:ext uri="{FF2B5EF4-FFF2-40B4-BE49-F238E27FC236}">
                  <a16:creationId xmlns:a16="http://schemas.microsoft.com/office/drawing/2014/main" id="{87ABB5BB-9B0C-060C-0539-70378928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8589" y="3273608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95">
              <a:extLst>
                <a:ext uri="{FF2B5EF4-FFF2-40B4-BE49-F238E27FC236}">
                  <a16:creationId xmlns:a16="http://schemas.microsoft.com/office/drawing/2014/main" id="{3AC96DA8-5EE8-2A6F-62BD-AA206EE1A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818" y="3386956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96">
              <a:extLst>
                <a:ext uri="{FF2B5EF4-FFF2-40B4-BE49-F238E27FC236}">
                  <a16:creationId xmlns:a16="http://schemas.microsoft.com/office/drawing/2014/main" id="{C8ADF138-8B15-DEA8-2059-3CD435096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3840" y="3479031"/>
              <a:ext cx="6187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Study week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97">
              <a:extLst>
                <a:ext uri="{FF2B5EF4-FFF2-40B4-BE49-F238E27FC236}">
                  <a16:creationId xmlns:a16="http://schemas.microsoft.com/office/drawing/2014/main" id="{97164C8A-75EC-7A6F-3383-25BB245E8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6873" y="3098983"/>
              <a:ext cx="78867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IQ4 (15.5 ng/mL)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98">
              <a:extLst>
                <a:ext uri="{FF2B5EF4-FFF2-40B4-BE49-F238E27FC236}">
                  <a16:creationId xmlns:a16="http://schemas.microsoft.com/office/drawing/2014/main" id="{6109C525-992B-00AA-0045-2674E9EB4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022" y="3386956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99">
              <a:extLst>
                <a:ext uri="{FF2B5EF4-FFF2-40B4-BE49-F238E27FC236}">
                  <a16:creationId xmlns:a16="http://schemas.microsoft.com/office/drawing/2014/main" id="{A25B5230-33DE-94C5-BF13-E681EDA9F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4147" y="3386956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00">
              <a:extLst>
                <a:ext uri="{FF2B5EF4-FFF2-40B4-BE49-F238E27FC236}">
                  <a16:creationId xmlns:a16="http://schemas.microsoft.com/office/drawing/2014/main" id="{A457BBD4-459E-4C16-1F36-987CB17CE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2272" y="3386956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01">
              <a:extLst>
                <a:ext uri="{FF2B5EF4-FFF2-40B4-BE49-F238E27FC236}">
                  <a16:creationId xmlns:a16="http://schemas.microsoft.com/office/drawing/2014/main" id="{96CCB3E7-F53C-05B9-07BC-7326E9FE3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1984" y="3386956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02">
              <a:extLst>
                <a:ext uri="{FF2B5EF4-FFF2-40B4-BE49-F238E27FC236}">
                  <a16:creationId xmlns:a16="http://schemas.microsoft.com/office/drawing/2014/main" id="{EE81BFD0-C808-9A8F-277D-72514A41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109" y="3386956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03">
              <a:extLst>
                <a:ext uri="{FF2B5EF4-FFF2-40B4-BE49-F238E27FC236}">
                  <a16:creationId xmlns:a16="http://schemas.microsoft.com/office/drawing/2014/main" id="{53BBC05E-1B72-DD7E-EAB6-F5220B3F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9822" y="3386956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04">
              <a:extLst>
                <a:ext uri="{FF2B5EF4-FFF2-40B4-BE49-F238E27FC236}">
                  <a16:creationId xmlns:a16="http://schemas.microsoft.com/office/drawing/2014/main" id="{F1B60232-1733-1BD2-90A7-678A0CA95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7947" y="3386956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05">
              <a:extLst>
                <a:ext uri="{FF2B5EF4-FFF2-40B4-BE49-F238E27FC236}">
                  <a16:creationId xmlns:a16="http://schemas.microsoft.com/office/drawing/2014/main" id="{EB8CD7DF-A0F7-942D-7044-7DFEC7BB6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6072" y="3386956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06">
              <a:extLst>
                <a:ext uri="{FF2B5EF4-FFF2-40B4-BE49-F238E27FC236}">
                  <a16:creationId xmlns:a16="http://schemas.microsoft.com/office/drawing/2014/main" id="{A89DC1B3-FE29-4D42-3927-7E59923D5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784" y="3386956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07">
              <a:extLst>
                <a:ext uri="{FF2B5EF4-FFF2-40B4-BE49-F238E27FC236}">
                  <a16:creationId xmlns:a16="http://schemas.microsoft.com/office/drawing/2014/main" id="{C2313EEA-C55E-D107-0948-B800E523C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3909" y="3386956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08">
              <a:extLst>
                <a:ext uri="{FF2B5EF4-FFF2-40B4-BE49-F238E27FC236}">
                  <a16:creationId xmlns:a16="http://schemas.microsoft.com/office/drawing/2014/main" id="{14698FF0-0FC3-E3FC-5E35-4E87CF686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4768" y="3386956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09">
              <a:extLst>
                <a:ext uri="{FF2B5EF4-FFF2-40B4-BE49-F238E27FC236}">
                  <a16:creationId xmlns:a16="http://schemas.microsoft.com/office/drawing/2014/main" id="{29372CA0-C58E-450C-FACD-4D5AA443C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893" y="3386956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11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70" name="Rectangle 110">
              <a:extLst>
                <a:ext uri="{FF2B5EF4-FFF2-40B4-BE49-F238E27FC236}">
                  <a16:creationId xmlns:a16="http://schemas.microsoft.com/office/drawing/2014/main" id="{00887A26-6555-FE5F-8835-762680B73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1018" y="3386956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12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71" name="Rectangle 111">
              <a:extLst>
                <a:ext uri="{FF2B5EF4-FFF2-40B4-BE49-F238E27FC236}">
                  <a16:creationId xmlns:a16="http://schemas.microsoft.com/office/drawing/2014/main" id="{F04C2B17-CDD2-3371-ACC4-D4308D3C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0731" y="3386956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13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12">
              <a:extLst>
                <a:ext uri="{FF2B5EF4-FFF2-40B4-BE49-F238E27FC236}">
                  <a16:creationId xmlns:a16="http://schemas.microsoft.com/office/drawing/2014/main" id="{1B34434B-65D9-3B0B-2FC9-E8E379750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856" y="3386956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13">
              <a:extLst>
                <a:ext uri="{FF2B5EF4-FFF2-40B4-BE49-F238E27FC236}">
                  <a16:creationId xmlns:a16="http://schemas.microsoft.com/office/drawing/2014/main" id="{56EDE734-CE79-5DB3-B193-B909E76E8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8568" y="3386956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15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14">
              <a:extLst>
                <a:ext uri="{FF2B5EF4-FFF2-40B4-BE49-F238E27FC236}">
                  <a16:creationId xmlns:a16="http://schemas.microsoft.com/office/drawing/2014/main" id="{21B1ADCD-83A4-F586-4D0F-0BA14B6CE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6693" y="3386956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66" name="Groupe 265">
              <a:extLst>
                <a:ext uri="{FF2B5EF4-FFF2-40B4-BE49-F238E27FC236}">
                  <a16:creationId xmlns:a16="http://schemas.microsoft.com/office/drawing/2014/main" id="{DBE6889E-B248-95DF-2874-38257F28D2F5}"/>
                </a:ext>
              </a:extLst>
            </p:cNvPr>
            <p:cNvGrpSpPr/>
            <p:nvPr/>
          </p:nvGrpSpPr>
          <p:grpSpPr>
            <a:xfrm>
              <a:off x="7234238" y="1935981"/>
              <a:ext cx="4090987" cy="1436688"/>
              <a:chOff x="7234238" y="1828801"/>
              <a:chExt cx="4090987" cy="1436688"/>
            </a:xfrm>
          </p:grpSpPr>
          <p:sp>
            <p:nvSpPr>
              <p:cNvPr id="175" name="Line 115">
                <a:extLst>
                  <a:ext uri="{FF2B5EF4-FFF2-40B4-BE49-F238E27FC236}">
                    <a16:creationId xmlns:a16="http://schemas.microsoft.com/office/drawing/2014/main" id="{F2AF583C-5A4F-D599-BD33-A6D6B8C08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83925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Freeform 116">
                <a:extLst>
                  <a:ext uri="{FF2B5EF4-FFF2-40B4-BE49-F238E27FC236}">
                    <a16:creationId xmlns:a16="http://schemas.microsoft.com/office/drawing/2014/main" id="{105CD9C2-08CD-7967-A062-53B7FC245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3925" y="3235326"/>
                <a:ext cx="241300" cy="30163"/>
              </a:xfrm>
              <a:custGeom>
                <a:avLst/>
                <a:gdLst>
                  <a:gd name="T0" fmla="*/ 0 w 152"/>
                  <a:gd name="T1" fmla="*/ 0 h 19"/>
                  <a:gd name="T2" fmla="*/ 152 w 152"/>
                  <a:gd name="T3" fmla="*/ 0 h 19"/>
                  <a:gd name="T4" fmla="*/ 152 w 152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19">
                    <a:moveTo>
                      <a:pt x="0" y="0"/>
                    </a:moveTo>
                    <a:lnTo>
                      <a:pt x="152" y="0"/>
                    </a:lnTo>
                    <a:lnTo>
                      <a:pt x="152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Line 117">
                <a:extLst>
                  <a:ext uri="{FF2B5EF4-FFF2-40B4-BE49-F238E27FC236}">
                    <a16:creationId xmlns:a16="http://schemas.microsoft.com/office/drawing/2014/main" id="{03EBAF4D-53C8-74B6-C6E9-7D5295904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07675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Line 118">
                <a:extLst>
                  <a:ext uri="{FF2B5EF4-FFF2-40B4-BE49-F238E27FC236}">
                    <a16:creationId xmlns:a16="http://schemas.microsoft.com/office/drawing/2014/main" id="{526A439E-69A5-598A-74BB-020A6F8CD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07675" y="3235326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Line 119">
                <a:extLst>
                  <a:ext uri="{FF2B5EF4-FFF2-40B4-BE49-F238E27FC236}">
                    <a16:creationId xmlns:a16="http://schemas.microsoft.com/office/drawing/2014/main" id="{3F02E357-BDE7-CB89-A61F-1E7AE2FDA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45800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Line 120">
                <a:extLst>
                  <a:ext uri="{FF2B5EF4-FFF2-40B4-BE49-F238E27FC236}">
                    <a16:creationId xmlns:a16="http://schemas.microsoft.com/office/drawing/2014/main" id="{A48CDB78-6B64-8F3D-07DF-4EF925125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29838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Line 121">
                <a:extLst>
                  <a:ext uri="{FF2B5EF4-FFF2-40B4-BE49-F238E27FC236}">
                    <a16:creationId xmlns:a16="http://schemas.microsoft.com/office/drawing/2014/main" id="{F31FDF54-DA97-40CA-E4EA-D3DDE67D3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67963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Line 122">
                <a:extLst>
                  <a:ext uri="{FF2B5EF4-FFF2-40B4-BE49-F238E27FC236}">
                    <a16:creationId xmlns:a16="http://schemas.microsoft.com/office/drawing/2014/main" id="{482DF645-61C4-7C11-F479-AB5173268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29838" y="3235326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Line 123">
                <a:extLst>
                  <a:ext uri="{FF2B5EF4-FFF2-40B4-BE49-F238E27FC236}">
                    <a16:creationId xmlns:a16="http://schemas.microsoft.com/office/drawing/2014/main" id="{7D075297-643E-3B59-6A1B-6DC878BB4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367963" y="3235326"/>
                <a:ext cx="239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Line 124">
                <a:extLst>
                  <a:ext uri="{FF2B5EF4-FFF2-40B4-BE49-F238E27FC236}">
                    <a16:creationId xmlns:a16="http://schemas.microsoft.com/office/drawing/2014/main" id="{7FB795FA-4511-8AA6-F573-5B2CC9E9B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45800" y="3235326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Line 125">
                <a:extLst>
                  <a:ext uri="{FF2B5EF4-FFF2-40B4-BE49-F238E27FC236}">
                    <a16:creationId xmlns:a16="http://schemas.microsoft.com/office/drawing/2014/main" id="{D11C4834-1CA4-9F28-D692-27A673716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4238" y="2181226"/>
                <a:ext cx="301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Freeform 126">
                <a:extLst>
                  <a:ext uri="{FF2B5EF4-FFF2-40B4-BE49-F238E27FC236}">
                    <a16:creationId xmlns:a16="http://schemas.microsoft.com/office/drawing/2014/main" id="{099A420B-08FA-2272-1B3F-784DC4A4F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4238" y="1828801"/>
                <a:ext cx="30162" cy="352425"/>
              </a:xfrm>
              <a:custGeom>
                <a:avLst/>
                <a:gdLst>
                  <a:gd name="T0" fmla="*/ 19 w 19"/>
                  <a:gd name="T1" fmla="*/ 222 h 222"/>
                  <a:gd name="T2" fmla="*/ 19 w 19"/>
                  <a:gd name="T3" fmla="*/ 0 h 222"/>
                  <a:gd name="T4" fmla="*/ 0 w 19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22">
                    <a:moveTo>
                      <a:pt x="19" y="222"/>
                    </a:move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Line 127">
                <a:extLst>
                  <a:ext uri="{FF2B5EF4-FFF2-40B4-BE49-F238E27FC236}">
                    <a16:creationId xmlns:a16="http://schemas.microsoft.com/office/drawing/2014/main" id="{E9996344-D0B8-C782-1EAC-7F665A7CF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4238" y="2533651"/>
                <a:ext cx="301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Line 128">
                <a:extLst>
                  <a:ext uri="{FF2B5EF4-FFF2-40B4-BE49-F238E27FC236}">
                    <a16:creationId xmlns:a16="http://schemas.microsoft.com/office/drawing/2014/main" id="{25C3128F-DB0E-65FB-F67C-AE1114C9E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4400" y="2181226"/>
                <a:ext cx="0" cy="3524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Line 129">
                <a:extLst>
                  <a:ext uri="{FF2B5EF4-FFF2-40B4-BE49-F238E27FC236}">
                    <a16:creationId xmlns:a16="http://schemas.microsoft.com/office/drawing/2014/main" id="{441039B3-FAF9-F156-0FF4-73144CFE4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20075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Line 130">
                <a:extLst>
                  <a:ext uri="{FF2B5EF4-FFF2-40B4-BE49-F238E27FC236}">
                    <a16:creationId xmlns:a16="http://schemas.microsoft.com/office/drawing/2014/main" id="{B3B20A6E-C8F3-2536-C9E6-5C518C2B1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42238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Line 131">
                <a:extLst>
                  <a:ext uri="{FF2B5EF4-FFF2-40B4-BE49-F238E27FC236}">
                    <a16:creationId xmlns:a16="http://schemas.microsoft.com/office/drawing/2014/main" id="{30CC2AFC-F617-DC37-8C0C-442FD3AA5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0363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Line 132">
                <a:extLst>
                  <a:ext uri="{FF2B5EF4-FFF2-40B4-BE49-F238E27FC236}">
                    <a16:creationId xmlns:a16="http://schemas.microsoft.com/office/drawing/2014/main" id="{65215AC3-F015-FD61-7EB8-AD88923F6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2238" y="3235326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3" name="Line 133">
                <a:extLst>
                  <a:ext uri="{FF2B5EF4-FFF2-40B4-BE49-F238E27FC236}">
                    <a16:creationId xmlns:a16="http://schemas.microsoft.com/office/drawing/2014/main" id="{87933B63-3DF1-ED76-E244-7DB2F49E8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0363" y="3235326"/>
                <a:ext cx="239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Line 134">
                <a:extLst>
                  <a:ext uri="{FF2B5EF4-FFF2-40B4-BE49-F238E27FC236}">
                    <a16:creationId xmlns:a16="http://schemas.microsoft.com/office/drawing/2014/main" id="{665EA853-C402-5DAD-4A64-A3B196E7B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4238" y="2884488"/>
                <a:ext cx="301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5" name="Line 135">
                <a:extLst>
                  <a:ext uri="{FF2B5EF4-FFF2-40B4-BE49-F238E27FC236}">
                    <a16:creationId xmlns:a16="http://schemas.microsoft.com/office/drawing/2014/main" id="{9E82FE88-54DE-8528-CE1F-151871049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4238" y="3235326"/>
                <a:ext cx="301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6" name="Line 136">
                <a:extLst>
                  <a:ext uri="{FF2B5EF4-FFF2-40B4-BE49-F238E27FC236}">
                    <a16:creationId xmlns:a16="http://schemas.microsoft.com/office/drawing/2014/main" id="{1D5B4C46-BC55-2667-1F2E-FA4FC8F88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4400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Line 137">
                <a:extLst>
                  <a:ext uri="{FF2B5EF4-FFF2-40B4-BE49-F238E27FC236}">
                    <a16:creationId xmlns:a16="http://schemas.microsoft.com/office/drawing/2014/main" id="{517C1FD1-7EFC-DD00-D3B5-65FE569B8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2525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8" name="Line 138">
                <a:extLst>
                  <a:ext uri="{FF2B5EF4-FFF2-40B4-BE49-F238E27FC236}">
                    <a16:creationId xmlns:a16="http://schemas.microsoft.com/office/drawing/2014/main" id="{2CF82B0A-245E-7D6D-D182-6F2DC7E89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64400" y="3235326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Line 139">
                <a:extLst>
                  <a:ext uri="{FF2B5EF4-FFF2-40B4-BE49-F238E27FC236}">
                    <a16:creationId xmlns:a16="http://schemas.microsoft.com/office/drawing/2014/main" id="{41CCCCDF-6561-F420-EC40-FD35A4EFD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4400" y="2884488"/>
                <a:ext cx="0" cy="3508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Line 140">
                <a:extLst>
                  <a:ext uri="{FF2B5EF4-FFF2-40B4-BE49-F238E27FC236}">
                    <a16:creationId xmlns:a16="http://schemas.microsoft.com/office/drawing/2014/main" id="{47FF698B-FA3E-90CB-BA5D-A0693092D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02525" y="3235326"/>
                <a:ext cx="239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Line 141">
                <a:extLst>
                  <a:ext uri="{FF2B5EF4-FFF2-40B4-BE49-F238E27FC236}">
                    <a16:creationId xmlns:a16="http://schemas.microsoft.com/office/drawing/2014/main" id="{DC9570CD-3FC4-336D-2D25-001AE1E21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90125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Line 142">
                <a:extLst>
                  <a:ext uri="{FF2B5EF4-FFF2-40B4-BE49-F238E27FC236}">
                    <a16:creationId xmlns:a16="http://schemas.microsoft.com/office/drawing/2014/main" id="{592E7DDC-274D-7614-9D06-A560AF08E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13875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Line 143">
                <a:extLst>
                  <a:ext uri="{FF2B5EF4-FFF2-40B4-BE49-F238E27FC236}">
                    <a16:creationId xmlns:a16="http://schemas.microsoft.com/office/drawing/2014/main" id="{4286ACE1-C049-8C18-CB5D-A3AD6F8F9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52000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Line 144">
                <a:extLst>
                  <a:ext uri="{FF2B5EF4-FFF2-40B4-BE49-F238E27FC236}">
                    <a16:creationId xmlns:a16="http://schemas.microsoft.com/office/drawing/2014/main" id="{173430AF-D65A-5F34-16D7-A14EE6EC3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413875" y="3235326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Line 145">
                <a:extLst>
                  <a:ext uri="{FF2B5EF4-FFF2-40B4-BE49-F238E27FC236}">
                    <a16:creationId xmlns:a16="http://schemas.microsoft.com/office/drawing/2014/main" id="{E0588918-FC09-8215-EA51-1E2F65FB1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52000" y="3235326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Line 146">
                <a:extLst>
                  <a:ext uri="{FF2B5EF4-FFF2-40B4-BE49-F238E27FC236}">
                    <a16:creationId xmlns:a16="http://schemas.microsoft.com/office/drawing/2014/main" id="{AEC9708A-77D9-16EA-2488-563841EB9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36038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Line 147">
                <a:extLst>
                  <a:ext uri="{FF2B5EF4-FFF2-40B4-BE49-F238E27FC236}">
                    <a16:creationId xmlns:a16="http://schemas.microsoft.com/office/drawing/2014/main" id="{3481F180-F765-C0AF-FED5-B2DEFDC8E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74163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Line 148">
                <a:extLst>
                  <a:ext uri="{FF2B5EF4-FFF2-40B4-BE49-F238E27FC236}">
                    <a16:creationId xmlns:a16="http://schemas.microsoft.com/office/drawing/2014/main" id="{58EE223C-DEBB-6ABB-674D-DEE6AE073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36038" y="3235326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Line 149">
                <a:extLst>
                  <a:ext uri="{FF2B5EF4-FFF2-40B4-BE49-F238E27FC236}">
                    <a16:creationId xmlns:a16="http://schemas.microsoft.com/office/drawing/2014/main" id="{0C020849-42D9-5895-73F8-C78042CF1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58200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" name="Line 150">
                <a:extLst>
                  <a:ext uri="{FF2B5EF4-FFF2-40B4-BE49-F238E27FC236}">
                    <a16:creationId xmlns:a16="http://schemas.microsoft.com/office/drawing/2014/main" id="{560D14BF-816D-C91D-3389-8C6502CD5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96325" y="3235326"/>
                <a:ext cx="0" cy="30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" name="Line 151">
                <a:extLst>
                  <a:ext uri="{FF2B5EF4-FFF2-40B4-BE49-F238E27FC236}">
                    <a16:creationId xmlns:a16="http://schemas.microsoft.com/office/drawing/2014/main" id="{87259E4F-56CD-A92F-1164-B847743DF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58200" y="3235326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" name="Line 152">
                <a:extLst>
                  <a:ext uri="{FF2B5EF4-FFF2-40B4-BE49-F238E27FC236}">
                    <a16:creationId xmlns:a16="http://schemas.microsoft.com/office/drawing/2014/main" id="{8C5C5620-F313-A44B-6BA1-5CAAD3764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96325" y="3235326"/>
                <a:ext cx="239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" name="Line 153">
                <a:extLst>
                  <a:ext uri="{FF2B5EF4-FFF2-40B4-BE49-F238E27FC236}">
                    <a16:creationId xmlns:a16="http://schemas.microsoft.com/office/drawing/2014/main" id="{94C48044-9C25-4CCF-DF9D-93508F7BD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74163" y="3235326"/>
                <a:ext cx="239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Line 154">
                <a:extLst>
                  <a:ext uri="{FF2B5EF4-FFF2-40B4-BE49-F238E27FC236}">
                    <a16:creationId xmlns:a16="http://schemas.microsoft.com/office/drawing/2014/main" id="{477F3414-3622-865B-A21A-57439B87B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20075" y="3235326"/>
                <a:ext cx="238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Line 155">
                <a:extLst>
                  <a:ext uri="{FF2B5EF4-FFF2-40B4-BE49-F238E27FC236}">
                    <a16:creationId xmlns:a16="http://schemas.microsoft.com/office/drawing/2014/main" id="{C0891ABB-61D3-F313-F3AC-D8C9DE08FC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4400" y="2533651"/>
                <a:ext cx="0" cy="3508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Line 156">
                <a:extLst>
                  <a:ext uri="{FF2B5EF4-FFF2-40B4-BE49-F238E27FC236}">
                    <a16:creationId xmlns:a16="http://schemas.microsoft.com/office/drawing/2014/main" id="{12E5B9E4-A3DF-FB41-5353-E40827E02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90125" y="3235326"/>
                <a:ext cx="239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17" name="Line 157">
              <a:extLst>
                <a:ext uri="{FF2B5EF4-FFF2-40B4-BE49-F238E27FC236}">
                  <a16:creationId xmlns:a16="http://schemas.microsoft.com/office/drawing/2014/main" id="{BD3AACDA-4BBD-96B3-BFA9-A49F93237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64400" y="3074218"/>
              <a:ext cx="4054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Freeform 158">
              <a:extLst>
                <a:ext uri="{FF2B5EF4-FFF2-40B4-BE49-F238E27FC236}">
                  <a16:creationId xmlns:a16="http://schemas.microsoft.com/office/drawing/2014/main" id="{2CE20723-6058-21DF-4607-812ACFA9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2247131"/>
              <a:ext cx="4051300" cy="1095375"/>
            </a:xfrm>
            <a:custGeom>
              <a:avLst/>
              <a:gdLst>
                <a:gd name="T0" fmla="*/ 22 w 2552"/>
                <a:gd name="T1" fmla="*/ 293 h 690"/>
                <a:gd name="T2" fmla="*/ 22 w 2552"/>
                <a:gd name="T3" fmla="*/ 173 h 690"/>
                <a:gd name="T4" fmla="*/ 23 w 2552"/>
                <a:gd name="T5" fmla="*/ 85 h 690"/>
                <a:gd name="T6" fmla="*/ 25 w 2552"/>
                <a:gd name="T7" fmla="*/ 28 h 690"/>
                <a:gd name="T8" fmla="*/ 28 w 2552"/>
                <a:gd name="T9" fmla="*/ 2 h 690"/>
                <a:gd name="T10" fmla="*/ 33 w 2552"/>
                <a:gd name="T11" fmla="*/ 29 h 690"/>
                <a:gd name="T12" fmla="*/ 45 w 2552"/>
                <a:gd name="T13" fmla="*/ 99 h 690"/>
                <a:gd name="T14" fmla="*/ 62 w 2552"/>
                <a:gd name="T15" fmla="*/ 159 h 690"/>
                <a:gd name="T16" fmla="*/ 85 w 2552"/>
                <a:gd name="T17" fmla="*/ 212 h 690"/>
                <a:gd name="T18" fmla="*/ 119 w 2552"/>
                <a:gd name="T19" fmla="*/ 263 h 690"/>
                <a:gd name="T20" fmla="*/ 149 w 2552"/>
                <a:gd name="T21" fmla="*/ 280 h 690"/>
                <a:gd name="T22" fmla="*/ 150 w 2552"/>
                <a:gd name="T23" fmla="*/ 212 h 690"/>
                <a:gd name="T24" fmla="*/ 152 w 2552"/>
                <a:gd name="T25" fmla="*/ 160 h 690"/>
                <a:gd name="T26" fmla="*/ 155 w 2552"/>
                <a:gd name="T27" fmla="*/ 126 h 690"/>
                <a:gd name="T28" fmla="*/ 157 w 2552"/>
                <a:gd name="T29" fmla="*/ 109 h 690"/>
                <a:gd name="T30" fmla="*/ 159 w 2552"/>
                <a:gd name="T31" fmla="*/ 109 h 690"/>
                <a:gd name="T32" fmla="*/ 184 w 2552"/>
                <a:gd name="T33" fmla="*/ 177 h 690"/>
                <a:gd name="T34" fmla="*/ 236 w 2552"/>
                <a:gd name="T35" fmla="*/ 258 h 690"/>
                <a:gd name="T36" fmla="*/ 292 w 2552"/>
                <a:gd name="T37" fmla="*/ 317 h 690"/>
                <a:gd name="T38" fmla="*/ 348 w 2552"/>
                <a:gd name="T39" fmla="*/ 232 h 690"/>
                <a:gd name="T40" fmla="*/ 395 w 2552"/>
                <a:gd name="T41" fmla="*/ 293 h 690"/>
                <a:gd name="T42" fmla="*/ 452 w 2552"/>
                <a:gd name="T43" fmla="*/ 342 h 690"/>
                <a:gd name="T44" fmla="*/ 500 w 2552"/>
                <a:gd name="T45" fmla="*/ 248 h 690"/>
                <a:gd name="T46" fmla="*/ 547 w 2552"/>
                <a:gd name="T47" fmla="*/ 305 h 690"/>
                <a:gd name="T48" fmla="*/ 623 w 2552"/>
                <a:gd name="T49" fmla="*/ 209 h 690"/>
                <a:gd name="T50" fmla="*/ 658 w 2552"/>
                <a:gd name="T51" fmla="*/ 265 h 690"/>
                <a:gd name="T52" fmla="*/ 709 w 2552"/>
                <a:gd name="T53" fmla="*/ 322 h 690"/>
                <a:gd name="T54" fmla="*/ 782 w 2552"/>
                <a:gd name="T55" fmla="*/ 228 h 690"/>
                <a:gd name="T56" fmla="*/ 826 w 2552"/>
                <a:gd name="T57" fmla="*/ 293 h 690"/>
                <a:gd name="T58" fmla="*/ 876 w 2552"/>
                <a:gd name="T59" fmla="*/ 342 h 690"/>
                <a:gd name="T60" fmla="*/ 938 w 2552"/>
                <a:gd name="T61" fmla="*/ 245 h 690"/>
                <a:gd name="T62" fmla="*/ 984 w 2552"/>
                <a:gd name="T63" fmla="*/ 306 h 690"/>
                <a:gd name="T64" fmla="*/ 1035 w 2552"/>
                <a:gd name="T65" fmla="*/ 352 h 690"/>
                <a:gd name="T66" fmla="*/ 1091 w 2552"/>
                <a:gd name="T67" fmla="*/ 249 h 690"/>
                <a:gd name="T68" fmla="*/ 1134 w 2552"/>
                <a:gd name="T69" fmla="*/ 305 h 690"/>
                <a:gd name="T70" fmla="*/ 1190 w 2552"/>
                <a:gd name="T71" fmla="*/ 354 h 690"/>
                <a:gd name="T72" fmla="*/ 1246 w 2552"/>
                <a:gd name="T73" fmla="*/ 260 h 690"/>
                <a:gd name="T74" fmla="*/ 1283 w 2552"/>
                <a:gd name="T75" fmla="*/ 307 h 690"/>
                <a:gd name="T76" fmla="*/ 1343 w 2552"/>
                <a:gd name="T77" fmla="*/ 357 h 690"/>
                <a:gd name="T78" fmla="*/ 1400 w 2552"/>
                <a:gd name="T79" fmla="*/ 261 h 690"/>
                <a:gd name="T80" fmla="*/ 1446 w 2552"/>
                <a:gd name="T81" fmla="*/ 317 h 690"/>
                <a:gd name="T82" fmla="*/ 1503 w 2552"/>
                <a:gd name="T83" fmla="*/ 364 h 690"/>
                <a:gd name="T84" fmla="*/ 1562 w 2552"/>
                <a:gd name="T85" fmla="*/ 279 h 690"/>
                <a:gd name="T86" fmla="*/ 1629 w 2552"/>
                <a:gd name="T87" fmla="*/ 345 h 690"/>
                <a:gd name="T88" fmla="*/ 1700 w 2552"/>
                <a:gd name="T89" fmla="*/ 400 h 690"/>
                <a:gd name="T90" fmla="*/ 1802 w 2552"/>
                <a:gd name="T91" fmla="*/ 464 h 690"/>
                <a:gd name="T92" fmla="*/ 1847 w 2552"/>
                <a:gd name="T93" fmla="*/ 343 h 690"/>
                <a:gd name="T94" fmla="*/ 1894 w 2552"/>
                <a:gd name="T95" fmla="*/ 388 h 690"/>
                <a:gd name="T96" fmla="*/ 1979 w 2552"/>
                <a:gd name="T97" fmla="*/ 279 h 690"/>
                <a:gd name="T98" fmla="*/ 2005 w 2552"/>
                <a:gd name="T99" fmla="*/ 325 h 690"/>
                <a:gd name="T100" fmla="*/ 2043 w 2552"/>
                <a:gd name="T101" fmla="*/ 365 h 690"/>
                <a:gd name="T102" fmla="*/ 2103 w 2552"/>
                <a:gd name="T103" fmla="*/ 405 h 690"/>
                <a:gd name="T104" fmla="*/ 2148 w 2552"/>
                <a:gd name="T105" fmla="*/ 297 h 690"/>
                <a:gd name="T106" fmla="*/ 2189 w 2552"/>
                <a:gd name="T107" fmla="*/ 342 h 690"/>
                <a:gd name="T108" fmla="*/ 2243 w 2552"/>
                <a:gd name="T109" fmla="*/ 383 h 690"/>
                <a:gd name="T110" fmla="*/ 2297 w 2552"/>
                <a:gd name="T111" fmla="*/ 284 h 690"/>
                <a:gd name="T112" fmla="*/ 2342 w 2552"/>
                <a:gd name="T113" fmla="*/ 334 h 690"/>
                <a:gd name="T114" fmla="*/ 2392 w 2552"/>
                <a:gd name="T115" fmla="*/ 374 h 690"/>
                <a:gd name="T116" fmla="*/ 2444 w 2552"/>
                <a:gd name="T117" fmla="*/ 269 h 690"/>
                <a:gd name="T118" fmla="*/ 2488 w 2552"/>
                <a:gd name="T119" fmla="*/ 320 h 690"/>
                <a:gd name="T120" fmla="*/ 2552 w 2552"/>
                <a:gd name="T121" fmla="*/ 37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2" h="690">
                  <a:moveTo>
                    <a:pt x="0" y="690"/>
                  </a:moveTo>
                  <a:lnTo>
                    <a:pt x="10" y="312"/>
                  </a:lnTo>
                  <a:lnTo>
                    <a:pt x="22" y="365"/>
                  </a:lnTo>
                  <a:lnTo>
                    <a:pt x="22" y="340"/>
                  </a:lnTo>
                  <a:lnTo>
                    <a:pt x="22" y="316"/>
                  </a:lnTo>
                  <a:lnTo>
                    <a:pt x="22" y="293"/>
                  </a:lnTo>
                  <a:lnTo>
                    <a:pt x="22" y="271"/>
                  </a:lnTo>
                  <a:lnTo>
                    <a:pt x="22" y="250"/>
                  </a:lnTo>
                  <a:lnTo>
                    <a:pt x="22" y="229"/>
                  </a:lnTo>
                  <a:lnTo>
                    <a:pt x="22" y="210"/>
                  </a:lnTo>
                  <a:lnTo>
                    <a:pt x="22" y="191"/>
                  </a:lnTo>
                  <a:lnTo>
                    <a:pt x="22" y="173"/>
                  </a:lnTo>
                  <a:lnTo>
                    <a:pt x="22" y="156"/>
                  </a:lnTo>
                  <a:lnTo>
                    <a:pt x="22" y="140"/>
                  </a:lnTo>
                  <a:lnTo>
                    <a:pt x="22" y="125"/>
                  </a:lnTo>
                  <a:lnTo>
                    <a:pt x="22" y="111"/>
                  </a:lnTo>
                  <a:lnTo>
                    <a:pt x="22" y="98"/>
                  </a:lnTo>
                  <a:lnTo>
                    <a:pt x="23" y="85"/>
                  </a:lnTo>
                  <a:lnTo>
                    <a:pt x="23" y="73"/>
                  </a:lnTo>
                  <a:lnTo>
                    <a:pt x="23" y="62"/>
                  </a:lnTo>
                  <a:lnTo>
                    <a:pt x="24" y="52"/>
                  </a:lnTo>
                  <a:lnTo>
                    <a:pt x="24" y="43"/>
                  </a:lnTo>
                  <a:lnTo>
                    <a:pt x="24" y="35"/>
                  </a:lnTo>
                  <a:lnTo>
                    <a:pt x="25" y="28"/>
                  </a:lnTo>
                  <a:lnTo>
                    <a:pt x="25" y="21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7" y="7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1" y="4"/>
                  </a:lnTo>
                  <a:lnTo>
                    <a:pt x="33" y="29"/>
                  </a:lnTo>
                  <a:lnTo>
                    <a:pt x="35" y="41"/>
                  </a:lnTo>
                  <a:lnTo>
                    <a:pt x="37" y="53"/>
                  </a:lnTo>
                  <a:lnTo>
                    <a:pt x="38" y="65"/>
                  </a:lnTo>
                  <a:lnTo>
                    <a:pt x="40" y="76"/>
                  </a:lnTo>
                  <a:lnTo>
                    <a:pt x="43" y="87"/>
                  </a:lnTo>
                  <a:lnTo>
                    <a:pt x="45" y="99"/>
                  </a:lnTo>
                  <a:lnTo>
                    <a:pt x="47" y="109"/>
                  </a:lnTo>
                  <a:lnTo>
                    <a:pt x="50" y="120"/>
                  </a:lnTo>
                  <a:lnTo>
                    <a:pt x="53" y="130"/>
                  </a:lnTo>
                  <a:lnTo>
                    <a:pt x="56" y="140"/>
                  </a:lnTo>
                  <a:lnTo>
                    <a:pt x="59" y="150"/>
                  </a:lnTo>
                  <a:lnTo>
                    <a:pt x="62" y="159"/>
                  </a:lnTo>
                  <a:lnTo>
                    <a:pt x="65" y="169"/>
                  </a:lnTo>
                  <a:lnTo>
                    <a:pt x="69" y="178"/>
                  </a:lnTo>
                  <a:lnTo>
                    <a:pt x="73" y="187"/>
                  </a:lnTo>
                  <a:lnTo>
                    <a:pt x="77" y="196"/>
                  </a:lnTo>
                  <a:lnTo>
                    <a:pt x="81" y="204"/>
                  </a:lnTo>
                  <a:lnTo>
                    <a:pt x="85" y="212"/>
                  </a:lnTo>
                  <a:lnTo>
                    <a:pt x="94" y="228"/>
                  </a:lnTo>
                  <a:lnTo>
                    <a:pt x="99" y="236"/>
                  </a:lnTo>
                  <a:lnTo>
                    <a:pt x="104" y="243"/>
                  </a:lnTo>
                  <a:lnTo>
                    <a:pt x="109" y="250"/>
                  </a:lnTo>
                  <a:lnTo>
                    <a:pt x="114" y="257"/>
                  </a:lnTo>
                  <a:lnTo>
                    <a:pt x="119" y="263"/>
                  </a:lnTo>
                  <a:lnTo>
                    <a:pt x="125" y="270"/>
                  </a:lnTo>
                  <a:lnTo>
                    <a:pt x="131" y="276"/>
                  </a:lnTo>
                  <a:lnTo>
                    <a:pt x="137" y="282"/>
                  </a:lnTo>
                  <a:lnTo>
                    <a:pt x="143" y="288"/>
                  </a:lnTo>
                  <a:lnTo>
                    <a:pt x="149" y="293"/>
                  </a:lnTo>
                  <a:lnTo>
                    <a:pt x="149" y="280"/>
                  </a:lnTo>
                  <a:lnTo>
                    <a:pt x="149" y="268"/>
                  </a:lnTo>
                  <a:lnTo>
                    <a:pt x="149" y="255"/>
                  </a:lnTo>
                  <a:lnTo>
                    <a:pt x="150" y="244"/>
                  </a:lnTo>
                  <a:lnTo>
                    <a:pt x="150" y="232"/>
                  </a:lnTo>
                  <a:lnTo>
                    <a:pt x="150" y="222"/>
                  </a:lnTo>
                  <a:lnTo>
                    <a:pt x="150" y="212"/>
                  </a:lnTo>
                  <a:lnTo>
                    <a:pt x="151" y="202"/>
                  </a:lnTo>
                  <a:lnTo>
                    <a:pt x="151" y="193"/>
                  </a:lnTo>
                  <a:lnTo>
                    <a:pt x="151" y="184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52" y="160"/>
                  </a:lnTo>
                  <a:lnTo>
                    <a:pt x="153" y="153"/>
                  </a:lnTo>
                  <a:lnTo>
                    <a:pt x="153" y="147"/>
                  </a:lnTo>
                  <a:lnTo>
                    <a:pt x="154" y="141"/>
                  </a:lnTo>
                  <a:lnTo>
                    <a:pt x="154" y="136"/>
                  </a:lnTo>
                  <a:lnTo>
                    <a:pt x="154" y="131"/>
                  </a:lnTo>
                  <a:lnTo>
                    <a:pt x="155" y="126"/>
                  </a:lnTo>
                  <a:lnTo>
                    <a:pt x="155" y="122"/>
                  </a:lnTo>
                  <a:lnTo>
                    <a:pt x="155" y="118"/>
                  </a:lnTo>
                  <a:lnTo>
                    <a:pt x="156" y="115"/>
                  </a:lnTo>
                  <a:lnTo>
                    <a:pt x="156" y="113"/>
                  </a:lnTo>
                  <a:lnTo>
                    <a:pt x="157" y="111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8" y="107"/>
                  </a:lnTo>
                  <a:lnTo>
                    <a:pt x="158" y="107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60" y="110"/>
                  </a:lnTo>
                  <a:lnTo>
                    <a:pt x="163" y="124"/>
                  </a:lnTo>
                  <a:lnTo>
                    <a:pt x="168" y="137"/>
                  </a:lnTo>
                  <a:lnTo>
                    <a:pt x="172" y="151"/>
                  </a:lnTo>
                  <a:lnTo>
                    <a:pt x="178" y="164"/>
                  </a:lnTo>
                  <a:lnTo>
                    <a:pt x="184" y="177"/>
                  </a:lnTo>
                  <a:lnTo>
                    <a:pt x="191" y="191"/>
                  </a:lnTo>
                  <a:lnTo>
                    <a:pt x="199" y="204"/>
                  </a:lnTo>
                  <a:lnTo>
                    <a:pt x="207" y="218"/>
                  </a:lnTo>
                  <a:lnTo>
                    <a:pt x="216" y="231"/>
                  </a:lnTo>
                  <a:lnTo>
                    <a:pt x="226" y="245"/>
                  </a:lnTo>
                  <a:lnTo>
                    <a:pt x="236" y="258"/>
                  </a:lnTo>
                  <a:lnTo>
                    <a:pt x="242" y="264"/>
                  </a:lnTo>
                  <a:lnTo>
                    <a:pt x="247" y="271"/>
                  </a:lnTo>
                  <a:lnTo>
                    <a:pt x="259" y="284"/>
                  </a:lnTo>
                  <a:lnTo>
                    <a:pt x="271" y="298"/>
                  </a:lnTo>
                  <a:lnTo>
                    <a:pt x="285" y="311"/>
                  </a:lnTo>
                  <a:lnTo>
                    <a:pt x="292" y="317"/>
                  </a:lnTo>
                  <a:lnTo>
                    <a:pt x="299" y="324"/>
                  </a:lnTo>
                  <a:lnTo>
                    <a:pt x="323" y="184"/>
                  </a:lnTo>
                  <a:lnTo>
                    <a:pt x="329" y="196"/>
                  </a:lnTo>
                  <a:lnTo>
                    <a:pt x="335" y="209"/>
                  </a:lnTo>
                  <a:lnTo>
                    <a:pt x="342" y="220"/>
                  </a:lnTo>
                  <a:lnTo>
                    <a:pt x="348" y="232"/>
                  </a:lnTo>
                  <a:lnTo>
                    <a:pt x="355" y="243"/>
                  </a:lnTo>
                  <a:lnTo>
                    <a:pt x="363" y="253"/>
                  </a:lnTo>
                  <a:lnTo>
                    <a:pt x="370" y="264"/>
                  </a:lnTo>
                  <a:lnTo>
                    <a:pt x="378" y="274"/>
                  </a:lnTo>
                  <a:lnTo>
                    <a:pt x="386" y="284"/>
                  </a:lnTo>
                  <a:lnTo>
                    <a:pt x="395" y="293"/>
                  </a:lnTo>
                  <a:lnTo>
                    <a:pt x="404" y="302"/>
                  </a:lnTo>
                  <a:lnTo>
                    <a:pt x="413" y="311"/>
                  </a:lnTo>
                  <a:lnTo>
                    <a:pt x="422" y="319"/>
                  </a:lnTo>
                  <a:lnTo>
                    <a:pt x="431" y="327"/>
                  </a:lnTo>
                  <a:lnTo>
                    <a:pt x="441" y="335"/>
                  </a:lnTo>
                  <a:lnTo>
                    <a:pt x="452" y="342"/>
                  </a:lnTo>
                  <a:lnTo>
                    <a:pt x="476" y="203"/>
                  </a:lnTo>
                  <a:lnTo>
                    <a:pt x="480" y="212"/>
                  </a:lnTo>
                  <a:lnTo>
                    <a:pt x="484" y="221"/>
                  </a:lnTo>
                  <a:lnTo>
                    <a:pt x="489" y="230"/>
                  </a:lnTo>
                  <a:lnTo>
                    <a:pt x="495" y="239"/>
                  </a:lnTo>
                  <a:lnTo>
                    <a:pt x="500" y="248"/>
                  </a:lnTo>
                  <a:lnTo>
                    <a:pt x="507" y="257"/>
                  </a:lnTo>
                  <a:lnTo>
                    <a:pt x="514" y="267"/>
                  </a:lnTo>
                  <a:lnTo>
                    <a:pt x="522" y="277"/>
                  </a:lnTo>
                  <a:lnTo>
                    <a:pt x="529" y="286"/>
                  </a:lnTo>
                  <a:lnTo>
                    <a:pt x="538" y="296"/>
                  </a:lnTo>
                  <a:lnTo>
                    <a:pt x="547" y="305"/>
                  </a:lnTo>
                  <a:lnTo>
                    <a:pt x="556" y="315"/>
                  </a:lnTo>
                  <a:lnTo>
                    <a:pt x="566" y="325"/>
                  </a:lnTo>
                  <a:lnTo>
                    <a:pt x="577" y="335"/>
                  </a:lnTo>
                  <a:lnTo>
                    <a:pt x="588" y="345"/>
                  </a:lnTo>
                  <a:lnTo>
                    <a:pt x="600" y="356"/>
                  </a:lnTo>
                  <a:lnTo>
                    <a:pt x="623" y="209"/>
                  </a:lnTo>
                  <a:lnTo>
                    <a:pt x="628" y="218"/>
                  </a:lnTo>
                  <a:lnTo>
                    <a:pt x="633" y="228"/>
                  </a:lnTo>
                  <a:lnTo>
                    <a:pt x="639" y="237"/>
                  </a:lnTo>
                  <a:lnTo>
                    <a:pt x="645" y="247"/>
                  </a:lnTo>
                  <a:lnTo>
                    <a:pt x="651" y="256"/>
                  </a:lnTo>
                  <a:lnTo>
                    <a:pt x="658" y="265"/>
                  </a:lnTo>
                  <a:lnTo>
                    <a:pt x="665" y="275"/>
                  </a:lnTo>
                  <a:lnTo>
                    <a:pt x="673" y="284"/>
                  </a:lnTo>
                  <a:lnTo>
                    <a:pt x="681" y="294"/>
                  </a:lnTo>
                  <a:lnTo>
                    <a:pt x="690" y="303"/>
                  </a:lnTo>
                  <a:lnTo>
                    <a:pt x="699" y="312"/>
                  </a:lnTo>
                  <a:lnTo>
                    <a:pt x="709" y="322"/>
                  </a:lnTo>
                  <a:lnTo>
                    <a:pt x="719" y="331"/>
                  </a:lnTo>
                  <a:lnTo>
                    <a:pt x="729" y="341"/>
                  </a:lnTo>
                  <a:lnTo>
                    <a:pt x="740" y="350"/>
                  </a:lnTo>
                  <a:lnTo>
                    <a:pt x="752" y="359"/>
                  </a:lnTo>
                  <a:lnTo>
                    <a:pt x="775" y="216"/>
                  </a:lnTo>
                  <a:lnTo>
                    <a:pt x="782" y="228"/>
                  </a:lnTo>
                  <a:lnTo>
                    <a:pt x="789" y="240"/>
                  </a:lnTo>
                  <a:lnTo>
                    <a:pt x="796" y="251"/>
                  </a:lnTo>
                  <a:lnTo>
                    <a:pt x="803" y="263"/>
                  </a:lnTo>
                  <a:lnTo>
                    <a:pt x="811" y="273"/>
                  </a:lnTo>
                  <a:lnTo>
                    <a:pt x="818" y="283"/>
                  </a:lnTo>
                  <a:lnTo>
                    <a:pt x="826" y="293"/>
                  </a:lnTo>
                  <a:lnTo>
                    <a:pt x="834" y="303"/>
                  </a:lnTo>
                  <a:lnTo>
                    <a:pt x="842" y="311"/>
                  </a:lnTo>
                  <a:lnTo>
                    <a:pt x="850" y="320"/>
                  </a:lnTo>
                  <a:lnTo>
                    <a:pt x="858" y="328"/>
                  </a:lnTo>
                  <a:lnTo>
                    <a:pt x="867" y="335"/>
                  </a:lnTo>
                  <a:lnTo>
                    <a:pt x="876" y="342"/>
                  </a:lnTo>
                  <a:lnTo>
                    <a:pt x="884" y="349"/>
                  </a:lnTo>
                  <a:lnTo>
                    <a:pt x="893" y="356"/>
                  </a:lnTo>
                  <a:lnTo>
                    <a:pt x="903" y="362"/>
                  </a:lnTo>
                  <a:lnTo>
                    <a:pt x="924" y="222"/>
                  </a:lnTo>
                  <a:lnTo>
                    <a:pt x="931" y="233"/>
                  </a:lnTo>
                  <a:lnTo>
                    <a:pt x="938" y="245"/>
                  </a:lnTo>
                  <a:lnTo>
                    <a:pt x="946" y="256"/>
                  </a:lnTo>
                  <a:lnTo>
                    <a:pt x="953" y="267"/>
                  </a:lnTo>
                  <a:lnTo>
                    <a:pt x="960" y="277"/>
                  </a:lnTo>
                  <a:lnTo>
                    <a:pt x="968" y="287"/>
                  </a:lnTo>
                  <a:lnTo>
                    <a:pt x="976" y="297"/>
                  </a:lnTo>
                  <a:lnTo>
                    <a:pt x="984" y="306"/>
                  </a:lnTo>
                  <a:lnTo>
                    <a:pt x="992" y="315"/>
                  </a:lnTo>
                  <a:lnTo>
                    <a:pt x="1001" y="323"/>
                  </a:lnTo>
                  <a:lnTo>
                    <a:pt x="1009" y="331"/>
                  </a:lnTo>
                  <a:lnTo>
                    <a:pt x="1017" y="338"/>
                  </a:lnTo>
                  <a:lnTo>
                    <a:pt x="1026" y="345"/>
                  </a:lnTo>
                  <a:lnTo>
                    <a:pt x="1035" y="352"/>
                  </a:lnTo>
                  <a:lnTo>
                    <a:pt x="1044" y="358"/>
                  </a:lnTo>
                  <a:lnTo>
                    <a:pt x="1053" y="364"/>
                  </a:lnTo>
                  <a:lnTo>
                    <a:pt x="1074" y="218"/>
                  </a:lnTo>
                  <a:lnTo>
                    <a:pt x="1079" y="229"/>
                  </a:lnTo>
                  <a:lnTo>
                    <a:pt x="1085" y="239"/>
                  </a:lnTo>
                  <a:lnTo>
                    <a:pt x="1091" y="249"/>
                  </a:lnTo>
                  <a:lnTo>
                    <a:pt x="1097" y="259"/>
                  </a:lnTo>
                  <a:lnTo>
                    <a:pt x="1103" y="269"/>
                  </a:lnTo>
                  <a:lnTo>
                    <a:pt x="1111" y="278"/>
                  </a:lnTo>
                  <a:lnTo>
                    <a:pt x="1118" y="287"/>
                  </a:lnTo>
                  <a:lnTo>
                    <a:pt x="1126" y="297"/>
                  </a:lnTo>
                  <a:lnTo>
                    <a:pt x="1134" y="305"/>
                  </a:lnTo>
                  <a:lnTo>
                    <a:pt x="1142" y="314"/>
                  </a:lnTo>
                  <a:lnTo>
                    <a:pt x="1151" y="322"/>
                  </a:lnTo>
                  <a:lnTo>
                    <a:pt x="1160" y="331"/>
                  </a:lnTo>
                  <a:lnTo>
                    <a:pt x="1170" y="338"/>
                  </a:lnTo>
                  <a:lnTo>
                    <a:pt x="1180" y="346"/>
                  </a:lnTo>
                  <a:lnTo>
                    <a:pt x="1190" y="354"/>
                  </a:lnTo>
                  <a:lnTo>
                    <a:pt x="1200" y="362"/>
                  </a:lnTo>
                  <a:lnTo>
                    <a:pt x="1224" y="218"/>
                  </a:lnTo>
                  <a:lnTo>
                    <a:pt x="1229" y="229"/>
                  </a:lnTo>
                  <a:lnTo>
                    <a:pt x="1234" y="239"/>
                  </a:lnTo>
                  <a:lnTo>
                    <a:pt x="1239" y="250"/>
                  </a:lnTo>
                  <a:lnTo>
                    <a:pt x="1246" y="260"/>
                  </a:lnTo>
                  <a:lnTo>
                    <a:pt x="1252" y="270"/>
                  </a:lnTo>
                  <a:lnTo>
                    <a:pt x="1259" y="279"/>
                  </a:lnTo>
                  <a:lnTo>
                    <a:pt x="1267" y="289"/>
                  </a:lnTo>
                  <a:lnTo>
                    <a:pt x="1275" y="298"/>
                  </a:lnTo>
                  <a:lnTo>
                    <a:pt x="1279" y="303"/>
                  </a:lnTo>
                  <a:lnTo>
                    <a:pt x="1283" y="307"/>
                  </a:lnTo>
                  <a:lnTo>
                    <a:pt x="1292" y="316"/>
                  </a:lnTo>
                  <a:lnTo>
                    <a:pt x="1301" y="325"/>
                  </a:lnTo>
                  <a:lnTo>
                    <a:pt x="1311" y="333"/>
                  </a:lnTo>
                  <a:lnTo>
                    <a:pt x="1321" y="341"/>
                  </a:lnTo>
                  <a:lnTo>
                    <a:pt x="1332" y="349"/>
                  </a:lnTo>
                  <a:lnTo>
                    <a:pt x="1343" y="357"/>
                  </a:lnTo>
                  <a:lnTo>
                    <a:pt x="1354" y="365"/>
                  </a:lnTo>
                  <a:lnTo>
                    <a:pt x="1376" y="218"/>
                  </a:lnTo>
                  <a:lnTo>
                    <a:pt x="1381" y="229"/>
                  </a:lnTo>
                  <a:lnTo>
                    <a:pt x="1387" y="240"/>
                  </a:lnTo>
                  <a:lnTo>
                    <a:pt x="1393" y="251"/>
                  </a:lnTo>
                  <a:lnTo>
                    <a:pt x="1400" y="261"/>
                  </a:lnTo>
                  <a:lnTo>
                    <a:pt x="1407" y="271"/>
                  </a:lnTo>
                  <a:lnTo>
                    <a:pt x="1414" y="281"/>
                  </a:lnTo>
                  <a:lnTo>
                    <a:pt x="1421" y="291"/>
                  </a:lnTo>
                  <a:lnTo>
                    <a:pt x="1429" y="300"/>
                  </a:lnTo>
                  <a:lnTo>
                    <a:pt x="1437" y="309"/>
                  </a:lnTo>
                  <a:lnTo>
                    <a:pt x="1446" y="317"/>
                  </a:lnTo>
                  <a:lnTo>
                    <a:pt x="1454" y="326"/>
                  </a:lnTo>
                  <a:lnTo>
                    <a:pt x="1463" y="334"/>
                  </a:lnTo>
                  <a:lnTo>
                    <a:pt x="1472" y="342"/>
                  </a:lnTo>
                  <a:lnTo>
                    <a:pt x="1482" y="349"/>
                  </a:lnTo>
                  <a:lnTo>
                    <a:pt x="1492" y="357"/>
                  </a:lnTo>
                  <a:lnTo>
                    <a:pt x="1503" y="364"/>
                  </a:lnTo>
                  <a:lnTo>
                    <a:pt x="1526" y="222"/>
                  </a:lnTo>
                  <a:lnTo>
                    <a:pt x="1533" y="236"/>
                  </a:lnTo>
                  <a:lnTo>
                    <a:pt x="1541" y="250"/>
                  </a:lnTo>
                  <a:lnTo>
                    <a:pt x="1551" y="264"/>
                  </a:lnTo>
                  <a:lnTo>
                    <a:pt x="1556" y="271"/>
                  </a:lnTo>
                  <a:lnTo>
                    <a:pt x="1562" y="279"/>
                  </a:lnTo>
                  <a:lnTo>
                    <a:pt x="1568" y="286"/>
                  </a:lnTo>
                  <a:lnTo>
                    <a:pt x="1575" y="293"/>
                  </a:lnTo>
                  <a:lnTo>
                    <a:pt x="1588" y="308"/>
                  </a:lnTo>
                  <a:lnTo>
                    <a:pt x="1604" y="323"/>
                  </a:lnTo>
                  <a:lnTo>
                    <a:pt x="1620" y="338"/>
                  </a:lnTo>
                  <a:lnTo>
                    <a:pt x="1629" y="345"/>
                  </a:lnTo>
                  <a:lnTo>
                    <a:pt x="1638" y="353"/>
                  </a:lnTo>
                  <a:lnTo>
                    <a:pt x="1647" y="361"/>
                  </a:lnTo>
                  <a:lnTo>
                    <a:pt x="1658" y="369"/>
                  </a:lnTo>
                  <a:lnTo>
                    <a:pt x="1668" y="376"/>
                  </a:lnTo>
                  <a:lnTo>
                    <a:pt x="1678" y="384"/>
                  </a:lnTo>
                  <a:lnTo>
                    <a:pt x="1700" y="400"/>
                  </a:lnTo>
                  <a:lnTo>
                    <a:pt x="1724" y="415"/>
                  </a:lnTo>
                  <a:lnTo>
                    <a:pt x="1736" y="423"/>
                  </a:lnTo>
                  <a:lnTo>
                    <a:pt x="1748" y="431"/>
                  </a:lnTo>
                  <a:lnTo>
                    <a:pt x="1775" y="448"/>
                  </a:lnTo>
                  <a:lnTo>
                    <a:pt x="1788" y="456"/>
                  </a:lnTo>
                  <a:lnTo>
                    <a:pt x="1802" y="464"/>
                  </a:lnTo>
                  <a:lnTo>
                    <a:pt x="1828" y="309"/>
                  </a:lnTo>
                  <a:lnTo>
                    <a:pt x="1830" y="315"/>
                  </a:lnTo>
                  <a:lnTo>
                    <a:pt x="1833" y="322"/>
                  </a:lnTo>
                  <a:lnTo>
                    <a:pt x="1837" y="329"/>
                  </a:lnTo>
                  <a:lnTo>
                    <a:pt x="1842" y="336"/>
                  </a:lnTo>
                  <a:lnTo>
                    <a:pt x="1847" y="343"/>
                  </a:lnTo>
                  <a:lnTo>
                    <a:pt x="1853" y="350"/>
                  </a:lnTo>
                  <a:lnTo>
                    <a:pt x="1860" y="357"/>
                  </a:lnTo>
                  <a:lnTo>
                    <a:pt x="1867" y="365"/>
                  </a:lnTo>
                  <a:lnTo>
                    <a:pt x="1875" y="372"/>
                  </a:lnTo>
                  <a:lnTo>
                    <a:pt x="1884" y="380"/>
                  </a:lnTo>
                  <a:lnTo>
                    <a:pt x="1894" y="388"/>
                  </a:lnTo>
                  <a:lnTo>
                    <a:pt x="1904" y="396"/>
                  </a:lnTo>
                  <a:lnTo>
                    <a:pt x="1915" y="404"/>
                  </a:lnTo>
                  <a:lnTo>
                    <a:pt x="1927" y="412"/>
                  </a:lnTo>
                  <a:lnTo>
                    <a:pt x="1939" y="421"/>
                  </a:lnTo>
                  <a:lnTo>
                    <a:pt x="1952" y="430"/>
                  </a:lnTo>
                  <a:lnTo>
                    <a:pt x="1979" y="279"/>
                  </a:lnTo>
                  <a:lnTo>
                    <a:pt x="1983" y="289"/>
                  </a:lnTo>
                  <a:lnTo>
                    <a:pt x="1985" y="294"/>
                  </a:lnTo>
                  <a:lnTo>
                    <a:pt x="1988" y="298"/>
                  </a:lnTo>
                  <a:lnTo>
                    <a:pt x="1993" y="307"/>
                  </a:lnTo>
                  <a:lnTo>
                    <a:pt x="1999" y="316"/>
                  </a:lnTo>
                  <a:lnTo>
                    <a:pt x="2005" y="325"/>
                  </a:lnTo>
                  <a:lnTo>
                    <a:pt x="2012" y="333"/>
                  </a:lnTo>
                  <a:lnTo>
                    <a:pt x="2019" y="342"/>
                  </a:lnTo>
                  <a:lnTo>
                    <a:pt x="2027" y="350"/>
                  </a:lnTo>
                  <a:lnTo>
                    <a:pt x="2031" y="353"/>
                  </a:lnTo>
                  <a:lnTo>
                    <a:pt x="2035" y="357"/>
                  </a:lnTo>
                  <a:lnTo>
                    <a:pt x="2043" y="365"/>
                  </a:lnTo>
                  <a:lnTo>
                    <a:pt x="2052" y="372"/>
                  </a:lnTo>
                  <a:lnTo>
                    <a:pt x="2062" y="379"/>
                  </a:lnTo>
                  <a:lnTo>
                    <a:pt x="2071" y="385"/>
                  </a:lnTo>
                  <a:lnTo>
                    <a:pt x="2081" y="392"/>
                  </a:lnTo>
                  <a:lnTo>
                    <a:pt x="2092" y="398"/>
                  </a:lnTo>
                  <a:lnTo>
                    <a:pt x="2103" y="405"/>
                  </a:lnTo>
                  <a:lnTo>
                    <a:pt x="2127" y="260"/>
                  </a:lnTo>
                  <a:lnTo>
                    <a:pt x="2129" y="265"/>
                  </a:lnTo>
                  <a:lnTo>
                    <a:pt x="2131" y="269"/>
                  </a:lnTo>
                  <a:lnTo>
                    <a:pt x="2136" y="279"/>
                  </a:lnTo>
                  <a:lnTo>
                    <a:pt x="2142" y="288"/>
                  </a:lnTo>
                  <a:lnTo>
                    <a:pt x="2148" y="297"/>
                  </a:lnTo>
                  <a:lnTo>
                    <a:pt x="2154" y="305"/>
                  </a:lnTo>
                  <a:lnTo>
                    <a:pt x="2161" y="314"/>
                  </a:lnTo>
                  <a:lnTo>
                    <a:pt x="2168" y="322"/>
                  </a:lnTo>
                  <a:lnTo>
                    <a:pt x="2176" y="330"/>
                  </a:lnTo>
                  <a:lnTo>
                    <a:pt x="2184" y="338"/>
                  </a:lnTo>
                  <a:lnTo>
                    <a:pt x="2189" y="342"/>
                  </a:lnTo>
                  <a:lnTo>
                    <a:pt x="2193" y="346"/>
                  </a:lnTo>
                  <a:lnTo>
                    <a:pt x="2202" y="354"/>
                  </a:lnTo>
                  <a:lnTo>
                    <a:pt x="2212" y="362"/>
                  </a:lnTo>
                  <a:lnTo>
                    <a:pt x="2221" y="369"/>
                  </a:lnTo>
                  <a:lnTo>
                    <a:pt x="2232" y="376"/>
                  </a:lnTo>
                  <a:lnTo>
                    <a:pt x="2243" y="383"/>
                  </a:lnTo>
                  <a:lnTo>
                    <a:pt x="2254" y="390"/>
                  </a:lnTo>
                  <a:lnTo>
                    <a:pt x="2276" y="248"/>
                  </a:lnTo>
                  <a:lnTo>
                    <a:pt x="2280" y="257"/>
                  </a:lnTo>
                  <a:lnTo>
                    <a:pt x="2285" y="266"/>
                  </a:lnTo>
                  <a:lnTo>
                    <a:pt x="2291" y="275"/>
                  </a:lnTo>
                  <a:lnTo>
                    <a:pt x="2297" y="284"/>
                  </a:lnTo>
                  <a:lnTo>
                    <a:pt x="2303" y="292"/>
                  </a:lnTo>
                  <a:lnTo>
                    <a:pt x="2310" y="301"/>
                  </a:lnTo>
                  <a:lnTo>
                    <a:pt x="2317" y="309"/>
                  </a:lnTo>
                  <a:lnTo>
                    <a:pt x="2325" y="318"/>
                  </a:lnTo>
                  <a:lnTo>
                    <a:pt x="2333" y="326"/>
                  </a:lnTo>
                  <a:lnTo>
                    <a:pt x="2342" y="334"/>
                  </a:lnTo>
                  <a:lnTo>
                    <a:pt x="2351" y="342"/>
                  </a:lnTo>
                  <a:lnTo>
                    <a:pt x="2361" y="351"/>
                  </a:lnTo>
                  <a:lnTo>
                    <a:pt x="2370" y="358"/>
                  </a:lnTo>
                  <a:lnTo>
                    <a:pt x="2381" y="367"/>
                  </a:lnTo>
                  <a:lnTo>
                    <a:pt x="2386" y="370"/>
                  </a:lnTo>
                  <a:lnTo>
                    <a:pt x="2392" y="374"/>
                  </a:lnTo>
                  <a:lnTo>
                    <a:pt x="2403" y="382"/>
                  </a:lnTo>
                  <a:lnTo>
                    <a:pt x="2426" y="238"/>
                  </a:lnTo>
                  <a:lnTo>
                    <a:pt x="2430" y="245"/>
                  </a:lnTo>
                  <a:lnTo>
                    <a:pt x="2434" y="253"/>
                  </a:lnTo>
                  <a:lnTo>
                    <a:pt x="2439" y="261"/>
                  </a:lnTo>
                  <a:lnTo>
                    <a:pt x="2444" y="269"/>
                  </a:lnTo>
                  <a:lnTo>
                    <a:pt x="2450" y="277"/>
                  </a:lnTo>
                  <a:lnTo>
                    <a:pt x="2456" y="285"/>
                  </a:lnTo>
                  <a:lnTo>
                    <a:pt x="2463" y="294"/>
                  </a:lnTo>
                  <a:lnTo>
                    <a:pt x="2471" y="303"/>
                  </a:lnTo>
                  <a:lnTo>
                    <a:pt x="2479" y="311"/>
                  </a:lnTo>
                  <a:lnTo>
                    <a:pt x="2488" y="320"/>
                  </a:lnTo>
                  <a:lnTo>
                    <a:pt x="2497" y="329"/>
                  </a:lnTo>
                  <a:lnTo>
                    <a:pt x="2507" y="338"/>
                  </a:lnTo>
                  <a:lnTo>
                    <a:pt x="2517" y="347"/>
                  </a:lnTo>
                  <a:lnTo>
                    <a:pt x="2528" y="357"/>
                  </a:lnTo>
                  <a:lnTo>
                    <a:pt x="2540" y="366"/>
                  </a:lnTo>
                  <a:lnTo>
                    <a:pt x="2552" y="376"/>
                  </a:lnTo>
                </a:path>
              </a:pathLst>
            </a:custGeom>
            <a:noFill/>
            <a:ln w="11113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Rectangle 159">
              <a:extLst>
                <a:ext uri="{FF2B5EF4-FFF2-40B4-BE49-F238E27FC236}">
                  <a16:creationId xmlns:a16="http://schemas.microsoft.com/office/drawing/2014/main" id="{70A06A69-73B9-30D0-06BA-ECDAEFA84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3534" y="3763376"/>
              <a:ext cx="2180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300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mg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ASAP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0" name="Rectangle 160">
              <a:extLst>
                <a:ext uri="{FF2B5EF4-FFF2-40B4-BE49-F238E27FC236}">
                  <a16:creationId xmlns:a16="http://schemas.microsoft.com/office/drawing/2014/main" id="{0D95A36B-674C-BC72-20B1-1B68F17BE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0193" y="3763376"/>
              <a:ext cx="160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300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mg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QW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" name="Rectangle 161">
              <a:extLst>
                <a:ext uri="{FF2B5EF4-FFF2-40B4-BE49-F238E27FC236}">
                  <a16:creationId xmlns:a16="http://schemas.microsoft.com/office/drawing/2014/main" id="{13137DA5-F24B-802F-E904-ECC5768D6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9639" y="3763376"/>
              <a:ext cx="29816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Missed</a:t>
              </a:r>
              <a:b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dose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4" name="Line 77">
              <a:extLst>
                <a:ext uri="{FF2B5EF4-FFF2-40B4-BE49-F238E27FC236}">
                  <a16:creationId xmlns:a16="http://schemas.microsoft.com/office/drawing/2014/main" id="{808A159F-E4A5-FF82-C9F0-8BA910559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4400" y="3606085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" name="Line 79">
              <a:extLst>
                <a:ext uri="{FF2B5EF4-FFF2-40B4-BE49-F238E27FC236}">
                  <a16:creationId xmlns:a16="http://schemas.microsoft.com/office/drawing/2014/main" id="{96DB2DD6-3B7A-503D-F9EC-C739EA367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6313" y="3606085"/>
              <a:ext cx="0" cy="100013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" name="Text Box 2">
              <a:extLst>
                <a:ext uri="{FF2B5EF4-FFF2-40B4-BE49-F238E27FC236}">
                  <a16:creationId xmlns:a16="http://schemas.microsoft.com/office/drawing/2014/main" id="{8A2D084A-11EA-2E44-B2D2-CD2BB613E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9639" y="1803617"/>
              <a:ext cx="328705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70C0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Simulations For LEN Dosing Regimen</a:t>
              </a:r>
              <a:br>
                <a:rPr lang="en-US" sz="1600" b="1">
                  <a:solidFill>
                    <a:srgbClr val="0070C0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</a:br>
              <a:r>
                <a:rPr lang="en-US" sz="1400"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1 Missed Dose</a:t>
              </a:r>
              <a:endParaRPr lang="en-US" sz="1600">
                <a:latin typeface="+mj-lt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81" name="Text Box 2">
            <a:extLst>
              <a:ext uri="{FF2B5EF4-FFF2-40B4-BE49-F238E27FC236}">
                <a16:creationId xmlns:a16="http://schemas.microsoft.com/office/drawing/2014/main" id="{135AD8B2-8774-F253-D220-D7FB9FE28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639" y="4274437"/>
            <a:ext cx="32870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Simulations For LEN Dosing Regimen</a:t>
            </a:r>
            <a:br>
              <a:rPr lang="en-US" sz="1600" b="1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140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2 Missed Doses</a:t>
            </a:r>
            <a:endParaRPr lang="en-US" sz="1600"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BC574605-159D-A4E6-0F0C-283FBAB308C7}"/>
              </a:ext>
            </a:extLst>
          </p:cNvPr>
          <p:cNvSpPr/>
          <p:nvPr/>
        </p:nvSpPr>
        <p:spPr>
          <a:xfrm>
            <a:off x="9520159" y="6465355"/>
            <a:ext cx="2657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/>
              <a:t>Shaik N, AIDS 2022, Abs. PESUB23</a:t>
            </a:r>
          </a:p>
        </p:txBody>
      </p:sp>
    </p:spTree>
    <p:extLst>
      <p:ext uri="{BB962C8B-B14F-4D97-AF65-F5344CB8AC3E}">
        <p14:creationId xmlns:p14="http://schemas.microsoft.com/office/powerpoint/2010/main" val="2711737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AE688-4184-5C41-BE30-B93CA0E2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acting CAB and RPV: </a:t>
            </a:r>
            <a:br>
              <a:rPr lang="en-GB" dirty="0"/>
            </a:br>
            <a:r>
              <a:rPr lang="en-GB" dirty="0"/>
              <a:t>new modes of administration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0C5E1B-FB7B-364B-B353-D0859CCFC0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19249"/>
            <a:ext cx="5166167" cy="4948293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/>
              <a:t>CAB and RPV LA given as IM injections to the </a:t>
            </a:r>
            <a:r>
              <a:rPr lang="en-GB" sz="2200" i="1" dirty="0"/>
              <a:t>vastus lateralis </a:t>
            </a:r>
            <a:r>
              <a:rPr lang="en-GB" sz="2200" dirty="0"/>
              <a:t>(lateral thigh)</a:t>
            </a:r>
          </a:p>
          <a:p>
            <a:r>
              <a:rPr lang="en-GB" sz="2200" dirty="0"/>
              <a:t>15 healthy volunteers adults</a:t>
            </a:r>
          </a:p>
          <a:p>
            <a:r>
              <a:rPr lang="en-GB" sz="2200" dirty="0"/>
              <a:t>Single 3 mL IM injections of CAB LA 600 mg and RPV LA 900 mg to contralateral </a:t>
            </a:r>
            <a:r>
              <a:rPr lang="en-GB" sz="2200" i="1" dirty="0"/>
              <a:t>vastus lateralis </a:t>
            </a:r>
            <a:r>
              <a:rPr lang="en-GB" sz="2200" dirty="0"/>
              <a:t>muscles</a:t>
            </a:r>
          </a:p>
          <a:p>
            <a:r>
              <a:rPr lang="en-GB" sz="2200" dirty="0"/>
              <a:t>Plasma PK profiles at W8 were 5.4 fold and 2.4 fold above the PA-IC</a:t>
            </a:r>
            <a:r>
              <a:rPr lang="en-GB" sz="2200" baseline="-25000" dirty="0"/>
              <a:t>90</a:t>
            </a:r>
            <a:r>
              <a:rPr lang="en-GB" sz="2200" dirty="0"/>
              <a:t> for CAB and RPV, respectively</a:t>
            </a:r>
          </a:p>
          <a:p>
            <a:r>
              <a:rPr lang="en-GB" sz="2200" dirty="0"/>
              <a:t>ISR 100%, mostly mild to moderate</a:t>
            </a:r>
            <a:endParaRPr lang="en-GB" dirty="0"/>
          </a:p>
          <a:p>
            <a:pPr lvl="1"/>
            <a:r>
              <a:rPr lang="en-GB" sz="1900" dirty="0"/>
              <a:t>Pain 100%</a:t>
            </a:r>
          </a:p>
          <a:p>
            <a:pPr lvl="1"/>
            <a:r>
              <a:rPr lang="en-GB" sz="1900" dirty="0"/>
              <a:t>Induration 54%</a:t>
            </a:r>
          </a:p>
          <a:p>
            <a:pPr lvl="1"/>
            <a:r>
              <a:rPr lang="en-GB" sz="1900" dirty="0"/>
              <a:t>Swelling 42%</a:t>
            </a:r>
          </a:p>
          <a:p>
            <a:pPr lvl="1"/>
            <a:r>
              <a:rPr lang="en-GB" sz="1900" dirty="0"/>
              <a:t>Erythema 39%</a:t>
            </a:r>
          </a:p>
          <a:p>
            <a:pPr lvl="1"/>
            <a:r>
              <a:rPr lang="en-GB" sz="1900" dirty="0"/>
              <a:t>Median duration 8 days (7-11)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93AF6D1-A7E9-8C4B-8F05-C1C72E365F83}"/>
              </a:ext>
            </a:extLst>
          </p:cNvPr>
          <p:cNvSpPr txBox="1">
            <a:spLocks/>
          </p:cNvSpPr>
          <p:nvPr/>
        </p:nvSpPr>
        <p:spPr>
          <a:xfrm>
            <a:off x="5829782" y="1899235"/>
            <a:ext cx="6095999" cy="4948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High-concentration CAB (400 mg/mL) LA formulation</a:t>
            </a:r>
          </a:p>
          <a:p>
            <a:r>
              <a:rPr lang="en-GB" sz="2000" dirty="0"/>
              <a:t>88 healthy volunteers</a:t>
            </a:r>
          </a:p>
          <a:p>
            <a:r>
              <a:rPr lang="en-GB" sz="2000" dirty="0"/>
              <a:t>Single/repeat 200-800 mg IM (</a:t>
            </a:r>
            <a:r>
              <a:rPr lang="en-GB" sz="2000" i="1" dirty="0"/>
              <a:t>gluteus </a:t>
            </a:r>
            <a:r>
              <a:rPr lang="en-GB" sz="2000" i="1" dirty="0" err="1"/>
              <a:t>medius</a:t>
            </a:r>
            <a:r>
              <a:rPr lang="en-GB" sz="2000" i="1" dirty="0"/>
              <a:t>, vastus lateralis</a:t>
            </a:r>
            <a:r>
              <a:rPr lang="en-GB" sz="2000" dirty="0"/>
              <a:t>) or SC (abdominal)</a:t>
            </a:r>
          </a:p>
          <a:p>
            <a:r>
              <a:rPr lang="en-GB" sz="2000" dirty="0"/>
              <a:t>CAB 200 mg/mL active controls</a:t>
            </a:r>
          </a:p>
          <a:p>
            <a:r>
              <a:rPr lang="en-GB" sz="2000" dirty="0"/>
              <a:t>Plasma concentrations with CAB 400 mg/mL Q4W (600 mg 1st injection, 400 mg subsequent injections)= within the range of CAB 200 mg/mL regimens</a:t>
            </a:r>
          </a:p>
          <a:p>
            <a:r>
              <a:rPr lang="en-GB" sz="2000" dirty="0"/>
              <a:t>Safety profiles (ISR) similar between CAB 400 mg/mL and 200 mg/mL formulations</a:t>
            </a:r>
          </a:p>
          <a:p>
            <a:pPr lvl="1"/>
            <a:r>
              <a:rPr lang="en-GB" sz="1700" dirty="0"/>
              <a:t>Erythema, swelling/induration more frequent after SC vs IM</a:t>
            </a:r>
          </a:p>
          <a:p>
            <a:r>
              <a:rPr lang="en-GB" sz="2000" dirty="0"/>
              <a:t>Caveat: dosing intervals longer than 4 weeks were predicted to require a high dosing volume that is impractical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E5BEC3-F5A0-1441-A823-1458A59567E0}"/>
              </a:ext>
            </a:extLst>
          </p:cNvPr>
          <p:cNvSpPr txBox="1"/>
          <p:nvPr/>
        </p:nvSpPr>
        <p:spPr>
          <a:xfrm>
            <a:off x="455350" y="6460455"/>
            <a:ext cx="2367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Han K. IAS 2022, Abs. EPB176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56B666-AC9F-521D-6765-B51EDA663FE6}"/>
              </a:ext>
            </a:extLst>
          </p:cNvPr>
          <p:cNvSpPr txBox="1"/>
          <p:nvPr/>
        </p:nvSpPr>
        <p:spPr>
          <a:xfrm>
            <a:off x="9716308" y="6460455"/>
            <a:ext cx="2479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Benn P. IAS 2022, Abs. PESUB24</a:t>
            </a:r>
          </a:p>
        </p:txBody>
      </p:sp>
    </p:spTree>
    <p:extLst>
      <p:ext uri="{BB962C8B-B14F-4D97-AF65-F5344CB8AC3E}">
        <p14:creationId xmlns:p14="http://schemas.microsoft.com/office/powerpoint/2010/main" val="842744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1C71B49-9A2C-4620-86C5-E100DA0A8852}"/>
              </a:ext>
            </a:extLst>
          </p:cNvPr>
          <p:cNvGrpSpPr/>
          <p:nvPr/>
        </p:nvGrpSpPr>
        <p:grpSpPr>
          <a:xfrm>
            <a:off x="1889385" y="161908"/>
            <a:ext cx="7310471" cy="6468420"/>
            <a:chOff x="1889385" y="161908"/>
            <a:chExt cx="7310471" cy="6468420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5566771">
              <a:off x="3738356" y="3272288"/>
              <a:ext cx="3076547" cy="3639533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rot="12170162">
              <a:off x="1889385" y="1637159"/>
              <a:ext cx="2944749" cy="287508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6760881">
              <a:off x="3855722" y="163710"/>
              <a:ext cx="3205308" cy="3201703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87679" y="695108"/>
              <a:ext cx="2430602" cy="1528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HEU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Lower subcortical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brain volume</a:t>
              </a:r>
            </a:p>
            <a:p>
              <a:pPr algn="ctr">
                <a:lnSpc>
                  <a:spcPts val="2800"/>
                </a:lnSpc>
              </a:pP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711946">
              <a:off x="5370147" y="1959841"/>
              <a:ext cx="3829709" cy="2886404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2545362" y="2502849"/>
              <a:ext cx="1483163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HIV/TB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RFP + DTG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4117581" y="2325730"/>
              <a:ext cx="2520000" cy="25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104809" y="3302378"/>
              <a:ext cx="2291974" cy="456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>
                  <a:solidFill>
                    <a:schemeClr val="bg1"/>
                  </a:solidFill>
                </a:rPr>
                <a:t>Complications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6532764" y="2882570"/>
              <a:ext cx="2569998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>
                  <a:solidFill>
                    <a:srgbClr val="002060"/>
                  </a:solidFill>
                </a:rPr>
                <a:t>Neural tube defect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>
                  <a:solidFill>
                    <a:srgbClr val="002060"/>
                  </a:solidFill>
                </a:rPr>
                <a:t>DTG conception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err="1">
                  <a:solidFill>
                    <a:srgbClr val="FF6600"/>
                  </a:solidFill>
                </a:rPr>
                <a:t>Tsepamo</a:t>
              </a:r>
              <a:endParaRPr 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44071" y="5092054"/>
              <a:ext cx="2059666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Weight gain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NNRTI vs INSTI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164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7E239A6-F727-CA4F-9B39-C55F4573E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345" y="2391788"/>
            <a:ext cx="2074216" cy="28469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6FAE688-4184-5C41-BE30-B93CA0E2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Subcortical brain volumes of children </a:t>
            </a:r>
            <a:br>
              <a:rPr lang="en-GB"/>
            </a:br>
            <a:r>
              <a:rPr lang="en-GB"/>
              <a:t>HIV-exposed and unifected (HEU)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0C5E1B-FB7B-364B-B353-D0859CCFC0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8977745" cy="4795198"/>
          </a:xfrm>
        </p:spPr>
        <p:txBody>
          <a:bodyPr>
            <a:noAutofit/>
          </a:bodyPr>
          <a:lstStyle/>
          <a:p>
            <a:r>
              <a:rPr lang="en-GB" sz="2000" dirty="0"/>
              <a:t>Over 16 millions of children are HEU (&gt; 20% of birth in many African countries)</a:t>
            </a:r>
          </a:p>
          <a:p>
            <a:endParaRPr lang="en-GB" sz="2000" dirty="0"/>
          </a:p>
          <a:p>
            <a:r>
              <a:rPr lang="en-GB" sz="2000" dirty="0"/>
              <a:t>HEU children have higher risk for early neurodevelopmental impairment</a:t>
            </a:r>
          </a:p>
          <a:p>
            <a:pPr lvl="1"/>
            <a:r>
              <a:rPr lang="en-GB" sz="1800" dirty="0"/>
              <a:t>At 2-6 weeks of age: smaller total grey matter volume, subcortical volume and caudate volume than HIV-unexposed uninfected infants (HUU)</a:t>
            </a:r>
          </a:p>
          <a:p>
            <a:r>
              <a:rPr lang="en-GB" sz="2000" dirty="0"/>
              <a:t>New study in semi-rural area in South Africa (HIV prevalence 21%)</a:t>
            </a:r>
          </a:p>
          <a:p>
            <a:pPr lvl="1"/>
            <a:r>
              <a:rPr lang="en-GB" sz="1800" dirty="0"/>
              <a:t>MRI at 3 years of age of children born &gt; 36 weeks of gestation, with no medical comorbidities or intensive care</a:t>
            </a:r>
          </a:p>
          <a:p>
            <a:pPr lvl="1"/>
            <a:r>
              <a:rPr lang="en-GB" sz="1800" dirty="0"/>
              <a:t>70 HEU (mothers tested HIV+ on ART: 44% before conception) vs 92 HUU</a:t>
            </a:r>
          </a:p>
          <a:p>
            <a:pPr lvl="1"/>
            <a:r>
              <a:rPr lang="en-GB" sz="1800" dirty="0"/>
              <a:t>Results</a:t>
            </a:r>
          </a:p>
          <a:p>
            <a:pPr lvl="2"/>
            <a:r>
              <a:rPr lang="en-GB" sz="1600" dirty="0"/>
              <a:t>Significant lower subcortical volumes (p = 0.028) in HEU, particularly in the basal region (</a:t>
            </a:r>
            <a:r>
              <a:rPr lang="en-GB" sz="1600"/>
              <a:t>putamen &amp; hippocampus</a:t>
            </a:r>
            <a:r>
              <a:rPr lang="en-GB" sz="1600" dirty="0"/>
              <a:t>), correlating with language development</a:t>
            </a:r>
          </a:p>
          <a:p>
            <a:pPr lvl="1"/>
            <a:r>
              <a:rPr lang="en-GB" sz="1800" dirty="0"/>
              <a:t>Limitations</a:t>
            </a:r>
          </a:p>
          <a:p>
            <a:pPr lvl="2"/>
            <a:r>
              <a:rPr lang="en-GB" sz="1600" dirty="0"/>
              <a:t>Small size</a:t>
            </a:r>
          </a:p>
          <a:p>
            <a:pPr lvl="2"/>
            <a:r>
              <a:rPr lang="en-GB" sz="1600" dirty="0"/>
              <a:t>Consequence of maternal HIV or ART ?</a:t>
            </a:r>
          </a:p>
          <a:p>
            <a:pPr lvl="2"/>
            <a:r>
              <a:rPr lang="en-GB" sz="1600" dirty="0"/>
              <a:t>Long term impact </a:t>
            </a:r>
            <a:r>
              <a:rPr lang="en-GB" dirty="0"/>
              <a:t>?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E0C5D2C-C5D4-982F-1A3F-FAF4B4C0A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281" y="6444771"/>
            <a:ext cx="32367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/>
              <a:t>Wedderburn CJ, AIDS 2022, Abs. OAB0204</a:t>
            </a:r>
          </a:p>
        </p:txBody>
      </p:sp>
    </p:spTree>
    <p:extLst>
      <p:ext uri="{BB962C8B-B14F-4D97-AF65-F5344CB8AC3E}">
        <p14:creationId xmlns:p14="http://schemas.microsoft.com/office/powerpoint/2010/main" val="3289181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AE688-4184-5C41-BE30-B93CA0E2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tube defects with DTG exposure: Tsepamo update 2022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7BD4DE3-B836-47AC-2BA5-22D493E2D055}"/>
              </a:ext>
            </a:extLst>
          </p:cNvPr>
          <p:cNvSpPr/>
          <p:nvPr/>
        </p:nvSpPr>
        <p:spPr>
          <a:xfrm>
            <a:off x="9613069" y="6449032"/>
            <a:ext cx="2564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 err="1"/>
              <a:t>Zash</a:t>
            </a:r>
            <a:r>
              <a:rPr lang="en-GB" sz="1400" i="1" dirty="0"/>
              <a:t> R, AIDS 2022, Abs. PELBB02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37BEF2C-F2CD-A91E-6C9C-E638D58BE675}"/>
              </a:ext>
            </a:extLst>
          </p:cNvPr>
          <p:cNvGrpSpPr/>
          <p:nvPr/>
        </p:nvGrpSpPr>
        <p:grpSpPr>
          <a:xfrm>
            <a:off x="831715" y="1834432"/>
            <a:ext cx="8362569" cy="4912250"/>
            <a:chOff x="831715" y="1834432"/>
            <a:chExt cx="8362569" cy="4912250"/>
          </a:xfrm>
        </p:grpSpPr>
        <p:sp>
          <p:nvSpPr>
            <p:cNvPr id="270" name="Freeform 133">
              <a:extLst>
                <a:ext uri="{FF2B5EF4-FFF2-40B4-BE49-F238E27FC236}">
                  <a16:creationId xmlns:a16="http://schemas.microsoft.com/office/drawing/2014/main" id="{83B90FFF-D265-47F5-E3E8-1C27130CC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2421807"/>
              <a:ext cx="3179762" cy="1123950"/>
            </a:xfrm>
            <a:custGeom>
              <a:avLst/>
              <a:gdLst>
                <a:gd name="T0" fmla="*/ 2003 w 2003"/>
                <a:gd name="T1" fmla="*/ 308 h 708"/>
                <a:gd name="T2" fmla="*/ 1851 w 2003"/>
                <a:gd name="T3" fmla="*/ 277 h 708"/>
                <a:gd name="T4" fmla="*/ 1674 w 2003"/>
                <a:gd name="T5" fmla="*/ 277 h 708"/>
                <a:gd name="T6" fmla="*/ 1507 w 2003"/>
                <a:gd name="T7" fmla="*/ 211 h 708"/>
                <a:gd name="T8" fmla="*/ 1351 w 2003"/>
                <a:gd name="T9" fmla="*/ 220 h 708"/>
                <a:gd name="T10" fmla="*/ 1175 w 2003"/>
                <a:gd name="T11" fmla="*/ 158 h 708"/>
                <a:gd name="T12" fmla="*/ 1010 w 2003"/>
                <a:gd name="T13" fmla="*/ 158 h 708"/>
                <a:gd name="T14" fmla="*/ 832 w 2003"/>
                <a:gd name="T15" fmla="*/ 92 h 708"/>
                <a:gd name="T16" fmla="*/ 671 w 2003"/>
                <a:gd name="T17" fmla="*/ 125 h 708"/>
                <a:gd name="T18" fmla="*/ 506 w 2003"/>
                <a:gd name="T19" fmla="*/ 125 h 708"/>
                <a:gd name="T20" fmla="*/ 333 w 2003"/>
                <a:gd name="T21" fmla="*/ 65 h 708"/>
                <a:gd name="T22" fmla="*/ 0 w 2003"/>
                <a:gd name="T23" fmla="*/ 0 h 708"/>
                <a:gd name="T24" fmla="*/ 0 w 2003"/>
                <a:gd name="T25" fmla="*/ 642 h 708"/>
                <a:gd name="T26" fmla="*/ 75 w 2003"/>
                <a:gd name="T27" fmla="*/ 646 h 708"/>
                <a:gd name="T28" fmla="*/ 170 w 2003"/>
                <a:gd name="T29" fmla="*/ 646 h 708"/>
                <a:gd name="T30" fmla="*/ 325 w 2003"/>
                <a:gd name="T31" fmla="*/ 681 h 708"/>
                <a:gd name="T32" fmla="*/ 658 w 2003"/>
                <a:gd name="T33" fmla="*/ 677 h 708"/>
                <a:gd name="T34" fmla="*/ 840 w 2003"/>
                <a:gd name="T35" fmla="*/ 645 h 708"/>
                <a:gd name="T36" fmla="*/ 1009 w 2003"/>
                <a:gd name="T37" fmla="*/ 680 h 708"/>
                <a:gd name="T38" fmla="*/ 1512 w 2003"/>
                <a:gd name="T39" fmla="*/ 678 h 708"/>
                <a:gd name="T40" fmla="*/ 1668 w 2003"/>
                <a:gd name="T41" fmla="*/ 708 h 708"/>
                <a:gd name="T42" fmla="*/ 2003 w 2003"/>
                <a:gd name="T43" fmla="*/ 708 h 708"/>
                <a:gd name="T44" fmla="*/ 2003 w 2003"/>
                <a:gd name="T45" fmla="*/ 30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3" h="708">
                  <a:moveTo>
                    <a:pt x="2003" y="308"/>
                  </a:moveTo>
                  <a:lnTo>
                    <a:pt x="1851" y="277"/>
                  </a:lnTo>
                  <a:lnTo>
                    <a:pt x="1674" y="277"/>
                  </a:lnTo>
                  <a:lnTo>
                    <a:pt x="1507" y="211"/>
                  </a:lnTo>
                  <a:lnTo>
                    <a:pt x="1351" y="220"/>
                  </a:lnTo>
                  <a:lnTo>
                    <a:pt x="1175" y="158"/>
                  </a:lnTo>
                  <a:lnTo>
                    <a:pt x="1010" y="158"/>
                  </a:lnTo>
                  <a:lnTo>
                    <a:pt x="832" y="92"/>
                  </a:lnTo>
                  <a:lnTo>
                    <a:pt x="671" y="125"/>
                  </a:lnTo>
                  <a:lnTo>
                    <a:pt x="506" y="125"/>
                  </a:lnTo>
                  <a:lnTo>
                    <a:pt x="333" y="65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75" y="646"/>
                  </a:lnTo>
                  <a:lnTo>
                    <a:pt x="170" y="646"/>
                  </a:lnTo>
                  <a:lnTo>
                    <a:pt x="325" y="681"/>
                  </a:lnTo>
                  <a:lnTo>
                    <a:pt x="658" y="677"/>
                  </a:lnTo>
                  <a:lnTo>
                    <a:pt x="840" y="645"/>
                  </a:lnTo>
                  <a:lnTo>
                    <a:pt x="1009" y="680"/>
                  </a:lnTo>
                  <a:lnTo>
                    <a:pt x="1512" y="678"/>
                  </a:lnTo>
                  <a:lnTo>
                    <a:pt x="1668" y="708"/>
                  </a:lnTo>
                  <a:lnTo>
                    <a:pt x="2003" y="708"/>
                  </a:lnTo>
                  <a:lnTo>
                    <a:pt x="2003" y="308"/>
                  </a:lnTo>
                  <a:close/>
                </a:path>
              </a:pathLst>
            </a:custGeom>
            <a:solidFill>
              <a:srgbClr val="CCECFF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71" name="Freeform 134">
              <a:extLst>
                <a:ext uri="{FF2B5EF4-FFF2-40B4-BE49-F238E27FC236}">
                  <a16:creationId xmlns:a16="http://schemas.microsoft.com/office/drawing/2014/main" id="{8745C76C-DB2B-C912-1430-AD5A82E3A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021" y="3063157"/>
              <a:ext cx="3198812" cy="484187"/>
            </a:xfrm>
            <a:custGeom>
              <a:avLst/>
              <a:gdLst>
                <a:gd name="T0" fmla="*/ 2015 w 2015"/>
                <a:gd name="T1" fmla="*/ 281 h 305"/>
                <a:gd name="T2" fmla="*/ 2015 w 2015"/>
                <a:gd name="T3" fmla="*/ 0 h 305"/>
                <a:gd name="T4" fmla="*/ 1333 w 2015"/>
                <a:gd name="T5" fmla="*/ 0 h 305"/>
                <a:gd name="T6" fmla="*/ 1152 w 2015"/>
                <a:gd name="T7" fmla="*/ 32 h 305"/>
                <a:gd name="T8" fmla="*/ 0 w 2015"/>
                <a:gd name="T9" fmla="*/ 32 h 305"/>
                <a:gd name="T10" fmla="*/ 2 w 2015"/>
                <a:gd name="T11" fmla="*/ 305 h 305"/>
                <a:gd name="T12" fmla="*/ 158 w 2015"/>
                <a:gd name="T13" fmla="*/ 305 h 305"/>
                <a:gd name="T14" fmla="*/ 327 w 2015"/>
                <a:gd name="T15" fmla="*/ 281 h 305"/>
                <a:gd name="T16" fmla="*/ 2015 w 2015"/>
                <a:gd name="T17" fmla="*/ 28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5" h="305">
                  <a:moveTo>
                    <a:pt x="2015" y="281"/>
                  </a:moveTo>
                  <a:lnTo>
                    <a:pt x="2015" y="0"/>
                  </a:lnTo>
                  <a:lnTo>
                    <a:pt x="1333" y="0"/>
                  </a:lnTo>
                  <a:lnTo>
                    <a:pt x="1152" y="32"/>
                  </a:lnTo>
                  <a:lnTo>
                    <a:pt x="0" y="32"/>
                  </a:lnTo>
                  <a:lnTo>
                    <a:pt x="2" y="305"/>
                  </a:lnTo>
                  <a:lnTo>
                    <a:pt x="158" y="305"/>
                  </a:lnTo>
                  <a:lnTo>
                    <a:pt x="327" y="281"/>
                  </a:lnTo>
                  <a:lnTo>
                    <a:pt x="2015" y="28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0196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72" name="Freeform 135">
              <a:extLst>
                <a:ext uri="{FF2B5EF4-FFF2-40B4-BE49-F238E27FC236}">
                  <a16:creationId xmlns:a16="http://schemas.microsoft.com/office/drawing/2014/main" id="{ED4765E0-30A4-436C-5F35-622911528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838" y="5576888"/>
              <a:ext cx="3217862" cy="541337"/>
            </a:xfrm>
            <a:custGeom>
              <a:avLst/>
              <a:gdLst>
                <a:gd name="T0" fmla="*/ 0 w 2027"/>
                <a:gd name="T1" fmla="*/ 63 h 341"/>
                <a:gd name="T2" fmla="*/ 0 w 2027"/>
                <a:gd name="T3" fmla="*/ 341 h 341"/>
                <a:gd name="T4" fmla="*/ 500 w 2027"/>
                <a:gd name="T5" fmla="*/ 341 h 341"/>
                <a:gd name="T6" fmla="*/ 667 w 2027"/>
                <a:gd name="T7" fmla="*/ 308 h 341"/>
                <a:gd name="T8" fmla="*/ 2027 w 2027"/>
                <a:gd name="T9" fmla="*/ 308 h 341"/>
                <a:gd name="T10" fmla="*/ 2027 w 2027"/>
                <a:gd name="T11" fmla="*/ 0 h 341"/>
                <a:gd name="T12" fmla="*/ 1352 w 2027"/>
                <a:gd name="T13" fmla="*/ 0 h 341"/>
                <a:gd name="T14" fmla="*/ 1174 w 2027"/>
                <a:gd name="T15" fmla="*/ 32 h 341"/>
                <a:gd name="T16" fmla="*/ 653 w 2027"/>
                <a:gd name="T17" fmla="*/ 32 h 341"/>
                <a:gd name="T18" fmla="*/ 500 w 2027"/>
                <a:gd name="T19" fmla="*/ 63 h 341"/>
                <a:gd name="T20" fmla="*/ 0 w 2027"/>
                <a:gd name="T21" fmla="*/ 6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7" h="341">
                  <a:moveTo>
                    <a:pt x="0" y="63"/>
                  </a:moveTo>
                  <a:lnTo>
                    <a:pt x="0" y="341"/>
                  </a:lnTo>
                  <a:lnTo>
                    <a:pt x="500" y="341"/>
                  </a:lnTo>
                  <a:lnTo>
                    <a:pt x="667" y="308"/>
                  </a:lnTo>
                  <a:lnTo>
                    <a:pt x="2027" y="308"/>
                  </a:lnTo>
                  <a:lnTo>
                    <a:pt x="2027" y="0"/>
                  </a:lnTo>
                  <a:lnTo>
                    <a:pt x="1352" y="0"/>
                  </a:lnTo>
                  <a:lnTo>
                    <a:pt x="1174" y="32"/>
                  </a:lnTo>
                  <a:lnTo>
                    <a:pt x="653" y="32"/>
                  </a:lnTo>
                  <a:lnTo>
                    <a:pt x="50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30196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73" name="Rectangle 136">
              <a:extLst>
                <a:ext uri="{FF2B5EF4-FFF2-40B4-BE49-F238E27FC236}">
                  <a16:creationId xmlns:a16="http://schemas.microsoft.com/office/drawing/2014/main" id="{3F8875C8-0D20-6678-AC2D-9CDAFBCE7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171" y="5875338"/>
              <a:ext cx="3187700" cy="144462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0196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grpSp>
          <p:nvGrpSpPr>
            <p:cNvPr id="274" name="Groupe 273">
              <a:extLst>
                <a:ext uri="{FF2B5EF4-FFF2-40B4-BE49-F238E27FC236}">
                  <a16:creationId xmlns:a16="http://schemas.microsoft.com/office/drawing/2014/main" id="{C95E83C9-3DCA-C06B-E8BC-19EA6BD738E1}"/>
                </a:ext>
              </a:extLst>
            </p:cNvPr>
            <p:cNvGrpSpPr/>
            <p:nvPr/>
          </p:nvGrpSpPr>
          <p:grpSpPr>
            <a:xfrm>
              <a:off x="5473559" y="1909044"/>
              <a:ext cx="3517900" cy="1946275"/>
              <a:chOff x="5473559" y="1909044"/>
              <a:chExt cx="3517900" cy="1946275"/>
            </a:xfrm>
          </p:grpSpPr>
          <p:sp>
            <p:nvSpPr>
              <p:cNvPr id="142" name="Line 5">
                <a:extLst>
                  <a:ext uri="{FF2B5EF4-FFF2-40B4-BE49-F238E27FC236}">
                    <a16:creationId xmlns:a16="http://schemas.microsoft.com/office/drawing/2014/main" id="{4A6448D2-0ECD-4EE7-8FBE-F7E8E12E3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3559" y="1909044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43" name="Line 6">
                <a:extLst>
                  <a:ext uri="{FF2B5EF4-FFF2-40B4-BE49-F238E27FC236}">
                    <a16:creationId xmlns:a16="http://schemas.microsoft.com/office/drawing/2014/main" id="{1A240032-230E-019C-62AA-794690092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3559" y="2394819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44" name="Line 7">
                <a:extLst>
                  <a:ext uri="{FF2B5EF4-FFF2-40B4-BE49-F238E27FC236}">
                    <a16:creationId xmlns:a16="http://schemas.microsoft.com/office/drawing/2014/main" id="{0A5230AB-9B17-0AF0-7A3E-A292604F7C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3559" y="2882182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45" name="Freeform 8">
                <a:extLst>
                  <a:ext uri="{FF2B5EF4-FFF2-40B4-BE49-F238E27FC236}">
                    <a16:creationId xmlns:a16="http://schemas.microsoft.com/office/drawing/2014/main" id="{49F49F1D-6948-E1F5-32EF-6205A8ADA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709" y="1909044"/>
                <a:ext cx="3460750" cy="1946275"/>
              </a:xfrm>
              <a:custGeom>
                <a:avLst/>
                <a:gdLst>
                  <a:gd name="T0" fmla="*/ 2180 w 2180"/>
                  <a:gd name="T1" fmla="*/ 1226 h 1226"/>
                  <a:gd name="T2" fmla="*/ 0 w 2180"/>
                  <a:gd name="T3" fmla="*/ 1226 h 1226"/>
                  <a:gd name="T4" fmla="*/ 0 w 2180"/>
                  <a:gd name="T5" fmla="*/ 919 h 1226"/>
                  <a:gd name="T6" fmla="*/ 0 w 2180"/>
                  <a:gd name="T7" fmla="*/ 613 h 1226"/>
                  <a:gd name="T8" fmla="*/ 0 w 2180"/>
                  <a:gd name="T9" fmla="*/ 306 h 1226"/>
                  <a:gd name="T10" fmla="*/ 0 w 2180"/>
                  <a:gd name="T11" fmla="*/ 0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80" h="1226">
                    <a:moveTo>
                      <a:pt x="2180" y="1226"/>
                    </a:moveTo>
                    <a:lnTo>
                      <a:pt x="0" y="1226"/>
                    </a:lnTo>
                    <a:lnTo>
                      <a:pt x="0" y="919"/>
                    </a:lnTo>
                    <a:lnTo>
                      <a:pt x="0" y="613"/>
                    </a:lnTo>
                    <a:lnTo>
                      <a:pt x="0" y="30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46" name="Line 9">
                <a:extLst>
                  <a:ext uri="{FF2B5EF4-FFF2-40B4-BE49-F238E27FC236}">
                    <a16:creationId xmlns:a16="http://schemas.microsoft.com/office/drawing/2014/main" id="{0B9581C7-9F94-5786-EA56-4A986B383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3559" y="3367957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47" name="Line 10">
                <a:extLst>
                  <a:ext uri="{FF2B5EF4-FFF2-40B4-BE49-F238E27FC236}">
                    <a16:creationId xmlns:a16="http://schemas.microsoft.com/office/drawing/2014/main" id="{6C03BBC6-6DE5-ACDD-F987-7232C3975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3559" y="3855319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</p:grpSp>
        <p:grpSp>
          <p:nvGrpSpPr>
            <p:cNvPr id="275" name="Groupe 274">
              <a:extLst>
                <a:ext uri="{FF2B5EF4-FFF2-40B4-BE49-F238E27FC236}">
                  <a16:creationId xmlns:a16="http://schemas.microsoft.com/office/drawing/2014/main" id="{87FECB89-42EC-A1C6-6A49-76981DC1021F}"/>
                </a:ext>
              </a:extLst>
            </p:cNvPr>
            <p:cNvGrpSpPr/>
            <p:nvPr/>
          </p:nvGrpSpPr>
          <p:grpSpPr>
            <a:xfrm>
              <a:off x="1174750" y="1909044"/>
              <a:ext cx="3519487" cy="1946275"/>
              <a:chOff x="1174750" y="1909044"/>
              <a:chExt cx="3519487" cy="1946275"/>
            </a:xfrm>
          </p:grpSpPr>
          <p:sp>
            <p:nvSpPr>
              <p:cNvPr id="148" name="Line 11">
                <a:extLst>
                  <a:ext uri="{FF2B5EF4-FFF2-40B4-BE49-F238E27FC236}">
                    <a16:creationId xmlns:a16="http://schemas.microsoft.com/office/drawing/2014/main" id="{6B25EEF6-8F01-6FDC-1EDC-CB8D3763D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4750" y="1909044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49" name="Freeform 12">
                <a:extLst>
                  <a:ext uri="{FF2B5EF4-FFF2-40B4-BE49-F238E27FC236}">
                    <a16:creationId xmlns:a16="http://schemas.microsoft.com/office/drawing/2014/main" id="{906DA468-6C02-2D39-80FC-24893DF61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900" y="1909044"/>
                <a:ext cx="3462337" cy="1946275"/>
              </a:xfrm>
              <a:custGeom>
                <a:avLst/>
                <a:gdLst>
                  <a:gd name="T0" fmla="*/ 2181 w 2181"/>
                  <a:gd name="T1" fmla="*/ 1226 h 1226"/>
                  <a:gd name="T2" fmla="*/ 0 w 2181"/>
                  <a:gd name="T3" fmla="*/ 1226 h 1226"/>
                  <a:gd name="T4" fmla="*/ 0 w 2181"/>
                  <a:gd name="T5" fmla="*/ 919 h 1226"/>
                  <a:gd name="T6" fmla="*/ 0 w 2181"/>
                  <a:gd name="T7" fmla="*/ 613 h 1226"/>
                  <a:gd name="T8" fmla="*/ 0 w 2181"/>
                  <a:gd name="T9" fmla="*/ 306 h 1226"/>
                  <a:gd name="T10" fmla="*/ 0 w 2181"/>
                  <a:gd name="T11" fmla="*/ 0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81" h="1226">
                    <a:moveTo>
                      <a:pt x="2181" y="1226"/>
                    </a:moveTo>
                    <a:lnTo>
                      <a:pt x="0" y="1226"/>
                    </a:lnTo>
                    <a:lnTo>
                      <a:pt x="0" y="919"/>
                    </a:lnTo>
                    <a:lnTo>
                      <a:pt x="0" y="613"/>
                    </a:lnTo>
                    <a:lnTo>
                      <a:pt x="0" y="30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50" name="Line 13">
                <a:extLst>
                  <a:ext uri="{FF2B5EF4-FFF2-40B4-BE49-F238E27FC236}">
                    <a16:creationId xmlns:a16="http://schemas.microsoft.com/office/drawing/2014/main" id="{8301B12F-2CFE-0D3F-94BE-6DB2F3FF2C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4750" y="2882182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51" name="Line 14">
                <a:extLst>
                  <a:ext uri="{FF2B5EF4-FFF2-40B4-BE49-F238E27FC236}">
                    <a16:creationId xmlns:a16="http://schemas.microsoft.com/office/drawing/2014/main" id="{06DA6A70-318C-0236-A209-E9D5129C4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4750" y="2394819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52" name="Line 15">
                <a:extLst>
                  <a:ext uri="{FF2B5EF4-FFF2-40B4-BE49-F238E27FC236}">
                    <a16:creationId xmlns:a16="http://schemas.microsoft.com/office/drawing/2014/main" id="{E45A61B4-DE14-EA64-0364-0528199A8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4750" y="3367957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53" name="Line 16">
                <a:extLst>
                  <a:ext uri="{FF2B5EF4-FFF2-40B4-BE49-F238E27FC236}">
                    <a16:creationId xmlns:a16="http://schemas.microsoft.com/office/drawing/2014/main" id="{66C4AA8F-4220-360C-8C1E-813B898C1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4750" y="3855319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</p:grpSp>
        <p:grpSp>
          <p:nvGrpSpPr>
            <p:cNvPr id="276" name="Groupe 275">
              <a:extLst>
                <a:ext uri="{FF2B5EF4-FFF2-40B4-BE49-F238E27FC236}">
                  <a16:creationId xmlns:a16="http://schemas.microsoft.com/office/drawing/2014/main" id="{F318DB22-A266-F536-FB0F-229BA9B7A144}"/>
                </a:ext>
              </a:extLst>
            </p:cNvPr>
            <p:cNvGrpSpPr/>
            <p:nvPr/>
          </p:nvGrpSpPr>
          <p:grpSpPr>
            <a:xfrm>
              <a:off x="1174750" y="4321175"/>
              <a:ext cx="3519487" cy="1946275"/>
              <a:chOff x="1174750" y="4321175"/>
              <a:chExt cx="3519487" cy="1946275"/>
            </a:xfrm>
          </p:grpSpPr>
          <p:sp>
            <p:nvSpPr>
              <p:cNvPr id="154" name="Line 17">
                <a:extLst>
                  <a:ext uri="{FF2B5EF4-FFF2-40B4-BE49-F238E27FC236}">
                    <a16:creationId xmlns:a16="http://schemas.microsoft.com/office/drawing/2014/main" id="{CA0DEDC7-7652-4493-D833-4A12753C0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4750" y="4321175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55" name="Line 18">
                <a:extLst>
                  <a:ext uri="{FF2B5EF4-FFF2-40B4-BE49-F238E27FC236}">
                    <a16:creationId xmlns:a16="http://schemas.microsoft.com/office/drawing/2014/main" id="{D01EEFE7-29C0-AB5C-0198-F21179159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4750" y="4808538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56" name="Freeform 19">
                <a:extLst>
                  <a:ext uri="{FF2B5EF4-FFF2-40B4-BE49-F238E27FC236}">
                    <a16:creationId xmlns:a16="http://schemas.microsoft.com/office/drawing/2014/main" id="{B28E4377-B87C-48D2-64EC-DBA166EE2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900" y="4321175"/>
                <a:ext cx="3462337" cy="1946275"/>
              </a:xfrm>
              <a:custGeom>
                <a:avLst/>
                <a:gdLst>
                  <a:gd name="T0" fmla="*/ 2181 w 2181"/>
                  <a:gd name="T1" fmla="*/ 1226 h 1226"/>
                  <a:gd name="T2" fmla="*/ 0 w 2181"/>
                  <a:gd name="T3" fmla="*/ 1226 h 1226"/>
                  <a:gd name="T4" fmla="*/ 0 w 2181"/>
                  <a:gd name="T5" fmla="*/ 920 h 1226"/>
                  <a:gd name="T6" fmla="*/ 0 w 2181"/>
                  <a:gd name="T7" fmla="*/ 613 h 1226"/>
                  <a:gd name="T8" fmla="*/ 0 w 2181"/>
                  <a:gd name="T9" fmla="*/ 307 h 1226"/>
                  <a:gd name="T10" fmla="*/ 0 w 2181"/>
                  <a:gd name="T11" fmla="*/ 0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81" h="1226">
                    <a:moveTo>
                      <a:pt x="2181" y="1226"/>
                    </a:moveTo>
                    <a:lnTo>
                      <a:pt x="0" y="1226"/>
                    </a:lnTo>
                    <a:lnTo>
                      <a:pt x="0" y="920"/>
                    </a:lnTo>
                    <a:lnTo>
                      <a:pt x="0" y="613"/>
                    </a:lnTo>
                    <a:lnTo>
                      <a:pt x="0" y="30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57" name="Line 20">
                <a:extLst>
                  <a:ext uri="{FF2B5EF4-FFF2-40B4-BE49-F238E27FC236}">
                    <a16:creationId xmlns:a16="http://schemas.microsoft.com/office/drawing/2014/main" id="{037296AD-D122-6767-F3AD-856A5F17F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4750" y="5294313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58" name="Line 21">
                <a:extLst>
                  <a:ext uri="{FF2B5EF4-FFF2-40B4-BE49-F238E27FC236}">
                    <a16:creationId xmlns:a16="http://schemas.microsoft.com/office/drawing/2014/main" id="{1C6D2B25-2711-594A-2C0D-686DF5883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4750" y="5781675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59" name="Line 22">
                <a:extLst>
                  <a:ext uri="{FF2B5EF4-FFF2-40B4-BE49-F238E27FC236}">
                    <a16:creationId xmlns:a16="http://schemas.microsoft.com/office/drawing/2014/main" id="{1BEFD07A-073E-3916-6619-401EDB74F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4750" y="6267450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</p:grpSp>
        <p:grpSp>
          <p:nvGrpSpPr>
            <p:cNvPr id="277" name="Groupe 276">
              <a:extLst>
                <a:ext uri="{FF2B5EF4-FFF2-40B4-BE49-F238E27FC236}">
                  <a16:creationId xmlns:a16="http://schemas.microsoft.com/office/drawing/2014/main" id="{3C6C05C2-4799-D3E6-6858-B75A4B8CCCAE}"/>
                </a:ext>
              </a:extLst>
            </p:cNvPr>
            <p:cNvGrpSpPr/>
            <p:nvPr/>
          </p:nvGrpSpPr>
          <p:grpSpPr>
            <a:xfrm>
              <a:off x="5473559" y="4321175"/>
              <a:ext cx="3517900" cy="1946275"/>
              <a:chOff x="5473559" y="4321175"/>
              <a:chExt cx="3517900" cy="1946275"/>
            </a:xfrm>
          </p:grpSpPr>
          <p:sp>
            <p:nvSpPr>
              <p:cNvPr id="160" name="Line 23">
                <a:extLst>
                  <a:ext uri="{FF2B5EF4-FFF2-40B4-BE49-F238E27FC236}">
                    <a16:creationId xmlns:a16="http://schemas.microsoft.com/office/drawing/2014/main" id="{9CDDFF7B-5078-6D8B-E108-555169277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3559" y="4321175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61" name="Line 24">
                <a:extLst>
                  <a:ext uri="{FF2B5EF4-FFF2-40B4-BE49-F238E27FC236}">
                    <a16:creationId xmlns:a16="http://schemas.microsoft.com/office/drawing/2014/main" id="{B5164649-18C8-8C01-AC85-AC3706CE0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3559" y="4808538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62" name="Freeform 25">
                <a:extLst>
                  <a:ext uri="{FF2B5EF4-FFF2-40B4-BE49-F238E27FC236}">
                    <a16:creationId xmlns:a16="http://schemas.microsoft.com/office/drawing/2014/main" id="{41C54613-C5AB-4191-0E59-52C0B166B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709" y="4321175"/>
                <a:ext cx="3460750" cy="1946275"/>
              </a:xfrm>
              <a:custGeom>
                <a:avLst/>
                <a:gdLst>
                  <a:gd name="T0" fmla="*/ 2180 w 2180"/>
                  <a:gd name="T1" fmla="*/ 1226 h 1226"/>
                  <a:gd name="T2" fmla="*/ 0 w 2180"/>
                  <a:gd name="T3" fmla="*/ 1226 h 1226"/>
                  <a:gd name="T4" fmla="*/ 0 w 2180"/>
                  <a:gd name="T5" fmla="*/ 920 h 1226"/>
                  <a:gd name="T6" fmla="*/ 0 w 2180"/>
                  <a:gd name="T7" fmla="*/ 613 h 1226"/>
                  <a:gd name="T8" fmla="*/ 0 w 2180"/>
                  <a:gd name="T9" fmla="*/ 307 h 1226"/>
                  <a:gd name="T10" fmla="*/ 0 w 2180"/>
                  <a:gd name="T11" fmla="*/ 0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80" h="1226">
                    <a:moveTo>
                      <a:pt x="2180" y="1226"/>
                    </a:moveTo>
                    <a:lnTo>
                      <a:pt x="0" y="1226"/>
                    </a:lnTo>
                    <a:lnTo>
                      <a:pt x="0" y="920"/>
                    </a:lnTo>
                    <a:lnTo>
                      <a:pt x="0" y="613"/>
                    </a:lnTo>
                    <a:lnTo>
                      <a:pt x="0" y="30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63" name="Line 26">
                <a:extLst>
                  <a:ext uri="{FF2B5EF4-FFF2-40B4-BE49-F238E27FC236}">
                    <a16:creationId xmlns:a16="http://schemas.microsoft.com/office/drawing/2014/main" id="{98BFF9A0-74F5-CB0F-F25F-BFD4134D3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3559" y="5294313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64" name="Line 27">
                <a:extLst>
                  <a:ext uri="{FF2B5EF4-FFF2-40B4-BE49-F238E27FC236}">
                    <a16:creationId xmlns:a16="http://schemas.microsoft.com/office/drawing/2014/main" id="{B0EF02FA-6885-1771-D652-D76735A40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3559" y="5781675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65" name="Line 28">
                <a:extLst>
                  <a:ext uri="{FF2B5EF4-FFF2-40B4-BE49-F238E27FC236}">
                    <a16:creationId xmlns:a16="http://schemas.microsoft.com/office/drawing/2014/main" id="{8A6483CC-941E-5BDC-45CB-C005F579F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3559" y="6267450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</p:grpSp>
        <p:sp>
          <p:nvSpPr>
            <p:cNvPr id="166" name="Rectangle 29">
              <a:extLst>
                <a:ext uri="{FF2B5EF4-FFF2-40B4-BE49-F238E27FC236}">
                  <a16:creationId xmlns:a16="http://schemas.microsoft.com/office/drawing/2014/main" id="{4E9526D3-FD36-CBB9-E00C-BF300E32A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715" y="1834432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0.004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30">
              <a:extLst>
                <a:ext uri="{FF2B5EF4-FFF2-40B4-BE49-F238E27FC236}">
                  <a16:creationId xmlns:a16="http://schemas.microsoft.com/office/drawing/2014/main" id="{50C20B12-85BC-B473-01D9-C0E46717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715" y="2321794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0.003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31">
              <a:extLst>
                <a:ext uri="{FF2B5EF4-FFF2-40B4-BE49-F238E27FC236}">
                  <a16:creationId xmlns:a16="http://schemas.microsoft.com/office/drawing/2014/main" id="{790E90E8-C7DE-9F0E-080D-C0CD0F078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715" y="2807569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0.002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32">
              <a:extLst>
                <a:ext uri="{FF2B5EF4-FFF2-40B4-BE49-F238E27FC236}">
                  <a16:creationId xmlns:a16="http://schemas.microsoft.com/office/drawing/2014/main" id="{964C83B0-5354-BC6F-02F6-6B1190AC1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715" y="3294932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0.001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33">
              <a:extLst>
                <a:ext uri="{FF2B5EF4-FFF2-40B4-BE49-F238E27FC236}">
                  <a16:creationId xmlns:a16="http://schemas.microsoft.com/office/drawing/2014/main" id="{394F8BB2-A264-C933-C311-7AA4BC944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715" y="3780707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34">
              <a:extLst>
                <a:ext uri="{FF2B5EF4-FFF2-40B4-BE49-F238E27FC236}">
                  <a16:creationId xmlns:a16="http://schemas.microsoft.com/office/drawing/2014/main" id="{95F038CE-928A-05EF-87C4-7E39EA889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113" y="3923582"/>
              <a:ext cx="22602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Mar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35">
              <a:extLst>
                <a:ext uri="{FF2B5EF4-FFF2-40B4-BE49-F238E27FC236}">
                  <a16:creationId xmlns:a16="http://schemas.microsoft.com/office/drawing/2014/main" id="{A6FC22E7-890D-E815-1A31-3BF762C5A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249" y="3923582"/>
              <a:ext cx="19556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Apr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36">
              <a:extLst>
                <a:ext uri="{FF2B5EF4-FFF2-40B4-BE49-F238E27FC236}">
                  <a16:creationId xmlns:a16="http://schemas.microsoft.com/office/drawing/2014/main" id="{3F89D6A1-F6D7-0518-0B11-A63A214D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125" y="3923582"/>
              <a:ext cx="240451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May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37">
              <a:extLst>
                <a:ext uri="{FF2B5EF4-FFF2-40B4-BE49-F238E27FC236}">
                  <a16:creationId xmlns:a16="http://schemas.microsoft.com/office/drawing/2014/main" id="{8D0C5B82-1082-58A4-F8D7-5A6116FC6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084" y="3923582"/>
              <a:ext cx="18434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Jun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38">
              <a:extLst>
                <a:ext uri="{FF2B5EF4-FFF2-40B4-BE49-F238E27FC236}">
                  <a16:creationId xmlns:a16="http://schemas.microsoft.com/office/drawing/2014/main" id="{FCF410AC-6A6D-77E6-3411-B3F8AED26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646" y="3923582"/>
              <a:ext cx="14427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Jul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39">
              <a:extLst>
                <a:ext uri="{FF2B5EF4-FFF2-40B4-BE49-F238E27FC236}">
                  <a16:creationId xmlns:a16="http://schemas.microsoft.com/office/drawing/2014/main" id="{D07407D3-6A35-F251-29D8-A023AFECE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677" y="3923582"/>
              <a:ext cx="21320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Aug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40">
              <a:extLst>
                <a:ext uri="{FF2B5EF4-FFF2-40B4-BE49-F238E27FC236}">
                  <a16:creationId xmlns:a16="http://schemas.microsoft.com/office/drawing/2014/main" id="{8B4F245E-1415-6324-14E0-C8EF1FEF3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405" y="3923582"/>
              <a:ext cx="20037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41">
              <a:extLst>
                <a:ext uri="{FF2B5EF4-FFF2-40B4-BE49-F238E27FC236}">
                  <a16:creationId xmlns:a16="http://schemas.microsoft.com/office/drawing/2014/main" id="{75C76F87-C1B7-441E-CA96-073EB9D78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527" y="3923582"/>
              <a:ext cx="19236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42">
              <a:extLst>
                <a:ext uri="{FF2B5EF4-FFF2-40B4-BE49-F238E27FC236}">
                  <a16:creationId xmlns:a16="http://schemas.microsoft.com/office/drawing/2014/main" id="{DA9B41EE-584B-D220-3770-5157F996C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402" y="3923582"/>
              <a:ext cx="2180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Nov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43">
              <a:extLst>
                <a:ext uri="{FF2B5EF4-FFF2-40B4-BE49-F238E27FC236}">
                  <a16:creationId xmlns:a16="http://schemas.microsoft.com/office/drawing/2014/main" id="{5B5A2AC9-82DB-048A-A4A9-0B9E975F2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530" y="3923582"/>
              <a:ext cx="208391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Dec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44">
              <a:extLst>
                <a:ext uri="{FF2B5EF4-FFF2-40B4-BE49-F238E27FC236}">
                  <a16:creationId xmlns:a16="http://schemas.microsoft.com/office/drawing/2014/main" id="{3D1B5263-6CDB-3304-1C05-6D17ECC60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459" y="3923582"/>
              <a:ext cx="17793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45">
              <a:extLst>
                <a:ext uri="{FF2B5EF4-FFF2-40B4-BE49-F238E27FC236}">
                  <a16:creationId xmlns:a16="http://schemas.microsoft.com/office/drawing/2014/main" id="{789C51EE-1B1E-B606-62F2-AD529EDEE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555" y="3923582"/>
              <a:ext cx="20037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Feb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46">
              <a:extLst>
                <a:ext uri="{FF2B5EF4-FFF2-40B4-BE49-F238E27FC236}">
                  <a16:creationId xmlns:a16="http://schemas.microsoft.com/office/drawing/2014/main" id="{FEC6D248-3C78-BEAB-B653-17E08AF64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051" y="3923582"/>
              <a:ext cx="22602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Mar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47">
              <a:extLst>
                <a:ext uri="{FF2B5EF4-FFF2-40B4-BE49-F238E27FC236}">
                  <a16:creationId xmlns:a16="http://schemas.microsoft.com/office/drawing/2014/main" id="{7FB1F7E5-22CC-6A86-D256-DE605CFB1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525" y="4119107"/>
              <a:ext cx="3654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48">
              <a:extLst>
                <a:ext uri="{FF2B5EF4-FFF2-40B4-BE49-F238E27FC236}">
                  <a16:creationId xmlns:a16="http://schemas.microsoft.com/office/drawing/2014/main" id="{1866BFB1-DFCA-5F9D-C31D-EB9B336E5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388" y="4119107"/>
              <a:ext cx="3654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2022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Freeform 49">
              <a:extLst>
                <a:ext uri="{FF2B5EF4-FFF2-40B4-BE49-F238E27FC236}">
                  <a16:creationId xmlns:a16="http://schemas.microsoft.com/office/drawing/2014/main" id="{087709A4-5CA7-2578-4453-F54FA7456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838" y="3086969"/>
              <a:ext cx="3178175" cy="254000"/>
            </a:xfrm>
            <a:custGeom>
              <a:avLst/>
              <a:gdLst>
                <a:gd name="T0" fmla="*/ 2002 w 2002"/>
                <a:gd name="T1" fmla="*/ 160 h 160"/>
                <a:gd name="T2" fmla="*/ 837 w 2002"/>
                <a:gd name="T3" fmla="*/ 60 h 160"/>
                <a:gd name="T4" fmla="*/ 666 w 2002"/>
                <a:gd name="T5" fmla="*/ 97 h 160"/>
                <a:gd name="T6" fmla="*/ 0 w 2002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2" h="160">
                  <a:moveTo>
                    <a:pt x="2002" y="160"/>
                  </a:moveTo>
                  <a:lnTo>
                    <a:pt x="837" y="60"/>
                  </a:lnTo>
                  <a:lnTo>
                    <a:pt x="666" y="97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87" name="Freeform 50">
              <a:extLst>
                <a:ext uri="{FF2B5EF4-FFF2-40B4-BE49-F238E27FC236}">
                  <a16:creationId xmlns:a16="http://schemas.microsoft.com/office/drawing/2014/main" id="{7EF5E595-4300-AA3D-686E-8CF3EDE19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913" y="3052044"/>
              <a:ext cx="71437" cy="71437"/>
            </a:xfrm>
            <a:custGeom>
              <a:avLst/>
              <a:gdLst>
                <a:gd name="T0" fmla="*/ 38 w 45"/>
                <a:gd name="T1" fmla="*/ 38 h 45"/>
                <a:gd name="T2" fmla="*/ 41 w 45"/>
                <a:gd name="T3" fmla="*/ 34 h 45"/>
                <a:gd name="T4" fmla="*/ 43 w 45"/>
                <a:gd name="T5" fmla="*/ 30 h 45"/>
                <a:gd name="T6" fmla="*/ 43 w 45"/>
                <a:gd name="T7" fmla="*/ 28 h 45"/>
                <a:gd name="T8" fmla="*/ 44 w 45"/>
                <a:gd name="T9" fmla="*/ 27 h 45"/>
                <a:gd name="T10" fmla="*/ 44 w 45"/>
                <a:gd name="T11" fmla="*/ 26 h 45"/>
                <a:gd name="T12" fmla="*/ 45 w 45"/>
                <a:gd name="T13" fmla="*/ 24 h 45"/>
                <a:gd name="T14" fmla="*/ 45 w 45"/>
                <a:gd name="T15" fmla="*/ 23 h 45"/>
                <a:gd name="T16" fmla="*/ 45 w 45"/>
                <a:gd name="T17" fmla="*/ 22 h 45"/>
                <a:gd name="T18" fmla="*/ 45 w 45"/>
                <a:gd name="T19" fmla="*/ 22 h 45"/>
                <a:gd name="T20" fmla="*/ 45 w 45"/>
                <a:gd name="T21" fmla="*/ 22 h 45"/>
                <a:gd name="T22" fmla="*/ 44 w 45"/>
                <a:gd name="T23" fmla="*/ 18 h 45"/>
                <a:gd name="T24" fmla="*/ 43 w 45"/>
                <a:gd name="T25" fmla="*/ 13 h 45"/>
                <a:gd name="T26" fmla="*/ 41 w 45"/>
                <a:gd name="T27" fmla="*/ 10 h 45"/>
                <a:gd name="T28" fmla="*/ 38 w 45"/>
                <a:gd name="T29" fmla="*/ 6 h 45"/>
                <a:gd name="T30" fmla="*/ 34 w 45"/>
                <a:gd name="T31" fmla="*/ 3 h 45"/>
                <a:gd name="T32" fmla="*/ 30 w 45"/>
                <a:gd name="T33" fmla="*/ 1 h 45"/>
                <a:gd name="T34" fmla="*/ 26 w 45"/>
                <a:gd name="T35" fmla="*/ 0 h 45"/>
                <a:gd name="T36" fmla="*/ 22 w 45"/>
                <a:gd name="T37" fmla="*/ 0 h 45"/>
                <a:gd name="T38" fmla="*/ 18 w 45"/>
                <a:gd name="T39" fmla="*/ 0 h 45"/>
                <a:gd name="T40" fmla="*/ 13 w 45"/>
                <a:gd name="T41" fmla="*/ 1 h 45"/>
                <a:gd name="T42" fmla="*/ 10 w 45"/>
                <a:gd name="T43" fmla="*/ 3 h 45"/>
                <a:gd name="T44" fmla="*/ 6 w 45"/>
                <a:gd name="T45" fmla="*/ 6 h 45"/>
                <a:gd name="T46" fmla="*/ 3 w 45"/>
                <a:gd name="T47" fmla="*/ 10 h 45"/>
                <a:gd name="T48" fmla="*/ 1 w 45"/>
                <a:gd name="T49" fmla="*/ 13 h 45"/>
                <a:gd name="T50" fmla="*/ 0 w 45"/>
                <a:gd name="T51" fmla="*/ 18 h 45"/>
                <a:gd name="T52" fmla="*/ 0 w 45"/>
                <a:gd name="T53" fmla="*/ 22 h 45"/>
                <a:gd name="T54" fmla="*/ 0 w 45"/>
                <a:gd name="T55" fmla="*/ 26 h 45"/>
                <a:gd name="T56" fmla="*/ 1 w 45"/>
                <a:gd name="T57" fmla="*/ 30 h 45"/>
                <a:gd name="T58" fmla="*/ 3 w 45"/>
                <a:gd name="T59" fmla="*/ 34 h 45"/>
                <a:gd name="T60" fmla="*/ 6 w 45"/>
                <a:gd name="T61" fmla="*/ 38 h 45"/>
                <a:gd name="T62" fmla="*/ 10 w 45"/>
                <a:gd name="T63" fmla="*/ 41 h 45"/>
                <a:gd name="T64" fmla="*/ 13 w 45"/>
                <a:gd name="T65" fmla="*/ 43 h 45"/>
                <a:gd name="T66" fmla="*/ 18 w 45"/>
                <a:gd name="T67" fmla="*/ 44 h 45"/>
                <a:gd name="T68" fmla="*/ 22 w 45"/>
                <a:gd name="T69" fmla="*/ 45 h 45"/>
                <a:gd name="T70" fmla="*/ 22 w 45"/>
                <a:gd name="T71" fmla="*/ 44 h 45"/>
                <a:gd name="T72" fmla="*/ 22 w 45"/>
                <a:gd name="T73" fmla="*/ 44 h 45"/>
                <a:gd name="T74" fmla="*/ 23 w 45"/>
                <a:gd name="T75" fmla="*/ 44 h 45"/>
                <a:gd name="T76" fmla="*/ 24 w 45"/>
                <a:gd name="T77" fmla="*/ 44 h 45"/>
                <a:gd name="T78" fmla="*/ 26 w 45"/>
                <a:gd name="T79" fmla="*/ 44 h 45"/>
                <a:gd name="T80" fmla="*/ 27 w 45"/>
                <a:gd name="T81" fmla="*/ 44 h 45"/>
                <a:gd name="T82" fmla="*/ 28 w 45"/>
                <a:gd name="T83" fmla="*/ 43 h 45"/>
                <a:gd name="T84" fmla="*/ 30 w 45"/>
                <a:gd name="T85" fmla="*/ 43 h 45"/>
                <a:gd name="T86" fmla="*/ 34 w 45"/>
                <a:gd name="T87" fmla="*/ 41 h 45"/>
                <a:gd name="T88" fmla="*/ 38 w 45"/>
                <a:gd name="T89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45">
                  <a:moveTo>
                    <a:pt x="38" y="38"/>
                  </a:moveTo>
                  <a:lnTo>
                    <a:pt x="41" y="34"/>
                  </a:lnTo>
                  <a:lnTo>
                    <a:pt x="43" y="30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1" y="10"/>
                  </a:lnTo>
                  <a:lnTo>
                    <a:pt x="38" y="6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8"/>
                  </a:lnTo>
                  <a:lnTo>
                    <a:pt x="10" y="41"/>
                  </a:lnTo>
                  <a:lnTo>
                    <a:pt x="13" y="43"/>
                  </a:lnTo>
                  <a:lnTo>
                    <a:pt x="18" y="44"/>
                  </a:lnTo>
                  <a:lnTo>
                    <a:pt x="22" y="45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30" y="43"/>
                  </a:lnTo>
                  <a:lnTo>
                    <a:pt x="34" y="4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88" name="Freeform 51">
              <a:extLst>
                <a:ext uri="{FF2B5EF4-FFF2-40B4-BE49-F238E27FC236}">
                  <a16:creationId xmlns:a16="http://schemas.microsoft.com/office/drawing/2014/main" id="{25F2FC61-9009-4018-75D1-87BC45FAC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304457"/>
              <a:ext cx="71437" cy="71437"/>
            </a:xfrm>
            <a:custGeom>
              <a:avLst/>
              <a:gdLst>
                <a:gd name="T0" fmla="*/ 39 w 45"/>
                <a:gd name="T1" fmla="*/ 39 h 45"/>
                <a:gd name="T2" fmla="*/ 41 w 45"/>
                <a:gd name="T3" fmla="*/ 35 h 45"/>
                <a:gd name="T4" fmla="*/ 43 w 45"/>
                <a:gd name="T5" fmla="*/ 31 h 45"/>
                <a:gd name="T6" fmla="*/ 44 w 45"/>
                <a:gd name="T7" fmla="*/ 29 h 45"/>
                <a:gd name="T8" fmla="*/ 44 w 45"/>
                <a:gd name="T9" fmla="*/ 28 h 45"/>
                <a:gd name="T10" fmla="*/ 45 w 45"/>
                <a:gd name="T11" fmla="*/ 27 h 45"/>
                <a:gd name="T12" fmla="*/ 45 w 45"/>
                <a:gd name="T13" fmla="*/ 25 h 45"/>
                <a:gd name="T14" fmla="*/ 45 w 45"/>
                <a:gd name="T15" fmla="*/ 24 h 45"/>
                <a:gd name="T16" fmla="*/ 45 w 45"/>
                <a:gd name="T17" fmla="*/ 23 h 45"/>
                <a:gd name="T18" fmla="*/ 45 w 45"/>
                <a:gd name="T19" fmla="*/ 23 h 45"/>
                <a:gd name="T20" fmla="*/ 45 w 45"/>
                <a:gd name="T21" fmla="*/ 23 h 45"/>
                <a:gd name="T22" fmla="*/ 45 w 45"/>
                <a:gd name="T23" fmla="*/ 18 h 45"/>
                <a:gd name="T24" fmla="*/ 43 w 45"/>
                <a:gd name="T25" fmla="*/ 14 h 45"/>
                <a:gd name="T26" fmla="*/ 41 w 45"/>
                <a:gd name="T27" fmla="*/ 10 h 45"/>
                <a:gd name="T28" fmla="*/ 39 w 45"/>
                <a:gd name="T29" fmla="*/ 7 h 45"/>
                <a:gd name="T30" fmla="*/ 35 w 45"/>
                <a:gd name="T31" fmla="*/ 4 h 45"/>
                <a:gd name="T32" fmla="*/ 31 w 45"/>
                <a:gd name="T33" fmla="*/ 2 h 45"/>
                <a:gd name="T34" fmla="*/ 27 w 45"/>
                <a:gd name="T35" fmla="*/ 0 h 45"/>
                <a:gd name="T36" fmla="*/ 23 w 45"/>
                <a:gd name="T37" fmla="*/ 0 h 45"/>
                <a:gd name="T38" fmla="*/ 18 w 45"/>
                <a:gd name="T39" fmla="*/ 0 h 45"/>
                <a:gd name="T40" fmla="*/ 14 w 45"/>
                <a:gd name="T41" fmla="*/ 2 h 45"/>
                <a:gd name="T42" fmla="*/ 10 w 45"/>
                <a:gd name="T43" fmla="*/ 4 h 45"/>
                <a:gd name="T44" fmla="*/ 7 w 45"/>
                <a:gd name="T45" fmla="*/ 7 h 45"/>
                <a:gd name="T46" fmla="*/ 4 w 45"/>
                <a:gd name="T47" fmla="*/ 10 h 45"/>
                <a:gd name="T48" fmla="*/ 2 w 45"/>
                <a:gd name="T49" fmla="*/ 14 h 45"/>
                <a:gd name="T50" fmla="*/ 0 w 45"/>
                <a:gd name="T51" fmla="*/ 18 h 45"/>
                <a:gd name="T52" fmla="*/ 0 w 45"/>
                <a:gd name="T53" fmla="*/ 23 h 45"/>
                <a:gd name="T54" fmla="*/ 0 w 45"/>
                <a:gd name="T55" fmla="*/ 27 h 45"/>
                <a:gd name="T56" fmla="*/ 2 w 45"/>
                <a:gd name="T57" fmla="*/ 31 h 45"/>
                <a:gd name="T58" fmla="*/ 4 w 45"/>
                <a:gd name="T59" fmla="*/ 35 h 45"/>
                <a:gd name="T60" fmla="*/ 7 w 45"/>
                <a:gd name="T61" fmla="*/ 39 h 45"/>
                <a:gd name="T62" fmla="*/ 10 w 45"/>
                <a:gd name="T63" fmla="*/ 41 h 45"/>
                <a:gd name="T64" fmla="*/ 14 w 45"/>
                <a:gd name="T65" fmla="*/ 43 h 45"/>
                <a:gd name="T66" fmla="*/ 18 w 45"/>
                <a:gd name="T67" fmla="*/ 45 h 45"/>
                <a:gd name="T68" fmla="*/ 23 w 45"/>
                <a:gd name="T69" fmla="*/ 45 h 45"/>
                <a:gd name="T70" fmla="*/ 23 w 45"/>
                <a:gd name="T71" fmla="*/ 45 h 45"/>
                <a:gd name="T72" fmla="*/ 23 w 45"/>
                <a:gd name="T73" fmla="*/ 45 h 45"/>
                <a:gd name="T74" fmla="*/ 24 w 45"/>
                <a:gd name="T75" fmla="*/ 45 h 45"/>
                <a:gd name="T76" fmla="*/ 25 w 45"/>
                <a:gd name="T77" fmla="*/ 45 h 45"/>
                <a:gd name="T78" fmla="*/ 27 w 45"/>
                <a:gd name="T79" fmla="*/ 45 h 45"/>
                <a:gd name="T80" fmla="*/ 28 w 45"/>
                <a:gd name="T81" fmla="*/ 44 h 45"/>
                <a:gd name="T82" fmla="*/ 29 w 45"/>
                <a:gd name="T83" fmla="*/ 44 h 45"/>
                <a:gd name="T84" fmla="*/ 31 w 45"/>
                <a:gd name="T85" fmla="*/ 43 h 45"/>
                <a:gd name="T86" fmla="*/ 35 w 45"/>
                <a:gd name="T87" fmla="*/ 41 h 45"/>
                <a:gd name="T88" fmla="*/ 39 w 45"/>
                <a:gd name="T8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45">
                  <a:moveTo>
                    <a:pt x="39" y="39"/>
                  </a:moveTo>
                  <a:lnTo>
                    <a:pt x="41" y="35"/>
                  </a:lnTo>
                  <a:lnTo>
                    <a:pt x="43" y="31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5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18"/>
                  </a:lnTo>
                  <a:lnTo>
                    <a:pt x="43" y="14"/>
                  </a:lnTo>
                  <a:lnTo>
                    <a:pt x="41" y="10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7" y="39"/>
                  </a:lnTo>
                  <a:lnTo>
                    <a:pt x="10" y="41"/>
                  </a:lnTo>
                  <a:lnTo>
                    <a:pt x="14" y="43"/>
                  </a:lnTo>
                  <a:lnTo>
                    <a:pt x="18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1" y="43"/>
                  </a:lnTo>
                  <a:lnTo>
                    <a:pt x="35" y="41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89" name="Rectangle 52">
              <a:extLst>
                <a:ext uri="{FF2B5EF4-FFF2-40B4-BE49-F238E27FC236}">
                  <a16:creationId xmlns:a16="http://schemas.microsoft.com/office/drawing/2014/main" id="{80BAD8CD-4292-60E3-5343-1F5D6DC00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3115862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0.11%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Rectangle 53">
              <a:extLst>
                <a:ext uri="{FF2B5EF4-FFF2-40B4-BE49-F238E27FC236}">
                  <a16:creationId xmlns:a16="http://schemas.microsoft.com/office/drawing/2014/main" id="{9355C298-75D4-4963-9483-099E7E27C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238" y="2858687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0.15%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Rectangle 54">
              <a:extLst>
                <a:ext uri="{FF2B5EF4-FFF2-40B4-BE49-F238E27FC236}">
                  <a16:creationId xmlns:a16="http://schemas.microsoft.com/office/drawing/2014/main" id="{E8917C03-0E32-9343-571D-D3334025B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523" y="1834432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0.004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2" name="Rectangle 55">
              <a:extLst>
                <a:ext uri="{FF2B5EF4-FFF2-40B4-BE49-F238E27FC236}">
                  <a16:creationId xmlns:a16="http://schemas.microsoft.com/office/drawing/2014/main" id="{A92B253A-DF80-B3F2-1E5D-0F49B93E5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523" y="2321794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0.003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Rectangle 56">
              <a:extLst>
                <a:ext uri="{FF2B5EF4-FFF2-40B4-BE49-F238E27FC236}">
                  <a16:creationId xmlns:a16="http://schemas.microsoft.com/office/drawing/2014/main" id="{E9210B5B-671B-D92D-F0E9-A65ECA3EB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523" y="2807569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0.002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" name="Rectangle 57">
              <a:extLst>
                <a:ext uri="{FF2B5EF4-FFF2-40B4-BE49-F238E27FC236}">
                  <a16:creationId xmlns:a16="http://schemas.microsoft.com/office/drawing/2014/main" id="{8A2969B1-9C5F-8DB5-400D-E4CF7A760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523" y="3294932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0.001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" name="Rectangle 58">
              <a:extLst>
                <a:ext uri="{FF2B5EF4-FFF2-40B4-BE49-F238E27FC236}">
                  <a16:creationId xmlns:a16="http://schemas.microsoft.com/office/drawing/2014/main" id="{EAB048F3-9E96-7863-8106-A5A33833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523" y="3780707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" name="Rectangle 59">
              <a:extLst>
                <a:ext uri="{FF2B5EF4-FFF2-40B4-BE49-F238E27FC236}">
                  <a16:creationId xmlns:a16="http://schemas.microsoft.com/office/drawing/2014/main" id="{1104DEA4-BA4C-947B-9EC4-72B0EA941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334" y="3923582"/>
              <a:ext cx="22602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Mar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Rectangle 60">
              <a:extLst>
                <a:ext uri="{FF2B5EF4-FFF2-40B4-BE49-F238E27FC236}">
                  <a16:creationId xmlns:a16="http://schemas.microsoft.com/office/drawing/2014/main" id="{04D0CFFA-066E-E5E5-FD83-5E2175DC8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470" y="3923582"/>
              <a:ext cx="19556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Apr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8" name="Rectangle 61">
              <a:extLst>
                <a:ext uri="{FF2B5EF4-FFF2-40B4-BE49-F238E27FC236}">
                  <a16:creationId xmlns:a16="http://schemas.microsoft.com/office/drawing/2014/main" id="{5AF9CABC-0ED9-C0CF-D64A-DD63E30FC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346" y="3923582"/>
              <a:ext cx="240451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May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Rectangle 62">
              <a:extLst>
                <a:ext uri="{FF2B5EF4-FFF2-40B4-BE49-F238E27FC236}">
                  <a16:creationId xmlns:a16="http://schemas.microsoft.com/office/drawing/2014/main" id="{AE45C26E-F36A-58A1-EC0D-E52BC1FD2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2305" y="3923582"/>
              <a:ext cx="18434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Jun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Rectangle 63">
              <a:extLst>
                <a:ext uri="{FF2B5EF4-FFF2-40B4-BE49-F238E27FC236}">
                  <a16:creationId xmlns:a16="http://schemas.microsoft.com/office/drawing/2014/main" id="{803CBEE2-30C7-FF02-E799-9188C7405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454" y="3923582"/>
              <a:ext cx="14427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Jul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1" name="Rectangle 64">
              <a:extLst>
                <a:ext uri="{FF2B5EF4-FFF2-40B4-BE49-F238E27FC236}">
                  <a16:creationId xmlns:a16="http://schemas.microsoft.com/office/drawing/2014/main" id="{73A2DE7D-9ABD-B76F-8958-2A8465273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8898" y="3923582"/>
              <a:ext cx="21320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Aug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2" name="Rectangle 65">
              <a:extLst>
                <a:ext uri="{FF2B5EF4-FFF2-40B4-BE49-F238E27FC236}">
                  <a16:creationId xmlns:a16="http://schemas.microsoft.com/office/drawing/2014/main" id="{48AED054-CA13-9C8D-6568-046F8A277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214" y="3923582"/>
              <a:ext cx="20037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3" name="Rectangle 66">
              <a:extLst>
                <a:ext uri="{FF2B5EF4-FFF2-40B4-BE49-F238E27FC236}">
                  <a16:creationId xmlns:a16="http://schemas.microsoft.com/office/drawing/2014/main" id="{53704AF4-B411-1E96-B96C-FCC995D0D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335" y="3923582"/>
              <a:ext cx="19236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" name="Rectangle 67">
              <a:extLst>
                <a:ext uri="{FF2B5EF4-FFF2-40B4-BE49-F238E27FC236}">
                  <a16:creationId xmlns:a16="http://schemas.microsoft.com/office/drawing/2014/main" id="{7AC05141-41AF-517D-DA6D-A0236809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2623" y="3923582"/>
              <a:ext cx="2180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Nov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" name="Rectangle 68">
              <a:extLst>
                <a:ext uri="{FF2B5EF4-FFF2-40B4-BE49-F238E27FC236}">
                  <a16:creationId xmlns:a16="http://schemas.microsoft.com/office/drawing/2014/main" id="{51A8EC68-601F-94CF-55D4-EF24E9BA3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751" y="3923582"/>
              <a:ext cx="208391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Dec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" name="Rectangle 69">
              <a:extLst>
                <a:ext uri="{FF2B5EF4-FFF2-40B4-BE49-F238E27FC236}">
                  <a16:creationId xmlns:a16="http://schemas.microsoft.com/office/drawing/2014/main" id="{53B024E7-BE95-05D3-7B58-6A3DA8F85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3680" y="3923582"/>
              <a:ext cx="17793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" name="Rectangle 70">
              <a:extLst>
                <a:ext uri="{FF2B5EF4-FFF2-40B4-BE49-F238E27FC236}">
                  <a16:creationId xmlns:a16="http://schemas.microsoft.com/office/drawing/2014/main" id="{37D6F91B-D6FC-9115-5509-B7845B452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776" y="3923582"/>
              <a:ext cx="20037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Feb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" name="Rectangle 71">
              <a:extLst>
                <a:ext uri="{FF2B5EF4-FFF2-40B4-BE49-F238E27FC236}">
                  <a16:creationId xmlns:a16="http://schemas.microsoft.com/office/drawing/2014/main" id="{0B99F42A-F6E7-CE79-EECE-44DFB3CD4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859" y="3923582"/>
              <a:ext cx="22602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Mar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" name="Rectangle 72">
              <a:extLst>
                <a:ext uri="{FF2B5EF4-FFF2-40B4-BE49-F238E27FC236}">
                  <a16:creationId xmlns:a16="http://schemas.microsoft.com/office/drawing/2014/main" id="{8FE9D622-6DA5-C484-E05A-E365279DA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1746" y="4119107"/>
              <a:ext cx="3654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" name="Rectangle 73">
              <a:extLst>
                <a:ext uri="{FF2B5EF4-FFF2-40B4-BE49-F238E27FC236}">
                  <a16:creationId xmlns:a16="http://schemas.microsoft.com/office/drawing/2014/main" id="{2CA67C39-7BC3-E2CD-757C-C1501DA9C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2609" y="4119107"/>
              <a:ext cx="3654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2022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" name="Freeform 74">
              <a:extLst>
                <a:ext uri="{FF2B5EF4-FFF2-40B4-BE49-F238E27FC236}">
                  <a16:creationId xmlns:a16="http://schemas.microsoft.com/office/drawing/2014/main" id="{C5F3C1EE-6440-575C-5ACB-E2C47E14A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121" y="3307632"/>
              <a:ext cx="73025" cy="71437"/>
            </a:xfrm>
            <a:custGeom>
              <a:avLst/>
              <a:gdLst>
                <a:gd name="T0" fmla="*/ 39 w 46"/>
                <a:gd name="T1" fmla="*/ 38 h 45"/>
                <a:gd name="T2" fmla="*/ 42 w 46"/>
                <a:gd name="T3" fmla="*/ 34 h 45"/>
                <a:gd name="T4" fmla="*/ 44 w 46"/>
                <a:gd name="T5" fmla="*/ 30 h 45"/>
                <a:gd name="T6" fmla="*/ 44 w 46"/>
                <a:gd name="T7" fmla="*/ 28 h 45"/>
                <a:gd name="T8" fmla="*/ 45 w 46"/>
                <a:gd name="T9" fmla="*/ 27 h 45"/>
                <a:gd name="T10" fmla="*/ 45 w 46"/>
                <a:gd name="T11" fmla="*/ 26 h 45"/>
                <a:gd name="T12" fmla="*/ 45 w 46"/>
                <a:gd name="T13" fmla="*/ 24 h 45"/>
                <a:gd name="T14" fmla="*/ 45 w 46"/>
                <a:gd name="T15" fmla="*/ 23 h 45"/>
                <a:gd name="T16" fmla="*/ 45 w 46"/>
                <a:gd name="T17" fmla="*/ 22 h 45"/>
                <a:gd name="T18" fmla="*/ 45 w 46"/>
                <a:gd name="T19" fmla="*/ 22 h 45"/>
                <a:gd name="T20" fmla="*/ 46 w 46"/>
                <a:gd name="T21" fmla="*/ 22 h 45"/>
                <a:gd name="T22" fmla="*/ 45 w 46"/>
                <a:gd name="T23" fmla="*/ 17 h 45"/>
                <a:gd name="T24" fmla="*/ 44 w 46"/>
                <a:gd name="T25" fmla="*/ 13 h 45"/>
                <a:gd name="T26" fmla="*/ 42 w 46"/>
                <a:gd name="T27" fmla="*/ 10 h 45"/>
                <a:gd name="T28" fmla="*/ 39 w 46"/>
                <a:gd name="T29" fmla="*/ 6 h 45"/>
                <a:gd name="T30" fmla="*/ 35 w 46"/>
                <a:gd name="T31" fmla="*/ 3 h 45"/>
                <a:gd name="T32" fmla="*/ 31 w 46"/>
                <a:gd name="T33" fmla="*/ 1 h 45"/>
                <a:gd name="T34" fmla="*/ 27 w 46"/>
                <a:gd name="T35" fmla="*/ 0 h 45"/>
                <a:gd name="T36" fmla="*/ 23 w 46"/>
                <a:gd name="T37" fmla="*/ 0 h 45"/>
                <a:gd name="T38" fmla="*/ 18 w 46"/>
                <a:gd name="T39" fmla="*/ 0 h 45"/>
                <a:gd name="T40" fmla="*/ 14 w 46"/>
                <a:gd name="T41" fmla="*/ 1 h 45"/>
                <a:gd name="T42" fmla="*/ 11 w 46"/>
                <a:gd name="T43" fmla="*/ 3 h 45"/>
                <a:gd name="T44" fmla="*/ 7 w 46"/>
                <a:gd name="T45" fmla="*/ 6 h 45"/>
                <a:gd name="T46" fmla="*/ 4 w 46"/>
                <a:gd name="T47" fmla="*/ 10 h 45"/>
                <a:gd name="T48" fmla="*/ 2 w 46"/>
                <a:gd name="T49" fmla="*/ 13 h 45"/>
                <a:gd name="T50" fmla="*/ 1 w 46"/>
                <a:gd name="T51" fmla="*/ 17 h 45"/>
                <a:gd name="T52" fmla="*/ 0 w 46"/>
                <a:gd name="T53" fmla="*/ 22 h 45"/>
                <a:gd name="T54" fmla="*/ 1 w 46"/>
                <a:gd name="T55" fmla="*/ 26 h 45"/>
                <a:gd name="T56" fmla="*/ 2 w 46"/>
                <a:gd name="T57" fmla="*/ 30 h 45"/>
                <a:gd name="T58" fmla="*/ 4 w 46"/>
                <a:gd name="T59" fmla="*/ 34 h 45"/>
                <a:gd name="T60" fmla="*/ 7 w 46"/>
                <a:gd name="T61" fmla="*/ 38 h 45"/>
                <a:gd name="T62" fmla="*/ 11 w 46"/>
                <a:gd name="T63" fmla="*/ 41 h 45"/>
                <a:gd name="T64" fmla="*/ 14 w 46"/>
                <a:gd name="T65" fmla="*/ 43 h 45"/>
                <a:gd name="T66" fmla="*/ 18 w 46"/>
                <a:gd name="T67" fmla="*/ 44 h 45"/>
                <a:gd name="T68" fmla="*/ 23 w 46"/>
                <a:gd name="T69" fmla="*/ 45 h 45"/>
                <a:gd name="T70" fmla="*/ 23 w 46"/>
                <a:gd name="T71" fmla="*/ 44 h 45"/>
                <a:gd name="T72" fmla="*/ 23 w 46"/>
                <a:gd name="T73" fmla="*/ 44 h 45"/>
                <a:gd name="T74" fmla="*/ 24 w 46"/>
                <a:gd name="T75" fmla="*/ 44 h 45"/>
                <a:gd name="T76" fmla="*/ 25 w 46"/>
                <a:gd name="T77" fmla="*/ 44 h 45"/>
                <a:gd name="T78" fmla="*/ 27 w 46"/>
                <a:gd name="T79" fmla="*/ 44 h 45"/>
                <a:gd name="T80" fmla="*/ 28 w 46"/>
                <a:gd name="T81" fmla="*/ 44 h 45"/>
                <a:gd name="T82" fmla="*/ 29 w 46"/>
                <a:gd name="T83" fmla="*/ 43 h 45"/>
                <a:gd name="T84" fmla="*/ 31 w 46"/>
                <a:gd name="T85" fmla="*/ 43 h 45"/>
                <a:gd name="T86" fmla="*/ 35 w 46"/>
                <a:gd name="T87" fmla="*/ 41 h 45"/>
                <a:gd name="T88" fmla="*/ 39 w 46"/>
                <a:gd name="T89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" h="45">
                  <a:moveTo>
                    <a:pt x="39" y="38"/>
                  </a:moveTo>
                  <a:lnTo>
                    <a:pt x="42" y="34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5" y="17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39" y="6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7" y="38"/>
                  </a:lnTo>
                  <a:lnTo>
                    <a:pt x="11" y="41"/>
                  </a:lnTo>
                  <a:lnTo>
                    <a:pt x="14" y="43"/>
                  </a:lnTo>
                  <a:lnTo>
                    <a:pt x="18" y="44"/>
                  </a:lnTo>
                  <a:lnTo>
                    <a:pt x="23" y="45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5" y="41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12" name="Rectangle 75">
              <a:extLst>
                <a:ext uri="{FF2B5EF4-FFF2-40B4-BE49-F238E27FC236}">
                  <a16:creationId xmlns:a16="http://schemas.microsoft.com/office/drawing/2014/main" id="{1E870D52-8DB8-95E6-FE6D-0BA57B898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3171" y="3115862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0.11%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76">
              <a:extLst>
                <a:ext uri="{FF2B5EF4-FFF2-40B4-BE49-F238E27FC236}">
                  <a16:creationId xmlns:a16="http://schemas.microsoft.com/office/drawing/2014/main" id="{16FEE5F4-1DFB-5F94-AC6C-BC5A48639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715" y="4248150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0.004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77">
              <a:extLst>
                <a:ext uri="{FF2B5EF4-FFF2-40B4-BE49-F238E27FC236}">
                  <a16:creationId xmlns:a16="http://schemas.microsoft.com/office/drawing/2014/main" id="{502067BB-B884-89BF-B108-18B37AE6F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715" y="4733925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0.003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78">
              <a:extLst>
                <a:ext uri="{FF2B5EF4-FFF2-40B4-BE49-F238E27FC236}">
                  <a16:creationId xmlns:a16="http://schemas.microsoft.com/office/drawing/2014/main" id="{9E454557-8FE8-3C35-4BB0-B974B87B4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715" y="5221288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0.002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79">
              <a:extLst>
                <a:ext uri="{FF2B5EF4-FFF2-40B4-BE49-F238E27FC236}">
                  <a16:creationId xmlns:a16="http://schemas.microsoft.com/office/drawing/2014/main" id="{DA758385-BC65-BDB9-214E-D7D11CDD4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715" y="5707063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0.001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7" name="Rectangle 80">
              <a:extLst>
                <a:ext uri="{FF2B5EF4-FFF2-40B4-BE49-F238E27FC236}">
                  <a16:creationId xmlns:a16="http://schemas.microsoft.com/office/drawing/2014/main" id="{FF5617C9-4FF0-1C1A-CF42-2FCB39025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715" y="6194425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" name="Rectangle 81">
              <a:extLst>
                <a:ext uri="{FF2B5EF4-FFF2-40B4-BE49-F238E27FC236}">
                  <a16:creationId xmlns:a16="http://schemas.microsoft.com/office/drawing/2014/main" id="{ECC8F6C4-B3DB-45AF-7596-9DD4BF2E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113" y="6337300"/>
              <a:ext cx="22602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Mar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9" name="Rectangle 82">
              <a:extLst>
                <a:ext uri="{FF2B5EF4-FFF2-40B4-BE49-F238E27FC236}">
                  <a16:creationId xmlns:a16="http://schemas.microsoft.com/office/drawing/2014/main" id="{0ED32400-13E1-04F5-B0EE-0F60620CD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249" y="6337300"/>
              <a:ext cx="19556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Apr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0" name="Rectangle 83">
              <a:extLst>
                <a:ext uri="{FF2B5EF4-FFF2-40B4-BE49-F238E27FC236}">
                  <a16:creationId xmlns:a16="http://schemas.microsoft.com/office/drawing/2014/main" id="{CD576D26-9E26-79C8-D9B1-503D408E2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125" y="6337300"/>
              <a:ext cx="240451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May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" name="Rectangle 84">
              <a:extLst>
                <a:ext uri="{FF2B5EF4-FFF2-40B4-BE49-F238E27FC236}">
                  <a16:creationId xmlns:a16="http://schemas.microsoft.com/office/drawing/2014/main" id="{0E39911D-215E-B40E-0EFA-BF6F9DE89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084" y="6337300"/>
              <a:ext cx="18434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Jun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" name="Rectangle 85">
              <a:extLst>
                <a:ext uri="{FF2B5EF4-FFF2-40B4-BE49-F238E27FC236}">
                  <a16:creationId xmlns:a16="http://schemas.microsoft.com/office/drawing/2014/main" id="{0500F641-C28F-7816-068F-9634BE298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646" y="6337300"/>
              <a:ext cx="14427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Jul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" name="Rectangle 86">
              <a:extLst>
                <a:ext uri="{FF2B5EF4-FFF2-40B4-BE49-F238E27FC236}">
                  <a16:creationId xmlns:a16="http://schemas.microsoft.com/office/drawing/2014/main" id="{F279EBF7-6C8E-16DE-ED26-3F31B1F8F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677" y="6337300"/>
              <a:ext cx="21320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Aug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4" name="Rectangle 87">
              <a:extLst>
                <a:ext uri="{FF2B5EF4-FFF2-40B4-BE49-F238E27FC236}">
                  <a16:creationId xmlns:a16="http://schemas.microsoft.com/office/drawing/2014/main" id="{2AD61F3A-A268-1A38-884E-13EA40077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405" y="6337300"/>
              <a:ext cx="20037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5" name="Rectangle 88">
              <a:extLst>
                <a:ext uri="{FF2B5EF4-FFF2-40B4-BE49-F238E27FC236}">
                  <a16:creationId xmlns:a16="http://schemas.microsoft.com/office/drawing/2014/main" id="{604F3319-7112-FEE7-8E31-907D51600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527" y="6337300"/>
              <a:ext cx="19236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" name="Rectangle 89">
              <a:extLst>
                <a:ext uri="{FF2B5EF4-FFF2-40B4-BE49-F238E27FC236}">
                  <a16:creationId xmlns:a16="http://schemas.microsoft.com/office/drawing/2014/main" id="{8B3698D5-9946-A4AC-20BD-44464AF5D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402" y="6337300"/>
              <a:ext cx="2180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Nov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" name="Rectangle 90">
              <a:extLst>
                <a:ext uri="{FF2B5EF4-FFF2-40B4-BE49-F238E27FC236}">
                  <a16:creationId xmlns:a16="http://schemas.microsoft.com/office/drawing/2014/main" id="{5970F385-0DFA-BE7D-E301-89BF79858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530" y="6337300"/>
              <a:ext cx="208391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Dec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8" name="Rectangle 91">
              <a:extLst>
                <a:ext uri="{FF2B5EF4-FFF2-40B4-BE49-F238E27FC236}">
                  <a16:creationId xmlns:a16="http://schemas.microsoft.com/office/drawing/2014/main" id="{14D7EECC-40BB-5EC6-0329-ABE8BFD7A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459" y="6337300"/>
              <a:ext cx="17793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92">
              <a:extLst>
                <a:ext uri="{FF2B5EF4-FFF2-40B4-BE49-F238E27FC236}">
                  <a16:creationId xmlns:a16="http://schemas.microsoft.com/office/drawing/2014/main" id="{CCFA013D-3337-0006-2CBE-6709C120F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555" y="6337300"/>
              <a:ext cx="20037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Feb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93">
              <a:extLst>
                <a:ext uri="{FF2B5EF4-FFF2-40B4-BE49-F238E27FC236}">
                  <a16:creationId xmlns:a16="http://schemas.microsoft.com/office/drawing/2014/main" id="{F14A9DC0-C6F5-0D9F-36C1-84CAA3CF1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051" y="6337300"/>
              <a:ext cx="22602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Mar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1" name="Rectangle 94">
              <a:extLst>
                <a:ext uri="{FF2B5EF4-FFF2-40B4-BE49-F238E27FC236}">
                  <a16:creationId xmlns:a16="http://schemas.microsoft.com/office/drawing/2014/main" id="{D53FA56C-1CC5-7E9A-CE52-6A102AD55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525" y="6531238"/>
              <a:ext cx="3654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2" name="Rectangle 95">
              <a:extLst>
                <a:ext uri="{FF2B5EF4-FFF2-40B4-BE49-F238E27FC236}">
                  <a16:creationId xmlns:a16="http://schemas.microsoft.com/office/drawing/2014/main" id="{E183D401-CA11-38BF-C84E-9BD8295FE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388" y="6531238"/>
              <a:ext cx="3654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2022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3" name="Rectangle 96">
              <a:extLst>
                <a:ext uri="{FF2B5EF4-FFF2-40B4-BE49-F238E27FC236}">
                  <a16:creationId xmlns:a16="http://schemas.microsoft.com/office/drawing/2014/main" id="{70B9E9BF-2538-E50A-B800-3FD30E0C1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813" y="5674043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0.08%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Rectangle 97">
              <a:extLst>
                <a:ext uri="{FF2B5EF4-FFF2-40B4-BE49-F238E27FC236}">
                  <a16:creationId xmlns:a16="http://schemas.microsoft.com/office/drawing/2014/main" id="{85BEC012-F266-4D67-2BCB-D51A77D95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8" y="5756593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0.06%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" name="Rectangle 98">
              <a:extLst>
                <a:ext uri="{FF2B5EF4-FFF2-40B4-BE49-F238E27FC236}">
                  <a16:creationId xmlns:a16="http://schemas.microsoft.com/office/drawing/2014/main" id="{248D0D33-8B0D-12B3-9476-5F90F2450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523" y="4248150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0.004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" name="Rectangle 99">
              <a:extLst>
                <a:ext uri="{FF2B5EF4-FFF2-40B4-BE49-F238E27FC236}">
                  <a16:creationId xmlns:a16="http://schemas.microsoft.com/office/drawing/2014/main" id="{988FD74B-F0C6-256A-BE34-570121E48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523" y="4733925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0.003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Rectangle 100">
              <a:extLst>
                <a:ext uri="{FF2B5EF4-FFF2-40B4-BE49-F238E27FC236}">
                  <a16:creationId xmlns:a16="http://schemas.microsoft.com/office/drawing/2014/main" id="{BB02A015-A5A5-222E-1021-836314297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523" y="5221288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0.002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Rectangle 101">
              <a:extLst>
                <a:ext uri="{FF2B5EF4-FFF2-40B4-BE49-F238E27FC236}">
                  <a16:creationId xmlns:a16="http://schemas.microsoft.com/office/drawing/2014/main" id="{16557CEF-CDE8-7B9A-93C3-C65AC6ADE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523" y="5707063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0.001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Rectangle 102">
              <a:extLst>
                <a:ext uri="{FF2B5EF4-FFF2-40B4-BE49-F238E27FC236}">
                  <a16:creationId xmlns:a16="http://schemas.microsoft.com/office/drawing/2014/main" id="{A583375C-8C73-F7A4-162E-7C15CF707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523" y="6194425"/>
              <a:ext cx="30938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Rectangle 103">
              <a:extLst>
                <a:ext uri="{FF2B5EF4-FFF2-40B4-BE49-F238E27FC236}">
                  <a16:creationId xmlns:a16="http://schemas.microsoft.com/office/drawing/2014/main" id="{99218A81-7C60-88BF-0BD4-5314CCDF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334" y="6337300"/>
              <a:ext cx="22602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Mar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104">
              <a:extLst>
                <a:ext uri="{FF2B5EF4-FFF2-40B4-BE49-F238E27FC236}">
                  <a16:creationId xmlns:a16="http://schemas.microsoft.com/office/drawing/2014/main" id="{8ECB0C89-70C9-8089-2F23-400D2C22A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470" y="6337300"/>
              <a:ext cx="19556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Apr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2" name="Rectangle 105">
              <a:extLst>
                <a:ext uri="{FF2B5EF4-FFF2-40B4-BE49-F238E27FC236}">
                  <a16:creationId xmlns:a16="http://schemas.microsoft.com/office/drawing/2014/main" id="{85FC1EAB-7431-5590-2AF3-C59D9FC95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346" y="6337300"/>
              <a:ext cx="240451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May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Rectangle 106">
              <a:extLst>
                <a:ext uri="{FF2B5EF4-FFF2-40B4-BE49-F238E27FC236}">
                  <a16:creationId xmlns:a16="http://schemas.microsoft.com/office/drawing/2014/main" id="{63062F52-DEFF-A7BA-2E35-CC7B27EE0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2305" y="6337300"/>
              <a:ext cx="18434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Jun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Rectangle 107">
              <a:extLst>
                <a:ext uri="{FF2B5EF4-FFF2-40B4-BE49-F238E27FC236}">
                  <a16:creationId xmlns:a16="http://schemas.microsoft.com/office/drawing/2014/main" id="{3A630464-E4CA-7256-C6CE-F1BA9EDCA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454" y="6337300"/>
              <a:ext cx="14427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Jul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Rectangle 108">
              <a:extLst>
                <a:ext uri="{FF2B5EF4-FFF2-40B4-BE49-F238E27FC236}">
                  <a16:creationId xmlns:a16="http://schemas.microsoft.com/office/drawing/2014/main" id="{65886009-1CEF-4934-A1FB-A5502C6E0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8898" y="6337300"/>
              <a:ext cx="21320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Aug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" name="Rectangle 109">
              <a:extLst>
                <a:ext uri="{FF2B5EF4-FFF2-40B4-BE49-F238E27FC236}">
                  <a16:creationId xmlns:a16="http://schemas.microsoft.com/office/drawing/2014/main" id="{5F9FD732-4F18-3839-67AD-363F4B2B2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214" y="6337300"/>
              <a:ext cx="20037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" name="Rectangle 110">
              <a:extLst>
                <a:ext uri="{FF2B5EF4-FFF2-40B4-BE49-F238E27FC236}">
                  <a16:creationId xmlns:a16="http://schemas.microsoft.com/office/drawing/2014/main" id="{B7E4EB64-664E-A4CB-DA8A-65FD6332D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335" y="6337300"/>
              <a:ext cx="19236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Rectangle 111">
              <a:extLst>
                <a:ext uri="{FF2B5EF4-FFF2-40B4-BE49-F238E27FC236}">
                  <a16:creationId xmlns:a16="http://schemas.microsoft.com/office/drawing/2014/main" id="{ACACEC4D-F634-A691-01FD-1D97CAF79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2623" y="6337300"/>
              <a:ext cx="2180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Nov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9" name="Rectangle 112">
              <a:extLst>
                <a:ext uri="{FF2B5EF4-FFF2-40B4-BE49-F238E27FC236}">
                  <a16:creationId xmlns:a16="http://schemas.microsoft.com/office/drawing/2014/main" id="{FE4CFAEB-5F4E-3467-7B02-9E7DAE943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751" y="6337300"/>
              <a:ext cx="208391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Dec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Rectangle 113">
              <a:extLst>
                <a:ext uri="{FF2B5EF4-FFF2-40B4-BE49-F238E27FC236}">
                  <a16:creationId xmlns:a16="http://schemas.microsoft.com/office/drawing/2014/main" id="{00D0C311-1E63-465A-062B-D7DE191D2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3680" y="6337300"/>
              <a:ext cx="17793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Rectangle 114">
              <a:extLst>
                <a:ext uri="{FF2B5EF4-FFF2-40B4-BE49-F238E27FC236}">
                  <a16:creationId xmlns:a16="http://schemas.microsoft.com/office/drawing/2014/main" id="{72A76007-9597-C747-3547-6115FBD8B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776" y="6337300"/>
              <a:ext cx="20037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Feb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Rectangle 115">
              <a:extLst>
                <a:ext uri="{FF2B5EF4-FFF2-40B4-BE49-F238E27FC236}">
                  <a16:creationId xmlns:a16="http://schemas.microsoft.com/office/drawing/2014/main" id="{47246EA5-BB8C-52A5-73B8-25F47073C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859" y="6337300"/>
              <a:ext cx="22602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Mar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3" name="Rectangle 116">
              <a:extLst>
                <a:ext uri="{FF2B5EF4-FFF2-40B4-BE49-F238E27FC236}">
                  <a16:creationId xmlns:a16="http://schemas.microsoft.com/office/drawing/2014/main" id="{053369B8-195C-5C5E-E938-D08C4670E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1746" y="6531238"/>
              <a:ext cx="3654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4" name="Rectangle 117">
              <a:extLst>
                <a:ext uri="{FF2B5EF4-FFF2-40B4-BE49-F238E27FC236}">
                  <a16:creationId xmlns:a16="http://schemas.microsoft.com/office/drawing/2014/main" id="{C01F49B6-1F92-2C55-3929-CCA997115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2609" y="6531238"/>
              <a:ext cx="3654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2022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5" name="Freeform 118">
              <a:extLst>
                <a:ext uri="{FF2B5EF4-FFF2-40B4-BE49-F238E27FC236}">
                  <a16:creationId xmlns:a16="http://schemas.microsoft.com/office/drawing/2014/main" id="{714D8C03-935F-506C-3B91-2DCB60A36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4771" y="5929313"/>
              <a:ext cx="71437" cy="71437"/>
            </a:xfrm>
            <a:custGeom>
              <a:avLst/>
              <a:gdLst>
                <a:gd name="T0" fmla="*/ 39 w 45"/>
                <a:gd name="T1" fmla="*/ 39 h 45"/>
                <a:gd name="T2" fmla="*/ 41 w 45"/>
                <a:gd name="T3" fmla="*/ 35 h 45"/>
                <a:gd name="T4" fmla="*/ 43 w 45"/>
                <a:gd name="T5" fmla="*/ 31 h 45"/>
                <a:gd name="T6" fmla="*/ 44 w 45"/>
                <a:gd name="T7" fmla="*/ 29 h 45"/>
                <a:gd name="T8" fmla="*/ 44 w 45"/>
                <a:gd name="T9" fmla="*/ 28 h 45"/>
                <a:gd name="T10" fmla="*/ 45 w 45"/>
                <a:gd name="T11" fmla="*/ 27 h 45"/>
                <a:gd name="T12" fmla="*/ 45 w 45"/>
                <a:gd name="T13" fmla="*/ 25 h 45"/>
                <a:gd name="T14" fmla="*/ 45 w 45"/>
                <a:gd name="T15" fmla="*/ 24 h 45"/>
                <a:gd name="T16" fmla="*/ 45 w 45"/>
                <a:gd name="T17" fmla="*/ 23 h 45"/>
                <a:gd name="T18" fmla="*/ 45 w 45"/>
                <a:gd name="T19" fmla="*/ 23 h 45"/>
                <a:gd name="T20" fmla="*/ 45 w 45"/>
                <a:gd name="T21" fmla="*/ 23 h 45"/>
                <a:gd name="T22" fmla="*/ 45 w 45"/>
                <a:gd name="T23" fmla="*/ 18 h 45"/>
                <a:gd name="T24" fmla="*/ 43 w 45"/>
                <a:gd name="T25" fmla="*/ 14 h 45"/>
                <a:gd name="T26" fmla="*/ 41 w 45"/>
                <a:gd name="T27" fmla="*/ 10 h 45"/>
                <a:gd name="T28" fmla="*/ 39 w 45"/>
                <a:gd name="T29" fmla="*/ 7 h 45"/>
                <a:gd name="T30" fmla="*/ 35 w 45"/>
                <a:gd name="T31" fmla="*/ 4 h 45"/>
                <a:gd name="T32" fmla="*/ 31 w 45"/>
                <a:gd name="T33" fmla="*/ 2 h 45"/>
                <a:gd name="T34" fmla="*/ 27 w 45"/>
                <a:gd name="T35" fmla="*/ 0 h 45"/>
                <a:gd name="T36" fmla="*/ 23 w 45"/>
                <a:gd name="T37" fmla="*/ 0 h 45"/>
                <a:gd name="T38" fmla="*/ 18 w 45"/>
                <a:gd name="T39" fmla="*/ 0 h 45"/>
                <a:gd name="T40" fmla="*/ 14 w 45"/>
                <a:gd name="T41" fmla="*/ 2 h 45"/>
                <a:gd name="T42" fmla="*/ 10 w 45"/>
                <a:gd name="T43" fmla="*/ 4 h 45"/>
                <a:gd name="T44" fmla="*/ 7 w 45"/>
                <a:gd name="T45" fmla="*/ 7 h 45"/>
                <a:gd name="T46" fmla="*/ 4 w 45"/>
                <a:gd name="T47" fmla="*/ 10 h 45"/>
                <a:gd name="T48" fmla="*/ 2 w 45"/>
                <a:gd name="T49" fmla="*/ 14 h 45"/>
                <a:gd name="T50" fmla="*/ 0 w 45"/>
                <a:gd name="T51" fmla="*/ 18 h 45"/>
                <a:gd name="T52" fmla="*/ 0 w 45"/>
                <a:gd name="T53" fmla="*/ 23 h 45"/>
                <a:gd name="T54" fmla="*/ 0 w 45"/>
                <a:gd name="T55" fmla="*/ 27 h 45"/>
                <a:gd name="T56" fmla="*/ 2 w 45"/>
                <a:gd name="T57" fmla="*/ 31 h 45"/>
                <a:gd name="T58" fmla="*/ 4 w 45"/>
                <a:gd name="T59" fmla="*/ 35 h 45"/>
                <a:gd name="T60" fmla="*/ 7 w 45"/>
                <a:gd name="T61" fmla="*/ 39 h 45"/>
                <a:gd name="T62" fmla="*/ 10 w 45"/>
                <a:gd name="T63" fmla="*/ 41 h 45"/>
                <a:gd name="T64" fmla="*/ 14 w 45"/>
                <a:gd name="T65" fmla="*/ 43 h 45"/>
                <a:gd name="T66" fmla="*/ 18 w 45"/>
                <a:gd name="T67" fmla="*/ 45 h 45"/>
                <a:gd name="T68" fmla="*/ 23 w 45"/>
                <a:gd name="T69" fmla="*/ 45 h 45"/>
                <a:gd name="T70" fmla="*/ 23 w 45"/>
                <a:gd name="T71" fmla="*/ 45 h 45"/>
                <a:gd name="T72" fmla="*/ 23 w 45"/>
                <a:gd name="T73" fmla="*/ 45 h 45"/>
                <a:gd name="T74" fmla="*/ 24 w 45"/>
                <a:gd name="T75" fmla="*/ 45 h 45"/>
                <a:gd name="T76" fmla="*/ 25 w 45"/>
                <a:gd name="T77" fmla="*/ 45 h 45"/>
                <a:gd name="T78" fmla="*/ 27 w 45"/>
                <a:gd name="T79" fmla="*/ 45 h 45"/>
                <a:gd name="T80" fmla="*/ 28 w 45"/>
                <a:gd name="T81" fmla="*/ 44 h 45"/>
                <a:gd name="T82" fmla="*/ 29 w 45"/>
                <a:gd name="T83" fmla="*/ 44 h 45"/>
                <a:gd name="T84" fmla="*/ 31 w 45"/>
                <a:gd name="T85" fmla="*/ 43 h 45"/>
                <a:gd name="T86" fmla="*/ 35 w 45"/>
                <a:gd name="T87" fmla="*/ 41 h 45"/>
                <a:gd name="T88" fmla="*/ 39 w 45"/>
                <a:gd name="T8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45">
                  <a:moveTo>
                    <a:pt x="39" y="39"/>
                  </a:moveTo>
                  <a:lnTo>
                    <a:pt x="41" y="35"/>
                  </a:lnTo>
                  <a:lnTo>
                    <a:pt x="43" y="31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5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18"/>
                  </a:lnTo>
                  <a:lnTo>
                    <a:pt x="43" y="14"/>
                  </a:lnTo>
                  <a:lnTo>
                    <a:pt x="41" y="10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7" y="39"/>
                  </a:lnTo>
                  <a:lnTo>
                    <a:pt x="10" y="41"/>
                  </a:lnTo>
                  <a:lnTo>
                    <a:pt x="14" y="43"/>
                  </a:lnTo>
                  <a:lnTo>
                    <a:pt x="18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1" y="43"/>
                  </a:lnTo>
                  <a:lnTo>
                    <a:pt x="35" y="41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56" name="Rectangle 119">
              <a:extLst>
                <a:ext uri="{FF2B5EF4-FFF2-40B4-BE49-F238E27FC236}">
                  <a16:creationId xmlns:a16="http://schemas.microsoft.com/office/drawing/2014/main" id="{51665844-4123-79B4-088F-F14C54547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634" y="5740718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0.06%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7" name="Rectangle 120">
              <a:extLst>
                <a:ext uri="{FF2B5EF4-FFF2-40B4-BE49-F238E27FC236}">
                  <a16:creationId xmlns:a16="http://schemas.microsoft.com/office/drawing/2014/main" id="{AE53F387-5030-D96C-525B-1A56E3903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221" y="3152374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0.10%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8" name="Freeform 121">
              <a:extLst>
                <a:ext uri="{FF2B5EF4-FFF2-40B4-BE49-F238E27FC236}">
                  <a16:creationId xmlns:a16="http://schemas.microsoft.com/office/drawing/2014/main" id="{D8FDA789-1756-2C30-A944-DEE559C76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821" y="3323507"/>
              <a:ext cx="3198812" cy="53975"/>
            </a:xfrm>
            <a:custGeom>
              <a:avLst/>
              <a:gdLst>
                <a:gd name="T0" fmla="*/ 2015 w 2015"/>
                <a:gd name="T1" fmla="*/ 12 h 34"/>
                <a:gd name="T2" fmla="*/ 1351 w 2015"/>
                <a:gd name="T3" fmla="*/ 0 h 34"/>
                <a:gd name="T4" fmla="*/ 1020 w 2015"/>
                <a:gd name="T5" fmla="*/ 25 h 34"/>
                <a:gd name="T6" fmla="*/ 670 w 2015"/>
                <a:gd name="T7" fmla="*/ 19 h 34"/>
                <a:gd name="T8" fmla="*/ 500 w 2015"/>
                <a:gd name="T9" fmla="*/ 34 h 34"/>
                <a:gd name="T10" fmla="*/ 0 w 2015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5" h="34">
                  <a:moveTo>
                    <a:pt x="2015" y="12"/>
                  </a:moveTo>
                  <a:lnTo>
                    <a:pt x="1351" y="0"/>
                  </a:lnTo>
                  <a:lnTo>
                    <a:pt x="1020" y="25"/>
                  </a:lnTo>
                  <a:lnTo>
                    <a:pt x="670" y="19"/>
                  </a:lnTo>
                  <a:lnTo>
                    <a:pt x="500" y="34"/>
                  </a:lnTo>
                  <a:lnTo>
                    <a:pt x="0" y="34"/>
                  </a:lnTo>
                </a:path>
              </a:pathLst>
            </a:custGeom>
            <a:noFill/>
            <a:ln w="158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59" name="Freeform 122">
              <a:extLst>
                <a:ext uri="{FF2B5EF4-FFF2-40B4-BE49-F238E27FC236}">
                  <a16:creationId xmlns:a16="http://schemas.microsoft.com/office/drawing/2014/main" id="{8157974A-AEAD-E363-5F20-380186B09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3896" y="3344144"/>
              <a:ext cx="71437" cy="73025"/>
            </a:xfrm>
            <a:custGeom>
              <a:avLst/>
              <a:gdLst>
                <a:gd name="T0" fmla="*/ 38 w 45"/>
                <a:gd name="T1" fmla="*/ 39 h 46"/>
                <a:gd name="T2" fmla="*/ 41 w 45"/>
                <a:gd name="T3" fmla="*/ 35 h 46"/>
                <a:gd name="T4" fmla="*/ 43 w 45"/>
                <a:gd name="T5" fmla="*/ 31 h 46"/>
                <a:gd name="T6" fmla="*/ 44 w 45"/>
                <a:gd name="T7" fmla="*/ 29 h 46"/>
                <a:gd name="T8" fmla="*/ 44 w 45"/>
                <a:gd name="T9" fmla="*/ 28 h 46"/>
                <a:gd name="T10" fmla="*/ 45 w 45"/>
                <a:gd name="T11" fmla="*/ 27 h 46"/>
                <a:gd name="T12" fmla="*/ 45 w 45"/>
                <a:gd name="T13" fmla="*/ 25 h 46"/>
                <a:gd name="T14" fmla="*/ 45 w 45"/>
                <a:gd name="T15" fmla="*/ 24 h 46"/>
                <a:gd name="T16" fmla="*/ 45 w 45"/>
                <a:gd name="T17" fmla="*/ 23 h 46"/>
                <a:gd name="T18" fmla="*/ 45 w 45"/>
                <a:gd name="T19" fmla="*/ 23 h 46"/>
                <a:gd name="T20" fmla="*/ 45 w 45"/>
                <a:gd name="T21" fmla="*/ 23 h 46"/>
                <a:gd name="T22" fmla="*/ 45 w 45"/>
                <a:gd name="T23" fmla="*/ 18 h 46"/>
                <a:gd name="T24" fmla="*/ 43 w 45"/>
                <a:gd name="T25" fmla="*/ 14 h 46"/>
                <a:gd name="T26" fmla="*/ 41 w 45"/>
                <a:gd name="T27" fmla="*/ 11 h 46"/>
                <a:gd name="T28" fmla="*/ 38 w 45"/>
                <a:gd name="T29" fmla="*/ 7 h 46"/>
                <a:gd name="T30" fmla="*/ 35 w 45"/>
                <a:gd name="T31" fmla="*/ 4 h 46"/>
                <a:gd name="T32" fmla="*/ 31 w 45"/>
                <a:gd name="T33" fmla="*/ 2 h 46"/>
                <a:gd name="T34" fmla="*/ 27 w 45"/>
                <a:gd name="T35" fmla="*/ 1 h 46"/>
                <a:gd name="T36" fmla="*/ 23 w 45"/>
                <a:gd name="T37" fmla="*/ 0 h 46"/>
                <a:gd name="T38" fmla="*/ 18 w 45"/>
                <a:gd name="T39" fmla="*/ 1 h 46"/>
                <a:gd name="T40" fmla="*/ 14 w 45"/>
                <a:gd name="T41" fmla="*/ 2 h 46"/>
                <a:gd name="T42" fmla="*/ 10 w 45"/>
                <a:gd name="T43" fmla="*/ 4 h 46"/>
                <a:gd name="T44" fmla="*/ 7 w 45"/>
                <a:gd name="T45" fmla="*/ 7 h 46"/>
                <a:gd name="T46" fmla="*/ 3 w 45"/>
                <a:gd name="T47" fmla="*/ 11 h 46"/>
                <a:gd name="T48" fmla="*/ 2 w 45"/>
                <a:gd name="T49" fmla="*/ 14 h 46"/>
                <a:gd name="T50" fmla="*/ 0 w 45"/>
                <a:gd name="T51" fmla="*/ 18 h 46"/>
                <a:gd name="T52" fmla="*/ 0 w 45"/>
                <a:gd name="T53" fmla="*/ 23 h 46"/>
                <a:gd name="T54" fmla="*/ 0 w 45"/>
                <a:gd name="T55" fmla="*/ 27 h 46"/>
                <a:gd name="T56" fmla="*/ 2 w 45"/>
                <a:gd name="T57" fmla="*/ 31 h 46"/>
                <a:gd name="T58" fmla="*/ 3 w 45"/>
                <a:gd name="T59" fmla="*/ 35 h 46"/>
                <a:gd name="T60" fmla="*/ 7 w 45"/>
                <a:gd name="T61" fmla="*/ 39 h 46"/>
                <a:gd name="T62" fmla="*/ 10 w 45"/>
                <a:gd name="T63" fmla="*/ 42 h 46"/>
                <a:gd name="T64" fmla="*/ 14 w 45"/>
                <a:gd name="T65" fmla="*/ 44 h 46"/>
                <a:gd name="T66" fmla="*/ 18 w 45"/>
                <a:gd name="T67" fmla="*/ 45 h 46"/>
                <a:gd name="T68" fmla="*/ 23 w 45"/>
                <a:gd name="T69" fmla="*/ 46 h 46"/>
                <a:gd name="T70" fmla="*/ 23 w 45"/>
                <a:gd name="T71" fmla="*/ 45 h 46"/>
                <a:gd name="T72" fmla="*/ 23 w 45"/>
                <a:gd name="T73" fmla="*/ 45 h 46"/>
                <a:gd name="T74" fmla="*/ 23 w 45"/>
                <a:gd name="T75" fmla="*/ 45 h 46"/>
                <a:gd name="T76" fmla="*/ 24 w 45"/>
                <a:gd name="T77" fmla="*/ 45 h 46"/>
                <a:gd name="T78" fmla="*/ 27 w 45"/>
                <a:gd name="T79" fmla="*/ 45 h 46"/>
                <a:gd name="T80" fmla="*/ 27 w 45"/>
                <a:gd name="T81" fmla="*/ 45 h 46"/>
                <a:gd name="T82" fmla="*/ 29 w 45"/>
                <a:gd name="T83" fmla="*/ 44 h 46"/>
                <a:gd name="T84" fmla="*/ 31 w 45"/>
                <a:gd name="T85" fmla="*/ 44 h 46"/>
                <a:gd name="T86" fmla="*/ 35 w 45"/>
                <a:gd name="T87" fmla="*/ 42 h 46"/>
                <a:gd name="T88" fmla="*/ 38 w 45"/>
                <a:gd name="T8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46">
                  <a:moveTo>
                    <a:pt x="38" y="39"/>
                  </a:moveTo>
                  <a:lnTo>
                    <a:pt x="41" y="35"/>
                  </a:lnTo>
                  <a:lnTo>
                    <a:pt x="43" y="31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5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18"/>
                  </a:lnTo>
                  <a:lnTo>
                    <a:pt x="43" y="14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3" y="35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5" y="42"/>
                  </a:lnTo>
                  <a:lnTo>
                    <a:pt x="38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60" name="Freeform 123">
              <a:extLst>
                <a:ext uri="{FF2B5EF4-FFF2-40B4-BE49-F238E27FC236}">
                  <a16:creationId xmlns:a16="http://schemas.microsoft.com/office/drawing/2014/main" id="{0B420EFA-60E7-FCCD-10C8-8059D3380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188" y="5884863"/>
              <a:ext cx="3217862" cy="95250"/>
            </a:xfrm>
            <a:custGeom>
              <a:avLst/>
              <a:gdLst>
                <a:gd name="T0" fmla="*/ 2027 w 2027"/>
                <a:gd name="T1" fmla="*/ 9 h 60"/>
                <a:gd name="T2" fmla="*/ 1351 w 2027"/>
                <a:gd name="T3" fmla="*/ 0 h 60"/>
                <a:gd name="T4" fmla="*/ 1013 w 2027"/>
                <a:gd name="T5" fmla="*/ 40 h 60"/>
                <a:gd name="T6" fmla="*/ 675 w 2027"/>
                <a:gd name="T7" fmla="*/ 40 h 60"/>
                <a:gd name="T8" fmla="*/ 501 w 2027"/>
                <a:gd name="T9" fmla="*/ 60 h 60"/>
                <a:gd name="T10" fmla="*/ 0 w 202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7" h="60">
                  <a:moveTo>
                    <a:pt x="2027" y="9"/>
                  </a:moveTo>
                  <a:lnTo>
                    <a:pt x="1351" y="0"/>
                  </a:lnTo>
                  <a:lnTo>
                    <a:pt x="1013" y="40"/>
                  </a:lnTo>
                  <a:lnTo>
                    <a:pt x="675" y="40"/>
                  </a:lnTo>
                  <a:lnTo>
                    <a:pt x="501" y="60"/>
                  </a:lnTo>
                  <a:lnTo>
                    <a:pt x="0" y="60"/>
                  </a:lnTo>
                </a:path>
              </a:pathLst>
            </a:custGeom>
            <a:noFill/>
            <a:ln w="1587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61" name="Freeform 124">
              <a:extLst>
                <a:ext uri="{FF2B5EF4-FFF2-40B4-BE49-F238E27FC236}">
                  <a16:creationId xmlns:a16="http://schemas.microsoft.com/office/drawing/2014/main" id="{2737D13B-C6D6-937C-B86B-DD3F00C67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263" y="5949950"/>
              <a:ext cx="71437" cy="71437"/>
            </a:xfrm>
            <a:custGeom>
              <a:avLst/>
              <a:gdLst>
                <a:gd name="T0" fmla="*/ 38 w 45"/>
                <a:gd name="T1" fmla="*/ 38 h 45"/>
                <a:gd name="T2" fmla="*/ 41 w 45"/>
                <a:gd name="T3" fmla="*/ 34 h 45"/>
                <a:gd name="T4" fmla="*/ 43 w 45"/>
                <a:gd name="T5" fmla="*/ 30 h 45"/>
                <a:gd name="T6" fmla="*/ 44 w 45"/>
                <a:gd name="T7" fmla="*/ 28 h 45"/>
                <a:gd name="T8" fmla="*/ 44 w 45"/>
                <a:gd name="T9" fmla="*/ 27 h 45"/>
                <a:gd name="T10" fmla="*/ 45 w 45"/>
                <a:gd name="T11" fmla="*/ 26 h 45"/>
                <a:gd name="T12" fmla="*/ 45 w 45"/>
                <a:gd name="T13" fmla="*/ 24 h 45"/>
                <a:gd name="T14" fmla="*/ 45 w 45"/>
                <a:gd name="T15" fmla="*/ 23 h 45"/>
                <a:gd name="T16" fmla="*/ 45 w 45"/>
                <a:gd name="T17" fmla="*/ 23 h 45"/>
                <a:gd name="T18" fmla="*/ 45 w 45"/>
                <a:gd name="T19" fmla="*/ 22 h 45"/>
                <a:gd name="T20" fmla="*/ 45 w 45"/>
                <a:gd name="T21" fmla="*/ 22 h 45"/>
                <a:gd name="T22" fmla="*/ 45 w 45"/>
                <a:gd name="T23" fmla="*/ 18 h 45"/>
                <a:gd name="T24" fmla="*/ 43 w 45"/>
                <a:gd name="T25" fmla="*/ 14 h 45"/>
                <a:gd name="T26" fmla="*/ 41 w 45"/>
                <a:gd name="T27" fmla="*/ 10 h 45"/>
                <a:gd name="T28" fmla="*/ 38 w 45"/>
                <a:gd name="T29" fmla="*/ 6 h 45"/>
                <a:gd name="T30" fmla="*/ 35 w 45"/>
                <a:gd name="T31" fmla="*/ 3 h 45"/>
                <a:gd name="T32" fmla="*/ 31 w 45"/>
                <a:gd name="T33" fmla="*/ 1 h 45"/>
                <a:gd name="T34" fmla="*/ 27 w 45"/>
                <a:gd name="T35" fmla="*/ 0 h 45"/>
                <a:gd name="T36" fmla="*/ 23 w 45"/>
                <a:gd name="T37" fmla="*/ 0 h 45"/>
                <a:gd name="T38" fmla="*/ 18 w 45"/>
                <a:gd name="T39" fmla="*/ 0 h 45"/>
                <a:gd name="T40" fmla="*/ 14 w 45"/>
                <a:gd name="T41" fmla="*/ 1 h 45"/>
                <a:gd name="T42" fmla="*/ 10 w 45"/>
                <a:gd name="T43" fmla="*/ 3 h 45"/>
                <a:gd name="T44" fmla="*/ 7 w 45"/>
                <a:gd name="T45" fmla="*/ 6 h 45"/>
                <a:gd name="T46" fmla="*/ 3 w 45"/>
                <a:gd name="T47" fmla="*/ 10 h 45"/>
                <a:gd name="T48" fmla="*/ 2 w 45"/>
                <a:gd name="T49" fmla="*/ 14 h 45"/>
                <a:gd name="T50" fmla="*/ 0 w 45"/>
                <a:gd name="T51" fmla="*/ 18 h 45"/>
                <a:gd name="T52" fmla="*/ 0 w 45"/>
                <a:gd name="T53" fmla="*/ 22 h 45"/>
                <a:gd name="T54" fmla="*/ 0 w 45"/>
                <a:gd name="T55" fmla="*/ 26 h 45"/>
                <a:gd name="T56" fmla="*/ 2 w 45"/>
                <a:gd name="T57" fmla="*/ 30 h 45"/>
                <a:gd name="T58" fmla="*/ 3 w 45"/>
                <a:gd name="T59" fmla="*/ 34 h 45"/>
                <a:gd name="T60" fmla="*/ 7 w 45"/>
                <a:gd name="T61" fmla="*/ 38 h 45"/>
                <a:gd name="T62" fmla="*/ 10 w 45"/>
                <a:gd name="T63" fmla="*/ 41 h 45"/>
                <a:gd name="T64" fmla="*/ 14 w 45"/>
                <a:gd name="T65" fmla="*/ 43 h 45"/>
                <a:gd name="T66" fmla="*/ 18 w 45"/>
                <a:gd name="T67" fmla="*/ 44 h 45"/>
                <a:gd name="T68" fmla="*/ 23 w 45"/>
                <a:gd name="T69" fmla="*/ 45 h 45"/>
                <a:gd name="T70" fmla="*/ 23 w 45"/>
                <a:gd name="T71" fmla="*/ 45 h 45"/>
                <a:gd name="T72" fmla="*/ 23 w 45"/>
                <a:gd name="T73" fmla="*/ 45 h 45"/>
                <a:gd name="T74" fmla="*/ 23 w 45"/>
                <a:gd name="T75" fmla="*/ 45 h 45"/>
                <a:gd name="T76" fmla="*/ 24 w 45"/>
                <a:gd name="T77" fmla="*/ 45 h 45"/>
                <a:gd name="T78" fmla="*/ 27 w 45"/>
                <a:gd name="T79" fmla="*/ 44 h 45"/>
                <a:gd name="T80" fmla="*/ 27 w 45"/>
                <a:gd name="T81" fmla="*/ 44 h 45"/>
                <a:gd name="T82" fmla="*/ 29 w 45"/>
                <a:gd name="T83" fmla="*/ 43 h 45"/>
                <a:gd name="T84" fmla="*/ 31 w 45"/>
                <a:gd name="T85" fmla="*/ 43 h 45"/>
                <a:gd name="T86" fmla="*/ 35 w 45"/>
                <a:gd name="T87" fmla="*/ 41 h 45"/>
                <a:gd name="T88" fmla="*/ 38 w 45"/>
                <a:gd name="T89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45">
                  <a:moveTo>
                    <a:pt x="38" y="38"/>
                  </a:moveTo>
                  <a:lnTo>
                    <a:pt x="41" y="34"/>
                  </a:lnTo>
                  <a:lnTo>
                    <a:pt x="43" y="30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5" y="26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18"/>
                  </a:lnTo>
                  <a:lnTo>
                    <a:pt x="43" y="14"/>
                  </a:lnTo>
                  <a:lnTo>
                    <a:pt x="41" y="10"/>
                  </a:lnTo>
                  <a:lnTo>
                    <a:pt x="38" y="6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3" y="34"/>
                  </a:lnTo>
                  <a:lnTo>
                    <a:pt x="7" y="38"/>
                  </a:lnTo>
                  <a:lnTo>
                    <a:pt x="10" y="41"/>
                  </a:lnTo>
                  <a:lnTo>
                    <a:pt x="14" y="43"/>
                  </a:lnTo>
                  <a:lnTo>
                    <a:pt x="18" y="44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5" y="4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62" name="Freeform 125">
              <a:extLst>
                <a:ext uri="{FF2B5EF4-FFF2-40B4-BE49-F238E27FC236}">
                  <a16:creationId xmlns:a16="http://schemas.microsoft.com/office/drawing/2014/main" id="{B75A5790-36CF-1DAA-6E6E-904F47F3C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538" y="5862638"/>
              <a:ext cx="71437" cy="71437"/>
            </a:xfrm>
            <a:custGeom>
              <a:avLst/>
              <a:gdLst>
                <a:gd name="T0" fmla="*/ 38 w 45"/>
                <a:gd name="T1" fmla="*/ 38 h 45"/>
                <a:gd name="T2" fmla="*/ 41 w 45"/>
                <a:gd name="T3" fmla="*/ 34 h 45"/>
                <a:gd name="T4" fmla="*/ 43 w 45"/>
                <a:gd name="T5" fmla="*/ 31 h 45"/>
                <a:gd name="T6" fmla="*/ 44 w 45"/>
                <a:gd name="T7" fmla="*/ 28 h 45"/>
                <a:gd name="T8" fmla="*/ 44 w 45"/>
                <a:gd name="T9" fmla="*/ 27 h 45"/>
                <a:gd name="T10" fmla="*/ 44 w 45"/>
                <a:gd name="T11" fmla="*/ 27 h 45"/>
                <a:gd name="T12" fmla="*/ 45 w 45"/>
                <a:gd name="T13" fmla="*/ 24 h 45"/>
                <a:gd name="T14" fmla="*/ 45 w 45"/>
                <a:gd name="T15" fmla="*/ 23 h 45"/>
                <a:gd name="T16" fmla="*/ 45 w 45"/>
                <a:gd name="T17" fmla="*/ 23 h 45"/>
                <a:gd name="T18" fmla="*/ 45 w 45"/>
                <a:gd name="T19" fmla="*/ 23 h 45"/>
                <a:gd name="T20" fmla="*/ 45 w 45"/>
                <a:gd name="T21" fmla="*/ 23 h 45"/>
                <a:gd name="T22" fmla="*/ 44 w 45"/>
                <a:gd name="T23" fmla="*/ 18 h 45"/>
                <a:gd name="T24" fmla="*/ 43 w 45"/>
                <a:gd name="T25" fmla="*/ 14 h 45"/>
                <a:gd name="T26" fmla="*/ 41 w 45"/>
                <a:gd name="T27" fmla="*/ 10 h 45"/>
                <a:gd name="T28" fmla="*/ 38 w 45"/>
                <a:gd name="T29" fmla="*/ 7 h 45"/>
                <a:gd name="T30" fmla="*/ 34 w 45"/>
                <a:gd name="T31" fmla="*/ 3 h 45"/>
                <a:gd name="T32" fmla="*/ 30 w 45"/>
                <a:gd name="T33" fmla="*/ 2 h 45"/>
                <a:gd name="T34" fmla="*/ 26 w 45"/>
                <a:gd name="T35" fmla="*/ 0 h 45"/>
                <a:gd name="T36" fmla="*/ 22 w 45"/>
                <a:gd name="T37" fmla="*/ 0 h 45"/>
                <a:gd name="T38" fmla="*/ 18 w 45"/>
                <a:gd name="T39" fmla="*/ 0 h 45"/>
                <a:gd name="T40" fmla="*/ 14 w 45"/>
                <a:gd name="T41" fmla="*/ 2 h 45"/>
                <a:gd name="T42" fmla="*/ 10 w 45"/>
                <a:gd name="T43" fmla="*/ 3 h 45"/>
                <a:gd name="T44" fmla="*/ 6 w 45"/>
                <a:gd name="T45" fmla="*/ 7 h 45"/>
                <a:gd name="T46" fmla="*/ 3 w 45"/>
                <a:gd name="T47" fmla="*/ 10 h 45"/>
                <a:gd name="T48" fmla="*/ 1 w 45"/>
                <a:gd name="T49" fmla="*/ 14 h 45"/>
                <a:gd name="T50" fmla="*/ 0 w 45"/>
                <a:gd name="T51" fmla="*/ 18 h 45"/>
                <a:gd name="T52" fmla="*/ 0 w 45"/>
                <a:gd name="T53" fmla="*/ 23 h 45"/>
                <a:gd name="T54" fmla="*/ 0 w 45"/>
                <a:gd name="T55" fmla="*/ 27 h 45"/>
                <a:gd name="T56" fmla="*/ 1 w 45"/>
                <a:gd name="T57" fmla="*/ 31 h 45"/>
                <a:gd name="T58" fmla="*/ 3 w 45"/>
                <a:gd name="T59" fmla="*/ 34 h 45"/>
                <a:gd name="T60" fmla="*/ 6 w 45"/>
                <a:gd name="T61" fmla="*/ 38 h 45"/>
                <a:gd name="T62" fmla="*/ 10 w 45"/>
                <a:gd name="T63" fmla="*/ 41 h 45"/>
                <a:gd name="T64" fmla="*/ 14 w 45"/>
                <a:gd name="T65" fmla="*/ 43 h 45"/>
                <a:gd name="T66" fmla="*/ 18 w 45"/>
                <a:gd name="T67" fmla="*/ 45 h 45"/>
                <a:gd name="T68" fmla="*/ 22 w 45"/>
                <a:gd name="T69" fmla="*/ 45 h 45"/>
                <a:gd name="T70" fmla="*/ 22 w 45"/>
                <a:gd name="T71" fmla="*/ 45 h 45"/>
                <a:gd name="T72" fmla="*/ 23 w 45"/>
                <a:gd name="T73" fmla="*/ 45 h 45"/>
                <a:gd name="T74" fmla="*/ 23 w 45"/>
                <a:gd name="T75" fmla="*/ 45 h 45"/>
                <a:gd name="T76" fmla="*/ 24 w 45"/>
                <a:gd name="T77" fmla="*/ 45 h 45"/>
                <a:gd name="T78" fmla="*/ 26 w 45"/>
                <a:gd name="T79" fmla="*/ 45 h 45"/>
                <a:gd name="T80" fmla="*/ 27 w 45"/>
                <a:gd name="T81" fmla="*/ 44 h 45"/>
                <a:gd name="T82" fmla="*/ 28 w 45"/>
                <a:gd name="T83" fmla="*/ 44 h 45"/>
                <a:gd name="T84" fmla="*/ 30 w 45"/>
                <a:gd name="T85" fmla="*/ 43 h 45"/>
                <a:gd name="T86" fmla="*/ 34 w 45"/>
                <a:gd name="T87" fmla="*/ 41 h 45"/>
                <a:gd name="T88" fmla="*/ 38 w 45"/>
                <a:gd name="T89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45">
                  <a:moveTo>
                    <a:pt x="38" y="38"/>
                  </a:moveTo>
                  <a:lnTo>
                    <a:pt x="41" y="34"/>
                  </a:lnTo>
                  <a:lnTo>
                    <a:pt x="43" y="31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3" y="14"/>
                  </a:lnTo>
                  <a:lnTo>
                    <a:pt x="41" y="10"/>
                  </a:lnTo>
                  <a:lnTo>
                    <a:pt x="38" y="7"/>
                  </a:lnTo>
                  <a:lnTo>
                    <a:pt x="34" y="3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3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6" y="38"/>
                  </a:lnTo>
                  <a:lnTo>
                    <a:pt x="10" y="41"/>
                  </a:lnTo>
                  <a:lnTo>
                    <a:pt x="14" y="43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30" y="43"/>
                  </a:lnTo>
                  <a:lnTo>
                    <a:pt x="34" y="4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63" name="Freeform 126">
              <a:extLst>
                <a:ext uri="{FF2B5EF4-FFF2-40B4-BE49-F238E27FC236}">
                  <a16:creationId xmlns:a16="http://schemas.microsoft.com/office/drawing/2014/main" id="{55A52895-05CF-373D-6728-123253B5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171" y="5946775"/>
              <a:ext cx="3187700" cy="19050"/>
            </a:xfrm>
            <a:custGeom>
              <a:avLst/>
              <a:gdLst>
                <a:gd name="T0" fmla="*/ 0 w 2008"/>
                <a:gd name="T1" fmla="*/ 0 h 12"/>
                <a:gd name="T2" fmla="*/ 505 w 2008"/>
                <a:gd name="T3" fmla="*/ 10 h 12"/>
                <a:gd name="T4" fmla="*/ 642 w 2008"/>
                <a:gd name="T5" fmla="*/ 1 h 12"/>
                <a:gd name="T6" fmla="*/ 804 w 2008"/>
                <a:gd name="T7" fmla="*/ 9 h 12"/>
                <a:gd name="T8" fmla="*/ 1000 w 2008"/>
                <a:gd name="T9" fmla="*/ 0 h 12"/>
                <a:gd name="T10" fmla="*/ 1451 w 2008"/>
                <a:gd name="T11" fmla="*/ 10 h 12"/>
                <a:gd name="T12" fmla="*/ 1819 w 2008"/>
                <a:gd name="T13" fmla="*/ 2 h 12"/>
                <a:gd name="T14" fmla="*/ 2008 w 200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8" h="12">
                  <a:moveTo>
                    <a:pt x="0" y="0"/>
                  </a:moveTo>
                  <a:lnTo>
                    <a:pt x="505" y="10"/>
                  </a:lnTo>
                  <a:lnTo>
                    <a:pt x="642" y="1"/>
                  </a:lnTo>
                  <a:lnTo>
                    <a:pt x="804" y="9"/>
                  </a:lnTo>
                  <a:lnTo>
                    <a:pt x="1000" y="0"/>
                  </a:lnTo>
                  <a:lnTo>
                    <a:pt x="1451" y="10"/>
                  </a:lnTo>
                  <a:lnTo>
                    <a:pt x="1819" y="2"/>
                  </a:lnTo>
                  <a:lnTo>
                    <a:pt x="2008" y="12"/>
                  </a:lnTo>
                </a:path>
              </a:pathLst>
            </a:custGeom>
            <a:noFill/>
            <a:ln w="15875">
              <a:solidFill>
                <a:srgbClr val="99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64" name="Freeform 127">
              <a:extLst>
                <a:ext uri="{FF2B5EF4-FFF2-40B4-BE49-F238E27FC236}">
                  <a16:creationId xmlns:a16="http://schemas.microsoft.com/office/drawing/2014/main" id="{177937B9-7E11-4438-6A4B-CC7F6A000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246" y="5911850"/>
              <a:ext cx="71437" cy="73025"/>
            </a:xfrm>
            <a:custGeom>
              <a:avLst/>
              <a:gdLst>
                <a:gd name="T0" fmla="*/ 39 w 45"/>
                <a:gd name="T1" fmla="*/ 39 h 46"/>
                <a:gd name="T2" fmla="*/ 41 w 45"/>
                <a:gd name="T3" fmla="*/ 35 h 46"/>
                <a:gd name="T4" fmla="*/ 43 w 45"/>
                <a:gd name="T5" fmla="*/ 31 h 46"/>
                <a:gd name="T6" fmla="*/ 44 w 45"/>
                <a:gd name="T7" fmla="*/ 29 h 46"/>
                <a:gd name="T8" fmla="*/ 44 w 45"/>
                <a:gd name="T9" fmla="*/ 28 h 46"/>
                <a:gd name="T10" fmla="*/ 45 w 45"/>
                <a:gd name="T11" fmla="*/ 27 h 46"/>
                <a:gd name="T12" fmla="*/ 45 w 45"/>
                <a:gd name="T13" fmla="*/ 25 h 46"/>
                <a:gd name="T14" fmla="*/ 45 w 45"/>
                <a:gd name="T15" fmla="*/ 24 h 46"/>
                <a:gd name="T16" fmla="*/ 45 w 45"/>
                <a:gd name="T17" fmla="*/ 23 h 46"/>
                <a:gd name="T18" fmla="*/ 45 w 45"/>
                <a:gd name="T19" fmla="*/ 23 h 46"/>
                <a:gd name="T20" fmla="*/ 45 w 45"/>
                <a:gd name="T21" fmla="*/ 23 h 46"/>
                <a:gd name="T22" fmla="*/ 45 w 45"/>
                <a:gd name="T23" fmla="*/ 18 h 46"/>
                <a:gd name="T24" fmla="*/ 43 w 45"/>
                <a:gd name="T25" fmla="*/ 14 h 46"/>
                <a:gd name="T26" fmla="*/ 41 w 45"/>
                <a:gd name="T27" fmla="*/ 11 h 46"/>
                <a:gd name="T28" fmla="*/ 39 w 45"/>
                <a:gd name="T29" fmla="*/ 7 h 46"/>
                <a:gd name="T30" fmla="*/ 35 w 45"/>
                <a:gd name="T31" fmla="*/ 4 h 46"/>
                <a:gd name="T32" fmla="*/ 31 w 45"/>
                <a:gd name="T33" fmla="*/ 2 h 46"/>
                <a:gd name="T34" fmla="*/ 27 w 45"/>
                <a:gd name="T35" fmla="*/ 1 h 46"/>
                <a:gd name="T36" fmla="*/ 23 w 45"/>
                <a:gd name="T37" fmla="*/ 0 h 46"/>
                <a:gd name="T38" fmla="*/ 18 w 45"/>
                <a:gd name="T39" fmla="*/ 1 h 46"/>
                <a:gd name="T40" fmla="*/ 14 w 45"/>
                <a:gd name="T41" fmla="*/ 2 h 46"/>
                <a:gd name="T42" fmla="*/ 10 w 45"/>
                <a:gd name="T43" fmla="*/ 4 h 46"/>
                <a:gd name="T44" fmla="*/ 7 w 45"/>
                <a:gd name="T45" fmla="*/ 7 h 46"/>
                <a:gd name="T46" fmla="*/ 4 w 45"/>
                <a:gd name="T47" fmla="*/ 11 h 46"/>
                <a:gd name="T48" fmla="*/ 2 w 45"/>
                <a:gd name="T49" fmla="*/ 14 h 46"/>
                <a:gd name="T50" fmla="*/ 0 w 45"/>
                <a:gd name="T51" fmla="*/ 18 h 46"/>
                <a:gd name="T52" fmla="*/ 0 w 45"/>
                <a:gd name="T53" fmla="*/ 23 h 46"/>
                <a:gd name="T54" fmla="*/ 0 w 45"/>
                <a:gd name="T55" fmla="*/ 27 h 46"/>
                <a:gd name="T56" fmla="*/ 2 w 45"/>
                <a:gd name="T57" fmla="*/ 31 h 46"/>
                <a:gd name="T58" fmla="*/ 4 w 45"/>
                <a:gd name="T59" fmla="*/ 35 h 46"/>
                <a:gd name="T60" fmla="*/ 7 w 45"/>
                <a:gd name="T61" fmla="*/ 39 h 46"/>
                <a:gd name="T62" fmla="*/ 10 w 45"/>
                <a:gd name="T63" fmla="*/ 42 h 46"/>
                <a:gd name="T64" fmla="*/ 14 w 45"/>
                <a:gd name="T65" fmla="*/ 44 h 46"/>
                <a:gd name="T66" fmla="*/ 18 w 45"/>
                <a:gd name="T67" fmla="*/ 45 h 46"/>
                <a:gd name="T68" fmla="*/ 23 w 45"/>
                <a:gd name="T69" fmla="*/ 46 h 46"/>
                <a:gd name="T70" fmla="*/ 23 w 45"/>
                <a:gd name="T71" fmla="*/ 45 h 46"/>
                <a:gd name="T72" fmla="*/ 23 w 45"/>
                <a:gd name="T73" fmla="*/ 45 h 46"/>
                <a:gd name="T74" fmla="*/ 23 w 45"/>
                <a:gd name="T75" fmla="*/ 45 h 46"/>
                <a:gd name="T76" fmla="*/ 25 w 45"/>
                <a:gd name="T77" fmla="*/ 45 h 46"/>
                <a:gd name="T78" fmla="*/ 27 w 45"/>
                <a:gd name="T79" fmla="*/ 45 h 46"/>
                <a:gd name="T80" fmla="*/ 28 w 45"/>
                <a:gd name="T81" fmla="*/ 45 h 46"/>
                <a:gd name="T82" fmla="*/ 29 w 45"/>
                <a:gd name="T83" fmla="*/ 44 h 46"/>
                <a:gd name="T84" fmla="*/ 31 w 45"/>
                <a:gd name="T85" fmla="*/ 44 h 46"/>
                <a:gd name="T86" fmla="*/ 35 w 45"/>
                <a:gd name="T87" fmla="*/ 42 h 46"/>
                <a:gd name="T88" fmla="*/ 39 w 45"/>
                <a:gd name="T8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46">
                  <a:moveTo>
                    <a:pt x="39" y="39"/>
                  </a:moveTo>
                  <a:lnTo>
                    <a:pt x="41" y="35"/>
                  </a:lnTo>
                  <a:lnTo>
                    <a:pt x="43" y="31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5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18"/>
                  </a:lnTo>
                  <a:lnTo>
                    <a:pt x="43" y="14"/>
                  </a:lnTo>
                  <a:lnTo>
                    <a:pt x="41" y="11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5" y="42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65" name="Rectangle 128">
              <a:extLst>
                <a:ext uri="{FF2B5EF4-FFF2-40B4-BE49-F238E27FC236}">
                  <a16:creationId xmlns:a16="http://schemas.microsoft.com/office/drawing/2014/main" id="{BF050412-9FC3-1380-411A-F141A9F68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5159" y="5720080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0.07%</a:t>
              </a:r>
              <a:endParaRPr kumimoji="0" lang="fr-FR" alt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" name="Rectangle 129">
              <a:extLst>
                <a:ext uri="{FF2B5EF4-FFF2-40B4-BE49-F238E27FC236}">
                  <a16:creationId xmlns:a16="http://schemas.microsoft.com/office/drawing/2014/main" id="{423B4A86-0298-F097-7682-C9017F5DB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677" y="2033740"/>
              <a:ext cx="208954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DTG conception (95% CI)</a:t>
              </a:r>
              <a:endParaRPr kumimoji="0" lang="en-US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7" name="Rectangle 130">
              <a:extLst>
                <a:ext uri="{FF2B5EF4-FFF2-40B4-BE49-F238E27FC236}">
                  <a16:creationId xmlns:a16="http://schemas.microsoft.com/office/drawing/2014/main" id="{BF376419-C4DB-9E10-52F8-2E3E42FEC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281" y="2033740"/>
              <a:ext cx="25079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Non-DTG conception (95% CI)</a:t>
              </a:r>
              <a:endParaRPr kumimoji="0" lang="en-US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8" name="Rectangle 131">
              <a:extLst>
                <a:ext uri="{FF2B5EF4-FFF2-40B4-BE49-F238E27FC236}">
                  <a16:creationId xmlns:a16="http://schemas.microsoft.com/office/drawing/2014/main" id="{B4D93B87-5246-47EC-535A-18E1B62F3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194" y="4445871"/>
              <a:ext cx="20515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alibri" panose="020F0502020204030204" pitchFamily="34" charset="0"/>
                </a:rPr>
                <a:t>EFV conception (95% CI)</a:t>
              </a:r>
              <a:endParaRPr kumimoji="0" lang="en-US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9" name="Rectangle 132">
              <a:extLst>
                <a:ext uri="{FF2B5EF4-FFF2-40B4-BE49-F238E27FC236}">
                  <a16:creationId xmlns:a16="http://schemas.microsoft.com/office/drawing/2014/main" id="{E650B01B-89AA-FA08-972E-AFBA72AFE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0981" y="4445871"/>
              <a:ext cx="24846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solidFill>
                    <a:srgbClr val="993399"/>
                  </a:solidFill>
                  <a:effectLst/>
                  <a:latin typeface="Calibri" panose="020F0502020204030204" pitchFamily="34" charset="0"/>
                </a:rPr>
                <a:t>Women without HIV (95% CI)</a:t>
              </a:r>
              <a:endParaRPr kumimoji="0" lang="en-US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5AEE2714-8B9F-3F43-9111-9A61AE65C7BF}"/>
                </a:ext>
              </a:extLst>
            </p:cNvPr>
            <p:cNvSpPr txBox="1"/>
            <p:nvPr/>
          </p:nvSpPr>
          <p:spPr>
            <a:xfrm>
              <a:off x="4239423" y="345688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0.06</a:t>
              </a: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F8C43A2B-9AF5-9245-9780-D169BDBF410A}"/>
                </a:ext>
              </a:extLst>
            </p:cNvPr>
            <p:cNvSpPr txBox="1"/>
            <p:nvPr/>
          </p:nvSpPr>
          <p:spPr>
            <a:xfrm>
              <a:off x="4239423" y="2666201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0.19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6950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F82D658-3B6F-3C4E-8D08-B0C3B7E4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>
            <a:normAutofit fontScale="90000"/>
          </a:bodyPr>
          <a:lstStyle/>
          <a:p>
            <a:r>
              <a:rPr lang="en-US"/>
              <a:t>Weight change in ART-naive and experienced patients initiating/switching to an NNRTI- or INSTI-based regimen – Data from 4 large cohort studies (1)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12E240-A3A1-F54C-9471-7321E97C7C66}"/>
              </a:ext>
            </a:extLst>
          </p:cNvPr>
          <p:cNvSpPr txBox="1"/>
          <p:nvPr/>
        </p:nvSpPr>
        <p:spPr>
          <a:xfrm>
            <a:off x="9288851" y="6455394"/>
            <a:ext cx="2886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/>
              <a:t>Robineau O, AIDS 2022, Abs. EPB118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BA38C58-756A-BC53-2B0B-EB26CC3FA6CC}"/>
              </a:ext>
            </a:extLst>
          </p:cNvPr>
          <p:cNvGrpSpPr/>
          <p:nvPr/>
        </p:nvGrpSpPr>
        <p:grpSpPr>
          <a:xfrm>
            <a:off x="474132" y="2924027"/>
            <a:ext cx="11437399" cy="2417375"/>
            <a:chOff x="609599" y="2888647"/>
            <a:chExt cx="11437399" cy="2417375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0D5095C-14FE-7BB7-3F7A-B534902513A0}"/>
                </a:ext>
              </a:extLst>
            </p:cNvPr>
            <p:cNvGrpSpPr/>
            <p:nvPr/>
          </p:nvGrpSpPr>
          <p:grpSpPr>
            <a:xfrm>
              <a:off x="7851915" y="3916614"/>
              <a:ext cx="3054626" cy="318177"/>
              <a:chOff x="5162309" y="2801073"/>
              <a:chExt cx="5706319" cy="162046"/>
            </a:xfrm>
          </p:grpSpPr>
          <p:cxnSp>
            <p:nvCxnSpPr>
              <p:cNvPr id="4" name="Connecteur droit 3">
                <a:extLst>
                  <a:ext uri="{FF2B5EF4-FFF2-40B4-BE49-F238E27FC236}">
                    <a16:creationId xmlns:a16="http://schemas.microsoft.com/office/drawing/2014/main" id="{339942B5-F283-195E-F7F8-FC0C6376A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2309" y="2963119"/>
                <a:ext cx="57063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CAF45AC1-EE29-3B80-606E-100062F5ED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62309" y="2801073"/>
                <a:ext cx="0" cy="1620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59CFEAFE-2BC8-DA96-0D64-90679CBDFC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8628" y="2801073"/>
                <a:ext cx="0" cy="1620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F6BA0B3-23C8-9736-CD56-E7360161AC54}"/>
                </a:ext>
              </a:extLst>
            </p:cNvPr>
            <p:cNvSpPr txBox="1"/>
            <p:nvPr/>
          </p:nvSpPr>
          <p:spPr>
            <a:xfrm>
              <a:off x="6621911" y="2966705"/>
              <a:ext cx="2453829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/>
                <a:t>Baseline</a:t>
              </a:r>
              <a:br>
                <a:rPr lang="en-US" b="1"/>
              </a:br>
              <a:r>
                <a:rPr lang="en-US" sz="1400"/>
                <a:t>(weight collected &lt; 14 days from treatment initiation)</a:t>
              </a:r>
              <a:endParaRPr lang="en-US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1D7615B-F150-373D-C83E-DA2EBD2F46FC}"/>
                </a:ext>
              </a:extLst>
            </p:cNvPr>
            <p:cNvSpPr txBox="1"/>
            <p:nvPr/>
          </p:nvSpPr>
          <p:spPr>
            <a:xfrm>
              <a:off x="9743637" y="2966705"/>
              <a:ext cx="2303361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/>
                <a:t>12-month follow-up</a:t>
              </a:r>
              <a:br>
                <a:rPr lang="en-US" b="1"/>
              </a:br>
              <a:r>
                <a:rPr lang="en-US" sz="1400"/>
                <a:t>(≥ 1 weight collection 10-15 months post-baseline)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69D6D9F-0ECF-48D7-0D6F-5A1D909CB6AA}"/>
                </a:ext>
              </a:extLst>
            </p:cNvPr>
            <p:cNvSpPr txBox="1"/>
            <p:nvPr/>
          </p:nvSpPr>
          <p:spPr>
            <a:xfrm>
              <a:off x="5197840" y="3507988"/>
              <a:ext cx="16787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/>
                <a:t>PLWH</a:t>
              </a:r>
            </a:p>
            <a:p>
              <a:pPr algn="ctr"/>
              <a:r>
                <a:rPr lang="pt-BR"/>
                <a:t>TN (N=727)</a:t>
              </a:r>
            </a:p>
            <a:p>
              <a:pPr algn="ctr"/>
              <a:r>
                <a:rPr lang="pt-BR"/>
                <a:t>TE (N=1939)</a:t>
              </a:r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27DC359-7B68-E08B-1E76-B55C529D4EDE}"/>
                </a:ext>
              </a:extLst>
            </p:cNvPr>
            <p:cNvSpPr txBox="1"/>
            <p:nvPr/>
          </p:nvSpPr>
          <p:spPr>
            <a:xfrm>
              <a:off x="5197840" y="2888647"/>
              <a:ext cx="13586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b="1"/>
                <a:t>N=2666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3C920372-DD58-E51D-140A-A596624DE834}"/>
                </a:ext>
              </a:extLst>
            </p:cNvPr>
            <p:cNvSpPr/>
            <p:nvPr/>
          </p:nvSpPr>
          <p:spPr>
            <a:xfrm>
              <a:off x="7848826" y="4297680"/>
              <a:ext cx="3054626" cy="426716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/>
                <a:t>INSTI-based ART regimen</a:t>
              </a: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25AA56B-3C4E-CCAE-F16A-CE29E136F083}"/>
                </a:ext>
              </a:extLst>
            </p:cNvPr>
            <p:cNvSpPr/>
            <p:nvPr/>
          </p:nvSpPr>
          <p:spPr>
            <a:xfrm>
              <a:off x="7848826" y="4879306"/>
              <a:ext cx="3054626" cy="42671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/>
                <a:t>NNRTI-</a:t>
              </a:r>
              <a:r>
                <a:rPr lang="fr-FR" sz="2000" b="1" err="1"/>
                <a:t>based</a:t>
              </a:r>
              <a:r>
                <a:rPr lang="fr-FR" sz="2000" b="1"/>
                <a:t> ART </a:t>
              </a:r>
              <a:r>
                <a:rPr lang="fr-FR" sz="2000" b="1" err="1"/>
                <a:t>regimen</a:t>
              </a:r>
              <a:endParaRPr lang="fr-FR" sz="2000" b="1"/>
            </a:p>
          </p:txBody>
        </p:sp>
        <p:sp>
          <p:nvSpPr>
            <p:cNvPr id="26" name="Flèche : droite 25">
              <a:extLst>
                <a:ext uri="{FF2B5EF4-FFF2-40B4-BE49-F238E27FC236}">
                  <a16:creationId xmlns:a16="http://schemas.microsoft.com/office/drawing/2014/main" id="{10C2351D-D9F3-5EC3-0EA7-A666EFBED8AB}"/>
                </a:ext>
              </a:extLst>
            </p:cNvPr>
            <p:cNvSpPr/>
            <p:nvPr/>
          </p:nvSpPr>
          <p:spPr>
            <a:xfrm>
              <a:off x="4581176" y="3569680"/>
              <a:ext cx="806169" cy="66511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EF5ED6C0-BF25-4557-1468-F7407F38D202}"/>
                </a:ext>
              </a:extLst>
            </p:cNvPr>
            <p:cNvSpPr/>
            <p:nvPr/>
          </p:nvSpPr>
          <p:spPr>
            <a:xfrm>
              <a:off x="609599" y="3121113"/>
              <a:ext cx="4184601" cy="1614670"/>
            </a:xfrm>
            <a:prstGeom prst="roundRect">
              <a:avLst>
                <a:gd name="adj" fmla="val 597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Cross </a:t>
              </a:r>
              <a:r>
                <a:rPr lang="fr-FR" sz="1600" b="1" dirty="0" err="1">
                  <a:solidFill>
                    <a:schemeClr val="bg1"/>
                  </a:solidFill>
                </a:rPr>
                <a:t>cohort</a:t>
              </a:r>
              <a:r>
                <a:rPr lang="fr-FR" sz="1600" b="1" dirty="0">
                  <a:solidFill>
                    <a:schemeClr val="bg1"/>
                  </a:solidFill>
                </a:rPr>
                <a:t> </a:t>
              </a:r>
              <a:r>
                <a:rPr lang="fr-FR" sz="1600" b="1" dirty="0" err="1">
                  <a:solidFill>
                    <a:schemeClr val="bg1"/>
                  </a:solidFill>
                </a:rPr>
                <a:t>datasets</a:t>
              </a:r>
              <a:r>
                <a:rPr lang="fr-FR" sz="1600" b="1" dirty="0">
                  <a:solidFill>
                    <a:schemeClr val="bg1"/>
                  </a:solidFill>
                </a:rPr>
                <a:t> (2010-2020)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err="1">
                  <a:solidFill>
                    <a:schemeClr val="bg1"/>
                  </a:solidFill>
                </a:rPr>
                <a:t>STRike</a:t>
              </a:r>
              <a:r>
                <a:rPr lang="fr-FR" sz="1600" dirty="0">
                  <a:solidFill>
                    <a:schemeClr val="bg1"/>
                  </a:solidFill>
                </a:rPr>
                <a:t> (N=274): TDF/FTC/EFV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bg1"/>
                  </a:solidFill>
                </a:rPr>
                <a:t>TARANIS (N=475): E/C/F/TAF or RPV/F/TAF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bg1"/>
                  </a:solidFill>
                </a:rPr>
                <a:t>BICSTAR (N=965): B/F/TAF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bg1"/>
                  </a:solidFill>
                </a:rPr>
                <a:t>TAFNEST (N=502): E/C/F/TAF or RPV/F/TAF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44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6731206-6B6D-85B5-F000-59C56775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</a:t>
            </a:r>
            <a:r>
              <a:rPr lang="fr-FR" dirty="0" err="1"/>
              <a:t>demographics</a:t>
            </a:r>
            <a:r>
              <a:rPr lang="fr-FR" dirty="0"/>
              <a:t> (as of 19th July 2022)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9910D1E-7CAC-E868-28A3-B6C3652E1A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5321721" cy="4572000"/>
          </a:xfrm>
        </p:spPr>
        <p:txBody>
          <a:bodyPr>
            <a:normAutofit fontScale="92500"/>
          </a:bodyPr>
          <a:lstStyle/>
          <a:p>
            <a:r>
              <a:rPr lang="fr-FR" sz="2400" dirty="0" err="1"/>
              <a:t>Detailed</a:t>
            </a:r>
            <a:r>
              <a:rPr lang="fr-FR" sz="2400" dirty="0"/>
              <a:t> case data </a:t>
            </a:r>
            <a:r>
              <a:rPr lang="fr-FR" sz="2400" dirty="0" err="1"/>
              <a:t>available</a:t>
            </a:r>
            <a:r>
              <a:rPr lang="fr-FR" sz="2400" dirty="0"/>
              <a:t> for 11,315/13,884 (87.4%) of </a:t>
            </a:r>
            <a:r>
              <a:rPr lang="fr-FR" sz="2400" dirty="0" err="1"/>
              <a:t>confirmed</a:t>
            </a:r>
            <a:r>
              <a:rPr lang="fr-FR" sz="2400" dirty="0"/>
              <a:t> cases</a:t>
            </a:r>
          </a:p>
          <a:p>
            <a:r>
              <a:rPr lang="fr-FR" sz="2400" dirty="0">
                <a:solidFill>
                  <a:srgbClr val="C00000"/>
                </a:solidFill>
              </a:rPr>
              <a:t>9,984 male (98.8%), </a:t>
            </a:r>
            <a:r>
              <a:rPr lang="fr-FR" sz="2400" dirty="0"/>
              <a:t>114 </a:t>
            </a:r>
            <a:r>
              <a:rPr lang="fr-FR" sz="2400" dirty="0" err="1"/>
              <a:t>female</a:t>
            </a:r>
            <a:br>
              <a:rPr lang="fr-FR" sz="2400" dirty="0"/>
            </a:br>
            <a:r>
              <a:rPr lang="fr-FR" sz="1800" dirty="0">
                <a:solidFill>
                  <a:srgbClr val="C00000"/>
                </a:solidFill>
              </a:rPr>
              <a:t>40% are HIV+</a:t>
            </a:r>
          </a:p>
          <a:p>
            <a:r>
              <a:rPr lang="fr-FR" sz="2400" dirty="0">
                <a:solidFill>
                  <a:srgbClr val="C00000"/>
                </a:solidFill>
              </a:rPr>
              <a:t>3,434 (98.1%) MSM</a:t>
            </a:r>
            <a:r>
              <a:rPr lang="fr-FR" sz="2400" dirty="0"/>
              <a:t>, 65 non-MSM</a:t>
            </a:r>
          </a:p>
          <a:p>
            <a:r>
              <a:rPr lang="fr-FR" sz="2400" dirty="0">
                <a:solidFill>
                  <a:srgbClr val="C00000"/>
                </a:solidFill>
              </a:rPr>
              <a:t>253 </a:t>
            </a:r>
            <a:r>
              <a:rPr lang="fr-FR" sz="2400" dirty="0" err="1">
                <a:solidFill>
                  <a:srgbClr val="C00000"/>
                </a:solidFill>
              </a:rPr>
              <a:t>health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err="1">
                <a:solidFill>
                  <a:srgbClr val="C00000"/>
                </a:solidFill>
              </a:rPr>
              <a:t>workers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/>
              <a:t>(</a:t>
            </a:r>
            <a:r>
              <a:rPr lang="fr-FR" sz="2400" dirty="0" err="1"/>
              <a:t>including</a:t>
            </a:r>
            <a:r>
              <a:rPr lang="fr-FR" sz="2400" dirty="0"/>
              <a:t> MSM; </a:t>
            </a:r>
            <a:r>
              <a:rPr lang="fr-FR" sz="2400" dirty="0" err="1"/>
              <a:t>unreliable</a:t>
            </a:r>
            <a:r>
              <a:rPr lang="fr-FR" sz="2400" dirty="0"/>
              <a:t> </a:t>
            </a:r>
            <a:r>
              <a:rPr lang="fr-FR" sz="2400" dirty="0" err="1"/>
              <a:t>denominator</a:t>
            </a:r>
            <a:r>
              <a:rPr lang="fr-FR" sz="2400" dirty="0"/>
              <a:t>)</a:t>
            </a:r>
          </a:p>
          <a:p>
            <a:r>
              <a:rPr lang="fr-FR" sz="2400" dirty="0"/>
              <a:t>2,580 (94.2%) of cases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known</a:t>
            </a:r>
            <a:r>
              <a:rPr lang="fr-FR" sz="2400" dirty="0"/>
              <a:t> mode of transmission </a:t>
            </a:r>
            <a:r>
              <a:rPr lang="fr-FR" sz="2400" dirty="0" err="1"/>
              <a:t>sexual</a:t>
            </a:r>
            <a:r>
              <a:rPr lang="fr-FR" sz="2400" dirty="0"/>
              <a:t>, 160 transmission not </a:t>
            </a:r>
            <a:r>
              <a:rPr lang="fr-FR" sz="2400" dirty="0" err="1"/>
              <a:t>sexual</a:t>
            </a:r>
            <a:endParaRPr lang="fr-FR" sz="2400" dirty="0"/>
          </a:p>
          <a:p>
            <a:r>
              <a:rPr lang="fr-FR" sz="2400" dirty="0">
                <a:solidFill>
                  <a:srgbClr val="C00000"/>
                </a:solidFill>
              </a:rPr>
              <a:t>Common </a:t>
            </a:r>
            <a:r>
              <a:rPr lang="fr-FR" sz="2400" dirty="0" err="1">
                <a:solidFill>
                  <a:srgbClr val="C00000"/>
                </a:solidFill>
              </a:rPr>
              <a:t>exposure</a:t>
            </a:r>
            <a:r>
              <a:rPr lang="fr-FR" sz="2400" dirty="0">
                <a:solidFill>
                  <a:srgbClr val="C00000"/>
                </a:solidFill>
              </a:rPr>
              <a:t> setting </a:t>
            </a:r>
            <a:r>
              <a:rPr lang="fr-FR" sz="2400" dirty="0" err="1">
                <a:solidFill>
                  <a:srgbClr val="C00000"/>
                </a:solidFill>
              </a:rPr>
              <a:t>include</a:t>
            </a:r>
            <a:r>
              <a:rPr lang="fr-FR" sz="2400" dirty="0">
                <a:solidFill>
                  <a:srgbClr val="C00000"/>
                </a:solidFill>
              </a:rPr>
              <a:t> parties, bars, and large </a:t>
            </a:r>
            <a:r>
              <a:rPr lang="fr-FR" sz="2400" dirty="0" err="1">
                <a:solidFill>
                  <a:srgbClr val="C00000"/>
                </a:solidFill>
              </a:rPr>
              <a:t>gatherings</a:t>
            </a:r>
            <a:endParaRPr lang="fr-FR" sz="2400" dirty="0">
              <a:solidFill>
                <a:srgbClr val="C00000"/>
              </a:solidFill>
            </a:endParaRPr>
          </a:p>
          <a:p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5660F4E-3F3C-D4FD-98C1-3540C21838E1}"/>
              </a:ext>
            </a:extLst>
          </p:cNvPr>
          <p:cNvGrpSpPr/>
          <p:nvPr/>
        </p:nvGrpSpPr>
        <p:grpSpPr>
          <a:xfrm>
            <a:off x="6905714" y="2516188"/>
            <a:ext cx="4810126" cy="2771775"/>
            <a:chOff x="6769100" y="2516188"/>
            <a:chExt cx="4810126" cy="2771775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5E046A94-5BF5-6466-3181-5DC952DD2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42663" y="2527300"/>
              <a:ext cx="0" cy="26670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27D34ACC-AAA8-A014-8ED3-A5259A508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69100" y="5194300"/>
              <a:ext cx="437356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AF244246-2FF8-B8D9-191D-D20CE42FE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42663" y="5194300"/>
              <a:ext cx="43656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48AC4BB3-DBC7-BEB0-8A37-5788F22D7A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13975" y="5194300"/>
              <a:ext cx="0" cy="936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C42A2840-0E48-15E2-569F-91D480258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42663" y="5194300"/>
              <a:ext cx="0" cy="936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8CA12539-508C-718C-E53F-02928BCB2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62825" y="5194300"/>
              <a:ext cx="0" cy="936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D3E06515-A045-FDB5-9D18-418896C90B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05800" y="5194300"/>
              <a:ext cx="0" cy="936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BC4D9774-771D-BB32-3312-2E02F3F2C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77350" y="5194300"/>
              <a:ext cx="0" cy="936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E73EFF5-91AE-49EC-2496-44D31E5BA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8988" y="3108325"/>
              <a:ext cx="193675" cy="266700"/>
            </a:xfrm>
            <a:custGeom>
              <a:avLst/>
              <a:gdLst>
                <a:gd name="T0" fmla="*/ 122 w 122"/>
                <a:gd name="T1" fmla="*/ 168 h 168"/>
                <a:gd name="T2" fmla="*/ 122 w 122"/>
                <a:gd name="T3" fmla="*/ 0 h 168"/>
                <a:gd name="T4" fmla="*/ 0 w 122"/>
                <a:gd name="T5" fmla="*/ 0 h 168"/>
                <a:gd name="T6" fmla="*/ 0 w 122"/>
                <a:gd name="T7" fmla="*/ 168 h 168"/>
                <a:gd name="T8" fmla="*/ 122 w 122"/>
                <a:gd name="T9" fmla="*/ 168 h 168"/>
                <a:gd name="T10" fmla="*/ 122 w 12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68">
                  <a:moveTo>
                    <a:pt x="122" y="168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168"/>
                  </a:lnTo>
                  <a:lnTo>
                    <a:pt x="122" y="168"/>
                  </a:lnTo>
                  <a:lnTo>
                    <a:pt x="122" y="168"/>
                  </a:lnTo>
                  <a:close/>
                </a:path>
              </a:pathLst>
            </a:custGeom>
            <a:solidFill>
              <a:srgbClr val="66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3481765-7CE8-0AEF-F2D4-8A4B003D0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0" y="3405188"/>
              <a:ext cx="900113" cy="266700"/>
            </a:xfrm>
            <a:custGeom>
              <a:avLst/>
              <a:gdLst>
                <a:gd name="T0" fmla="*/ 567 w 567"/>
                <a:gd name="T1" fmla="*/ 168 h 168"/>
                <a:gd name="T2" fmla="*/ 567 w 567"/>
                <a:gd name="T3" fmla="*/ 0 h 168"/>
                <a:gd name="T4" fmla="*/ 0 w 567"/>
                <a:gd name="T5" fmla="*/ 0 h 168"/>
                <a:gd name="T6" fmla="*/ 0 w 567"/>
                <a:gd name="T7" fmla="*/ 168 h 168"/>
                <a:gd name="T8" fmla="*/ 567 w 567"/>
                <a:gd name="T9" fmla="*/ 168 h 168"/>
                <a:gd name="T10" fmla="*/ 567 w 567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7" h="168">
                  <a:moveTo>
                    <a:pt x="567" y="168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168"/>
                  </a:lnTo>
                  <a:lnTo>
                    <a:pt x="567" y="168"/>
                  </a:lnTo>
                  <a:lnTo>
                    <a:pt x="567" y="168"/>
                  </a:lnTo>
                  <a:close/>
                </a:path>
              </a:pathLst>
            </a:custGeom>
            <a:solidFill>
              <a:srgbClr val="66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D4CE692-0168-0F34-C9C4-9579BFF86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3700463"/>
              <a:ext cx="2519363" cy="266700"/>
            </a:xfrm>
            <a:custGeom>
              <a:avLst/>
              <a:gdLst>
                <a:gd name="T0" fmla="*/ 1587 w 1587"/>
                <a:gd name="T1" fmla="*/ 168 h 168"/>
                <a:gd name="T2" fmla="*/ 1587 w 1587"/>
                <a:gd name="T3" fmla="*/ 0 h 168"/>
                <a:gd name="T4" fmla="*/ 0 w 1587"/>
                <a:gd name="T5" fmla="*/ 0 h 168"/>
                <a:gd name="T6" fmla="*/ 0 w 1587"/>
                <a:gd name="T7" fmla="*/ 168 h 168"/>
                <a:gd name="T8" fmla="*/ 1587 w 1587"/>
                <a:gd name="T9" fmla="*/ 168 h 168"/>
                <a:gd name="T10" fmla="*/ 1587 w 1587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7" h="168">
                  <a:moveTo>
                    <a:pt x="1587" y="168"/>
                  </a:moveTo>
                  <a:lnTo>
                    <a:pt x="1587" y="0"/>
                  </a:lnTo>
                  <a:lnTo>
                    <a:pt x="0" y="0"/>
                  </a:lnTo>
                  <a:lnTo>
                    <a:pt x="0" y="168"/>
                  </a:lnTo>
                  <a:lnTo>
                    <a:pt x="1587" y="168"/>
                  </a:lnTo>
                  <a:lnTo>
                    <a:pt x="1587" y="168"/>
                  </a:lnTo>
                  <a:close/>
                </a:path>
              </a:pathLst>
            </a:custGeom>
            <a:solidFill>
              <a:srgbClr val="66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1F8B50E-4E72-3516-6B5E-0548D3BFF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325" y="3997325"/>
              <a:ext cx="3970338" cy="266700"/>
            </a:xfrm>
            <a:custGeom>
              <a:avLst/>
              <a:gdLst>
                <a:gd name="T0" fmla="*/ 2501 w 2501"/>
                <a:gd name="T1" fmla="*/ 168 h 168"/>
                <a:gd name="T2" fmla="*/ 2501 w 2501"/>
                <a:gd name="T3" fmla="*/ 0 h 168"/>
                <a:gd name="T4" fmla="*/ 0 w 2501"/>
                <a:gd name="T5" fmla="*/ 0 h 168"/>
                <a:gd name="T6" fmla="*/ 0 w 2501"/>
                <a:gd name="T7" fmla="*/ 168 h 168"/>
                <a:gd name="T8" fmla="*/ 2501 w 2501"/>
                <a:gd name="T9" fmla="*/ 168 h 168"/>
                <a:gd name="T10" fmla="*/ 2501 w 2501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1" h="168">
                  <a:moveTo>
                    <a:pt x="2501" y="168"/>
                  </a:moveTo>
                  <a:lnTo>
                    <a:pt x="2501" y="0"/>
                  </a:lnTo>
                  <a:lnTo>
                    <a:pt x="0" y="0"/>
                  </a:lnTo>
                  <a:lnTo>
                    <a:pt x="0" y="168"/>
                  </a:lnTo>
                  <a:lnTo>
                    <a:pt x="2501" y="168"/>
                  </a:lnTo>
                  <a:lnTo>
                    <a:pt x="2501" y="168"/>
                  </a:lnTo>
                  <a:close/>
                </a:path>
              </a:pathLst>
            </a:custGeom>
            <a:solidFill>
              <a:srgbClr val="66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EE77861-ACD1-7652-80C6-2BC74014D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0225" y="4294188"/>
              <a:ext cx="1722438" cy="265113"/>
            </a:xfrm>
            <a:custGeom>
              <a:avLst/>
              <a:gdLst>
                <a:gd name="T0" fmla="*/ 0 w 1085"/>
                <a:gd name="T1" fmla="*/ 0 h 167"/>
                <a:gd name="T2" fmla="*/ 0 w 1085"/>
                <a:gd name="T3" fmla="*/ 167 h 167"/>
                <a:gd name="T4" fmla="*/ 1085 w 1085"/>
                <a:gd name="T5" fmla="*/ 167 h 167"/>
                <a:gd name="T6" fmla="*/ 1085 w 1085"/>
                <a:gd name="T7" fmla="*/ 0 h 167"/>
                <a:gd name="T8" fmla="*/ 0 w 1085"/>
                <a:gd name="T9" fmla="*/ 0 h 167"/>
                <a:gd name="T10" fmla="*/ 0 w 1085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5" h="167">
                  <a:moveTo>
                    <a:pt x="0" y="0"/>
                  </a:moveTo>
                  <a:lnTo>
                    <a:pt x="0" y="167"/>
                  </a:lnTo>
                  <a:lnTo>
                    <a:pt x="1085" y="167"/>
                  </a:lnTo>
                  <a:lnTo>
                    <a:pt x="108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EEE4C69-1FC8-0C93-1469-820803ADE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800" y="4589463"/>
              <a:ext cx="42863" cy="266700"/>
            </a:xfrm>
            <a:custGeom>
              <a:avLst/>
              <a:gdLst>
                <a:gd name="T0" fmla="*/ 27 w 27"/>
                <a:gd name="T1" fmla="*/ 0 h 168"/>
                <a:gd name="T2" fmla="*/ 0 w 27"/>
                <a:gd name="T3" fmla="*/ 0 h 168"/>
                <a:gd name="T4" fmla="*/ 0 w 27"/>
                <a:gd name="T5" fmla="*/ 168 h 168"/>
                <a:gd name="T6" fmla="*/ 27 w 27"/>
                <a:gd name="T7" fmla="*/ 168 h 168"/>
                <a:gd name="T8" fmla="*/ 27 w 27"/>
                <a:gd name="T9" fmla="*/ 0 h 168"/>
                <a:gd name="T10" fmla="*/ 27 w 27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68">
                  <a:moveTo>
                    <a:pt x="27" y="0"/>
                  </a:moveTo>
                  <a:lnTo>
                    <a:pt x="0" y="0"/>
                  </a:lnTo>
                  <a:lnTo>
                    <a:pt x="0" y="168"/>
                  </a:lnTo>
                  <a:lnTo>
                    <a:pt x="27" y="168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6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BFCE660-070B-DB73-5328-08A76B042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200" y="4886325"/>
              <a:ext cx="17463" cy="266700"/>
            </a:xfrm>
            <a:custGeom>
              <a:avLst/>
              <a:gdLst>
                <a:gd name="T0" fmla="*/ 11 w 11"/>
                <a:gd name="T1" fmla="*/ 0 h 168"/>
                <a:gd name="T2" fmla="*/ 0 w 11"/>
                <a:gd name="T3" fmla="*/ 0 h 168"/>
                <a:gd name="T4" fmla="*/ 0 w 11"/>
                <a:gd name="T5" fmla="*/ 168 h 168"/>
                <a:gd name="T6" fmla="*/ 11 w 11"/>
                <a:gd name="T7" fmla="*/ 168 h 168"/>
                <a:gd name="T8" fmla="*/ 11 w 11"/>
                <a:gd name="T9" fmla="*/ 0 h 168"/>
                <a:gd name="T10" fmla="*/ 11 w 11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68">
                  <a:moveTo>
                    <a:pt x="11" y="0"/>
                  </a:moveTo>
                  <a:lnTo>
                    <a:pt x="0" y="0"/>
                  </a:lnTo>
                  <a:lnTo>
                    <a:pt x="0" y="168"/>
                  </a:lnTo>
                  <a:lnTo>
                    <a:pt x="11" y="16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6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3363474-5457-D5E6-D2D0-9802DAFEA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1550" y="2516188"/>
              <a:ext cx="11113" cy="266700"/>
            </a:xfrm>
            <a:custGeom>
              <a:avLst/>
              <a:gdLst>
                <a:gd name="T0" fmla="*/ 7 w 7"/>
                <a:gd name="T1" fmla="*/ 0 h 168"/>
                <a:gd name="T2" fmla="*/ 0 w 7"/>
                <a:gd name="T3" fmla="*/ 0 h 168"/>
                <a:gd name="T4" fmla="*/ 0 w 7"/>
                <a:gd name="T5" fmla="*/ 168 h 168"/>
                <a:gd name="T6" fmla="*/ 7 w 7"/>
                <a:gd name="T7" fmla="*/ 168 h 168"/>
                <a:gd name="T8" fmla="*/ 7 w 7"/>
                <a:gd name="T9" fmla="*/ 0 h 168"/>
                <a:gd name="T10" fmla="*/ 7 w 7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8">
                  <a:moveTo>
                    <a:pt x="7" y="0"/>
                  </a:moveTo>
                  <a:lnTo>
                    <a:pt x="0" y="0"/>
                  </a:lnTo>
                  <a:lnTo>
                    <a:pt x="0" y="168"/>
                  </a:lnTo>
                  <a:lnTo>
                    <a:pt x="7" y="16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735A5E0-9385-8746-9F5E-BA566FA7C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0438" y="2813050"/>
              <a:ext cx="22225" cy="266700"/>
            </a:xfrm>
            <a:custGeom>
              <a:avLst/>
              <a:gdLst>
                <a:gd name="T0" fmla="*/ 14 w 14"/>
                <a:gd name="T1" fmla="*/ 0 h 168"/>
                <a:gd name="T2" fmla="*/ 0 w 14"/>
                <a:gd name="T3" fmla="*/ 0 h 168"/>
                <a:gd name="T4" fmla="*/ 0 w 14"/>
                <a:gd name="T5" fmla="*/ 168 h 168"/>
                <a:gd name="T6" fmla="*/ 14 w 14"/>
                <a:gd name="T7" fmla="*/ 168 h 168"/>
                <a:gd name="T8" fmla="*/ 14 w 14"/>
                <a:gd name="T9" fmla="*/ 0 h 168"/>
                <a:gd name="T10" fmla="*/ 14 w 14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8">
                  <a:moveTo>
                    <a:pt x="14" y="0"/>
                  </a:moveTo>
                  <a:lnTo>
                    <a:pt x="0" y="0"/>
                  </a:lnTo>
                  <a:lnTo>
                    <a:pt x="0" y="168"/>
                  </a:lnTo>
                  <a:lnTo>
                    <a:pt x="14" y="16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6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00B5181-C001-812E-EE2D-F2CCB447D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0" y="4294188"/>
              <a:ext cx="44450" cy="265113"/>
            </a:xfrm>
            <a:custGeom>
              <a:avLst/>
              <a:gdLst>
                <a:gd name="T0" fmla="*/ 28 w 28"/>
                <a:gd name="T1" fmla="*/ 0 h 167"/>
                <a:gd name="T2" fmla="*/ 0 w 28"/>
                <a:gd name="T3" fmla="*/ 0 h 167"/>
                <a:gd name="T4" fmla="*/ 0 w 28"/>
                <a:gd name="T5" fmla="*/ 167 h 167"/>
                <a:gd name="T6" fmla="*/ 28 w 28"/>
                <a:gd name="T7" fmla="*/ 167 h 167"/>
                <a:gd name="T8" fmla="*/ 28 w 28"/>
                <a:gd name="T9" fmla="*/ 0 h 167"/>
                <a:gd name="T10" fmla="*/ 28 w 2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67">
                  <a:moveTo>
                    <a:pt x="28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8" y="167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8F2647EF-A1CC-84FF-3990-1F6073D49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2663" y="3997325"/>
              <a:ext cx="42863" cy="266700"/>
            </a:xfrm>
            <a:custGeom>
              <a:avLst/>
              <a:gdLst>
                <a:gd name="T0" fmla="*/ 27 w 27"/>
                <a:gd name="T1" fmla="*/ 0 h 168"/>
                <a:gd name="T2" fmla="*/ 0 w 27"/>
                <a:gd name="T3" fmla="*/ 0 h 168"/>
                <a:gd name="T4" fmla="*/ 0 w 27"/>
                <a:gd name="T5" fmla="*/ 168 h 168"/>
                <a:gd name="T6" fmla="*/ 27 w 27"/>
                <a:gd name="T7" fmla="*/ 168 h 168"/>
                <a:gd name="T8" fmla="*/ 27 w 27"/>
                <a:gd name="T9" fmla="*/ 0 h 168"/>
                <a:gd name="T10" fmla="*/ 27 w 27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68">
                  <a:moveTo>
                    <a:pt x="27" y="0"/>
                  </a:moveTo>
                  <a:lnTo>
                    <a:pt x="0" y="0"/>
                  </a:lnTo>
                  <a:lnTo>
                    <a:pt x="0" y="168"/>
                  </a:lnTo>
                  <a:lnTo>
                    <a:pt x="27" y="168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12E30C5-D919-1E20-9A33-B17E879A1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2663" y="3700463"/>
              <a:ext cx="30163" cy="266700"/>
            </a:xfrm>
            <a:custGeom>
              <a:avLst/>
              <a:gdLst>
                <a:gd name="T0" fmla="*/ 19 w 19"/>
                <a:gd name="T1" fmla="*/ 0 h 168"/>
                <a:gd name="T2" fmla="*/ 0 w 19"/>
                <a:gd name="T3" fmla="*/ 0 h 168"/>
                <a:gd name="T4" fmla="*/ 0 w 19"/>
                <a:gd name="T5" fmla="*/ 168 h 168"/>
                <a:gd name="T6" fmla="*/ 19 w 19"/>
                <a:gd name="T7" fmla="*/ 168 h 168"/>
                <a:gd name="T8" fmla="*/ 19 w 19"/>
                <a:gd name="T9" fmla="*/ 0 h 168"/>
                <a:gd name="T10" fmla="*/ 19 w 19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8">
                  <a:moveTo>
                    <a:pt x="19" y="0"/>
                  </a:moveTo>
                  <a:lnTo>
                    <a:pt x="0" y="0"/>
                  </a:lnTo>
                  <a:lnTo>
                    <a:pt x="0" y="168"/>
                  </a:lnTo>
                  <a:lnTo>
                    <a:pt x="19" y="16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2A26E708-FB47-F348-6988-EE2C3DB5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0" y="3405188"/>
              <a:ext cx="15875" cy="266700"/>
            </a:xfrm>
            <a:custGeom>
              <a:avLst/>
              <a:gdLst>
                <a:gd name="T0" fmla="*/ 0 w 10"/>
                <a:gd name="T1" fmla="*/ 168 h 168"/>
                <a:gd name="T2" fmla="*/ 10 w 10"/>
                <a:gd name="T3" fmla="*/ 168 h 168"/>
                <a:gd name="T4" fmla="*/ 10 w 10"/>
                <a:gd name="T5" fmla="*/ 0 h 168"/>
                <a:gd name="T6" fmla="*/ 0 w 10"/>
                <a:gd name="T7" fmla="*/ 0 h 168"/>
                <a:gd name="T8" fmla="*/ 0 w 10"/>
                <a:gd name="T9" fmla="*/ 168 h 168"/>
                <a:gd name="T10" fmla="*/ 0 w 10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8">
                  <a:moveTo>
                    <a:pt x="0" y="168"/>
                  </a:moveTo>
                  <a:lnTo>
                    <a:pt x="10" y="16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6AACB071-67D4-70A2-A420-8F4595D72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2663" y="2813050"/>
              <a:ext cx="12700" cy="266700"/>
            </a:xfrm>
            <a:custGeom>
              <a:avLst/>
              <a:gdLst>
                <a:gd name="T0" fmla="*/ 8 w 8"/>
                <a:gd name="T1" fmla="*/ 0 h 168"/>
                <a:gd name="T2" fmla="*/ 0 w 8"/>
                <a:gd name="T3" fmla="*/ 0 h 168"/>
                <a:gd name="T4" fmla="*/ 0 w 8"/>
                <a:gd name="T5" fmla="*/ 168 h 168"/>
                <a:gd name="T6" fmla="*/ 8 w 8"/>
                <a:gd name="T7" fmla="*/ 168 h 168"/>
                <a:gd name="T8" fmla="*/ 8 w 8"/>
                <a:gd name="T9" fmla="*/ 0 h 168"/>
                <a:gd name="T10" fmla="*/ 8 w 8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8">
                  <a:moveTo>
                    <a:pt x="8" y="0"/>
                  </a:moveTo>
                  <a:lnTo>
                    <a:pt x="0" y="0"/>
                  </a:lnTo>
                  <a:lnTo>
                    <a:pt x="0" y="168"/>
                  </a:lnTo>
                  <a:lnTo>
                    <a:pt x="8" y="16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6EBAAD64-770E-6F0E-12CA-756A47460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2663" y="3108325"/>
              <a:ext cx="12700" cy="266700"/>
            </a:xfrm>
            <a:custGeom>
              <a:avLst/>
              <a:gdLst>
                <a:gd name="T0" fmla="*/ 0 w 8"/>
                <a:gd name="T1" fmla="*/ 168 h 168"/>
                <a:gd name="T2" fmla="*/ 8 w 8"/>
                <a:gd name="T3" fmla="*/ 168 h 168"/>
                <a:gd name="T4" fmla="*/ 8 w 8"/>
                <a:gd name="T5" fmla="*/ 0 h 168"/>
                <a:gd name="T6" fmla="*/ 0 w 8"/>
                <a:gd name="T7" fmla="*/ 0 h 168"/>
                <a:gd name="T8" fmla="*/ 0 w 8"/>
                <a:gd name="T9" fmla="*/ 168 h 168"/>
                <a:gd name="T10" fmla="*/ 0 w 8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8">
                  <a:moveTo>
                    <a:pt x="0" y="168"/>
                  </a:moveTo>
                  <a:lnTo>
                    <a:pt x="8" y="16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4A1CB246-188B-19C1-DB2D-479C1F340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2663" y="4886325"/>
              <a:ext cx="28575" cy="266700"/>
            </a:xfrm>
            <a:custGeom>
              <a:avLst/>
              <a:gdLst>
                <a:gd name="T0" fmla="*/ 18 w 18"/>
                <a:gd name="T1" fmla="*/ 0 h 168"/>
                <a:gd name="T2" fmla="*/ 0 w 18"/>
                <a:gd name="T3" fmla="*/ 0 h 168"/>
                <a:gd name="T4" fmla="*/ 0 w 18"/>
                <a:gd name="T5" fmla="*/ 168 h 168"/>
                <a:gd name="T6" fmla="*/ 18 w 18"/>
                <a:gd name="T7" fmla="*/ 168 h 168"/>
                <a:gd name="T8" fmla="*/ 18 w 18"/>
                <a:gd name="T9" fmla="*/ 0 h 168"/>
                <a:gd name="T10" fmla="*/ 18 w 18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8">
                  <a:moveTo>
                    <a:pt x="18" y="0"/>
                  </a:moveTo>
                  <a:lnTo>
                    <a:pt x="0" y="0"/>
                  </a:lnTo>
                  <a:lnTo>
                    <a:pt x="0" y="168"/>
                  </a:lnTo>
                  <a:lnTo>
                    <a:pt x="18" y="168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5377F0F3-9C33-F0BA-58A5-8AF263FAB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2663" y="4589463"/>
              <a:ext cx="17463" cy="266700"/>
            </a:xfrm>
            <a:custGeom>
              <a:avLst/>
              <a:gdLst>
                <a:gd name="T0" fmla="*/ 11 w 11"/>
                <a:gd name="T1" fmla="*/ 0 h 168"/>
                <a:gd name="T2" fmla="*/ 0 w 11"/>
                <a:gd name="T3" fmla="*/ 0 h 168"/>
                <a:gd name="T4" fmla="*/ 0 w 11"/>
                <a:gd name="T5" fmla="*/ 168 h 168"/>
                <a:gd name="T6" fmla="*/ 11 w 11"/>
                <a:gd name="T7" fmla="*/ 168 h 168"/>
                <a:gd name="T8" fmla="*/ 11 w 11"/>
                <a:gd name="T9" fmla="*/ 0 h 168"/>
                <a:gd name="T10" fmla="*/ 11 w 11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68">
                  <a:moveTo>
                    <a:pt x="11" y="0"/>
                  </a:moveTo>
                  <a:lnTo>
                    <a:pt x="0" y="0"/>
                  </a:lnTo>
                  <a:lnTo>
                    <a:pt x="0" y="168"/>
                  </a:lnTo>
                  <a:lnTo>
                    <a:pt x="11" y="16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2" name="Freeform 30">
            <a:extLst>
              <a:ext uri="{FF2B5EF4-FFF2-40B4-BE49-F238E27FC236}">
                <a16:creationId xmlns:a16="http://schemas.microsoft.com/office/drawing/2014/main" id="{8469EC9B-FBD2-8968-CA89-12FE20E290AC}"/>
              </a:ext>
            </a:extLst>
          </p:cNvPr>
          <p:cNvSpPr>
            <a:spLocks/>
          </p:cNvSpPr>
          <p:nvPr/>
        </p:nvSpPr>
        <p:spPr bwMode="auto">
          <a:xfrm>
            <a:off x="8628152" y="5897974"/>
            <a:ext cx="153988" cy="153988"/>
          </a:xfrm>
          <a:custGeom>
            <a:avLst/>
            <a:gdLst>
              <a:gd name="T0" fmla="*/ 97 w 97"/>
              <a:gd name="T1" fmla="*/ 0 h 97"/>
              <a:gd name="T2" fmla="*/ 0 w 97"/>
              <a:gd name="T3" fmla="*/ 0 h 97"/>
              <a:gd name="T4" fmla="*/ 0 w 97"/>
              <a:gd name="T5" fmla="*/ 97 h 97"/>
              <a:gd name="T6" fmla="*/ 97 w 97"/>
              <a:gd name="T7" fmla="*/ 97 h 97"/>
              <a:gd name="T8" fmla="*/ 97 w 97"/>
              <a:gd name="T9" fmla="*/ 0 h 97"/>
              <a:gd name="T10" fmla="*/ 97 w 97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97">
                <a:moveTo>
                  <a:pt x="97" y="0"/>
                </a:moveTo>
                <a:lnTo>
                  <a:pt x="0" y="0"/>
                </a:lnTo>
                <a:lnTo>
                  <a:pt x="0" y="97"/>
                </a:lnTo>
                <a:lnTo>
                  <a:pt x="97" y="97"/>
                </a:lnTo>
                <a:lnTo>
                  <a:pt x="97" y="0"/>
                </a:lnTo>
                <a:lnTo>
                  <a:pt x="97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100CDC58-723F-143E-51EC-14A9B722C52E}"/>
              </a:ext>
            </a:extLst>
          </p:cNvPr>
          <p:cNvSpPr>
            <a:spLocks/>
          </p:cNvSpPr>
          <p:nvPr/>
        </p:nvSpPr>
        <p:spPr bwMode="auto">
          <a:xfrm>
            <a:off x="9693364" y="5897974"/>
            <a:ext cx="153988" cy="153988"/>
          </a:xfrm>
          <a:custGeom>
            <a:avLst/>
            <a:gdLst>
              <a:gd name="T0" fmla="*/ 97 w 97"/>
              <a:gd name="T1" fmla="*/ 97 h 97"/>
              <a:gd name="T2" fmla="*/ 97 w 97"/>
              <a:gd name="T3" fmla="*/ 0 h 97"/>
              <a:gd name="T4" fmla="*/ 0 w 97"/>
              <a:gd name="T5" fmla="*/ 0 h 97"/>
              <a:gd name="T6" fmla="*/ 0 w 97"/>
              <a:gd name="T7" fmla="*/ 97 h 97"/>
              <a:gd name="T8" fmla="*/ 97 w 97"/>
              <a:gd name="T9" fmla="*/ 97 h 97"/>
              <a:gd name="T10" fmla="*/ 97 w 97"/>
              <a:gd name="T1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97">
                <a:moveTo>
                  <a:pt x="97" y="97"/>
                </a:moveTo>
                <a:lnTo>
                  <a:pt x="97" y="0"/>
                </a:lnTo>
                <a:lnTo>
                  <a:pt x="0" y="0"/>
                </a:lnTo>
                <a:lnTo>
                  <a:pt x="0" y="97"/>
                </a:lnTo>
                <a:lnTo>
                  <a:pt x="97" y="97"/>
                </a:lnTo>
                <a:lnTo>
                  <a:pt x="97" y="97"/>
                </a:lnTo>
                <a:close/>
              </a:path>
            </a:pathLst>
          </a:custGeom>
          <a:solidFill>
            <a:srgbClr val="66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3CDE5AC-4A9F-C9E0-1E46-09864BC184AF}"/>
              </a:ext>
            </a:extLst>
          </p:cNvPr>
          <p:cNvSpPr txBox="1"/>
          <p:nvPr/>
        </p:nvSpPr>
        <p:spPr>
          <a:xfrm>
            <a:off x="7222236" y="52811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4,000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990B560-1D0D-4EC5-BED0-C0CB30C6E45D}"/>
              </a:ext>
            </a:extLst>
          </p:cNvPr>
          <p:cNvSpPr txBox="1"/>
          <p:nvPr/>
        </p:nvSpPr>
        <p:spPr>
          <a:xfrm>
            <a:off x="8167715" y="52811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3,000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A21452E-9CC2-063C-A995-0CAC76FA4D09}"/>
              </a:ext>
            </a:extLst>
          </p:cNvPr>
          <p:cNvSpPr txBox="1"/>
          <p:nvPr/>
        </p:nvSpPr>
        <p:spPr>
          <a:xfrm>
            <a:off x="9113194" y="52811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2,000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E53D90C-930D-F736-61AA-8C6CD523B1CC}"/>
              </a:ext>
            </a:extLst>
          </p:cNvPr>
          <p:cNvSpPr txBox="1"/>
          <p:nvPr/>
        </p:nvSpPr>
        <p:spPr>
          <a:xfrm>
            <a:off x="10058673" y="52811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1,000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3EE99F8-7B1C-E826-8AC3-8911212022E3}"/>
              </a:ext>
            </a:extLst>
          </p:cNvPr>
          <p:cNvSpPr txBox="1"/>
          <p:nvPr/>
        </p:nvSpPr>
        <p:spPr>
          <a:xfrm>
            <a:off x="8780242" y="5836468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Female</a:t>
            </a:r>
            <a:endParaRPr lang="fr-FR" sz="12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D69D287-A2EA-621D-66CC-F75E59515859}"/>
              </a:ext>
            </a:extLst>
          </p:cNvPr>
          <p:cNvSpPr txBox="1"/>
          <p:nvPr/>
        </p:nvSpPr>
        <p:spPr>
          <a:xfrm>
            <a:off x="9847352" y="5836468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Male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B84E924-2D41-8F33-280A-D4E056D35FCB}"/>
              </a:ext>
            </a:extLst>
          </p:cNvPr>
          <p:cNvSpPr txBox="1"/>
          <p:nvPr/>
        </p:nvSpPr>
        <p:spPr>
          <a:xfrm>
            <a:off x="10895330" y="485931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82C3C0D-D6FB-0672-4376-FA153EA63B0A}"/>
              </a:ext>
            </a:extLst>
          </p:cNvPr>
          <p:cNvSpPr txBox="1"/>
          <p:nvPr/>
        </p:nvSpPr>
        <p:spPr>
          <a:xfrm>
            <a:off x="10865831" y="457080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57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5D7F7A4-7140-9906-3074-DD26238717F4}"/>
              </a:ext>
            </a:extLst>
          </p:cNvPr>
          <p:cNvSpPr txBox="1"/>
          <p:nvPr/>
        </p:nvSpPr>
        <p:spPr>
          <a:xfrm>
            <a:off x="9005047" y="42926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1,832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BEAE8EE-122C-F23A-E300-373A5E1E19FB}"/>
              </a:ext>
            </a:extLst>
          </p:cNvPr>
          <p:cNvSpPr txBox="1"/>
          <p:nvPr/>
        </p:nvSpPr>
        <p:spPr>
          <a:xfrm>
            <a:off x="6710690" y="3999234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4,185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3D96257-B0BD-8A5B-4A1B-1562192BE84F}"/>
              </a:ext>
            </a:extLst>
          </p:cNvPr>
          <p:cNvSpPr txBox="1"/>
          <p:nvPr/>
        </p:nvSpPr>
        <p:spPr>
          <a:xfrm>
            <a:off x="8192130" y="370046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2,667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96A3FE7-FD68-DA1E-67D9-DA9C6A549909}"/>
              </a:ext>
            </a:extLst>
          </p:cNvPr>
          <p:cNvSpPr txBox="1"/>
          <p:nvPr/>
        </p:nvSpPr>
        <p:spPr>
          <a:xfrm>
            <a:off x="9940090" y="340858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958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A1975A6-E30B-FFCD-6047-D0996C17B950}"/>
              </a:ext>
            </a:extLst>
          </p:cNvPr>
          <p:cNvSpPr txBox="1"/>
          <p:nvPr/>
        </p:nvSpPr>
        <p:spPr>
          <a:xfrm>
            <a:off x="10646057" y="309919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215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423FA8F-7FC1-BDFC-2FB2-04D5FC4BF53B}"/>
              </a:ext>
            </a:extLst>
          </p:cNvPr>
          <p:cNvSpPr txBox="1"/>
          <p:nvPr/>
        </p:nvSpPr>
        <p:spPr>
          <a:xfrm>
            <a:off x="10880678" y="279157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13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689AAE2-401E-E5B5-54BE-1049DE84771E}"/>
              </a:ext>
            </a:extLst>
          </p:cNvPr>
          <p:cNvSpPr txBox="1"/>
          <p:nvPr/>
        </p:nvSpPr>
        <p:spPr>
          <a:xfrm>
            <a:off x="11015331" y="253595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160A7C5-180D-9A88-03A9-D7C89159C155}"/>
              </a:ext>
            </a:extLst>
          </p:cNvPr>
          <p:cNvSpPr txBox="1"/>
          <p:nvPr/>
        </p:nvSpPr>
        <p:spPr>
          <a:xfrm>
            <a:off x="11304587" y="485931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F5620F4-92AF-CBD9-AB1C-7084D2163B2E}"/>
              </a:ext>
            </a:extLst>
          </p:cNvPr>
          <p:cNvSpPr txBox="1"/>
          <p:nvPr/>
        </p:nvSpPr>
        <p:spPr>
          <a:xfrm>
            <a:off x="11304587" y="4570808"/>
            <a:ext cx="34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11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6C6D01E-3BCF-8523-DDBC-46ECFFF6B718}"/>
              </a:ext>
            </a:extLst>
          </p:cNvPr>
          <p:cNvSpPr txBox="1"/>
          <p:nvPr/>
        </p:nvSpPr>
        <p:spPr>
          <a:xfrm>
            <a:off x="11304587" y="42926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28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73248D1D-5A0E-8AFC-2AD0-0D779270692A}"/>
              </a:ext>
            </a:extLst>
          </p:cNvPr>
          <p:cNvSpPr txBox="1"/>
          <p:nvPr/>
        </p:nvSpPr>
        <p:spPr>
          <a:xfrm>
            <a:off x="11304587" y="399923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25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CFC8E13-913D-9A14-123D-D6349017E616}"/>
              </a:ext>
            </a:extLst>
          </p:cNvPr>
          <p:cNvSpPr txBox="1"/>
          <p:nvPr/>
        </p:nvSpPr>
        <p:spPr>
          <a:xfrm>
            <a:off x="11304587" y="370046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18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4A8BF76-D9A2-C078-B275-E60C6D3631C5}"/>
              </a:ext>
            </a:extLst>
          </p:cNvPr>
          <p:cNvSpPr txBox="1"/>
          <p:nvPr/>
        </p:nvSpPr>
        <p:spPr>
          <a:xfrm>
            <a:off x="11254892" y="340858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8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FD26521D-BD63-4A1D-7F8C-8A0BC36CB016}"/>
              </a:ext>
            </a:extLst>
          </p:cNvPr>
          <p:cNvSpPr txBox="1"/>
          <p:nvPr/>
        </p:nvSpPr>
        <p:spPr>
          <a:xfrm>
            <a:off x="11235014" y="30991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A4742EB-3F98-61CC-3BAB-80B06B16B8F7}"/>
              </a:ext>
            </a:extLst>
          </p:cNvPr>
          <p:cNvSpPr txBox="1"/>
          <p:nvPr/>
        </p:nvSpPr>
        <p:spPr>
          <a:xfrm>
            <a:off x="11235014" y="279157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2DF5AA6-1AEA-7208-A070-8872F53476F1}"/>
              </a:ext>
            </a:extLst>
          </p:cNvPr>
          <p:cNvSpPr txBox="1"/>
          <p:nvPr/>
        </p:nvSpPr>
        <p:spPr>
          <a:xfrm>
            <a:off x="11153229" y="528113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55F3E461-7076-2908-4E2F-374511B8B9A7}"/>
              </a:ext>
            </a:extLst>
          </p:cNvPr>
          <p:cNvSpPr txBox="1"/>
          <p:nvPr/>
        </p:nvSpPr>
        <p:spPr>
          <a:xfrm>
            <a:off x="6333058" y="4859314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0-9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E6EB5D9B-BD37-E7F3-18AF-A644719BDA27}"/>
              </a:ext>
            </a:extLst>
          </p:cNvPr>
          <p:cNvSpPr txBox="1"/>
          <p:nvPr/>
        </p:nvSpPr>
        <p:spPr>
          <a:xfrm>
            <a:off x="6163138" y="4570808"/>
            <a:ext cx="575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10-19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783E950-4C08-9032-D3AB-8AA7ECB80564}"/>
              </a:ext>
            </a:extLst>
          </p:cNvPr>
          <p:cNvSpPr txBox="1"/>
          <p:nvPr/>
        </p:nvSpPr>
        <p:spPr>
          <a:xfrm>
            <a:off x="6163138" y="4292601"/>
            <a:ext cx="575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20-29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4221EEF-B0B5-238E-F085-7919D883DB91}"/>
              </a:ext>
            </a:extLst>
          </p:cNvPr>
          <p:cNvSpPr txBox="1"/>
          <p:nvPr/>
        </p:nvSpPr>
        <p:spPr>
          <a:xfrm>
            <a:off x="6163138" y="3999234"/>
            <a:ext cx="575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30-39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580E28A-0EE2-D0E6-15AB-160F125FC6BB}"/>
              </a:ext>
            </a:extLst>
          </p:cNvPr>
          <p:cNvSpPr txBox="1"/>
          <p:nvPr/>
        </p:nvSpPr>
        <p:spPr>
          <a:xfrm>
            <a:off x="6163138" y="3700463"/>
            <a:ext cx="575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40-49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8517039-BA95-40C9-2E86-E3C3D98D290C}"/>
              </a:ext>
            </a:extLst>
          </p:cNvPr>
          <p:cNvSpPr txBox="1"/>
          <p:nvPr/>
        </p:nvSpPr>
        <p:spPr>
          <a:xfrm>
            <a:off x="6163138" y="3408580"/>
            <a:ext cx="575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50-59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AFA3C3B3-0AB9-5423-4AB1-7BA8DD1C57A2}"/>
              </a:ext>
            </a:extLst>
          </p:cNvPr>
          <p:cNvSpPr txBox="1"/>
          <p:nvPr/>
        </p:nvSpPr>
        <p:spPr>
          <a:xfrm>
            <a:off x="6163138" y="3099195"/>
            <a:ext cx="575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60-69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49C9EAFC-12BB-BE17-4BF5-415ECBE9035D}"/>
              </a:ext>
            </a:extLst>
          </p:cNvPr>
          <p:cNvSpPr txBox="1"/>
          <p:nvPr/>
        </p:nvSpPr>
        <p:spPr>
          <a:xfrm>
            <a:off x="6163138" y="2791577"/>
            <a:ext cx="575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70-79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5D72DF2A-799B-623F-D590-A392AB313434}"/>
              </a:ext>
            </a:extLst>
          </p:cNvPr>
          <p:cNvSpPr txBox="1"/>
          <p:nvPr/>
        </p:nvSpPr>
        <p:spPr>
          <a:xfrm>
            <a:off x="6294586" y="2535956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80+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D853AC41-5C9C-12B4-7C0B-7874C3875A65}"/>
              </a:ext>
            </a:extLst>
          </p:cNvPr>
          <p:cNvSpPr txBox="1"/>
          <p:nvPr/>
        </p:nvSpPr>
        <p:spPr>
          <a:xfrm rot="16200000">
            <a:off x="5711635" y="3695313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Age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769EEEB6-A202-C2BA-B71D-FA70D013B3D7}"/>
              </a:ext>
            </a:extLst>
          </p:cNvPr>
          <p:cNvSpPr txBox="1"/>
          <p:nvPr/>
        </p:nvSpPr>
        <p:spPr>
          <a:xfrm>
            <a:off x="10058673" y="6100796"/>
            <a:ext cx="1975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i="1" dirty="0"/>
              <a:t>Source: WHO</a:t>
            </a:r>
            <a:br>
              <a:rPr lang="fr-FR" sz="1000" i="1" dirty="0"/>
            </a:br>
            <a:r>
              <a:rPr lang="fr-FR" sz="1000" i="1" dirty="0"/>
              <a:t>10,063 cases </a:t>
            </a:r>
            <a:r>
              <a:rPr lang="fr-FR" sz="1000" i="1" dirty="0" err="1"/>
              <a:t>with</a:t>
            </a:r>
            <a:r>
              <a:rPr lang="fr-FR" sz="1000" i="1" dirty="0"/>
              <a:t> </a:t>
            </a:r>
            <a:r>
              <a:rPr lang="fr-FR" sz="1000" i="1" dirty="0" err="1"/>
              <a:t>age-sex</a:t>
            </a:r>
            <a:r>
              <a:rPr lang="fr-FR" sz="1000" i="1" dirty="0"/>
              <a:t> data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1051661-4E46-E7B1-60BB-F05B033BD638}"/>
              </a:ext>
            </a:extLst>
          </p:cNvPr>
          <p:cNvSpPr txBox="1"/>
          <p:nvPr/>
        </p:nvSpPr>
        <p:spPr>
          <a:xfrm>
            <a:off x="8685997" y="5540592"/>
            <a:ext cx="1422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Number</a:t>
            </a:r>
            <a:r>
              <a:rPr lang="fr-FR" sz="1200" b="1" dirty="0"/>
              <a:t> of cases</a:t>
            </a:r>
          </a:p>
        </p:txBody>
      </p:sp>
    </p:spTree>
    <p:extLst>
      <p:ext uri="{BB962C8B-B14F-4D97-AF65-F5344CB8AC3E}">
        <p14:creationId xmlns:p14="http://schemas.microsoft.com/office/powerpoint/2010/main" val="3708587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AE688-4184-5C41-BE30-B93CA0E2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Weight change in ART-naive and experienced patients initiating/switching to an NNRTI- or INSTI-based regimen – Data from 4 large cohort studies (2)</a:t>
            </a:r>
          </a:p>
        </p:txBody>
      </p:sp>
      <p:graphicFrame>
        <p:nvGraphicFramePr>
          <p:cNvPr id="190" name="Tableau 189">
            <a:extLst>
              <a:ext uri="{FF2B5EF4-FFF2-40B4-BE49-F238E27FC236}">
                <a16:creationId xmlns:a16="http://schemas.microsoft.com/office/drawing/2014/main" id="{ACB8CB46-150B-B183-D86C-1EFE2F31F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970006"/>
              </p:ext>
            </p:extLst>
          </p:nvPr>
        </p:nvGraphicFramePr>
        <p:xfrm>
          <a:off x="3599673" y="2776186"/>
          <a:ext cx="2297748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980">
                  <a:extLst>
                    <a:ext uri="{9D8B030D-6E8A-4147-A177-3AD203B41FA5}">
                      <a16:colId xmlns:a16="http://schemas.microsoft.com/office/drawing/2014/main" val="386439782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17890235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>
                          <a:solidFill>
                            <a:schemeClr val="bg1"/>
                          </a:solidFill>
                        </a:rPr>
                        <a:t>NNRTI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>
                          <a:solidFill>
                            <a:schemeClr val="bg1"/>
                          </a:solidFill>
                        </a:rPr>
                        <a:t>INSTI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46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EFV/F/TDF (N=38)</a:t>
                      </a:r>
                    </a:p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RPV/F/TDF (N=150)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EVG/COBI/F/TDF (N=83)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15422"/>
                  </a:ext>
                </a:extLst>
              </a:tr>
            </a:tbl>
          </a:graphicData>
        </a:graphic>
      </p:graphicFrame>
      <p:graphicFrame>
        <p:nvGraphicFramePr>
          <p:cNvPr id="192" name="Tableau 191">
            <a:extLst>
              <a:ext uri="{FF2B5EF4-FFF2-40B4-BE49-F238E27FC236}">
                <a16:creationId xmlns:a16="http://schemas.microsoft.com/office/drawing/2014/main" id="{6A632492-B6F0-7B8D-0E4B-CDCA40AA0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588725"/>
              </p:ext>
            </p:extLst>
          </p:nvPr>
        </p:nvGraphicFramePr>
        <p:xfrm>
          <a:off x="3426593" y="4769593"/>
          <a:ext cx="2434272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655">
                  <a:extLst>
                    <a:ext uri="{9D8B030D-6E8A-4147-A177-3AD203B41FA5}">
                      <a16:colId xmlns:a16="http://schemas.microsoft.com/office/drawing/2014/main" val="386439782"/>
                    </a:ext>
                  </a:extLst>
                </a:gridCol>
                <a:gridCol w="1384617">
                  <a:extLst>
                    <a:ext uri="{9D8B030D-6E8A-4147-A177-3AD203B41FA5}">
                      <a16:colId xmlns:a16="http://schemas.microsoft.com/office/drawing/2014/main" val="17890235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>
                          <a:solidFill>
                            <a:schemeClr val="bg1"/>
                          </a:solidFill>
                        </a:rPr>
                        <a:t>NNRTI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>
                          <a:solidFill>
                            <a:schemeClr val="bg1"/>
                          </a:solidFill>
                        </a:rPr>
                        <a:t>INSTI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46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RPV/F/TAF (N=32)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B/F/TAF (N=191)</a:t>
                      </a:r>
                    </a:p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DTG/F/TAF (N=58)</a:t>
                      </a:r>
                    </a:p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EVG/COBI/F/TAF (N=171)</a:t>
                      </a:r>
                    </a:p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RAL/F/TAF (N=4)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15422"/>
                  </a:ext>
                </a:extLst>
              </a:tr>
            </a:tbl>
          </a:graphicData>
        </a:graphic>
      </p:graphicFrame>
      <p:graphicFrame>
        <p:nvGraphicFramePr>
          <p:cNvPr id="193" name="Tableau 192">
            <a:extLst>
              <a:ext uri="{FF2B5EF4-FFF2-40B4-BE49-F238E27FC236}">
                <a16:creationId xmlns:a16="http://schemas.microsoft.com/office/drawing/2014/main" id="{93D21CCC-0522-37E2-8FA6-C95BA37F3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11877"/>
              </p:ext>
            </p:extLst>
          </p:nvPr>
        </p:nvGraphicFramePr>
        <p:xfrm>
          <a:off x="9390056" y="2776186"/>
          <a:ext cx="2488884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316">
                  <a:extLst>
                    <a:ext uri="{9D8B030D-6E8A-4147-A177-3AD203B41FA5}">
                      <a16:colId xmlns:a16="http://schemas.microsoft.com/office/drawing/2014/main" val="386439782"/>
                    </a:ext>
                  </a:extLst>
                </a:gridCol>
                <a:gridCol w="1238568">
                  <a:extLst>
                    <a:ext uri="{9D8B030D-6E8A-4147-A177-3AD203B41FA5}">
                      <a16:colId xmlns:a16="http://schemas.microsoft.com/office/drawing/2014/main" val="17890235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bg1"/>
                          </a:solidFill>
                        </a:rPr>
                        <a:t>NNRTI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>
                          <a:solidFill>
                            <a:schemeClr val="bg1"/>
                          </a:solidFill>
                        </a:rPr>
                        <a:t>INSTI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46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EFV/F/TDF (N=297)</a:t>
                      </a:r>
                    </a:p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RPV/F/TDF (N=42)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EVG/COBI/F/TDF (N=114)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15422"/>
                  </a:ext>
                </a:extLst>
              </a:tr>
            </a:tbl>
          </a:graphicData>
        </a:graphic>
      </p:graphicFrame>
      <p:graphicFrame>
        <p:nvGraphicFramePr>
          <p:cNvPr id="194" name="Tableau 193">
            <a:extLst>
              <a:ext uri="{FF2B5EF4-FFF2-40B4-BE49-F238E27FC236}">
                <a16:creationId xmlns:a16="http://schemas.microsoft.com/office/drawing/2014/main" id="{55574687-DBA0-731D-A226-FB2BB3123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16872"/>
              </p:ext>
            </p:extLst>
          </p:nvPr>
        </p:nvGraphicFramePr>
        <p:xfrm>
          <a:off x="9390056" y="4650332"/>
          <a:ext cx="248570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316">
                  <a:extLst>
                    <a:ext uri="{9D8B030D-6E8A-4147-A177-3AD203B41FA5}">
                      <a16:colId xmlns:a16="http://schemas.microsoft.com/office/drawing/2014/main" val="386439782"/>
                    </a:ext>
                  </a:extLst>
                </a:gridCol>
                <a:gridCol w="1235392">
                  <a:extLst>
                    <a:ext uri="{9D8B030D-6E8A-4147-A177-3AD203B41FA5}">
                      <a16:colId xmlns:a16="http://schemas.microsoft.com/office/drawing/2014/main" val="17890235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>
                          <a:solidFill>
                            <a:schemeClr val="bg1"/>
                          </a:solidFill>
                        </a:rPr>
                        <a:t>NNRTI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>
                          <a:solidFill>
                            <a:schemeClr val="bg1"/>
                          </a:solidFill>
                        </a:rPr>
                        <a:t>INSTI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46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EFV/F/TAF (N=2)</a:t>
                      </a:r>
                    </a:p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ETR/F/TAF (N=1)</a:t>
                      </a:r>
                    </a:p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NVP/F/TAF (N=18)</a:t>
                      </a:r>
                    </a:p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RPV/F/TAF (N=349)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B/F/TAF (N=774)</a:t>
                      </a:r>
                    </a:p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DTG/F/TAF (N=29)</a:t>
                      </a:r>
                    </a:p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EVG/COBI/F/TAF (N=300)</a:t>
                      </a:r>
                    </a:p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RAL/F/TAF (N=13)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15422"/>
                  </a:ext>
                </a:extLst>
              </a:tr>
            </a:tbl>
          </a:graphicData>
        </a:graphic>
      </p:graphicFrame>
      <p:sp>
        <p:nvSpPr>
          <p:cNvPr id="197" name="ZoneTexte 196">
            <a:extLst>
              <a:ext uri="{FF2B5EF4-FFF2-40B4-BE49-F238E27FC236}">
                <a16:creationId xmlns:a16="http://schemas.microsoft.com/office/drawing/2014/main" id="{E93640D8-665D-CE17-3DC6-5E9190043980}"/>
              </a:ext>
            </a:extLst>
          </p:cNvPr>
          <p:cNvSpPr txBox="1"/>
          <p:nvPr/>
        </p:nvSpPr>
        <p:spPr>
          <a:xfrm>
            <a:off x="3454358" y="3505442"/>
            <a:ext cx="2634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TN PLWH receiving F/TDF had a very slightly steeper slope of weight gain if they received INSTI versus NNRTI</a:t>
            </a:r>
          </a:p>
        </p:txBody>
      </p:sp>
      <p:sp>
        <p:nvSpPr>
          <p:cNvPr id="201" name="Text Box 2">
            <a:extLst>
              <a:ext uri="{FF2B5EF4-FFF2-40B4-BE49-F238E27FC236}">
                <a16:creationId xmlns:a16="http://schemas.microsoft.com/office/drawing/2014/main" id="{5431BE34-AFF3-EFFF-8CE9-253C176E5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51" y="1515067"/>
            <a:ext cx="82221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Predicted population average weight (Kg) over 12 months in TN and TE PLWH by Third Agent (INSTI vs NNRTI) and Backbone (F/TDF vs F/TAF)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ED88B35-B2E6-AE1F-994C-3A8A15B24FA5}"/>
              </a:ext>
            </a:extLst>
          </p:cNvPr>
          <p:cNvGrpSpPr/>
          <p:nvPr/>
        </p:nvGrpSpPr>
        <p:grpSpPr>
          <a:xfrm>
            <a:off x="373600" y="2246481"/>
            <a:ext cx="5596895" cy="4183343"/>
            <a:chOff x="373600" y="2246481"/>
            <a:chExt cx="5596895" cy="4183343"/>
          </a:xfrm>
        </p:grpSpPr>
        <p:sp>
          <p:nvSpPr>
            <p:cNvPr id="202" name="Rectangle : coins arrondis 201">
              <a:extLst>
                <a:ext uri="{FF2B5EF4-FFF2-40B4-BE49-F238E27FC236}">
                  <a16:creationId xmlns:a16="http://schemas.microsoft.com/office/drawing/2014/main" id="{2EC7807A-E5EC-893D-0F8D-C0276710E1EC}"/>
                </a:ext>
              </a:extLst>
            </p:cNvPr>
            <p:cNvSpPr/>
            <p:nvPr/>
          </p:nvSpPr>
          <p:spPr>
            <a:xfrm>
              <a:off x="373600" y="2246481"/>
              <a:ext cx="5596895" cy="4183343"/>
            </a:xfrm>
            <a:prstGeom prst="roundRect">
              <a:avLst>
                <a:gd name="adj" fmla="val 4928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69">
              <a:extLst>
                <a:ext uri="{FF2B5EF4-FFF2-40B4-BE49-F238E27FC236}">
                  <a16:creationId xmlns:a16="http://schemas.microsoft.com/office/drawing/2014/main" id="{FA13E06B-C8FD-2412-5CC6-D8F771C02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58" y="5052077"/>
              <a:ext cx="1913005" cy="718386"/>
            </a:xfrm>
            <a:custGeom>
              <a:avLst/>
              <a:gdLst>
                <a:gd name="T0" fmla="*/ 340 w 1422"/>
                <a:gd name="T1" fmla="*/ 58 h 534"/>
                <a:gd name="T2" fmla="*/ 0 w 1422"/>
                <a:gd name="T3" fmla="*/ 126 h 534"/>
                <a:gd name="T4" fmla="*/ 0 w 1422"/>
                <a:gd name="T5" fmla="*/ 534 h 534"/>
                <a:gd name="T6" fmla="*/ 362 w 1422"/>
                <a:gd name="T7" fmla="*/ 424 h 534"/>
                <a:gd name="T8" fmla="*/ 951 w 1422"/>
                <a:gd name="T9" fmla="*/ 401 h 534"/>
                <a:gd name="T10" fmla="*/ 1422 w 1422"/>
                <a:gd name="T11" fmla="*/ 416 h 534"/>
                <a:gd name="T12" fmla="*/ 1422 w 1422"/>
                <a:gd name="T13" fmla="*/ 0 h 534"/>
                <a:gd name="T14" fmla="*/ 340 w 1422"/>
                <a:gd name="T15" fmla="*/ 5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2" h="534">
                  <a:moveTo>
                    <a:pt x="340" y="58"/>
                  </a:moveTo>
                  <a:lnTo>
                    <a:pt x="0" y="126"/>
                  </a:lnTo>
                  <a:lnTo>
                    <a:pt x="0" y="534"/>
                  </a:lnTo>
                  <a:lnTo>
                    <a:pt x="362" y="424"/>
                  </a:lnTo>
                  <a:lnTo>
                    <a:pt x="951" y="401"/>
                  </a:lnTo>
                  <a:lnTo>
                    <a:pt x="1422" y="416"/>
                  </a:lnTo>
                  <a:lnTo>
                    <a:pt x="1422" y="0"/>
                  </a:lnTo>
                  <a:lnTo>
                    <a:pt x="340" y="5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168">
              <a:extLst>
                <a:ext uri="{FF2B5EF4-FFF2-40B4-BE49-F238E27FC236}">
                  <a16:creationId xmlns:a16="http://schemas.microsoft.com/office/drawing/2014/main" id="{C05B7C2C-EC43-FB5E-1C49-7089A539E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58" y="5226965"/>
              <a:ext cx="1913005" cy="539462"/>
            </a:xfrm>
            <a:custGeom>
              <a:avLst/>
              <a:gdLst>
                <a:gd name="T0" fmla="*/ 352 w 1422"/>
                <a:gd name="T1" fmla="*/ 117 h 401"/>
                <a:gd name="T2" fmla="*/ 0 w 1422"/>
                <a:gd name="T3" fmla="*/ 211 h 401"/>
                <a:gd name="T4" fmla="*/ 0 w 1422"/>
                <a:gd name="T5" fmla="*/ 401 h 401"/>
                <a:gd name="T6" fmla="*/ 361 w 1422"/>
                <a:gd name="T7" fmla="*/ 286 h 401"/>
                <a:gd name="T8" fmla="*/ 704 w 1422"/>
                <a:gd name="T9" fmla="*/ 233 h 401"/>
                <a:gd name="T10" fmla="*/ 1422 w 1422"/>
                <a:gd name="T11" fmla="*/ 199 h 401"/>
                <a:gd name="T12" fmla="*/ 1422 w 1422"/>
                <a:gd name="T13" fmla="*/ 0 h 401"/>
                <a:gd name="T14" fmla="*/ 686 w 1422"/>
                <a:gd name="T15" fmla="*/ 54 h 401"/>
                <a:gd name="T16" fmla="*/ 352 w 1422"/>
                <a:gd name="T17" fmla="*/ 11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2" h="401">
                  <a:moveTo>
                    <a:pt x="352" y="117"/>
                  </a:moveTo>
                  <a:lnTo>
                    <a:pt x="0" y="211"/>
                  </a:lnTo>
                  <a:lnTo>
                    <a:pt x="0" y="401"/>
                  </a:lnTo>
                  <a:lnTo>
                    <a:pt x="361" y="286"/>
                  </a:lnTo>
                  <a:lnTo>
                    <a:pt x="704" y="233"/>
                  </a:lnTo>
                  <a:lnTo>
                    <a:pt x="1422" y="199"/>
                  </a:lnTo>
                  <a:lnTo>
                    <a:pt x="1422" y="0"/>
                  </a:lnTo>
                  <a:lnTo>
                    <a:pt x="686" y="54"/>
                  </a:lnTo>
                  <a:lnTo>
                    <a:pt x="352" y="117"/>
                  </a:lnTo>
                  <a:close/>
                </a:path>
              </a:pathLst>
            </a:custGeom>
            <a:solidFill>
              <a:srgbClr val="FF66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164">
              <a:extLst>
                <a:ext uri="{FF2B5EF4-FFF2-40B4-BE49-F238E27FC236}">
                  <a16:creationId xmlns:a16="http://schemas.microsoft.com/office/drawing/2014/main" id="{0141B714-38FF-6D8D-7AF9-D3330DBDB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58" y="3065304"/>
              <a:ext cx="1913005" cy="542153"/>
            </a:xfrm>
            <a:custGeom>
              <a:avLst/>
              <a:gdLst>
                <a:gd name="T0" fmla="*/ 1422 w 1422"/>
                <a:gd name="T1" fmla="*/ 287 h 403"/>
                <a:gd name="T2" fmla="*/ 1422 w 1422"/>
                <a:gd name="T3" fmla="*/ 0 h 403"/>
                <a:gd name="T4" fmla="*/ 707 w 1422"/>
                <a:gd name="T5" fmla="*/ 72 h 403"/>
                <a:gd name="T6" fmla="*/ 353 w 1422"/>
                <a:gd name="T7" fmla="*/ 133 h 403"/>
                <a:gd name="T8" fmla="*/ 0 w 1422"/>
                <a:gd name="T9" fmla="*/ 150 h 403"/>
                <a:gd name="T10" fmla="*/ 0 w 1422"/>
                <a:gd name="T11" fmla="*/ 403 h 403"/>
                <a:gd name="T12" fmla="*/ 358 w 1422"/>
                <a:gd name="T13" fmla="*/ 357 h 403"/>
                <a:gd name="T14" fmla="*/ 710 w 1422"/>
                <a:gd name="T15" fmla="*/ 324 h 403"/>
                <a:gd name="T16" fmla="*/ 1422 w 1422"/>
                <a:gd name="T17" fmla="*/ 28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2" h="403">
                  <a:moveTo>
                    <a:pt x="1422" y="287"/>
                  </a:moveTo>
                  <a:lnTo>
                    <a:pt x="1422" y="0"/>
                  </a:lnTo>
                  <a:lnTo>
                    <a:pt x="707" y="72"/>
                  </a:lnTo>
                  <a:lnTo>
                    <a:pt x="353" y="133"/>
                  </a:lnTo>
                  <a:lnTo>
                    <a:pt x="0" y="150"/>
                  </a:lnTo>
                  <a:lnTo>
                    <a:pt x="0" y="403"/>
                  </a:lnTo>
                  <a:lnTo>
                    <a:pt x="358" y="357"/>
                  </a:lnTo>
                  <a:lnTo>
                    <a:pt x="710" y="324"/>
                  </a:lnTo>
                  <a:lnTo>
                    <a:pt x="1422" y="287"/>
                  </a:lnTo>
                  <a:close/>
                </a:path>
              </a:pathLst>
            </a:custGeom>
            <a:solidFill>
              <a:srgbClr val="FF66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165">
              <a:extLst>
                <a:ext uri="{FF2B5EF4-FFF2-40B4-BE49-F238E27FC236}">
                  <a16:creationId xmlns:a16="http://schemas.microsoft.com/office/drawing/2014/main" id="{EDBA7FB6-52D9-A382-24F5-4C1BB1499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58" y="3396246"/>
              <a:ext cx="1913005" cy="423767"/>
            </a:xfrm>
            <a:custGeom>
              <a:avLst/>
              <a:gdLst>
                <a:gd name="T0" fmla="*/ 1422 w 1422"/>
                <a:gd name="T1" fmla="*/ 224 h 315"/>
                <a:gd name="T2" fmla="*/ 1422 w 1422"/>
                <a:gd name="T3" fmla="*/ 0 h 315"/>
                <a:gd name="T4" fmla="*/ 1049 w 1422"/>
                <a:gd name="T5" fmla="*/ 17 h 315"/>
                <a:gd name="T6" fmla="*/ 891 w 1422"/>
                <a:gd name="T7" fmla="*/ 36 h 315"/>
                <a:gd name="T8" fmla="*/ 363 w 1422"/>
                <a:gd name="T9" fmla="*/ 60 h 315"/>
                <a:gd name="T10" fmla="*/ 0 w 1422"/>
                <a:gd name="T11" fmla="*/ 109 h 315"/>
                <a:gd name="T12" fmla="*/ 0 w 1422"/>
                <a:gd name="T13" fmla="*/ 315 h 315"/>
                <a:gd name="T14" fmla="*/ 331 w 1422"/>
                <a:gd name="T15" fmla="*/ 255 h 315"/>
                <a:gd name="T16" fmla="*/ 1107 w 1422"/>
                <a:gd name="T17" fmla="*/ 227 h 315"/>
                <a:gd name="T18" fmla="*/ 1422 w 1422"/>
                <a:gd name="T19" fmla="*/ 22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2" h="315">
                  <a:moveTo>
                    <a:pt x="1422" y="224"/>
                  </a:moveTo>
                  <a:lnTo>
                    <a:pt x="1422" y="0"/>
                  </a:lnTo>
                  <a:lnTo>
                    <a:pt x="1049" y="17"/>
                  </a:lnTo>
                  <a:lnTo>
                    <a:pt x="891" y="36"/>
                  </a:lnTo>
                  <a:lnTo>
                    <a:pt x="363" y="60"/>
                  </a:lnTo>
                  <a:lnTo>
                    <a:pt x="0" y="109"/>
                  </a:lnTo>
                  <a:lnTo>
                    <a:pt x="0" y="315"/>
                  </a:lnTo>
                  <a:lnTo>
                    <a:pt x="331" y="255"/>
                  </a:lnTo>
                  <a:lnTo>
                    <a:pt x="1107" y="227"/>
                  </a:lnTo>
                  <a:lnTo>
                    <a:pt x="1422" y="2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74" name="Groupe 173">
              <a:extLst>
                <a:ext uri="{FF2B5EF4-FFF2-40B4-BE49-F238E27FC236}">
                  <a16:creationId xmlns:a16="http://schemas.microsoft.com/office/drawing/2014/main" id="{9C87A98A-5E9B-DE7C-EE3A-A98C335E79EF}"/>
                </a:ext>
              </a:extLst>
            </p:cNvPr>
            <p:cNvGrpSpPr/>
            <p:nvPr/>
          </p:nvGrpSpPr>
          <p:grpSpPr>
            <a:xfrm>
              <a:off x="799429" y="2802973"/>
              <a:ext cx="2180717" cy="1333184"/>
              <a:chOff x="868363" y="1909763"/>
              <a:chExt cx="2573337" cy="1573213"/>
            </a:xfrm>
          </p:grpSpPr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4494ACFC-E8F6-B7D2-28AC-B7E13D8AE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8200" y="1914525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44BAB62E-5E74-4B5E-AE9A-95A690380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925" y="1909763"/>
                <a:ext cx="2454275" cy="1520825"/>
              </a:xfrm>
              <a:custGeom>
                <a:avLst/>
                <a:gdLst>
                  <a:gd name="T0" fmla="*/ 0 w 1546"/>
                  <a:gd name="T1" fmla="*/ 0 h 958"/>
                  <a:gd name="T2" fmla="*/ 0 w 1546"/>
                  <a:gd name="T3" fmla="*/ 304 h 958"/>
                  <a:gd name="T4" fmla="*/ 0 w 1546"/>
                  <a:gd name="T5" fmla="*/ 607 h 958"/>
                  <a:gd name="T6" fmla="*/ 0 w 1546"/>
                  <a:gd name="T7" fmla="*/ 910 h 958"/>
                  <a:gd name="T8" fmla="*/ 0 w 1546"/>
                  <a:gd name="T9" fmla="*/ 958 h 958"/>
                  <a:gd name="T10" fmla="*/ 66 w 1546"/>
                  <a:gd name="T11" fmla="*/ 958 h 958"/>
                  <a:gd name="T12" fmla="*/ 423 w 1546"/>
                  <a:gd name="T13" fmla="*/ 958 h 958"/>
                  <a:gd name="T14" fmla="*/ 780 w 1546"/>
                  <a:gd name="T15" fmla="*/ 958 h 958"/>
                  <a:gd name="T16" fmla="*/ 1137 w 1546"/>
                  <a:gd name="T17" fmla="*/ 958 h 958"/>
                  <a:gd name="T18" fmla="*/ 1494 w 1546"/>
                  <a:gd name="T19" fmla="*/ 958 h 958"/>
                  <a:gd name="T20" fmla="*/ 1546 w 1546"/>
                  <a:gd name="T21" fmla="*/ 958 h 958"/>
                  <a:gd name="T22" fmla="*/ 1546 w 1546"/>
                  <a:gd name="T23" fmla="*/ 905 h 958"/>
                  <a:gd name="T24" fmla="*/ 1546 w 1546"/>
                  <a:gd name="T25" fmla="*/ 725 h 958"/>
                  <a:gd name="T26" fmla="*/ 1546 w 1546"/>
                  <a:gd name="T27" fmla="*/ 544 h 958"/>
                  <a:gd name="T28" fmla="*/ 1546 w 1546"/>
                  <a:gd name="T29" fmla="*/ 364 h 958"/>
                  <a:gd name="T30" fmla="*/ 1546 w 1546"/>
                  <a:gd name="T31" fmla="*/ 183 h 958"/>
                  <a:gd name="T32" fmla="*/ 1546 w 1546"/>
                  <a:gd name="T33" fmla="*/ 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6" h="958">
                    <a:moveTo>
                      <a:pt x="0" y="0"/>
                    </a:moveTo>
                    <a:lnTo>
                      <a:pt x="0" y="304"/>
                    </a:lnTo>
                    <a:lnTo>
                      <a:pt x="0" y="607"/>
                    </a:lnTo>
                    <a:lnTo>
                      <a:pt x="0" y="910"/>
                    </a:lnTo>
                    <a:lnTo>
                      <a:pt x="0" y="958"/>
                    </a:lnTo>
                    <a:lnTo>
                      <a:pt x="66" y="958"/>
                    </a:lnTo>
                    <a:lnTo>
                      <a:pt x="423" y="958"/>
                    </a:lnTo>
                    <a:lnTo>
                      <a:pt x="780" y="958"/>
                    </a:lnTo>
                    <a:lnTo>
                      <a:pt x="1137" y="958"/>
                    </a:lnTo>
                    <a:lnTo>
                      <a:pt x="1494" y="958"/>
                    </a:lnTo>
                    <a:lnTo>
                      <a:pt x="1546" y="958"/>
                    </a:lnTo>
                    <a:lnTo>
                      <a:pt x="1546" y="905"/>
                    </a:lnTo>
                    <a:lnTo>
                      <a:pt x="1546" y="725"/>
                    </a:lnTo>
                    <a:lnTo>
                      <a:pt x="1546" y="544"/>
                    </a:lnTo>
                    <a:lnTo>
                      <a:pt x="1546" y="364"/>
                    </a:lnTo>
                    <a:lnTo>
                      <a:pt x="1546" y="183"/>
                    </a:lnTo>
                    <a:lnTo>
                      <a:pt x="1546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2C909BDA-79C5-B7D7-5538-85E531E0C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8200" y="2200275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32">
                <a:extLst>
                  <a:ext uri="{FF2B5EF4-FFF2-40B4-BE49-F238E27FC236}">
                    <a16:creationId xmlns:a16="http://schemas.microsoft.com/office/drawing/2014/main" id="{0C697C8B-7F06-5B89-DF01-A9E801A45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8200" y="2487613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61FDC41D-7305-B386-B7D1-22406E3EB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8200" y="2773363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B8BDAD08-50D8-E8FC-2A66-BF819E67F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8200" y="3060700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F9003892-2FDC-5551-6342-44D293161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3" y="34305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417A6CE8-4854-6412-EFCD-2E486E2BB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2175" y="34305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37">
                <a:extLst>
                  <a:ext uri="{FF2B5EF4-FFF2-40B4-BE49-F238E27FC236}">
                    <a16:creationId xmlns:a16="http://schemas.microsoft.com/office/drawing/2014/main" id="{BB07ADCB-5D9B-7779-3F7B-6C33CC157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8200" y="3346450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38">
                <a:extLst>
                  <a:ext uri="{FF2B5EF4-FFF2-40B4-BE49-F238E27FC236}">
                    <a16:creationId xmlns:a16="http://schemas.microsoft.com/office/drawing/2014/main" id="{E483C9FB-9735-0843-DD3D-D9FF69394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5650" y="34305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43">
                <a:extLst>
                  <a:ext uri="{FF2B5EF4-FFF2-40B4-BE49-F238E27FC236}">
                    <a16:creationId xmlns:a16="http://schemas.microsoft.com/office/drawing/2014/main" id="{6F285D93-5B7C-3454-5D29-F81581E95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8363" y="1909763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44">
                <a:extLst>
                  <a:ext uri="{FF2B5EF4-FFF2-40B4-BE49-F238E27FC236}">
                    <a16:creationId xmlns:a16="http://schemas.microsoft.com/office/drawing/2014/main" id="{D4D1B045-A358-75B4-F4FD-54BB2C2D3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8363" y="2873375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45">
                <a:extLst>
                  <a:ext uri="{FF2B5EF4-FFF2-40B4-BE49-F238E27FC236}">
                    <a16:creationId xmlns:a16="http://schemas.microsoft.com/office/drawing/2014/main" id="{0396175F-BAFA-0F4E-9B7C-43AB379B4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8363" y="2392363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46">
                <a:extLst>
                  <a:ext uri="{FF2B5EF4-FFF2-40B4-BE49-F238E27FC236}">
                    <a16:creationId xmlns:a16="http://schemas.microsoft.com/office/drawing/2014/main" id="{614E700C-A490-C335-87FA-4423F2A1A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8363" y="3354388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47">
                <a:extLst>
                  <a:ext uri="{FF2B5EF4-FFF2-40B4-BE49-F238E27FC236}">
                    <a16:creationId xmlns:a16="http://schemas.microsoft.com/office/drawing/2014/main" id="{0F00F66E-80C0-40B0-0838-D66CC94E5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8700" y="34305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48">
                <a:extLst>
                  <a:ext uri="{FF2B5EF4-FFF2-40B4-BE49-F238E27FC236}">
                    <a16:creationId xmlns:a16="http://schemas.microsoft.com/office/drawing/2014/main" id="{AF45A750-B12B-9CB7-93BF-DAF375952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34305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1B610FBB-B01E-C0E0-67A1-79068A0F7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535" y="4242973"/>
              <a:ext cx="1567573" cy="15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 from baseline (months)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1">
              <a:extLst>
                <a:ext uri="{FF2B5EF4-FFF2-40B4-BE49-F238E27FC236}">
                  <a16:creationId xmlns:a16="http://schemas.microsoft.com/office/drawing/2014/main" id="{762160D3-9000-5AFA-4EE8-D779CB8DA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666" y="4144228"/>
              <a:ext cx="55696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F6F5240A-BDFB-6C49-77DA-685B135E9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936" y="4144228"/>
              <a:ext cx="55696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53528940-232D-4FA8-8BD4-FFE1BA225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204" y="4144228"/>
              <a:ext cx="55696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43014579-C3FD-B96C-AB84-0E439B127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474" y="4144228"/>
              <a:ext cx="55696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679F9807-78AE-49BF-DC6C-C4CDAEF4F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895" y="4144228"/>
              <a:ext cx="111392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EA05610A-E5E3-4A41-48C9-66B614754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99" y="2738937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85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6679461D-DE46-7EE9-8E88-4851E10AC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99" y="3147905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8">
              <a:extLst>
                <a:ext uri="{FF2B5EF4-FFF2-40B4-BE49-F238E27FC236}">
                  <a16:creationId xmlns:a16="http://schemas.microsoft.com/office/drawing/2014/main" id="{67D21455-B483-DBBF-41EC-B71531DC8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99" y="3555528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75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024B9BC2-E3F5-FBB3-B9F3-D2BCE9F4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99" y="3963152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12ABC1F0-BEAD-648B-0501-DDEB9A70C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855" y="3957771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22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60304758-EED1-0019-2C43-2E23BDEB4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855" y="3714273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23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2">
              <a:extLst>
                <a:ext uri="{FF2B5EF4-FFF2-40B4-BE49-F238E27FC236}">
                  <a16:creationId xmlns:a16="http://schemas.microsoft.com/office/drawing/2014/main" id="{50E49A1C-FCBB-AB13-8C7F-62701B191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855" y="3470775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630A6C32-79C5-7034-0D8E-76C8F9006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855" y="3228623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4">
              <a:extLst>
                <a:ext uri="{FF2B5EF4-FFF2-40B4-BE49-F238E27FC236}">
                  <a16:creationId xmlns:a16="http://schemas.microsoft.com/office/drawing/2014/main" id="{F070B382-5BDE-E1A4-56A8-FBC6162F3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855" y="2985125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26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5">
              <a:extLst>
                <a:ext uri="{FF2B5EF4-FFF2-40B4-BE49-F238E27FC236}">
                  <a16:creationId xmlns:a16="http://schemas.microsoft.com/office/drawing/2014/main" id="{3E68E1D1-4478-68EA-F999-5393176EC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855" y="2742972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647E2A1C-85FB-EF36-4D10-5EC9C8CDA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58" y="3549609"/>
              <a:ext cx="1913005" cy="125113"/>
            </a:xfrm>
            <a:custGeom>
              <a:avLst/>
              <a:gdLst>
                <a:gd name="T0" fmla="*/ 1422 w 1422"/>
                <a:gd name="T1" fmla="*/ 0 h 93"/>
                <a:gd name="T2" fmla="*/ 1085 w 1422"/>
                <a:gd name="T3" fmla="*/ 7 h 93"/>
                <a:gd name="T4" fmla="*/ 352 w 1422"/>
                <a:gd name="T5" fmla="*/ 46 h 93"/>
                <a:gd name="T6" fmla="*/ 0 w 1422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2" h="93">
                  <a:moveTo>
                    <a:pt x="1422" y="0"/>
                  </a:moveTo>
                  <a:lnTo>
                    <a:pt x="1085" y="7"/>
                  </a:lnTo>
                  <a:lnTo>
                    <a:pt x="352" y="46"/>
                  </a:lnTo>
                  <a:lnTo>
                    <a:pt x="0" y="93"/>
                  </a:lnTo>
                </a:path>
              </a:pathLst>
            </a:custGeom>
            <a:noFill/>
            <a:ln w="19050">
              <a:solidFill>
                <a:srgbClr val="00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87B6DCF2-35BF-CCB7-1F6D-92D878A20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58" y="3252300"/>
              <a:ext cx="1913005" cy="184305"/>
            </a:xfrm>
            <a:custGeom>
              <a:avLst/>
              <a:gdLst>
                <a:gd name="T0" fmla="*/ 1422 w 1422"/>
                <a:gd name="T1" fmla="*/ 0 h 137"/>
                <a:gd name="T2" fmla="*/ 1118 w 1422"/>
                <a:gd name="T3" fmla="*/ 14 h 137"/>
                <a:gd name="T4" fmla="*/ 523 w 1422"/>
                <a:gd name="T5" fmla="*/ 79 h 137"/>
                <a:gd name="T6" fmla="*/ 349 w 1422"/>
                <a:gd name="T7" fmla="*/ 105 h 137"/>
                <a:gd name="T8" fmla="*/ 0 w 1422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2" h="137">
                  <a:moveTo>
                    <a:pt x="1422" y="0"/>
                  </a:moveTo>
                  <a:lnTo>
                    <a:pt x="1118" y="14"/>
                  </a:lnTo>
                  <a:lnTo>
                    <a:pt x="523" y="79"/>
                  </a:lnTo>
                  <a:lnTo>
                    <a:pt x="349" y="105"/>
                  </a:lnTo>
                  <a:lnTo>
                    <a:pt x="0" y="137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Rectangle 88">
              <a:extLst>
                <a:ext uri="{FF2B5EF4-FFF2-40B4-BE49-F238E27FC236}">
                  <a16:creationId xmlns:a16="http://schemas.microsoft.com/office/drawing/2014/main" id="{9235F55A-C8D3-49C4-8B8B-27EF144CE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151" y="3696246"/>
              <a:ext cx="221974" cy="14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74.4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5CB1F227-EFEE-94E5-F521-1141C627E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151" y="3271134"/>
              <a:ext cx="221974" cy="14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77.2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0">
              <a:extLst>
                <a:ext uri="{FF2B5EF4-FFF2-40B4-BE49-F238E27FC236}">
                  <a16:creationId xmlns:a16="http://schemas.microsoft.com/office/drawing/2014/main" id="{C8E0150E-C872-51B9-F614-E65FAD33C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331" y="3630977"/>
              <a:ext cx="33983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CC00"/>
                  </a:solidFill>
                  <a:effectLst/>
                  <a:latin typeface="Calibri" panose="020F0502020204030204" pitchFamily="34" charset="0"/>
                </a:rPr>
                <a:t>+1.6 kg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rgbClr val="00CC00"/>
                </a:solidFill>
                <a:effectLst/>
              </a:endParaRPr>
            </a:p>
          </p:txBody>
        </p:sp>
        <p:sp>
          <p:nvSpPr>
            <p:cNvPr id="94" name="Rectangle 91">
              <a:extLst>
                <a:ext uri="{FF2B5EF4-FFF2-40B4-BE49-F238E27FC236}">
                  <a16:creationId xmlns:a16="http://schemas.microsoft.com/office/drawing/2014/main" id="{AA194E42-79F6-7C63-50C0-8ACEBA8F3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725" y="2684587"/>
              <a:ext cx="1156951" cy="23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F/TDF Backbone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2">
              <a:extLst>
                <a:ext uri="{FF2B5EF4-FFF2-40B4-BE49-F238E27FC236}">
                  <a16:creationId xmlns:a16="http://schemas.microsoft.com/office/drawing/2014/main" id="{F976F4D2-4A1E-40DC-7E5C-658528F69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057" y="2907905"/>
              <a:ext cx="33983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+2.3 kg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rgbClr val="FF6600"/>
                </a:solidFill>
                <a:effectLst/>
              </a:endParaRPr>
            </a:p>
          </p:txBody>
        </p:sp>
        <p:sp>
          <p:nvSpPr>
            <p:cNvPr id="117" name="Rectangle 114">
              <a:extLst>
                <a:ext uri="{FF2B5EF4-FFF2-40B4-BE49-F238E27FC236}">
                  <a16:creationId xmlns:a16="http://schemas.microsoft.com/office/drawing/2014/main" id="{FA21D069-DBE1-251D-2206-D488E18D9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535" y="6189387"/>
              <a:ext cx="1567573" cy="15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 from baseline (months)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5">
              <a:extLst>
                <a:ext uri="{FF2B5EF4-FFF2-40B4-BE49-F238E27FC236}">
                  <a16:creationId xmlns:a16="http://schemas.microsoft.com/office/drawing/2014/main" id="{6C803212-B381-D3BD-B888-B65C0AAF5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666" y="6090642"/>
              <a:ext cx="55696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6">
              <a:extLst>
                <a:ext uri="{FF2B5EF4-FFF2-40B4-BE49-F238E27FC236}">
                  <a16:creationId xmlns:a16="http://schemas.microsoft.com/office/drawing/2014/main" id="{A11043F4-4871-D751-AB66-83D28D950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936" y="6090642"/>
              <a:ext cx="55696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7">
              <a:extLst>
                <a:ext uri="{FF2B5EF4-FFF2-40B4-BE49-F238E27FC236}">
                  <a16:creationId xmlns:a16="http://schemas.microsoft.com/office/drawing/2014/main" id="{2A1FB8EA-2416-3013-F4B2-906BC3227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204" y="6090642"/>
              <a:ext cx="55696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8">
              <a:extLst>
                <a:ext uri="{FF2B5EF4-FFF2-40B4-BE49-F238E27FC236}">
                  <a16:creationId xmlns:a16="http://schemas.microsoft.com/office/drawing/2014/main" id="{1B04B4C3-8165-A52A-AEDD-F629AA786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474" y="6090642"/>
              <a:ext cx="55696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9">
              <a:extLst>
                <a:ext uri="{FF2B5EF4-FFF2-40B4-BE49-F238E27FC236}">
                  <a16:creationId xmlns:a16="http://schemas.microsoft.com/office/drawing/2014/main" id="{8A1916C5-776A-D35A-D9B2-27ABCFAC2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895" y="6090642"/>
              <a:ext cx="111392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20">
              <a:extLst>
                <a:ext uri="{FF2B5EF4-FFF2-40B4-BE49-F238E27FC236}">
                  <a16:creationId xmlns:a16="http://schemas.microsoft.com/office/drawing/2014/main" id="{06C62492-25D0-2F45-1BAA-E425EF91D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99" y="4685351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85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21">
              <a:extLst>
                <a:ext uri="{FF2B5EF4-FFF2-40B4-BE49-F238E27FC236}">
                  <a16:creationId xmlns:a16="http://schemas.microsoft.com/office/drawing/2014/main" id="{A104556E-FFA2-D4F9-834C-A88B7DBF9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99" y="5092974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22">
              <a:extLst>
                <a:ext uri="{FF2B5EF4-FFF2-40B4-BE49-F238E27FC236}">
                  <a16:creationId xmlns:a16="http://schemas.microsoft.com/office/drawing/2014/main" id="{804AAD5D-D975-0625-AEFE-80464E7E0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99" y="5500598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75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23">
              <a:extLst>
                <a:ext uri="{FF2B5EF4-FFF2-40B4-BE49-F238E27FC236}">
                  <a16:creationId xmlns:a16="http://schemas.microsoft.com/office/drawing/2014/main" id="{5CC9FB24-E1B5-513A-FDA7-C3065630F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99" y="5909566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76" name="Groupe 175">
              <a:extLst>
                <a:ext uri="{FF2B5EF4-FFF2-40B4-BE49-F238E27FC236}">
                  <a16:creationId xmlns:a16="http://schemas.microsoft.com/office/drawing/2014/main" id="{AB38E93A-C884-FE18-D335-7D22B3DA3A56}"/>
                </a:ext>
              </a:extLst>
            </p:cNvPr>
            <p:cNvGrpSpPr/>
            <p:nvPr/>
          </p:nvGrpSpPr>
          <p:grpSpPr>
            <a:xfrm>
              <a:off x="799429" y="4749387"/>
              <a:ext cx="2180717" cy="1333184"/>
              <a:chOff x="868363" y="4818063"/>
              <a:chExt cx="2573337" cy="1573213"/>
            </a:xfrm>
          </p:grpSpPr>
          <p:sp>
            <p:nvSpPr>
              <p:cNvPr id="52" name="Line 49">
                <a:extLst>
                  <a:ext uri="{FF2B5EF4-FFF2-40B4-BE49-F238E27FC236}">
                    <a16:creationId xmlns:a16="http://schemas.microsoft.com/office/drawing/2014/main" id="{25B5C860-E4D8-D4C4-806F-2F5AD927B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8363" y="4818063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3BB46103-5C1A-7CB3-9779-533D69F36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925" y="4818063"/>
                <a:ext cx="2454275" cy="1520825"/>
              </a:xfrm>
              <a:custGeom>
                <a:avLst/>
                <a:gdLst>
                  <a:gd name="T0" fmla="*/ 1546 w 1546"/>
                  <a:gd name="T1" fmla="*/ 2 h 958"/>
                  <a:gd name="T2" fmla="*/ 1546 w 1546"/>
                  <a:gd name="T3" fmla="*/ 183 h 958"/>
                  <a:gd name="T4" fmla="*/ 1546 w 1546"/>
                  <a:gd name="T5" fmla="*/ 363 h 958"/>
                  <a:gd name="T6" fmla="*/ 1546 w 1546"/>
                  <a:gd name="T7" fmla="*/ 544 h 958"/>
                  <a:gd name="T8" fmla="*/ 1546 w 1546"/>
                  <a:gd name="T9" fmla="*/ 724 h 958"/>
                  <a:gd name="T10" fmla="*/ 1546 w 1546"/>
                  <a:gd name="T11" fmla="*/ 905 h 958"/>
                  <a:gd name="T12" fmla="*/ 1546 w 1546"/>
                  <a:gd name="T13" fmla="*/ 958 h 958"/>
                  <a:gd name="T14" fmla="*/ 1494 w 1546"/>
                  <a:gd name="T15" fmla="*/ 958 h 958"/>
                  <a:gd name="T16" fmla="*/ 1137 w 1546"/>
                  <a:gd name="T17" fmla="*/ 958 h 958"/>
                  <a:gd name="T18" fmla="*/ 780 w 1546"/>
                  <a:gd name="T19" fmla="*/ 958 h 958"/>
                  <a:gd name="T20" fmla="*/ 423 w 1546"/>
                  <a:gd name="T21" fmla="*/ 958 h 958"/>
                  <a:gd name="T22" fmla="*/ 66 w 1546"/>
                  <a:gd name="T23" fmla="*/ 958 h 958"/>
                  <a:gd name="T24" fmla="*/ 0 w 1546"/>
                  <a:gd name="T25" fmla="*/ 958 h 958"/>
                  <a:gd name="T26" fmla="*/ 0 w 1546"/>
                  <a:gd name="T27" fmla="*/ 910 h 958"/>
                  <a:gd name="T28" fmla="*/ 0 w 1546"/>
                  <a:gd name="T29" fmla="*/ 606 h 958"/>
                  <a:gd name="T30" fmla="*/ 0 w 1546"/>
                  <a:gd name="T31" fmla="*/ 303 h 958"/>
                  <a:gd name="T32" fmla="*/ 0 w 1546"/>
                  <a:gd name="T33" fmla="*/ 0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6" h="958">
                    <a:moveTo>
                      <a:pt x="1546" y="2"/>
                    </a:moveTo>
                    <a:lnTo>
                      <a:pt x="1546" y="183"/>
                    </a:lnTo>
                    <a:lnTo>
                      <a:pt x="1546" y="363"/>
                    </a:lnTo>
                    <a:lnTo>
                      <a:pt x="1546" y="544"/>
                    </a:lnTo>
                    <a:lnTo>
                      <a:pt x="1546" y="724"/>
                    </a:lnTo>
                    <a:lnTo>
                      <a:pt x="1546" y="905"/>
                    </a:lnTo>
                    <a:lnTo>
                      <a:pt x="1546" y="958"/>
                    </a:lnTo>
                    <a:lnTo>
                      <a:pt x="1494" y="958"/>
                    </a:lnTo>
                    <a:lnTo>
                      <a:pt x="1137" y="958"/>
                    </a:lnTo>
                    <a:lnTo>
                      <a:pt x="780" y="958"/>
                    </a:lnTo>
                    <a:lnTo>
                      <a:pt x="423" y="958"/>
                    </a:lnTo>
                    <a:lnTo>
                      <a:pt x="66" y="958"/>
                    </a:lnTo>
                    <a:lnTo>
                      <a:pt x="0" y="958"/>
                    </a:lnTo>
                    <a:lnTo>
                      <a:pt x="0" y="910"/>
                    </a:lnTo>
                    <a:lnTo>
                      <a:pt x="0" y="606"/>
                    </a:lnTo>
                    <a:lnTo>
                      <a:pt x="0" y="30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51">
                <a:extLst>
                  <a:ext uri="{FF2B5EF4-FFF2-40B4-BE49-F238E27FC236}">
                    <a16:creationId xmlns:a16="http://schemas.microsoft.com/office/drawing/2014/main" id="{BFDF814A-BBA8-E3F8-5C42-5EE39D4FB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8363" y="5780088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52">
                <a:extLst>
                  <a:ext uri="{FF2B5EF4-FFF2-40B4-BE49-F238E27FC236}">
                    <a16:creationId xmlns:a16="http://schemas.microsoft.com/office/drawing/2014/main" id="{73961803-F5D4-A3F0-4ADB-C25228907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8363" y="5299075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53">
                <a:extLst>
                  <a:ext uri="{FF2B5EF4-FFF2-40B4-BE49-F238E27FC236}">
                    <a16:creationId xmlns:a16="http://schemas.microsoft.com/office/drawing/2014/main" id="{5FC5C902-6AB6-5742-5751-476DD199A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63388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54">
                <a:extLst>
                  <a:ext uri="{FF2B5EF4-FFF2-40B4-BE49-F238E27FC236}">
                    <a16:creationId xmlns:a16="http://schemas.microsoft.com/office/drawing/2014/main" id="{E7DE94BE-4455-8169-6AD8-19ABCDC48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8700" y="63388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55">
                <a:extLst>
                  <a:ext uri="{FF2B5EF4-FFF2-40B4-BE49-F238E27FC236}">
                    <a16:creationId xmlns:a16="http://schemas.microsoft.com/office/drawing/2014/main" id="{F94D0662-C2EA-AFD3-B9F6-8E577A804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8363" y="6262688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59">
                <a:extLst>
                  <a:ext uri="{FF2B5EF4-FFF2-40B4-BE49-F238E27FC236}">
                    <a16:creationId xmlns:a16="http://schemas.microsoft.com/office/drawing/2014/main" id="{78BC8D10-BA7A-1681-7647-8314BAF98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8200" y="4821238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60">
                <a:extLst>
                  <a:ext uri="{FF2B5EF4-FFF2-40B4-BE49-F238E27FC236}">
                    <a16:creationId xmlns:a16="http://schemas.microsoft.com/office/drawing/2014/main" id="{77E08A3D-4938-F1F1-101F-5572D5554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8200" y="5681663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61">
                <a:extLst>
                  <a:ext uri="{FF2B5EF4-FFF2-40B4-BE49-F238E27FC236}">
                    <a16:creationId xmlns:a16="http://schemas.microsoft.com/office/drawing/2014/main" id="{72F2A89E-E3F7-61BF-AA5A-C156DA582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8200" y="5108575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Line 62">
                <a:extLst>
                  <a:ext uri="{FF2B5EF4-FFF2-40B4-BE49-F238E27FC236}">
                    <a16:creationId xmlns:a16="http://schemas.microsoft.com/office/drawing/2014/main" id="{E2A7C983-B9CB-D23F-689A-E09ED168F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8200" y="5394325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Line 63">
                <a:extLst>
                  <a:ext uri="{FF2B5EF4-FFF2-40B4-BE49-F238E27FC236}">
                    <a16:creationId xmlns:a16="http://schemas.microsoft.com/office/drawing/2014/main" id="{85CDB6E6-02C6-D1B7-DA53-9F8E13C60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5650" y="63388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Line 64">
                <a:extLst>
                  <a:ext uri="{FF2B5EF4-FFF2-40B4-BE49-F238E27FC236}">
                    <a16:creationId xmlns:a16="http://schemas.microsoft.com/office/drawing/2014/main" id="{AE67EDCD-F5CE-E354-B9F8-88B3B79C3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8200" y="6254750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Line 65">
                <a:extLst>
                  <a:ext uri="{FF2B5EF4-FFF2-40B4-BE49-F238E27FC236}">
                    <a16:creationId xmlns:a16="http://schemas.microsoft.com/office/drawing/2014/main" id="{F1758DA2-CCAC-4F91-20B2-9B386F121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8200" y="5967413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Line 66">
                <a:extLst>
                  <a:ext uri="{FF2B5EF4-FFF2-40B4-BE49-F238E27FC236}">
                    <a16:creationId xmlns:a16="http://schemas.microsoft.com/office/drawing/2014/main" id="{D6A8EF4F-DAF7-3D8B-5E81-83C7AE9E0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2175" y="63388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67">
                <a:extLst>
                  <a:ext uri="{FF2B5EF4-FFF2-40B4-BE49-F238E27FC236}">
                    <a16:creationId xmlns:a16="http://schemas.microsoft.com/office/drawing/2014/main" id="{D0477BCB-5B1E-6931-57D5-8BE285C97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3" y="63388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8" name="Rectangle 125">
              <a:extLst>
                <a:ext uri="{FF2B5EF4-FFF2-40B4-BE49-F238E27FC236}">
                  <a16:creationId xmlns:a16="http://schemas.microsoft.com/office/drawing/2014/main" id="{D54969C7-605B-EB57-2086-45F0867E5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855" y="5659342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23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26">
              <a:extLst>
                <a:ext uri="{FF2B5EF4-FFF2-40B4-BE49-F238E27FC236}">
                  <a16:creationId xmlns:a16="http://schemas.microsoft.com/office/drawing/2014/main" id="{6DF835BA-1EC3-ECFA-1603-25672FF1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855" y="5417190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27">
              <a:extLst>
                <a:ext uri="{FF2B5EF4-FFF2-40B4-BE49-F238E27FC236}">
                  <a16:creationId xmlns:a16="http://schemas.microsoft.com/office/drawing/2014/main" id="{9D811925-682F-DEA0-E13E-ACABD27F2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855" y="5173691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28">
              <a:extLst>
                <a:ext uri="{FF2B5EF4-FFF2-40B4-BE49-F238E27FC236}">
                  <a16:creationId xmlns:a16="http://schemas.microsoft.com/office/drawing/2014/main" id="{A910E551-A37E-EAFC-7216-2BD0D6BAF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855" y="4931539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26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29">
              <a:extLst>
                <a:ext uri="{FF2B5EF4-FFF2-40B4-BE49-F238E27FC236}">
                  <a16:creationId xmlns:a16="http://schemas.microsoft.com/office/drawing/2014/main" id="{459D4263-4396-1823-8447-B67C80E56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855" y="4688042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130">
              <a:extLst>
                <a:ext uri="{FF2B5EF4-FFF2-40B4-BE49-F238E27FC236}">
                  <a16:creationId xmlns:a16="http://schemas.microsoft.com/office/drawing/2014/main" id="{EA6B40B6-2CF3-F0EC-F9F8-E4DCDF33D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151" y="5641315"/>
              <a:ext cx="221974" cy="14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74.0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31">
              <a:extLst>
                <a:ext uri="{FF2B5EF4-FFF2-40B4-BE49-F238E27FC236}">
                  <a16:creationId xmlns:a16="http://schemas.microsoft.com/office/drawing/2014/main" id="{5303C994-57B5-0721-F9FA-1131DC870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151" y="5267324"/>
              <a:ext cx="221974" cy="14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76.3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32">
              <a:extLst>
                <a:ext uri="{FF2B5EF4-FFF2-40B4-BE49-F238E27FC236}">
                  <a16:creationId xmlns:a16="http://schemas.microsoft.com/office/drawing/2014/main" id="{D1A1DBD5-A760-2AE3-DC41-D7B570644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057" y="5527180"/>
              <a:ext cx="33983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+3.4 kg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rgbClr val="FF6600"/>
                </a:solidFill>
                <a:effectLst/>
              </a:endParaRPr>
            </a:p>
          </p:txBody>
        </p:sp>
        <p:sp>
          <p:nvSpPr>
            <p:cNvPr id="136" name="Rectangle 133">
              <a:extLst>
                <a:ext uri="{FF2B5EF4-FFF2-40B4-BE49-F238E27FC236}">
                  <a16:creationId xmlns:a16="http://schemas.microsoft.com/office/drawing/2014/main" id="{F0273FBF-C573-BB92-2350-B667F3720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071" y="4631001"/>
              <a:ext cx="1154260" cy="23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F/TAF Backbone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134">
              <a:extLst>
                <a:ext uri="{FF2B5EF4-FFF2-40B4-BE49-F238E27FC236}">
                  <a16:creationId xmlns:a16="http://schemas.microsoft.com/office/drawing/2014/main" id="{617A93E3-58AF-1E53-E268-6467A9D56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057" y="4967080"/>
              <a:ext cx="33983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CC00"/>
                  </a:solidFill>
                  <a:effectLst/>
                  <a:latin typeface="Calibri" panose="020F0502020204030204" pitchFamily="34" charset="0"/>
                </a:rPr>
                <a:t>+1.6 kg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rgbClr val="00CC00"/>
                </a:solidFill>
                <a:effectLst/>
              </a:endParaRPr>
            </a:p>
          </p:txBody>
        </p:sp>
        <p:sp>
          <p:nvSpPr>
            <p:cNvPr id="161" name="Freeform 158">
              <a:extLst>
                <a:ext uri="{FF2B5EF4-FFF2-40B4-BE49-F238E27FC236}">
                  <a16:creationId xmlns:a16="http://schemas.microsoft.com/office/drawing/2014/main" id="{109C1860-B245-1DEF-091D-AA197A51B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58" y="5325172"/>
              <a:ext cx="1913005" cy="135875"/>
            </a:xfrm>
            <a:custGeom>
              <a:avLst/>
              <a:gdLst>
                <a:gd name="T0" fmla="*/ 1422 w 1422"/>
                <a:gd name="T1" fmla="*/ 0 h 101"/>
                <a:gd name="T2" fmla="*/ 349 w 1422"/>
                <a:gd name="T3" fmla="*/ 11 h 101"/>
                <a:gd name="T4" fmla="*/ 0 w 1422"/>
                <a:gd name="T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2" h="101">
                  <a:moveTo>
                    <a:pt x="1422" y="0"/>
                  </a:moveTo>
                  <a:lnTo>
                    <a:pt x="349" y="11"/>
                  </a:lnTo>
                  <a:lnTo>
                    <a:pt x="0" y="101"/>
                  </a:lnTo>
                </a:path>
              </a:pathLst>
            </a:custGeom>
            <a:noFill/>
            <a:ln w="19050">
              <a:solidFill>
                <a:srgbClr val="00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159">
              <a:extLst>
                <a:ext uri="{FF2B5EF4-FFF2-40B4-BE49-F238E27FC236}">
                  <a16:creationId xmlns:a16="http://schemas.microsoft.com/office/drawing/2014/main" id="{BE2151C3-9FA4-E7BF-95CA-2622FC4B7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58" y="5366875"/>
              <a:ext cx="1913005" cy="283857"/>
            </a:xfrm>
            <a:custGeom>
              <a:avLst/>
              <a:gdLst>
                <a:gd name="T0" fmla="*/ 1422 w 1422"/>
                <a:gd name="T1" fmla="*/ 0 h 211"/>
                <a:gd name="T2" fmla="*/ 711 w 1422"/>
                <a:gd name="T3" fmla="*/ 39 h 211"/>
                <a:gd name="T4" fmla="*/ 361 w 1422"/>
                <a:gd name="T5" fmla="*/ 102 h 211"/>
                <a:gd name="T6" fmla="*/ 0 w 1422"/>
                <a:gd name="T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2" h="211">
                  <a:moveTo>
                    <a:pt x="1422" y="0"/>
                  </a:moveTo>
                  <a:lnTo>
                    <a:pt x="711" y="39"/>
                  </a:lnTo>
                  <a:lnTo>
                    <a:pt x="361" y="102"/>
                  </a:lnTo>
                  <a:lnTo>
                    <a:pt x="0" y="211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Rectangle 124">
              <a:extLst>
                <a:ext uri="{FF2B5EF4-FFF2-40B4-BE49-F238E27FC236}">
                  <a16:creationId xmlns:a16="http://schemas.microsoft.com/office/drawing/2014/main" id="{1D7B9E69-9BD5-3DEB-3E28-800CA263D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855" y="5902839"/>
              <a:ext cx="111391" cy="130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22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70">
              <a:extLst>
                <a:ext uri="{FF2B5EF4-FFF2-40B4-BE49-F238E27FC236}">
                  <a16:creationId xmlns:a16="http://schemas.microsoft.com/office/drawing/2014/main" id="{6481F899-33E9-CF6D-3452-BDBC8CA73D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15031" y="3369020"/>
              <a:ext cx="668076" cy="15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BMI (kg/m²)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14">
              <a:extLst>
                <a:ext uri="{FF2B5EF4-FFF2-40B4-BE49-F238E27FC236}">
                  <a16:creationId xmlns:a16="http://schemas.microsoft.com/office/drawing/2014/main" id="{4C8DD0A0-26E4-F8B1-130E-7D7E0C50F4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15031" y="5315434"/>
              <a:ext cx="668075" cy="15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BMI (kg/m²)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ZoneTexte 199">
              <a:extLst>
                <a:ext uri="{FF2B5EF4-FFF2-40B4-BE49-F238E27FC236}">
                  <a16:creationId xmlns:a16="http://schemas.microsoft.com/office/drawing/2014/main" id="{E2C5A241-26AE-9EFD-C9A6-53033C553D38}"/>
                </a:ext>
              </a:extLst>
            </p:cNvPr>
            <p:cNvSpPr txBox="1"/>
            <p:nvPr/>
          </p:nvSpPr>
          <p:spPr>
            <a:xfrm>
              <a:off x="3454358" y="5664948"/>
              <a:ext cx="25161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/>
                <a:t>TN PLWH receiving F/TAF had a steeper slope of weight gain if they received INSTI versus NNRTI</a:t>
              </a:r>
            </a:p>
          </p:txBody>
        </p:sp>
        <p:sp>
          <p:nvSpPr>
            <p:cNvPr id="204" name="Rectangle 91">
              <a:extLst>
                <a:ext uri="{FF2B5EF4-FFF2-40B4-BE49-F238E27FC236}">
                  <a16:creationId xmlns:a16="http://schemas.microsoft.com/office/drawing/2014/main" id="{CE0193A8-6585-2060-51E4-35DB9F7E1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796" y="2255201"/>
              <a:ext cx="41517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TN</a:t>
              </a:r>
              <a:endParaRPr kumimoji="0" lang="fr-FR" altLang="fr-FR" sz="36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09903BA3-44D1-AA59-98D7-76DEAF32D863}"/>
              </a:ext>
            </a:extLst>
          </p:cNvPr>
          <p:cNvGrpSpPr/>
          <p:nvPr/>
        </p:nvGrpSpPr>
        <p:grpSpPr>
          <a:xfrm>
            <a:off x="6088441" y="2246481"/>
            <a:ext cx="5958696" cy="4183343"/>
            <a:chOff x="6088441" y="2246481"/>
            <a:chExt cx="5958696" cy="4183343"/>
          </a:xfrm>
        </p:grpSpPr>
        <p:sp>
          <p:nvSpPr>
            <p:cNvPr id="178" name="Freeform 162">
              <a:extLst>
                <a:ext uri="{FF2B5EF4-FFF2-40B4-BE49-F238E27FC236}">
                  <a16:creationId xmlns:a16="http://schemas.microsoft.com/office/drawing/2014/main" id="{270317B8-F2CF-F21B-99E6-A25B4197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354" y="5336203"/>
              <a:ext cx="1911660" cy="330942"/>
            </a:xfrm>
            <a:custGeom>
              <a:avLst/>
              <a:gdLst>
                <a:gd name="T0" fmla="*/ 1421 w 1421"/>
                <a:gd name="T1" fmla="*/ 143 h 246"/>
                <a:gd name="T2" fmla="*/ 1421 w 1421"/>
                <a:gd name="T3" fmla="*/ 0 h 246"/>
                <a:gd name="T4" fmla="*/ 363 w 1421"/>
                <a:gd name="T5" fmla="*/ 46 h 246"/>
                <a:gd name="T6" fmla="*/ 0 w 1421"/>
                <a:gd name="T7" fmla="*/ 102 h 246"/>
                <a:gd name="T8" fmla="*/ 0 w 1421"/>
                <a:gd name="T9" fmla="*/ 246 h 246"/>
                <a:gd name="T10" fmla="*/ 364 w 1421"/>
                <a:gd name="T11" fmla="*/ 190 h 246"/>
                <a:gd name="T12" fmla="*/ 1421 w 1421"/>
                <a:gd name="T13" fmla="*/ 14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1" h="246">
                  <a:moveTo>
                    <a:pt x="1421" y="143"/>
                  </a:moveTo>
                  <a:lnTo>
                    <a:pt x="1421" y="0"/>
                  </a:lnTo>
                  <a:lnTo>
                    <a:pt x="363" y="46"/>
                  </a:lnTo>
                  <a:lnTo>
                    <a:pt x="0" y="102"/>
                  </a:lnTo>
                  <a:lnTo>
                    <a:pt x="0" y="246"/>
                  </a:lnTo>
                  <a:lnTo>
                    <a:pt x="364" y="190"/>
                  </a:lnTo>
                  <a:lnTo>
                    <a:pt x="1421" y="14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163">
              <a:extLst>
                <a:ext uri="{FF2B5EF4-FFF2-40B4-BE49-F238E27FC236}">
                  <a16:creationId xmlns:a16="http://schemas.microsoft.com/office/drawing/2014/main" id="{7705A8E0-4FDD-DF6A-0F7F-8CE8E791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354" y="5167772"/>
              <a:ext cx="1911660" cy="301345"/>
            </a:xfrm>
            <a:custGeom>
              <a:avLst/>
              <a:gdLst>
                <a:gd name="T0" fmla="*/ 1421 w 1421"/>
                <a:gd name="T1" fmla="*/ 122 h 224"/>
                <a:gd name="T2" fmla="*/ 1421 w 1421"/>
                <a:gd name="T3" fmla="*/ 0 h 224"/>
                <a:gd name="T4" fmla="*/ 367 w 1421"/>
                <a:gd name="T5" fmla="*/ 57 h 224"/>
                <a:gd name="T6" fmla="*/ 0 w 1421"/>
                <a:gd name="T7" fmla="*/ 102 h 224"/>
                <a:gd name="T8" fmla="*/ 0 w 1421"/>
                <a:gd name="T9" fmla="*/ 224 h 224"/>
                <a:gd name="T10" fmla="*/ 363 w 1421"/>
                <a:gd name="T11" fmla="*/ 168 h 224"/>
                <a:gd name="T12" fmla="*/ 1421 w 1421"/>
                <a:gd name="T13" fmla="*/ 1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1" h="224">
                  <a:moveTo>
                    <a:pt x="1421" y="122"/>
                  </a:moveTo>
                  <a:lnTo>
                    <a:pt x="1421" y="0"/>
                  </a:lnTo>
                  <a:lnTo>
                    <a:pt x="367" y="57"/>
                  </a:lnTo>
                  <a:lnTo>
                    <a:pt x="0" y="102"/>
                  </a:lnTo>
                  <a:lnTo>
                    <a:pt x="0" y="224"/>
                  </a:lnTo>
                  <a:lnTo>
                    <a:pt x="363" y="168"/>
                  </a:lnTo>
                  <a:lnTo>
                    <a:pt x="1421" y="1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170">
              <a:extLst>
                <a:ext uri="{FF2B5EF4-FFF2-40B4-BE49-F238E27FC236}">
                  <a16:creationId xmlns:a16="http://schemas.microsoft.com/office/drawing/2014/main" id="{42C84513-CB2E-1818-A6A9-E0E59876C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354" y="3322255"/>
              <a:ext cx="1911660" cy="394171"/>
            </a:xfrm>
            <a:custGeom>
              <a:avLst/>
              <a:gdLst>
                <a:gd name="T0" fmla="*/ 1421 w 1421"/>
                <a:gd name="T1" fmla="*/ 207 h 293"/>
                <a:gd name="T2" fmla="*/ 1421 w 1421"/>
                <a:gd name="T3" fmla="*/ 0 h 293"/>
                <a:gd name="T4" fmla="*/ 320 w 1421"/>
                <a:gd name="T5" fmla="*/ 58 h 293"/>
                <a:gd name="T6" fmla="*/ 0 w 1421"/>
                <a:gd name="T7" fmla="*/ 96 h 293"/>
                <a:gd name="T8" fmla="*/ 0 w 1421"/>
                <a:gd name="T9" fmla="*/ 293 h 293"/>
                <a:gd name="T10" fmla="*/ 348 w 1421"/>
                <a:gd name="T11" fmla="*/ 243 h 293"/>
                <a:gd name="T12" fmla="*/ 1421 w 1421"/>
                <a:gd name="T13" fmla="*/ 20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1" h="293">
                  <a:moveTo>
                    <a:pt x="1421" y="207"/>
                  </a:moveTo>
                  <a:lnTo>
                    <a:pt x="1421" y="0"/>
                  </a:lnTo>
                  <a:lnTo>
                    <a:pt x="320" y="58"/>
                  </a:lnTo>
                  <a:lnTo>
                    <a:pt x="0" y="96"/>
                  </a:lnTo>
                  <a:lnTo>
                    <a:pt x="0" y="293"/>
                  </a:lnTo>
                  <a:lnTo>
                    <a:pt x="348" y="243"/>
                  </a:lnTo>
                  <a:lnTo>
                    <a:pt x="1421" y="20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167">
              <a:extLst>
                <a:ext uri="{FF2B5EF4-FFF2-40B4-BE49-F238E27FC236}">
                  <a16:creationId xmlns:a16="http://schemas.microsoft.com/office/drawing/2014/main" id="{56A5318E-5412-4200-431C-221E2F244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354" y="3412389"/>
              <a:ext cx="1911660" cy="304036"/>
            </a:xfrm>
            <a:custGeom>
              <a:avLst/>
              <a:gdLst>
                <a:gd name="T0" fmla="*/ 1421 w 1421"/>
                <a:gd name="T1" fmla="*/ 140 h 226"/>
                <a:gd name="T2" fmla="*/ 1421 w 1421"/>
                <a:gd name="T3" fmla="*/ 0 h 226"/>
                <a:gd name="T4" fmla="*/ 338 w 1421"/>
                <a:gd name="T5" fmla="*/ 57 h 226"/>
                <a:gd name="T6" fmla="*/ 0 w 1421"/>
                <a:gd name="T7" fmla="*/ 102 h 226"/>
                <a:gd name="T8" fmla="*/ 0 w 1421"/>
                <a:gd name="T9" fmla="*/ 226 h 226"/>
                <a:gd name="T10" fmla="*/ 348 w 1421"/>
                <a:gd name="T11" fmla="*/ 176 h 226"/>
                <a:gd name="T12" fmla="*/ 1421 w 1421"/>
                <a:gd name="T13" fmla="*/ 14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1" h="226">
                  <a:moveTo>
                    <a:pt x="1421" y="140"/>
                  </a:moveTo>
                  <a:lnTo>
                    <a:pt x="1421" y="0"/>
                  </a:lnTo>
                  <a:lnTo>
                    <a:pt x="338" y="57"/>
                  </a:lnTo>
                  <a:lnTo>
                    <a:pt x="0" y="102"/>
                  </a:lnTo>
                  <a:lnTo>
                    <a:pt x="0" y="226"/>
                  </a:lnTo>
                  <a:lnTo>
                    <a:pt x="348" y="176"/>
                  </a:lnTo>
                  <a:lnTo>
                    <a:pt x="1421" y="14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75" name="Groupe 174">
              <a:extLst>
                <a:ext uri="{FF2B5EF4-FFF2-40B4-BE49-F238E27FC236}">
                  <a16:creationId xmlns:a16="http://schemas.microsoft.com/office/drawing/2014/main" id="{C64D1DE6-197E-351E-4A1C-4442D149944D}"/>
                </a:ext>
              </a:extLst>
            </p:cNvPr>
            <p:cNvGrpSpPr/>
            <p:nvPr/>
          </p:nvGrpSpPr>
          <p:grpSpPr>
            <a:xfrm>
              <a:off x="6560479" y="2802973"/>
              <a:ext cx="2182063" cy="1333184"/>
              <a:chOff x="4597400" y="1909763"/>
              <a:chExt cx="2574925" cy="1573213"/>
            </a:xfrm>
          </p:grpSpPr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4084F6FB-DD32-25EA-967E-C2A0CB65F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08825" y="1914525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8B8FBAB8-F3B1-1D34-B9E7-147CD3FE4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8825" y="2200275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6C190A4E-0D8C-471C-BC2A-F57A0C5A0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6063" y="34305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6A352336-7DBB-1980-B578-F6FFBD34A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2800" y="34305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438568B3-4118-ADDC-AB06-5618CAE6B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9538" y="34305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10BFFE79-ECA4-B5E1-DAE7-D7B5ADC6F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8825" y="2487613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D2120B6A-588D-C472-2135-C1BCBEDA4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8825" y="3060700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AAD3E16A-2FA1-602C-7552-FF67DA1E1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8825" y="2773363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5E3867FB-430E-1A30-516C-994DD6770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6275" y="34305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B2FBAAE0-5C4B-8996-C29D-C8F46989A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8825" y="3346450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16B33B7F-87F2-886C-835D-663BB9209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550" y="1909763"/>
                <a:ext cx="2454275" cy="1520825"/>
              </a:xfrm>
              <a:custGeom>
                <a:avLst/>
                <a:gdLst>
                  <a:gd name="T0" fmla="*/ 1546 w 1546"/>
                  <a:gd name="T1" fmla="*/ 3 h 958"/>
                  <a:gd name="T2" fmla="*/ 1546 w 1546"/>
                  <a:gd name="T3" fmla="*/ 183 h 958"/>
                  <a:gd name="T4" fmla="*/ 1546 w 1546"/>
                  <a:gd name="T5" fmla="*/ 364 h 958"/>
                  <a:gd name="T6" fmla="*/ 1546 w 1546"/>
                  <a:gd name="T7" fmla="*/ 544 h 958"/>
                  <a:gd name="T8" fmla="*/ 1546 w 1546"/>
                  <a:gd name="T9" fmla="*/ 725 h 958"/>
                  <a:gd name="T10" fmla="*/ 1546 w 1546"/>
                  <a:gd name="T11" fmla="*/ 905 h 958"/>
                  <a:gd name="T12" fmla="*/ 1546 w 1546"/>
                  <a:gd name="T13" fmla="*/ 958 h 958"/>
                  <a:gd name="T14" fmla="*/ 1494 w 1546"/>
                  <a:gd name="T15" fmla="*/ 958 h 958"/>
                  <a:gd name="T16" fmla="*/ 1137 w 1546"/>
                  <a:gd name="T17" fmla="*/ 958 h 958"/>
                  <a:gd name="T18" fmla="*/ 780 w 1546"/>
                  <a:gd name="T19" fmla="*/ 958 h 958"/>
                  <a:gd name="T20" fmla="*/ 423 w 1546"/>
                  <a:gd name="T21" fmla="*/ 958 h 958"/>
                  <a:gd name="T22" fmla="*/ 66 w 1546"/>
                  <a:gd name="T23" fmla="*/ 958 h 958"/>
                  <a:gd name="T24" fmla="*/ 0 w 1546"/>
                  <a:gd name="T25" fmla="*/ 958 h 958"/>
                  <a:gd name="T26" fmla="*/ 0 w 1546"/>
                  <a:gd name="T27" fmla="*/ 910 h 958"/>
                  <a:gd name="T28" fmla="*/ 0 w 1546"/>
                  <a:gd name="T29" fmla="*/ 607 h 958"/>
                  <a:gd name="T30" fmla="*/ 0 w 1546"/>
                  <a:gd name="T31" fmla="*/ 304 h 958"/>
                  <a:gd name="T32" fmla="*/ 0 w 1546"/>
                  <a:gd name="T33" fmla="*/ 0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6" h="958">
                    <a:moveTo>
                      <a:pt x="1546" y="3"/>
                    </a:moveTo>
                    <a:lnTo>
                      <a:pt x="1546" y="183"/>
                    </a:lnTo>
                    <a:lnTo>
                      <a:pt x="1546" y="364"/>
                    </a:lnTo>
                    <a:lnTo>
                      <a:pt x="1546" y="544"/>
                    </a:lnTo>
                    <a:lnTo>
                      <a:pt x="1546" y="725"/>
                    </a:lnTo>
                    <a:lnTo>
                      <a:pt x="1546" y="905"/>
                    </a:lnTo>
                    <a:lnTo>
                      <a:pt x="1546" y="958"/>
                    </a:lnTo>
                    <a:lnTo>
                      <a:pt x="1494" y="958"/>
                    </a:lnTo>
                    <a:lnTo>
                      <a:pt x="1137" y="958"/>
                    </a:lnTo>
                    <a:lnTo>
                      <a:pt x="780" y="958"/>
                    </a:lnTo>
                    <a:lnTo>
                      <a:pt x="423" y="958"/>
                    </a:lnTo>
                    <a:lnTo>
                      <a:pt x="66" y="958"/>
                    </a:lnTo>
                    <a:lnTo>
                      <a:pt x="0" y="958"/>
                    </a:lnTo>
                    <a:lnTo>
                      <a:pt x="0" y="910"/>
                    </a:lnTo>
                    <a:lnTo>
                      <a:pt x="0" y="607"/>
                    </a:lnTo>
                    <a:lnTo>
                      <a:pt x="0" y="30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21C17C58-F866-1434-88DF-8EBD64C9A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97400" y="1909763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B615D0DC-AC75-9831-EF88-7EF26CE03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97400" y="2392363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40">
                <a:extLst>
                  <a:ext uri="{FF2B5EF4-FFF2-40B4-BE49-F238E27FC236}">
                    <a16:creationId xmlns:a16="http://schemas.microsoft.com/office/drawing/2014/main" id="{9DABBEB6-0ECD-EFA8-4F4B-78583AB6D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97400" y="2873375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41">
                <a:extLst>
                  <a:ext uri="{FF2B5EF4-FFF2-40B4-BE49-F238E27FC236}">
                    <a16:creationId xmlns:a16="http://schemas.microsoft.com/office/drawing/2014/main" id="{556B4E66-47A2-3876-7A58-B6E2B649E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325" y="34305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42">
                <a:extLst>
                  <a:ext uri="{FF2B5EF4-FFF2-40B4-BE49-F238E27FC236}">
                    <a16:creationId xmlns:a16="http://schemas.microsoft.com/office/drawing/2014/main" id="{FEC7535F-CA01-B4E6-6EA3-490764654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97400" y="3354388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77" name="Groupe 176">
              <a:extLst>
                <a:ext uri="{FF2B5EF4-FFF2-40B4-BE49-F238E27FC236}">
                  <a16:creationId xmlns:a16="http://schemas.microsoft.com/office/drawing/2014/main" id="{44D25D88-395A-3E14-693A-514B8C03DB89}"/>
                </a:ext>
              </a:extLst>
            </p:cNvPr>
            <p:cNvGrpSpPr/>
            <p:nvPr/>
          </p:nvGrpSpPr>
          <p:grpSpPr>
            <a:xfrm>
              <a:off x="6560479" y="4749387"/>
              <a:ext cx="2182063" cy="1333184"/>
              <a:chOff x="4597400" y="4818063"/>
              <a:chExt cx="2574925" cy="1573213"/>
            </a:xfrm>
          </p:grpSpPr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4CA79786-0A5F-1EC6-B036-A458A7B4F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08825" y="4821238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8EF9910A-7FBF-9225-39A0-AF333E47B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550" y="4818063"/>
                <a:ext cx="2454275" cy="1520825"/>
              </a:xfrm>
              <a:custGeom>
                <a:avLst/>
                <a:gdLst>
                  <a:gd name="T0" fmla="*/ 1546 w 1546"/>
                  <a:gd name="T1" fmla="*/ 2 h 958"/>
                  <a:gd name="T2" fmla="*/ 1546 w 1546"/>
                  <a:gd name="T3" fmla="*/ 183 h 958"/>
                  <a:gd name="T4" fmla="*/ 1546 w 1546"/>
                  <a:gd name="T5" fmla="*/ 363 h 958"/>
                  <a:gd name="T6" fmla="*/ 1546 w 1546"/>
                  <a:gd name="T7" fmla="*/ 544 h 958"/>
                  <a:gd name="T8" fmla="*/ 1546 w 1546"/>
                  <a:gd name="T9" fmla="*/ 724 h 958"/>
                  <a:gd name="T10" fmla="*/ 1546 w 1546"/>
                  <a:gd name="T11" fmla="*/ 905 h 958"/>
                  <a:gd name="T12" fmla="*/ 1546 w 1546"/>
                  <a:gd name="T13" fmla="*/ 958 h 958"/>
                  <a:gd name="T14" fmla="*/ 1494 w 1546"/>
                  <a:gd name="T15" fmla="*/ 958 h 958"/>
                  <a:gd name="T16" fmla="*/ 1137 w 1546"/>
                  <a:gd name="T17" fmla="*/ 958 h 958"/>
                  <a:gd name="T18" fmla="*/ 780 w 1546"/>
                  <a:gd name="T19" fmla="*/ 958 h 958"/>
                  <a:gd name="T20" fmla="*/ 423 w 1546"/>
                  <a:gd name="T21" fmla="*/ 958 h 958"/>
                  <a:gd name="T22" fmla="*/ 66 w 1546"/>
                  <a:gd name="T23" fmla="*/ 958 h 958"/>
                  <a:gd name="T24" fmla="*/ 0 w 1546"/>
                  <a:gd name="T25" fmla="*/ 958 h 958"/>
                  <a:gd name="T26" fmla="*/ 0 w 1546"/>
                  <a:gd name="T27" fmla="*/ 910 h 958"/>
                  <a:gd name="T28" fmla="*/ 0 w 1546"/>
                  <a:gd name="T29" fmla="*/ 606 h 958"/>
                  <a:gd name="T30" fmla="*/ 0 w 1546"/>
                  <a:gd name="T31" fmla="*/ 303 h 958"/>
                  <a:gd name="T32" fmla="*/ 0 w 1546"/>
                  <a:gd name="T33" fmla="*/ 0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6" h="958">
                    <a:moveTo>
                      <a:pt x="1546" y="2"/>
                    </a:moveTo>
                    <a:lnTo>
                      <a:pt x="1546" y="183"/>
                    </a:lnTo>
                    <a:lnTo>
                      <a:pt x="1546" y="363"/>
                    </a:lnTo>
                    <a:lnTo>
                      <a:pt x="1546" y="544"/>
                    </a:lnTo>
                    <a:lnTo>
                      <a:pt x="1546" y="724"/>
                    </a:lnTo>
                    <a:lnTo>
                      <a:pt x="1546" y="905"/>
                    </a:lnTo>
                    <a:lnTo>
                      <a:pt x="1546" y="958"/>
                    </a:lnTo>
                    <a:lnTo>
                      <a:pt x="1494" y="958"/>
                    </a:lnTo>
                    <a:lnTo>
                      <a:pt x="1137" y="958"/>
                    </a:lnTo>
                    <a:lnTo>
                      <a:pt x="780" y="958"/>
                    </a:lnTo>
                    <a:lnTo>
                      <a:pt x="423" y="958"/>
                    </a:lnTo>
                    <a:lnTo>
                      <a:pt x="66" y="958"/>
                    </a:lnTo>
                    <a:lnTo>
                      <a:pt x="0" y="958"/>
                    </a:lnTo>
                    <a:lnTo>
                      <a:pt x="0" y="910"/>
                    </a:lnTo>
                    <a:lnTo>
                      <a:pt x="0" y="606"/>
                    </a:lnTo>
                    <a:lnTo>
                      <a:pt x="0" y="30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BF2F73CF-9DD9-70D9-0863-85A7C7F7E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8825" y="5681663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6DEF6D1E-AE97-6FFA-6C05-0D5006683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8825" y="5108575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C41FBAF9-4833-2692-6AC8-E8469F8A3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08825" y="5394325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2BE2CB5C-EBE7-6B93-7E97-543F5ADB7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9538" y="63388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0CB3BF49-0EA4-40F9-1039-3F955E68B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92800" y="63388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ED0FCB1A-E5FC-FBB1-5ADF-7051A3AFA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6063" y="63388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4B8ABADF-B1C5-6CF1-8098-4F1CF7EAA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08825" y="5967413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CB80A38A-7C43-1D8F-EBF0-D9687D4EB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08825" y="6254750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68AD2505-E07D-7A94-4E3E-ECCB652FC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6275" y="63388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56">
                <a:extLst>
                  <a:ext uri="{FF2B5EF4-FFF2-40B4-BE49-F238E27FC236}">
                    <a16:creationId xmlns:a16="http://schemas.microsoft.com/office/drawing/2014/main" id="{A612C99A-838A-7A7F-51B8-1A34EE130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97400" y="4818063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57">
                <a:extLst>
                  <a:ext uri="{FF2B5EF4-FFF2-40B4-BE49-F238E27FC236}">
                    <a16:creationId xmlns:a16="http://schemas.microsoft.com/office/drawing/2014/main" id="{283D1C9C-270C-B5DD-210D-E79D5FD69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97400" y="5780088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58">
                <a:extLst>
                  <a:ext uri="{FF2B5EF4-FFF2-40B4-BE49-F238E27FC236}">
                    <a16:creationId xmlns:a16="http://schemas.microsoft.com/office/drawing/2014/main" id="{AB97D1AD-C555-362D-AECF-FE4667581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97400" y="5299075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68">
                <a:extLst>
                  <a:ext uri="{FF2B5EF4-FFF2-40B4-BE49-F238E27FC236}">
                    <a16:creationId xmlns:a16="http://schemas.microsoft.com/office/drawing/2014/main" id="{56D24ABB-3105-C4ED-87F5-B27ABE3B6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9325" y="63388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69">
                <a:extLst>
                  <a:ext uri="{FF2B5EF4-FFF2-40B4-BE49-F238E27FC236}">
                    <a16:creationId xmlns:a16="http://schemas.microsoft.com/office/drawing/2014/main" id="{99B669A3-1E2C-7FA6-8B52-F8792516F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97400" y="6262688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6" name="Rectangle 93">
              <a:extLst>
                <a:ext uri="{FF2B5EF4-FFF2-40B4-BE49-F238E27FC236}">
                  <a16:creationId xmlns:a16="http://schemas.microsoft.com/office/drawing/2014/main" id="{7A187B95-45F1-3A63-7518-84E783DE2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4816" y="4242973"/>
              <a:ext cx="18498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 from baseline (months)</a:t>
              </a:r>
              <a:endParaRPr kumimoji="0" lang="en-US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7" name="Rectangle 94">
              <a:extLst>
                <a:ext uri="{FF2B5EF4-FFF2-40B4-BE49-F238E27FC236}">
                  <a16:creationId xmlns:a16="http://schemas.microsoft.com/office/drawing/2014/main" id="{FB97EC3A-8C90-1900-A311-1FBB01DC0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1061" y="4144228"/>
              <a:ext cx="55696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5">
              <a:extLst>
                <a:ext uri="{FF2B5EF4-FFF2-40B4-BE49-F238E27FC236}">
                  <a16:creationId xmlns:a16="http://schemas.microsoft.com/office/drawing/2014/main" id="{FB4497E7-ABC4-705D-A9A8-30F80BE66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331" y="4144228"/>
              <a:ext cx="55696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6">
              <a:extLst>
                <a:ext uri="{FF2B5EF4-FFF2-40B4-BE49-F238E27FC236}">
                  <a16:creationId xmlns:a16="http://schemas.microsoft.com/office/drawing/2014/main" id="{89E1CC8B-1583-7D48-9F83-53DA59102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1599" y="4144228"/>
              <a:ext cx="55696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7">
              <a:extLst>
                <a:ext uri="{FF2B5EF4-FFF2-40B4-BE49-F238E27FC236}">
                  <a16:creationId xmlns:a16="http://schemas.microsoft.com/office/drawing/2014/main" id="{CBF72548-E095-0213-A41C-B91ED01C3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1869" y="4144228"/>
              <a:ext cx="55696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8">
              <a:extLst>
                <a:ext uri="{FF2B5EF4-FFF2-40B4-BE49-F238E27FC236}">
                  <a16:creationId xmlns:a16="http://schemas.microsoft.com/office/drawing/2014/main" id="{BADB5F33-1724-EA07-9FDA-7C40ECE48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4290" y="4144228"/>
              <a:ext cx="111392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9">
              <a:extLst>
                <a:ext uri="{FF2B5EF4-FFF2-40B4-BE49-F238E27FC236}">
                  <a16:creationId xmlns:a16="http://schemas.microsoft.com/office/drawing/2014/main" id="{957CC1B0-567E-F3AE-B6B8-57993AD96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5950" y="2738937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85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0">
              <a:extLst>
                <a:ext uri="{FF2B5EF4-FFF2-40B4-BE49-F238E27FC236}">
                  <a16:creationId xmlns:a16="http://schemas.microsoft.com/office/drawing/2014/main" id="{199528C5-E0BF-B94E-8376-824DDE1BD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5950" y="3147905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1">
              <a:extLst>
                <a:ext uri="{FF2B5EF4-FFF2-40B4-BE49-F238E27FC236}">
                  <a16:creationId xmlns:a16="http://schemas.microsoft.com/office/drawing/2014/main" id="{3AED37FF-8B1B-AF0D-F48C-6D9DBEC45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5950" y="3555528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75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2">
              <a:extLst>
                <a:ext uri="{FF2B5EF4-FFF2-40B4-BE49-F238E27FC236}">
                  <a16:creationId xmlns:a16="http://schemas.microsoft.com/office/drawing/2014/main" id="{2E5D4A9E-5F2D-814A-FD7D-28B894164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5950" y="3963152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3">
              <a:extLst>
                <a:ext uri="{FF2B5EF4-FFF2-40B4-BE49-F238E27FC236}">
                  <a16:creationId xmlns:a16="http://schemas.microsoft.com/office/drawing/2014/main" id="{86665178-8403-7E98-2F06-0A382043E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7251" y="3957771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22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4">
              <a:extLst>
                <a:ext uri="{FF2B5EF4-FFF2-40B4-BE49-F238E27FC236}">
                  <a16:creationId xmlns:a16="http://schemas.microsoft.com/office/drawing/2014/main" id="{6BE12F04-E60A-4CF9-B66D-13B8BDA26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7251" y="3714273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23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5">
              <a:extLst>
                <a:ext uri="{FF2B5EF4-FFF2-40B4-BE49-F238E27FC236}">
                  <a16:creationId xmlns:a16="http://schemas.microsoft.com/office/drawing/2014/main" id="{E2C5A964-8134-9364-10A5-132E871DA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7251" y="3470775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6">
              <a:extLst>
                <a:ext uri="{FF2B5EF4-FFF2-40B4-BE49-F238E27FC236}">
                  <a16:creationId xmlns:a16="http://schemas.microsoft.com/office/drawing/2014/main" id="{59CA4A72-7DAC-E1F9-D91A-5FBD479B1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7251" y="3228623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7">
              <a:extLst>
                <a:ext uri="{FF2B5EF4-FFF2-40B4-BE49-F238E27FC236}">
                  <a16:creationId xmlns:a16="http://schemas.microsoft.com/office/drawing/2014/main" id="{6151EE2D-7135-2B37-9C9C-D07A60CC6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7251" y="2985125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26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8">
              <a:extLst>
                <a:ext uri="{FF2B5EF4-FFF2-40B4-BE49-F238E27FC236}">
                  <a16:creationId xmlns:a16="http://schemas.microsoft.com/office/drawing/2014/main" id="{B6BD427A-54BD-6038-0ACB-68073833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7251" y="2742972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9">
              <a:extLst>
                <a:ext uri="{FF2B5EF4-FFF2-40B4-BE49-F238E27FC236}">
                  <a16:creationId xmlns:a16="http://schemas.microsoft.com/office/drawing/2014/main" id="{B25AA1FD-0AF8-0671-927A-B31738BC8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201" y="3677412"/>
              <a:ext cx="221974" cy="14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74.5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10">
              <a:extLst>
                <a:ext uri="{FF2B5EF4-FFF2-40B4-BE49-F238E27FC236}">
                  <a16:creationId xmlns:a16="http://schemas.microsoft.com/office/drawing/2014/main" id="{6DA5544F-777B-F466-B78B-A0D17CB65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201" y="3413735"/>
              <a:ext cx="221974" cy="14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75.2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1">
              <a:extLst>
                <a:ext uri="{FF2B5EF4-FFF2-40B4-BE49-F238E27FC236}">
                  <a16:creationId xmlns:a16="http://schemas.microsoft.com/office/drawing/2014/main" id="{36A3505E-220D-00CF-031F-9F7D78B0C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452" y="3682793"/>
              <a:ext cx="33983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92D050"/>
                  </a:solidFill>
                  <a:effectLst/>
                  <a:latin typeface="Calibri" panose="020F0502020204030204" pitchFamily="34" charset="0"/>
                </a:rPr>
                <a:t>+1.7 kg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rgbClr val="92D050"/>
                </a:solidFill>
                <a:effectLst/>
              </a:endParaRPr>
            </a:p>
          </p:txBody>
        </p:sp>
        <p:sp>
          <p:nvSpPr>
            <p:cNvPr id="115" name="Rectangle 112">
              <a:extLst>
                <a:ext uri="{FF2B5EF4-FFF2-40B4-BE49-F238E27FC236}">
                  <a16:creationId xmlns:a16="http://schemas.microsoft.com/office/drawing/2014/main" id="{3D464A38-8C59-2FF1-D723-534F8905C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0120" y="2684587"/>
              <a:ext cx="1156951" cy="23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F/TDF Backbone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3">
              <a:extLst>
                <a:ext uri="{FF2B5EF4-FFF2-40B4-BE49-F238E27FC236}">
                  <a16:creationId xmlns:a16="http://schemas.microsoft.com/office/drawing/2014/main" id="{2B2DAC06-C110-6EF4-7753-01715F4C0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452" y="3162165"/>
              <a:ext cx="332287" cy="14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CC3333"/>
                  </a:solidFill>
                  <a:effectLst/>
                  <a:latin typeface="Calibri" panose="020F0502020204030204" pitchFamily="34" charset="0"/>
                </a:rPr>
                <a:t>+1.9 kg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35">
              <a:extLst>
                <a:ext uri="{FF2B5EF4-FFF2-40B4-BE49-F238E27FC236}">
                  <a16:creationId xmlns:a16="http://schemas.microsoft.com/office/drawing/2014/main" id="{44ED6A2F-C317-2C0C-5286-ED82DB075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4816" y="6189387"/>
              <a:ext cx="18498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 from baseline (months)</a:t>
              </a:r>
              <a:endParaRPr kumimoji="0" lang="en-US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9" name="Rectangle 136">
              <a:extLst>
                <a:ext uri="{FF2B5EF4-FFF2-40B4-BE49-F238E27FC236}">
                  <a16:creationId xmlns:a16="http://schemas.microsoft.com/office/drawing/2014/main" id="{20B8954A-A0E8-6D44-1374-852D90188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1061" y="6090642"/>
              <a:ext cx="55696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37">
              <a:extLst>
                <a:ext uri="{FF2B5EF4-FFF2-40B4-BE49-F238E27FC236}">
                  <a16:creationId xmlns:a16="http://schemas.microsoft.com/office/drawing/2014/main" id="{6ABBC700-453E-040E-D643-75FA1B4BD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331" y="6090642"/>
              <a:ext cx="55696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138">
              <a:extLst>
                <a:ext uri="{FF2B5EF4-FFF2-40B4-BE49-F238E27FC236}">
                  <a16:creationId xmlns:a16="http://schemas.microsoft.com/office/drawing/2014/main" id="{AB6B3DFA-B707-5F0F-033B-10D28E7DE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1599" y="6090642"/>
              <a:ext cx="55696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139">
              <a:extLst>
                <a:ext uri="{FF2B5EF4-FFF2-40B4-BE49-F238E27FC236}">
                  <a16:creationId xmlns:a16="http://schemas.microsoft.com/office/drawing/2014/main" id="{D69399A7-A328-2C57-73F0-403A892E4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1869" y="6090642"/>
              <a:ext cx="55696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140">
              <a:extLst>
                <a:ext uri="{FF2B5EF4-FFF2-40B4-BE49-F238E27FC236}">
                  <a16:creationId xmlns:a16="http://schemas.microsoft.com/office/drawing/2014/main" id="{219DF40C-4AFE-1FEE-EE20-3A4BA5623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4290" y="6090642"/>
              <a:ext cx="111392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41">
              <a:extLst>
                <a:ext uri="{FF2B5EF4-FFF2-40B4-BE49-F238E27FC236}">
                  <a16:creationId xmlns:a16="http://schemas.microsoft.com/office/drawing/2014/main" id="{A670C09B-759C-F425-BA63-ECA852516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5950" y="4685351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85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42">
              <a:extLst>
                <a:ext uri="{FF2B5EF4-FFF2-40B4-BE49-F238E27FC236}">
                  <a16:creationId xmlns:a16="http://schemas.microsoft.com/office/drawing/2014/main" id="{2148160E-42F8-80CC-158B-DE824BFC4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5950" y="5092974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43">
              <a:extLst>
                <a:ext uri="{FF2B5EF4-FFF2-40B4-BE49-F238E27FC236}">
                  <a16:creationId xmlns:a16="http://schemas.microsoft.com/office/drawing/2014/main" id="{2ACB0806-4E3C-63FF-6495-EFB1D4E9B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5950" y="5500598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75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44">
              <a:extLst>
                <a:ext uri="{FF2B5EF4-FFF2-40B4-BE49-F238E27FC236}">
                  <a16:creationId xmlns:a16="http://schemas.microsoft.com/office/drawing/2014/main" id="{2303B805-AB33-EE7C-56F4-88C6735C7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5950" y="5909566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45">
              <a:extLst>
                <a:ext uri="{FF2B5EF4-FFF2-40B4-BE49-F238E27FC236}">
                  <a16:creationId xmlns:a16="http://schemas.microsoft.com/office/drawing/2014/main" id="{040033A5-827D-759C-BA2E-D5F7A51BD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7251" y="5902839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22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46">
              <a:extLst>
                <a:ext uri="{FF2B5EF4-FFF2-40B4-BE49-F238E27FC236}">
                  <a16:creationId xmlns:a16="http://schemas.microsoft.com/office/drawing/2014/main" id="{B9EB8128-FFFC-2203-B85F-86715A32C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7251" y="5659342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23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47">
              <a:extLst>
                <a:ext uri="{FF2B5EF4-FFF2-40B4-BE49-F238E27FC236}">
                  <a16:creationId xmlns:a16="http://schemas.microsoft.com/office/drawing/2014/main" id="{928FDBFB-A452-580F-B7A9-295C2CFDB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7251" y="5417190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48">
              <a:extLst>
                <a:ext uri="{FF2B5EF4-FFF2-40B4-BE49-F238E27FC236}">
                  <a16:creationId xmlns:a16="http://schemas.microsoft.com/office/drawing/2014/main" id="{5241AE26-E05E-AA96-28F7-203DD7AF5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7251" y="5173691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49">
              <a:extLst>
                <a:ext uri="{FF2B5EF4-FFF2-40B4-BE49-F238E27FC236}">
                  <a16:creationId xmlns:a16="http://schemas.microsoft.com/office/drawing/2014/main" id="{FFC6C311-F9FF-ACD3-E1DB-A9AB647D1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7251" y="4931539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26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50">
              <a:extLst>
                <a:ext uri="{FF2B5EF4-FFF2-40B4-BE49-F238E27FC236}">
                  <a16:creationId xmlns:a16="http://schemas.microsoft.com/office/drawing/2014/main" id="{692DFE56-5B1B-331A-1835-4BC7783A8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7251" y="4688042"/>
              <a:ext cx="111391" cy="13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151">
              <a:extLst>
                <a:ext uri="{FF2B5EF4-FFF2-40B4-BE49-F238E27FC236}">
                  <a16:creationId xmlns:a16="http://schemas.microsoft.com/office/drawing/2014/main" id="{A2D2E710-3525-FA7A-BC71-4AE7F664B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201" y="5584812"/>
              <a:ext cx="221974" cy="14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75.5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52">
              <a:extLst>
                <a:ext uri="{FF2B5EF4-FFF2-40B4-BE49-F238E27FC236}">
                  <a16:creationId xmlns:a16="http://schemas.microsoft.com/office/drawing/2014/main" id="{861061D2-DDD4-6B02-9479-953C82A5F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201" y="5216203"/>
              <a:ext cx="221974" cy="14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77.1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53">
              <a:extLst>
                <a:ext uri="{FF2B5EF4-FFF2-40B4-BE49-F238E27FC236}">
                  <a16:creationId xmlns:a16="http://schemas.microsoft.com/office/drawing/2014/main" id="{10E009E0-50D1-6541-FE7E-2269355BD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2590" y="5519551"/>
              <a:ext cx="33983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92D050"/>
                  </a:solidFill>
                  <a:effectLst/>
                  <a:latin typeface="Calibri" panose="020F0502020204030204" pitchFamily="34" charset="0"/>
                </a:rPr>
                <a:t>+1.4 kg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rgbClr val="92D050"/>
                </a:solidFill>
                <a:effectLst/>
              </a:endParaRPr>
            </a:p>
          </p:txBody>
        </p:sp>
        <p:sp>
          <p:nvSpPr>
            <p:cNvPr id="157" name="Rectangle 154">
              <a:extLst>
                <a:ext uri="{FF2B5EF4-FFF2-40B4-BE49-F238E27FC236}">
                  <a16:creationId xmlns:a16="http://schemas.microsoft.com/office/drawing/2014/main" id="{77DF7DB7-1994-B4B6-0AD0-8B44BFBBA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466" y="4631001"/>
              <a:ext cx="1154260" cy="23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F/TAF Backbone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55">
              <a:extLst>
                <a:ext uri="{FF2B5EF4-FFF2-40B4-BE49-F238E27FC236}">
                  <a16:creationId xmlns:a16="http://schemas.microsoft.com/office/drawing/2014/main" id="{3752AE6A-8B1F-A907-B0DA-D834EA600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452" y="4996650"/>
              <a:ext cx="33983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+1.6 kg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59" name="Freeform 156">
              <a:extLst>
                <a:ext uri="{FF2B5EF4-FFF2-40B4-BE49-F238E27FC236}">
                  <a16:creationId xmlns:a16="http://schemas.microsoft.com/office/drawing/2014/main" id="{B1BC3EC9-3221-F4A4-C84A-5248FDB1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354" y="3467547"/>
              <a:ext cx="1911660" cy="108969"/>
            </a:xfrm>
            <a:custGeom>
              <a:avLst/>
              <a:gdLst>
                <a:gd name="T0" fmla="*/ 1421 w 1421"/>
                <a:gd name="T1" fmla="*/ 0 h 81"/>
                <a:gd name="T2" fmla="*/ 1111 w 1421"/>
                <a:gd name="T3" fmla="*/ 0 h 81"/>
                <a:gd name="T4" fmla="*/ 338 w 1421"/>
                <a:gd name="T5" fmla="*/ 39 h 81"/>
                <a:gd name="T6" fmla="*/ 0 w 1421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1" h="81">
                  <a:moveTo>
                    <a:pt x="1421" y="0"/>
                  </a:moveTo>
                  <a:lnTo>
                    <a:pt x="1111" y="0"/>
                  </a:lnTo>
                  <a:lnTo>
                    <a:pt x="338" y="39"/>
                  </a:lnTo>
                  <a:lnTo>
                    <a:pt x="0" y="81"/>
                  </a:lnTo>
                </a:path>
              </a:pathLst>
            </a:custGeom>
            <a:noFill/>
            <a:ln w="1905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157">
              <a:extLst>
                <a:ext uri="{FF2B5EF4-FFF2-40B4-BE49-F238E27FC236}">
                  <a16:creationId xmlns:a16="http://schemas.microsoft.com/office/drawing/2014/main" id="{E59FD246-6C89-97CD-DD90-ED03E349B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354" y="3524049"/>
              <a:ext cx="1911660" cy="125113"/>
            </a:xfrm>
            <a:custGeom>
              <a:avLst/>
              <a:gdLst>
                <a:gd name="T0" fmla="*/ 1421 w 1421"/>
                <a:gd name="T1" fmla="*/ 0 h 93"/>
                <a:gd name="T2" fmla="*/ 367 w 1421"/>
                <a:gd name="T3" fmla="*/ 44 h 93"/>
                <a:gd name="T4" fmla="*/ 0 w 1421"/>
                <a:gd name="T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1" h="93">
                  <a:moveTo>
                    <a:pt x="1421" y="0"/>
                  </a:moveTo>
                  <a:lnTo>
                    <a:pt x="367" y="44"/>
                  </a:lnTo>
                  <a:lnTo>
                    <a:pt x="0" y="93"/>
                  </a:lnTo>
                </a:path>
              </a:pathLst>
            </a:custGeom>
            <a:noFill/>
            <a:ln w="19050">
              <a:solidFill>
                <a:srgbClr val="92D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Freeform 160">
              <a:extLst>
                <a:ext uri="{FF2B5EF4-FFF2-40B4-BE49-F238E27FC236}">
                  <a16:creationId xmlns:a16="http://schemas.microsoft.com/office/drawing/2014/main" id="{8D1A2B0C-0E4C-4E36-18D2-17846596C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354" y="5253871"/>
              <a:ext cx="1911660" cy="135875"/>
            </a:xfrm>
            <a:custGeom>
              <a:avLst/>
              <a:gdLst>
                <a:gd name="T0" fmla="*/ 1421 w 1421"/>
                <a:gd name="T1" fmla="*/ 0 h 101"/>
                <a:gd name="T2" fmla="*/ 354 w 1421"/>
                <a:gd name="T3" fmla="*/ 50 h 101"/>
                <a:gd name="T4" fmla="*/ 0 w 1421"/>
                <a:gd name="T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1" h="101">
                  <a:moveTo>
                    <a:pt x="1421" y="0"/>
                  </a:moveTo>
                  <a:lnTo>
                    <a:pt x="354" y="50"/>
                  </a:lnTo>
                  <a:lnTo>
                    <a:pt x="0" y="101"/>
                  </a:lnTo>
                </a:path>
              </a:pathLst>
            </a:custGeom>
            <a:noFill/>
            <a:ln w="1905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161">
              <a:extLst>
                <a:ext uri="{FF2B5EF4-FFF2-40B4-BE49-F238E27FC236}">
                  <a16:creationId xmlns:a16="http://schemas.microsoft.com/office/drawing/2014/main" id="{67B67451-0F1E-006D-51DF-60D93ABB5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354" y="5427414"/>
              <a:ext cx="1911660" cy="139910"/>
            </a:xfrm>
            <a:custGeom>
              <a:avLst/>
              <a:gdLst>
                <a:gd name="T0" fmla="*/ 1421 w 1421"/>
                <a:gd name="T1" fmla="*/ 0 h 104"/>
                <a:gd name="T2" fmla="*/ 358 w 1421"/>
                <a:gd name="T3" fmla="*/ 47 h 104"/>
                <a:gd name="T4" fmla="*/ 0 w 1421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1" h="104">
                  <a:moveTo>
                    <a:pt x="1421" y="0"/>
                  </a:moveTo>
                  <a:lnTo>
                    <a:pt x="358" y="47"/>
                  </a:lnTo>
                  <a:lnTo>
                    <a:pt x="0" y="104"/>
                  </a:lnTo>
                </a:path>
              </a:pathLst>
            </a:custGeom>
            <a:noFill/>
            <a:ln w="19050">
              <a:solidFill>
                <a:srgbClr val="92D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Rectangle 93">
              <a:extLst>
                <a:ext uri="{FF2B5EF4-FFF2-40B4-BE49-F238E27FC236}">
                  <a16:creationId xmlns:a16="http://schemas.microsoft.com/office/drawing/2014/main" id="{767B072E-EBDD-D041-BA20-BEC23D5AD5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77426" y="3369020"/>
              <a:ext cx="668075" cy="15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BMI (kg/m²)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135">
              <a:extLst>
                <a:ext uri="{FF2B5EF4-FFF2-40B4-BE49-F238E27FC236}">
                  <a16:creationId xmlns:a16="http://schemas.microsoft.com/office/drawing/2014/main" id="{E83B1BC5-20E6-BFA1-CEC3-3AE2129FCA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77426" y="5315434"/>
              <a:ext cx="668075" cy="15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BMI (kg/m²)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8" name="ZoneTexte 197">
              <a:extLst>
                <a:ext uri="{FF2B5EF4-FFF2-40B4-BE49-F238E27FC236}">
                  <a16:creationId xmlns:a16="http://schemas.microsoft.com/office/drawing/2014/main" id="{AE462B98-0903-B0EB-38FD-5B1BF596E49A}"/>
                </a:ext>
              </a:extLst>
            </p:cNvPr>
            <p:cNvSpPr txBox="1"/>
            <p:nvPr/>
          </p:nvSpPr>
          <p:spPr>
            <a:xfrm>
              <a:off x="9265666" y="3505442"/>
              <a:ext cx="263408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/>
                <a:t>TE PLWH receiving F/TDF had similar weight change trajectories over 12 months, regardless of the third agent</a:t>
              </a:r>
            </a:p>
          </p:txBody>
        </p:sp>
        <p:sp>
          <p:nvSpPr>
            <p:cNvPr id="199" name="ZoneTexte 198">
              <a:extLst>
                <a:ext uri="{FF2B5EF4-FFF2-40B4-BE49-F238E27FC236}">
                  <a16:creationId xmlns:a16="http://schemas.microsoft.com/office/drawing/2014/main" id="{FA451A91-8398-D085-CEBA-5C3E26C9C877}"/>
                </a:ext>
              </a:extLst>
            </p:cNvPr>
            <p:cNvSpPr txBox="1"/>
            <p:nvPr/>
          </p:nvSpPr>
          <p:spPr>
            <a:xfrm>
              <a:off x="9265666" y="5664948"/>
              <a:ext cx="263408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/>
                <a:t>TE PLWH receiving F/TAF had similar weight change trajectories over 12 months, regardless of the third agent</a:t>
              </a:r>
            </a:p>
          </p:txBody>
        </p:sp>
        <p:sp>
          <p:nvSpPr>
            <p:cNvPr id="203" name="Rectangle : coins arrondis 202">
              <a:extLst>
                <a:ext uri="{FF2B5EF4-FFF2-40B4-BE49-F238E27FC236}">
                  <a16:creationId xmlns:a16="http://schemas.microsoft.com/office/drawing/2014/main" id="{674931AB-C214-B0A5-5B3E-7BEFB88A3FB1}"/>
                </a:ext>
              </a:extLst>
            </p:cNvPr>
            <p:cNvSpPr/>
            <p:nvPr/>
          </p:nvSpPr>
          <p:spPr>
            <a:xfrm>
              <a:off x="6088441" y="2246481"/>
              <a:ext cx="5958696" cy="4183343"/>
            </a:xfrm>
            <a:prstGeom prst="roundRect">
              <a:avLst>
                <a:gd name="adj" fmla="val 4928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112">
              <a:extLst>
                <a:ext uri="{FF2B5EF4-FFF2-40B4-BE49-F238E27FC236}">
                  <a16:creationId xmlns:a16="http://schemas.microsoft.com/office/drawing/2014/main" id="{BB2F65D4-3AE4-CF9C-60B6-548572301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1191" y="2255201"/>
              <a:ext cx="35266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TE</a:t>
              </a:r>
              <a:endParaRPr kumimoji="0" lang="fr-FR" altLang="fr-FR" sz="36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</p:grpSp>
      <p:sp>
        <p:nvSpPr>
          <p:cNvPr id="195" name="ZoneTexte 194">
            <a:extLst>
              <a:ext uri="{FF2B5EF4-FFF2-40B4-BE49-F238E27FC236}">
                <a16:creationId xmlns:a16="http://schemas.microsoft.com/office/drawing/2014/main" id="{8D92B592-D138-B270-43B1-7B73554014C3}"/>
              </a:ext>
            </a:extLst>
          </p:cNvPr>
          <p:cNvSpPr txBox="1"/>
          <p:nvPr/>
        </p:nvSpPr>
        <p:spPr>
          <a:xfrm>
            <a:off x="9288851" y="6455394"/>
            <a:ext cx="2886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/>
              <a:t>Robineau O, AIDS 2022, Abs. EPB118</a:t>
            </a:r>
          </a:p>
        </p:txBody>
      </p:sp>
    </p:spTree>
    <p:extLst>
      <p:ext uri="{BB962C8B-B14F-4D97-AF65-F5344CB8AC3E}">
        <p14:creationId xmlns:p14="http://schemas.microsoft.com/office/powerpoint/2010/main" val="3909379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013A662-54FA-5DBF-8499-1B4E3980B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84040"/>
              </p:ext>
            </p:extLst>
          </p:nvPr>
        </p:nvGraphicFramePr>
        <p:xfrm>
          <a:off x="627156" y="2475325"/>
          <a:ext cx="5522850" cy="4068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014">
                  <a:extLst>
                    <a:ext uri="{9D8B030D-6E8A-4147-A177-3AD203B41FA5}">
                      <a16:colId xmlns:a16="http://schemas.microsoft.com/office/drawing/2014/main" val="129518717"/>
                    </a:ext>
                  </a:extLst>
                </a:gridCol>
                <a:gridCol w="1371918">
                  <a:extLst>
                    <a:ext uri="{9D8B030D-6E8A-4147-A177-3AD203B41FA5}">
                      <a16:colId xmlns:a16="http://schemas.microsoft.com/office/drawing/2014/main" val="2272769652"/>
                    </a:ext>
                  </a:extLst>
                </a:gridCol>
                <a:gridCol w="1371918">
                  <a:extLst>
                    <a:ext uri="{9D8B030D-6E8A-4147-A177-3AD203B41FA5}">
                      <a16:colId xmlns:a16="http://schemas.microsoft.com/office/drawing/2014/main" val="4246735485"/>
                    </a:ext>
                  </a:extLst>
                </a:gridCol>
              </a:tblGrid>
              <a:tr h="545611">
                <a:tc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TLD + </a:t>
                      </a:r>
                      <a:br>
                        <a:rPr lang="en-US" sz="1400" noProof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dolutegravir</a:t>
                      </a:r>
                      <a:br>
                        <a:rPr lang="en-US" sz="1400" noProof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(N=53)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TLD + </a:t>
                      </a:r>
                      <a:br>
                        <a:rPr lang="en-US" sz="1400" noProof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placebo</a:t>
                      </a:r>
                      <a:br>
                        <a:rPr lang="en-US" sz="1400" noProof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(N=55)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991502"/>
                  </a:ext>
                </a:extLst>
              </a:tr>
              <a:tr h="371975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Age (years)</a:t>
                      </a:r>
                    </a:p>
                    <a:p>
                      <a:r>
                        <a:rPr lang="en-US" sz="1400" noProof="0" dirty="0"/>
                        <a:t>Female (%)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33 (28-38)</a:t>
                      </a:r>
                    </a:p>
                    <a:p>
                      <a:pPr algn="ctr"/>
                      <a:r>
                        <a:rPr lang="en-US" sz="1400" noProof="0"/>
                        <a:t>36 %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37 (33-44)</a:t>
                      </a:r>
                    </a:p>
                    <a:p>
                      <a:pPr algn="ctr"/>
                      <a:r>
                        <a:rPr lang="en-US" sz="1400" noProof="0"/>
                        <a:t>35 %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200904"/>
                  </a:ext>
                </a:extLst>
              </a:tr>
              <a:tr h="371975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HIV-1 RNA (log</a:t>
                      </a:r>
                      <a:r>
                        <a:rPr lang="en-US" sz="1400" baseline="-25000" noProof="0" dirty="0"/>
                        <a:t>10</a:t>
                      </a:r>
                      <a:r>
                        <a:rPr lang="en-US" sz="1400" noProof="0" dirty="0"/>
                        <a:t> copies/mL)</a:t>
                      </a:r>
                    </a:p>
                    <a:p>
                      <a:r>
                        <a:rPr lang="en-US" sz="1400" noProof="0" dirty="0"/>
                        <a:t>CD4 cell count (cells/mm</a:t>
                      </a:r>
                      <a:r>
                        <a:rPr lang="en-US" sz="1400" baseline="30000" noProof="0" dirty="0"/>
                        <a:t>3</a:t>
                      </a:r>
                      <a:r>
                        <a:rPr lang="en-US" sz="1400" noProof="0" dirty="0"/>
                        <a:t>)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5.1 (4.6-5.6)</a:t>
                      </a:r>
                    </a:p>
                    <a:p>
                      <a:pPr algn="ctr"/>
                      <a:r>
                        <a:rPr lang="en-US" sz="1400" noProof="0" dirty="0"/>
                        <a:t>197 (145-260)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5.2 (4.6-5.7)</a:t>
                      </a:r>
                    </a:p>
                    <a:p>
                      <a:pPr algn="ctr"/>
                      <a:r>
                        <a:rPr lang="en-US" sz="1400" noProof="0"/>
                        <a:t>183 (145-316)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65938"/>
                  </a:ext>
                </a:extLst>
              </a:tr>
              <a:tr h="371975">
                <a:tc>
                  <a:txBody>
                    <a:bodyPr/>
                    <a:lstStyle/>
                    <a:p>
                      <a:r>
                        <a:rPr lang="en-US" sz="1400" noProof="0"/>
                        <a:t>ART-naïve</a:t>
                      </a:r>
                    </a:p>
                    <a:p>
                      <a:r>
                        <a:rPr lang="en-US" sz="1400" noProof="0"/>
                        <a:t>ART interrupted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83%</a:t>
                      </a:r>
                    </a:p>
                    <a:p>
                      <a:pPr algn="ctr"/>
                      <a:r>
                        <a:rPr lang="en-US" sz="1400" noProof="0" dirty="0"/>
                        <a:t>17%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80%</a:t>
                      </a:r>
                    </a:p>
                    <a:p>
                      <a:pPr algn="ctr"/>
                      <a:r>
                        <a:rPr lang="en-US" sz="1400" noProof="0"/>
                        <a:t>20%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9469"/>
                  </a:ext>
                </a:extLst>
              </a:tr>
              <a:tr h="345113">
                <a:tc gridSpan="3">
                  <a:txBody>
                    <a:bodyPr/>
                    <a:lstStyle/>
                    <a:p>
                      <a:r>
                        <a:rPr lang="en-US" sz="1400" b="1" noProof="0" dirty="0"/>
                        <a:t>Tuberculosis characteristics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noProof="0" dirty="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noProof="0" dirty="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310600"/>
                  </a:ext>
                </a:extLst>
              </a:tr>
              <a:tr h="371975">
                <a:tc>
                  <a:txBody>
                    <a:bodyPr/>
                    <a:lstStyle/>
                    <a:p>
                      <a:r>
                        <a:rPr lang="en-US" sz="1400" noProof="0"/>
                        <a:t>Microbiological and/or histological</a:t>
                      </a:r>
                    </a:p>
                    <a:p>
                      <a:r>
                        <a:rPr lang="en-US" sz="1400" noProof="0"/>
                        <a:t>Clinical and/or radiological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72%</a:t>
                      </a:r>
                    </a:p>
                    <a:p>
                      <a:pPr algn="ctr"/>
                      <a:r>
                        <a:rPr lang="en-US" sz="1400" noProof="0" dirty="0"/>
                        <a:t>28%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71%</a:t>
                      </a:r>
                    </a:p>
                    <a:p>
                      <a:pPr algn="ctr"/>
                      <a:r>
                        <a:rPr lang="en-US" sz="1400" noProof="0" dirty="0"/>
                        <a:t>29%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666323"/>
                  </a:ext>
                </a:extLst>
              </a:tr>
              <a:tr h="531111">
                <a:tc>
                  <a:txBody>
                    <a:bodyPr/>
                    <a:lstStyle/>
                    <a:p>
                      <a:r>
                        <a:rPr lang="en-US" sz="1400" noProof="0"/>
                        <a:t>Pulmonary</a:t>
                      </a:r>
                    </a:p>
                    <a:p>
                      <a:r>
                        <a:rPr lang="en-US" sz="1400" noProof="0"/>
                        <a:t>Extra-pulmonary</a:t>
                      </a:r>
                    </a:p>
                    <a:p>
                      <a:r>
                        <a:rPr lang="en-US" sz="1400" noProof="0"/>
                        <a:t>Disseminated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75 %</a:t>
                      </a:r>
                    </a:p>
                    <a:p>
                      <a:pPr algn="ctr"/>
                      <a:r>
                        <a:rPr lang="en-US" sz="1400" noProof="0"/>
                        <a:t>19 %</a:t>
                      </a:r>
                    </a:p>
                    <a:p>
                      <a:pPr algn="ctr"/>
                      <a:r>
                        <a:rPr lang="en-US" sz="1400" noProof="0"/>
                        <a:t>6 %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67 %</a:t>
                      </a:r>
                    </a:p>
                    <a:p>
                      <a:pPr algn="ctr"/>
                      <a:r>
                        <a:rPr lang="en-US" sz="1400" noProof="0" dirty="0"/>
                        <a:t>24 %</a:t>
                      </a:r>
                    </a:p>
                    <a:p>
                      <a:pPr algn="ctr"/>
                      <a:r>
                        <a:rPr lang="en-US" sz="1400" noProof="0" dirty="0"/>
                        <a:t>9 %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06539"/>
                  </a:ext>
                </a:extLst>
              </a:tr>
              <a:tr h="21283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/>
                        <a:t>Weeks on antituberculosis therapy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8 (7-8.9)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8 (6-8.3)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036675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46FAE688-4184-5C41-BE30-B93CA0E2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10471"/>
            <a:ext cx="8638338" cy="1481068"/>
          </a:xfrm>
        </p:spPr>
        <p:txBody>
          <a:bodyPr>
            <a:normAutofit fontScale="90000"/>
          </a:bodyPr>
          <a:lstStyle/>
          <a:p>
            <a:r>
              <a:rPr lang="en-GB" dirty="0"/>
              <a:t>RADIANT-TB: Standard vs double-dose DTG in people with HIV and tuberculosis treated with rifampicin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E31C1D-41C2-D642-B6FB-69D1981E25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691306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Phase 2 randomised non-comparative double-blind placebo-controlled trial</a:t>
            </a:r>
          </a:p>
          <a:p>
            <a:r>
              <a:rPr lang="en-GB" sz="2000" dirty="0"/>
              <a:t>TLD + placebo vs TLD + DTG 50 mg 12h apart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55660E-CFFA-8345-85AC-3F54588D2B3C}"/>
              </a:ext>
            </a:extLst>
          </p:cNvPr>
          <p:cNvSpPr txBox="1"/>
          <p:nvPr/>
        </p:nvSpPr>
        <p:spPr>
          <a:xfrm>
            <a:off x="9459657" y="6447763"/>
            <a:ext cx="2724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i="1" dirty="0"/>
              <a:t>Griesel R, AIDS 2022, Abs. EPLBB01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EB7E9D5-2D78-CE43-9969-199386371141}"/>
              </a:ext>
            </a:extLst>
          </p:cNvPr>
          <p:cNvGrpSpPr/>
          <p:nvPr/>
        </p:nvGrpSpPr>
        <p:grpSpPr>
          <a:xfrm>
            <a:off x="6963703" y="2110349"/>
            <a:ext cx="4756586" cy="3918279"/>
            <a:chOff x="6963683" y="2020024"/>
            <a:chExt cx="4801189" cy="4300028"/>
          </a:xfrm>
        </p:grpSpPr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61F265A1-D2B2-C4F8-76F0-73F944768506}"/>
                </a:ext>
              </a:extLst>
            </p:cNvPr>
            <p:cNvGrpSpPr/>
            <p:nvPr/>
          </p:nvGrpSpPr>
          <p:grpSpPr>
            <a:xfrm>
              <a:off x="7235825" y="2172018"/>
              <a:ext cx="4454525" cy="3690937"/>
              <a:chOff x="7235825" y="1912938"/>
              <a:chExt cx="4454525" cy="3690937"/>
            </a:xfrm>
          </p:grpSpPr>
          <p:sp>
            <p:nvSpPr>
              <p:cNvPr id="10" name="Line 5">
                <a:extLst>
                  <a:ext uri="{FF2B5EF4-FFF2-40B4-BE49-F238E27FC236}">
                    <a16:creationId xmlns:a16="http://schemas.microsoft.com/office/drawing/2014/main" id="{30193260-6DA0-C558-2B17-407CE660E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77563" y="5526088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Line 6">
                <a:extLst>
                  <a:ext uri="{FF2B5EF4-FFF2-40B4-BE49-F238E27FC236}">
                    <a16:creationId xmlns:a16="http://schemas.microsoft.com/office/drawing/2014/main" id="{78C81D1F-86B1-66EF-ECB8-C7D0F83E0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90350" y="5526088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ED53A75E-245E-3D14-3422-592438109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2500" y="1912938"/>
                <a:ext cx="4387850" cy="3613150"/>
              </a:xfrm>
              <a:custGeom>
                <a:avLst/>
                <a:gdLst>
                  <a:gd name="T0" fmla="*/ 0 w 2764"/>
                  <a:gd name="T1" fmla="*/ 0 h 2276"/>
                  <a:gd name="T2" fmla="*/ 0 w 2764"/>
                  <a:gd name="T3" fmla="*/ 443 h 2276"/>
                  <a:gd name="T4" fmla="*/ 0 w 2764"/>
                  <a:gd name="T5" fmla="*/ 887 h 2276"/>
                  <a:gd name="T6" fmla="*/ 0 w 2764"/>
                  <a:gd name="T7" fmla="*/ 1331 h 2276"/>
                  <a:gd name="T8" fmla="*/ 0 w 2764"/>
                  <a:gd name="T9" fmla="*/ 1774 h 2276"/>
                  <a:gd name="T10" fmla="*/ 0 w 2764"/>
                  <a:gd name="T11" fmla="*/ 2218 h 2276"/>
                  <a:gd name="T12" fmla="*/ 0 w 2764"/>
                  <a:gd name="T13" fmla="*/ 2276 h 2276"/>
                  <a:gd name="T14" fmla="*/ 73 w 2764"/>
                  <a:gd name="T15" fmla="*/ 2276 h 2276"/>
                  <a:gd name="T16" fmla="*/ 522 w 2764"/>
                  <a:gd name="T17" fmla="*/ 2276 h 2276"/>
                  <a:gd name="T18" fmla="*/ 970 w 2764"/>
                  <a:gd name="T19" fmla="*/ 2276 h 2276"/>
                  <a:gd name="T20" fmla="*/ 1419 w 2764"/>
                  <a:gd name="T21" fmla="*/ 2276 h 2276"/>
                  <a:gd name="T22" fmla="*/ 1867 w 2764"/>
                  <a:gd name="T23" fmla="*/ 2276 h 2276"/>
                  <a:gd name="T24" fmla="*/ 2315 w 2764"/>
                  <a:gd name="T25" fmla="*/ 2276 h 2276"/>
                  <a:gd name="T26" fmla="*/ 2764 w 2764"/>
                  <a:gd name="T27" fmla="*/ 2276 h 2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64" h="2276">
                    <a:moveTo>
                      <a:pt x="0" y="0"/>
                    </a:moveTo>
                    <a:lnTo>
                      <a:pt x="0" y="443"/>
                    </a:lnTo>
                    <a:lnTo>
                      <a:pt x="0" y="887"/>
                    </a:lnTo>
                    <a:lnTo>
                      <a:pt x="0" y="1331"/>
                    </a:lnTo>
                    <a:lnTo>
                      <a:pt x="0" y="1774"/>
                    </a:lnTo>
                    <a:lnTo>
                      <a:pt x="0" y="2218"/>
                    </a:lnTo>
                    <a:lnTo>
                      <a:pt x="0" y="2276"/>
                    </a:lnTo>
                    <a:lnTo>
                      <a:pt x="73" y="2276"/>
                    </a:lnTo>
                    <a:lnTo>
                      <a:pt x="522" y="2276"/>
                    </a:lnTo>
                    <a:lnTo>
                      <a:pt x="970" y="2276"/>
                    </a:lnTo>
                    <a:lnTo>
                      <a:pt x="1419" y="2276"/>
                    </a:lnTo>
                    <a:lnTo>
                      <a:pt x="1867" y="2276"/>
                    </a:lnTo>
                    <a:lnTo>
                      <a:pt x="2315" y="2276"/>
                    </a:lnTo>
                    <a:lnTo>
                      <a:pt x="2764" y="227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E2C7E22E-5345-F309-0C5E-B75AFC891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5825" y="1912938"/>
                <a:ext cx="666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984C10DA-83FC-E13A-9D9A-8578BDEF3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5825" y="2616200"/>
                <a:ext cx="666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5D8948F8-2F4E-7411-9598-23E4C55EB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5825" y="3321050"/>
                <a:ext cx="666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D7A61B2B-4745-6218-1341-2E2FB4773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5825" y="4025900"/>
                <a:ext cx="666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4C863A8B-CB26-3258-DCE2-3BFB0A57C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5825" y="4729163"/>
                <a:ext cx="666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1DF6349A-5AAB-756C-BBB0-778A68055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18388" y="5526088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BF84CCEC-9BA2-A6FB-29C6-B11DDF2E9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5825" y="5434013"/>
                <a:ext cx="666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5EDBCF1E-58C6-1AD5-6990-588A5719D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1175" y="5526088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9D169BE7-D0F5-0183-586A-467A27095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2375" y="5526088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D7DAD0C9-FAAE-25EA-4C80-3191868384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55163" y="5526088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79FB803A-3F99-7AB4-80BE-0D1ECE62E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66363" y="5526088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2CF333AE-43A6-50FF-2AB6-2B7A411F7F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87284" y="3378091"/>
              <a:ext cx="290512" cy="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CB4085BB-9171-2B42-5046-1DFA5C478A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87284" y="3635266"/>
              <a:ext cx="29051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AD24215C-4BF5-887E-F242-C4C89BA8B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4776" y="5889943"/>
              <a:ext cx="79285" cy="20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F2E273E4-8E82-2B4C-5631-0B9168D2C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5976" y="5889943"/>
              <a:ext cx="79285" cy="20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GB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46FAFF27-06C1-FFC7-0738-002F185C4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176" y="5889943"/>
              <a:ext cx="79285" cy="20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en-GB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64545FEB-0826-038C-6FEA-F17440825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1117" y="5889943"/>
              <a:ext cx="158567" cy="20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</a:t>
              </a:r>
              <a:endParaRPr kumimoji="0" lang="en-GB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04C6AFF1-F411-6526-0A63-F9CA87C99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2317" y="5889943"/>
              <a:ext cx="158567" cy="20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</a:t>
              </a:r>
              <a:endParaRPr kumimoji="0" lang="en-GB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87375C25-42D1-D13D-2856-0863495F7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3517" y="5889943"/>
              <a:ext cx="158567" cy="20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en-GB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666742C1-BE37-B2CC-55C8-8D6194E42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6305" y="5889943"/>
              <a:ext cx="158567" cy="20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</a:t>
              </a:r>
              <a:endParaRPr kumimoji="0" lang="en-GB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E770F497-2A57-41EC-B29F-D720632BD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4757" y="6083618"/>
              <a:ext cx="427161" cy="236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Week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05813D47-E56E-B30A-328C-12AFA12D4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3683" y="2077403"/>
              <a:ext cx="237852" cy="20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1963C461-A402-32ED-F305-F55846607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969" y="2782253"/>
              <a:ext cx="158567" cy="20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69C53B5C-EE00-6335-33AD-D60EB282F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969" y="3485515"/>
              <a:ext cx="158567" cy="20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BCD49D75-B248-5BB0-79F3-ABB7CEA00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969" y="4190365"/>
              <a:ext cx="158567" cy="20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6E1AB8E1-3B45-A167-9AAE-1FA5D0C8F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969" y="4895215"/>
              <a:ext cx="158567" cy="20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8B27FFAC-9437-94DE-37A5-686F85E32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2250" y="5598478"/>
              <a:ext cx="79285" cy="20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6C830E6E-D46E-B259-9481-75C0A73D4E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09400" y="2464118"/>
              <a:ext cx="30162" cy="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0B6AE27D-BBEC-34A4-4642-D5313A916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245168"/>
              <a:ext cx="60325" cy="0"/>
            </a:xfrm>
            <a:custGeom>
              <a:avLst/>
              <a:gdLst>
                <a:gd name="T0" fmla="*/ 38 w 38"/>
                <a:gd name="T1" fmla="*/ 19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38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A73373DD-AAD2-B868-3878-A215994C9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79238" y="2464118"/>
              <a:ext cx="30162" cy="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E23C9440-5C71-1CC9-8837-3AE61733D2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09400" y="2464118"/>
              <a:ext cx="0" cy="78105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E6344DF7-0357-2AA1-9603-688F630A7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088" y="2764155"/>
              <a:ext cx="61912" cy="0"/>
            </a:xfrm>
            <a:custGeom>
              <a:avLst/>
              <a:gdLst>
                <a:gd name="T0" fmla="*/ 39 w 39"/>
                <a:gd name="T1" fmla="*/ 19 w 39"/>
                <a:gd name="T2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9">
                  <a:moveTo>
                    <a:pt x="39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93F70F2A-BA85-8A68-C642-32FCED2796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47225" y="2553018"/>
              <a:ext cx="30162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B4181B49-5F41-9062-C4CA-82A2C1856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225" y="3380105"/>
              <a:ext cx="60325" cy="0"/>
            </a:xfrm>
            <a:custGeom>
              <a:avLst/>
              <a:gdLst>
                <a:gd name="T0" fmla="*/ 38 w 38"/>
                <a:gd name="T1" fmla="*/ 19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38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3774EBAB-9C64-29F2-7BD2-BFD4310DF9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58250" y="3662680"/>
              <a:ext cx="31750" cy="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CC3E2A1B-B27F-36C9-D8C5-3297E16B5D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28088" y="3662680"/>
              <a:ext cx="30162" cy="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6EB90718-4826-33D9-D481-E32650F20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77388" y="2553018"/>
              <a:ext cx="30162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4F50AFFA-3A1E-2DF7-C007-0688379D76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58250" y="2764155"/>
              <a:ext cx="0" cy="898525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B8B44F90-8FDD-AD7D-7176-008350A4B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77388" y="2553018"/>
              <a:ext cx="0" cy="827087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BE294E2C-313A-82F6-8187-6CACFED01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063" y="3602355"/>
              <a:ext cx="60325" cy="0"/>
            </a:xfrm>
            <a:custGeom>
              <a:avLst/>
              <a:gdLst>
                <a:gd name="T0" fmla="*/ 38 w 38"/>
                <a:gd name="T1" fmla="*/ 19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38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9CD29CE6-8FCE-A09A-C210-12DDCA809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063" y="4583430"/>
              <a:ext cx="60325" cy="0"/>
            </a:xfrm>
            <a:custGeom>
              <a:avLst/>
              <a:gdLst>
                <a:gd name="T0" fmla="*/ 38 w 38"/>
                <a:gd name="T1" fmla="*/ 19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38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E8D424B2-4324-B6D9-8D32-D555007FB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0" y="5451793"/>
              <a:ext cx="61912" cy="0"/>
            </a:xfrm>
            <a:custGeom>
              <a:avLst/>
              <a:gdLst>
                <a:gd name="T0" fmla="*/ 39 w 39"/>
                <a:gd name="T1" fmla="*/ 20 w 39"/>
                <a:gd name="T2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9">
                  <a:moveTo>
                    <a:pt x="39" y="0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C90C84F0-4EB6-0B45-D4EA-E417964C4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2200" y="5451793"/>
              <a:ext cx="0" cy="24130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616272C9-79C8-A8C6-6947-18A15E35E7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50225" y="3602355"/>
              <a:ext cx="0" cy="981075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61BE5D02-689E-DB7D-36A5-732D42182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0" y="2780030"/>
              <a:ext cx="4267200" cy="2913062"/>
            </a:xfrm>
            <a:custGeom>
              <a:avLst/>
              <a:gdLst>
                <a:gd name="T0" fmla="*/ 0 w 2688"/>
                <a:gd name="T1" fmla="*/ 1835 h 1835"/>
                <a:gd name="T2" fmla="*/ 446 w 2688"/>
                <a:gd name="T3" fmla="*/ 835 h 1835"/>
                <a:gd name="T4" fmla="*/ 892 w 2688"/>
                <a:gd name="T5" fmla="*/ 245 h 1835"/>
                <a:gd name="T6" fmla="*/ 1345 w 2688"/>
                <a:gd name="T7" fmla="*/ 79 h 1835"/>
                <a:gd name="T8" fmla="*/ 2688 w 2688"/>
                <a:gd name="T9" fmla="*/ 0 h 1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8" h="1835">
                  <a:moveTo>
                    <a:pt x="0" y="1835"/>
                  </a:moveTo>
                  <a:lnTo>
                    <a:pt x="446" y="835"/>
                  </a:lnTo>
                  <a:lnTo>
                    <a:pt x="892" y="245"/>
                  </a:lnTo>
                  <a:lnTo>
                    <a:pt x="1345" y="79"/>
                  </a:lnTo>
                  <a:lnTo>
                    <a:pt x="2688" y="0"/>
                  </a:lnTo>
                </a:path>
              </a:pathLst>
            </a:custGeom>
            <a:noFill/>
            <a:ln w="190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6E70D649-A4EE-6E3C-94D8-258E711DAD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39550" y="2457768"/>
              <a:ext cx="30162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Line 54">
              <a:extLst>
                <a:ext uri="{FF2B5EF4-FFF2-40B4-BE49-F238E27FC236}">
                  <a16:creationId xmlns:a16="http://schemas.microsoft.com/office/drawing/2014/main" id="{04A47817-E701-CA38-7536-E79AC7E50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69713" y="2457768"/>
              <a:ext cx="0" cy="30638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4268A208-4061-7DC0-29B9-5C8B18624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9550" y="3226118"/>
              <a:ext cx="61912" cy="0"/>
            </a:xfrm>
            <a:custGeom>
              <a:avLst/>
              <a:gdLst>
                <a:gd name="T0" fmla="*/ 39 w 39"/>
                <a:gd name="T1" fmla="*/ 19 w 39"/>
                <a:gd name="T2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9">
                  <a:moveTo>
                    <a:pt x="39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Line 56">
              <a:extLst>
                <a:ext uri="{FF2B5EF4-FFF2-40B4-BE49-F238E27FC236}">
                  <a16:creationId xmlns:a16="http://schemas.microsoft.com/office/drawing/2014/main" id="{2E91E909-E7CB-7722-C829-20CCCA0D79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9713" y="2457768"/>
              <a:ext cx="31750" cy="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Line 57">
              <a:extLst>
                <a:ext uri="{FF2B5EF4-FFF2-40B4-BE49-F238E27FC236}">
                  <a16:creationId xmlns:a16="http://schemas.microsoft.com/office/drawing/2014/main" id="{792B2F58-8192-8629-4B14-A28EA4550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69713" y="2764155"/>
              <a:ext cx="0" cy="461962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0E52EE36-7369-7BA4-1547-D1A9BA224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3163" y="2741930"/>
              <a:ext cx="60325" cy="0"/>
            </a:xfrm>
            <a:custGeom>
              <a:avLst/>
              <a:gdLst>
                <a:gd name="T0" fmla="*/ 38 w 38"/>
                <a:gd name="T1" fmla="*/ 19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38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D5521FCC-C3E6-F3F0-369A-88B32DA05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363" y="2446655"/>
              <a:ext cx="61912" cy="0"/>
            </a:xfrm>
            <a:custGeom>
              <a:avLst/>
              <a:gdLst>
                <a:gd name="T0" fmla="*/ 39 w 39"/>
                <a:gd name="T1" fmla="*/ 19 w 39"/>
                <a:gd name="T2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9">
                  <a:moveTo>
                    <a:pt x="39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id="{8F991ACD-FF6F-6288-DB31-EFDECDBA1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34525" y="2446655"/>
              <a:ext cx="0" cy="30162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36A2FA30-AE89-519D-3836-9FFBD2119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363" y="3188018"/>
              <a:ext cx="61912" cy="0"/>
            </a:xfrm>
            <a:custGeom>
              <a:avLst/>
              <a:gdLst>
                <a:gd name="T0" fmla="*/ 39 w 39"/>
                <a:gd name="T1" fmla="*/ 19 w 39"/>
                <a:gd name="T2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9">
                  <a:moveTo>
                    <a:pt x="39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C6155692-F650-E914-AE50-63E1B75601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23325" y="3615055"/>
              <a:ext cx="30162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Line 63">
              <a:extLst>
                <a:ext uri="{FF2B5EF4-FFF2-40B4-BE49-F238E27FC236}">
                  <a16:creationId xmlns:a16="http://schemas.microsoft.com/office/drawing/2014/main" id="{75B77403-E533-733A-660D-EAF903CEBA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93163" y="3615055"/>
              <a:ext cx="30162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45A16FDA-2FF9-E3BB-68EF-5A43309643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23325" y="3137218"/>
              <a:ext cx="0" cy="47783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Line 66">
              <a:extLst>
                <a:ext uri="{FF2B5EF4-FFF2-40B4-BE49-F238E27FC236}">
                  <a16:creationId xmlns:a16="http://schemas.microsoft.com/office/drawing/2014/main" id="{C36D0207-DC9C-2677-03B8-3237BD567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4525" y="2748280"/>
              <a:ext cx="0" cy="43973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Line 67">
              <a:extLst>
                <a:ext uri="{FF2B5EF4-FFF2-40B4-BE49-F238E27FC236}">
                  <a16:creationId xmlns:a16="http://schemas.microsoft.com/office/drawing/2014/main" id="{397A6240-4AB5-05ED-FEE5-F0899636F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3325" y="2741930"/>
              <a:ext cx="0" cy="39528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8C5CBF86-BDDA-67C5-D712-F149C3961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0" y="3665855"/>
              <a:ext cx="61912" cy="0"/>
            </a:xfrm>
            <a:custGeom>
              <a:avLst/>
              <a:gdLst>
                <a:gd name="T0" fmla="*/ 39 w 39"/>
                <a:gd name="T1" fmla="*/ 20 w 39"/>
                <a:gd name="T2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9">
                  <a:moveTo>
                    <a:pt x="39" y="0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" name="Line 69">
              <a:extLst>
                <a:ext uri="{FF2B5EF4-FFF2-40B4-BE49-F238E27FC236}">
                  <a16:creationId xmlns:a16="http://schemas.microsoft.com/office/drawing/2014/main" id="{6583DA54-11A5-10F2-7915-1B1756C52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0" y="3665855"/>
              <a:ext cx="0" cy="493712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A4423B8E-4CF6-B4DF-4EEF-F782AF933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0" y="4634230"/>
              <a:ext cx="61912" cy="0"/>
            </a:xfrm>
            <a:custGeom>
              <a:avLst/>
              <a:gdLst>
                <a:gd name="T0" fmla="*/ 39 w 39"/>
                <a:gd name="T1" fmla="*/ 20 w 39"/>
                <a:gd name="T2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9">
                  <a:moveTo>
                    <a:pt x="39" y="0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9690169D-74ED-5F94-6702-73366A845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525" y="5472430"/>
              <a:ext cx="61912" cy="0"/>
            </a:xfrm>
            <a:custGeom>
              <a:avLst/>
              <a:gdLst>
                <a:gd name="T0" fmla="*/ 39 w 39"/>
                <a:gd name="T1" fmla="*/ 19 w 39"/>
                <a:gd name="T2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9">
                  <a:moveTo>
                    <a:pt x="39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" name="Line 74">
              <a:extLst>
                <a:ext uri="{FF2B5EF4-FFF2-40B4-BE49-F238E27FC236}">
                  <a16:creationId xmlns:a16="http://schemas.microsoft.com/office/drawing/2014/main" id="{98EF675B-424A-F4F8-CF50-CEE4B5E0C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08950" y="4159568"/>
              <a:ext cx="0" cy="474662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EEC061DC-754C-A865-07E4-62DD0E2DC781}"/>
                </a:ext>
              </a:extLst>
            </p:cNvPr>
            <p:cNvGrpSpPr/>
            <p:nvPr/>
          </p:nvGrpSpPr>
          <p:grpSpPr>
            <a:xfrm>
              <a:off x="7405688" y="2748280"/>
              <a:ext cx="4264024" cy="2947988"/>
              <a:chOff x="7405688" y="2489200"/>
              <a:chExt cx="4264024" cy="2947988"/>
            </a:xfrm>
          </p:grpSpPr>
          <p:sp>
            <p:nvSpPr>
              <p:cNvPr id="70" name="Line 65">
                <a:extLst>
                  <a:ext uri="{FF2B5EF4-FFF2-40B4-BE49-F238E27FC236}">
                    <a16:creationId xmlns:a16="http://schemas.microsoft.com/office/drawing/2014/main" id="{5BE1F92D-B0A0-7A1E-6B4E-FBFA841F0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23325" y="2489200"/>
                <a:ext cx="711200" cy="38893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" name="Freeform 72">
                <a:extLst>
                  <a:ext uri="{FF2B5EF4-FFF2-40B4-BE49-F238E27FC236}">
                    <a16:creationId xmlns:a16="http://schemas.microsoft.com/office/drawing/2014/main" id="{B7FB6758-4558-B637-BF74-1CA930F61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5688" y="3900488"/>
                <a:ext cx="703262" cy="1536700"/>
              </a:xfrm>
              <a:custGeom>
                <a:avLst/>
                <a:gdLst>
                  <a:gd name="T0" fmla="*/ 0 w 443"/>
                  <a:gd name="T1" fmla="*/ 827 h 968"/>
                  <a:gd name="T2" fmla="*/ 0 w 443"/>
                  <a:gd name="T3" fmla="*/ 968 h 968"/>
                  <a:gd name="T4" fmla="*/ 443 w 443"/>
                  <a:gd name="T5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3" h="968">
                    <a:moveTo>
                      <a:pt x="0" y="827"/>
                    </a:moveTo>
                    <a:lnTo>
                      <a:pt x="0" y="968"/>
                    </a:lnTo>
                    <a:lnTo>
                      <a:pt x="443" y="0"/>
                    </a:lnTo>
                  </a:path>
                </a:pathLst>
              </a:custGeom>
              <a:noFill/>
              <a:ln w="190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" name="Line 73">
                <a:extLst>
                  <a:ext uri="{FF2B5EF4-FFF2-40B4-BE49-F238E27FC236}">
                    <a16:creationId xmlns:a16="http://schemas.microsoft.com/office/drawing/2014/main" id="{14022401-6896-710F-2A93-AF56B7DE7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08950" y="2878138"/>
                <a:ext cx="714375" cy="102235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" name="Line 75">
                <a:extLst>
                  <a:ext uri="{FF2B5EF4-FFF2-40B4-BE49-F238E27FC236}">
                    <a16:creationId xmlns:a16="http://schemas.microsoft.com/office/drawing/2014/main" id="{355E74DA-720F-B69A-BB0D-658E20ABE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34525" y="2489200"/>
                <a:ext cx="2135187" cy="15875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81" name="Rectangle 76">
              <a:extLst>
                <a:ext uri="{FF2B5EF4-FFF2-40B4-BE49-F238E27FC236}">
                  <a16:creationId xmlns:a16="http://schemas.microsoft.com/office/drawing/2014/main" id="{447FBD39-D3B5-7092-2499-69AAC55B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7498" y="3541604"/>
              <a:ext cx="1043632" cy="236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TLD + placebo</a:t>
              </a:r>
              <a:endParaRPr kumimoji="0" lang="en-GB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2" name="Rectangle 77">
              <a:extLst>
                <a:ext uri="{FF2B5EF4-FFF2-40B4-BE49-F238E27FC236}">
                  <a16:creationId xmlns:a16="http://schemas.microsoft.com/office/drawing/2014/main" id="{A02E3872-1B0A-02D7-2BD8-8B516D0AB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7498" y="3286016"/>
              <a:ext cx="762613" cy="236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TLD + DTG</a:t>
              </a:r>
              <a:endParaRPr kumimoji="0" lang="en-GB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" name="Rectangle 28">
              <a:extLst>
                <a:ext uri="{FF2B5EF4-FFF2-40B4-BE49-F238E27FC236}">
                  <a16:creationId xmlns:a16="http://schemas.microsoft.com/office/drawing/2014/main" id="{2742F548-EA1C-7E3A-F493-42E4785FF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8097" y="2020024"/>
              <a:ext cx="2792533" cy="303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b="1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HIV RNA &lt; 50 c/mL, </a:t>
              </a:r>
              <a:r>
                <a:rPr kumimoji="0" lang="en-GB" altLang="fr-FR" b="1" i="0" u="none" strike="noStrike" cap="none" normalizeH="0" baseline="0" dirty="0" err="1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mITT</a:t>
              </a:r>
              <a:r>
                <a:rPr kumimoji="0" lang="en-GB" altLang="fr-FR" b="1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 (%)</a:t>
              </a:r>
              <a:endParaRPr kumimoji="0" lang="en-GB" altLang="fr-FR" b="1" i="0" u="none" strike="noStrike" cap="none" normalizeH="0" baseline="0" dirty="0">
                <a:ln>
                  <a:noFill/>
                </a:ln>
                <a:solidFill>
                  <a:srgbClr val="0066CC"/>
                </a:solidFill>
                <a:effectLst/>
              </a:endParaRP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BF507503-2375-F648-A640-E6E27B73FF58}"/>
              </a:ext>
            </a:extLst>
          </p:cNvPr>
          <p:cNvSpPr txBox="1"/>
          <p:nvPr/>
        </p:nvSpPr>
        <p:spPr>
          <a:xfrm>
            <a:off x="8432449" y="4445089"/>
            <a:ext cx="3193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Insomnia: 20% in DTG double dose group</a:t>
            </a:r>
          </a:p>
          <a:p>
            <a:r>
              <a:rPr lang="en-GB" sz="1400" dirty="0"/>
              <a:t>vs 8% in standard dose group</a:t>
            </a:r>
          </a:p>
          <a:p>
            <a:r>
              <a:rPr lang="en-GB" sz="1400" dirty="0"/>
              <a:t>No resistance emergence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3D2516-67A3-084F-8715-7FB5359E7F81}"/>
              </a:ext>
            </a:extLst>
          </p:cNvPr>
          <p:cNvSpPr txBox="1"/>
          <p:nvPr/>
        </p:nvSpPr>
        <p:spPr>
          <a:xfrm>
            <a:off x="7640157" y="6017710"/>
            <a:ext cx="348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Tuberculosis outcome not reported</a:t>
            </a:r>
          </a:p>
        </p:txBody>
      </p:sp>
    </p:spTree>
    <p:extLst>
      <p:ext uri="{BB962C8B-B14F-4D97-AF65-F5344CB8AC3E}">
        <p14:creationId xmlns:p14="http://schemas.microsoft.com/office/powerpoint/2010/main" val="2237339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AE688-4184-5C41-BE30-B93CA0E2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HIV-NAT 254: Standard vs double-dose DTG </a:t>
            </a:r>
            <a:br>
              <a:rPr lang="en-GB" dirty="0"/>
            </a:br>
            <a:r>
              <a:rPr lang="en-GB" dirty="0"/>
              <a:t>in people with HIV and tuberculosis treated </a:t>
            </a:r>
            <a:br>
              <a:rPr lang="en-GB" dirty="0"/>
            </a:br>
            <a:r>
              <a:rPr lang="en-GB" dirty="0"/>
              <a:t>with rifampicin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3647DA7-53B4-1104-DFED-1C88D6DFB983}"/>
              </a:ext>
            </a:extLst>
          </p:cNvPr>
          <p:cNvSpPr/>
          <p:nvPr/>
        </p:nvSpPr>
        <p:spPr>
          <a:xfrm>
            <a:off x="8952118" y="6454469"/>
            <a:ext cx="3225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 err="1"/>
              <a:t>Avihingsanon</a:t>
            </a:r>
            <a:r>
              <a:rPr lang="en-GB" sz="1400" i="1" dirty="0"/>
              <a:t> A, AIDS 2022, Abs. PESAB09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4DC09A0-ADD3-7F41-BB5F-AF88B2C78B1F}"/>
              </a:ext>
            </a:extLst>
          </p:cNvPr>
          <p:cNvSpPr txBox="1"/>
          <p:nvPr/>
        </p:nvSpPr>
        <p:spPr>
          <a:xfrm>
            <a:off x="4011666" y="2165046"/>
            <a:ext cx="506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24h PK of DTG plasma concentrations (ng/mL)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24016A-87E5-F141-BD09-E19B23A957BD}"/>
              </a:ext>
            </a:extLst>
          </p:cNvPr>
          <p:cNvSpPr txBox="1"/>
          <p:nvPr/>
        </p:nvSpPr>
        <p:spPr>
          <a:xfrm>
            <a:off x="353824" y="1973698"/>
            <a:ext cx="2970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/>
              <a:t>200 HIV/TB on RIF</a:t>
            </a:r>
            <a:br>
              <a:rPr lang="en-GB" dirty="0"/>
            </a:br>
            <a:r>
              <a:rPr lang="en-GB" dirty="0"/>
              <a:t>Randomisation DTG 50 mg </a:t>
            </a:r>
            <a:r>
              <a:rPr lang="en-GB" dirty="0" err="1"/>
              <a:t>qd</a:t>
            </a:r>
            <a:r>
              <a:rPr lang="en-GB" dirty="0"/>
              <a:t> vs bid (ongoing)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/>
              <a:t>PK sub-study: 40 HIV/TB participants</a:t>
            </a:r>
            <a:br>
              <a:rPr lang="en-GB" dirty="0"/>
            </a:br>
            <a:r>
              <a:rPr lang="en-GB" dirty="0"/>
              <a:t>on RFP for ≥ 2 weeks</a:t>
            </a:r>
            <a:br>
              <a:rPr lang="en-GB" dirty="0"/>
            </a:br>
            <a:r>
              <a:rPr lang="en-GB" dirty="0"/>
              <a:t>At Day 0 of ART, TLD </a:t>
            </a:r>
            <a:r>
              <a:rPr lang="en-GB" dirty="0" err="1"/>
              <a:t>qd</a:t>
            </a:r>
            <a:r>
              <a:rPr lang="en-GB" dirty="0"/>
              <a:t> vs TLD + DTG 50 mg pm</a:t>
            </a:r>
            <a:br>
              <a:rPr lang="en-GB" dirty="0"/>
            </a:br>
            <a:r>
              <a:rPr lang="en-GB" dirty="0"/>
              <a:t>W4: 24h PK sampling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/>
              <a:t>At W48: 90% in both groups with HIV RNA &lt; 50 c/mL</a:t>
            </a:r>
            <a:br>
              <a:rPr lang="en-GB" dirty="0"/>
            </a:br>
            <a:r>
              <a:rPr lang="en-GB" dirty="0"/>
              <a:t>No results on TB outcome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DCE220E-2665-4EA7-42F8-FA69D22777E2}"/>
              </a:ext>
            </a:extLst>
          </p:cNvPr>
          <p:cNvGrpSpPr/>
          <p:nvPr/>
        </p:nvGrpSpPr>
        <p:grpSpPr>
          <a:xfrm>
            <a:off x="3618670" y="2590324"/>
            <a:ext cx="8469652" cy="3809664"/>
            <a:chOff x="3618670" y="2590324"/>
            <a:chExt cx="8469652" cy="3809664"/>
          </a:xfrm>
        </p:grpSpPr>
        <p:sp>
          <p:nvSpPr>
            <p:cNvPr id="131" name="Rectangle 128">
              <a:extLst>
                <a:ext uri="{FF2B5EF4-FFF2-40B4-BE49-F238E27FC236}">
                  <a16:creationId xmlns:a16="http://schemas.microsoft.com/office/drawing/2014/main" id="{7A508B99-F9F6-EB80-42CF-E7F22DFC7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438" y="4971390"/>
              <a:ext cx="23760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DTG 50 mg BID + 2 NRTIs (</a:t>
              </a:r>
              <a:r>
                <a:rPr lang="en-GB" altLang="fr-FR" sz="14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N</a:t>
              </a: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=20)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2" name="Rectangle 129">
              <a:extLst>
                <a:ext uri="{FF2B5EF4-FFF2-40B4-BE49-F238E27FC236}">
                  <a16:creationId xmlns:a16="http://schemas.microsoft.com/office/drawing/2014/main" id="{D3376129-E7E5-84E3-DE42-AA12936C5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0805" y="5574770"/>
              <a:ext cx="31075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DTG 50 mg OD with food + 2 NRTIs (</a:t>
              </a:r>
              <a:r>
                <a:rPr lang="en-GB" altLang="fr-FR" sz="1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N</a:t>
              </a: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=20)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3C3B9CF-7518-8547-B60F-376F03E777F9}"/>
                </a:ext>
              </a:extLst>
            </p:cNvPr>
            <p:cNvGrpSpPr/>
            <p:nvPr/>
          </p:nvGrpSpPr>
          <p:grpSpPr>
            <a:xfrm>
              <a:off x="3618670" y="2590324"/>
              <a:ext cx="5281490" cy="3809664"/>
              <a:chOff x="1433103" y="1983423"/>
              <a:chExt cx="6080535" cy="4421351"/>
            </a:xfrm>
          </p:grpSpPr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id="{4085FD4A-232E-015B-AECD-BCE1A9316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623" y="5907088"/>
                <a:ext cx="90432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8" name="Rectangle 25">
                <a:extLst>
                  <a:ext uri="{FF2B5EF4-FFF2-40B4-BE49-F238E27FC236}">
                    <a16:creationId xmlns:a16="http://schemas.microsoft.com/office/drawing/2014/main" id="{EAD5B17C-D8C6-4523-CA55-00E705D01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8896" y="5907088"/>
                <a:ext cx="180861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24</a:t>
                </a:r>
                <a:endPara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:a16="http://schemas.microsoft.com/office/drawing/2014/main" id="{5B25FCF5-3DCA-9CB4-926B-A6008E70B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123" y="5907088"/>
                <a:ext cx="90432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0" name="Rectangle 27">
                <a:extLst>
                  <a:ext uri="{FF2B5EF4-FFF2-40B4-BE49-F238E27FC236}">
                    <a16:creationId xmlns:a16="http://schemas.microsoft.com/office/drawing/2014/main" id="{9E689C4C-BACA-DD9B-0190-F1C429056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623" y="5907088"/>
                <a:ext cx="90432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1" name="Rectangle 28">
                <a:extLst>
                  <a:ext uri="{FF2B5EF4-FFF2-40B4-BE49-F238E27FC236}">
                    <a16:creationId xmlns:a16="http://schemas.microsoft.com/office/drawing/2014/main" id="{1FE8F5D6-0EE8-332A-3AC2-3E351C714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9711" y="5907088"/>
                <a:ext cx="90432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</a:t>
                </a:r>
                <a:endPara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2" name="Rectangle 29">
                <a:extLst>
                  <a:ext uri="{FF2B5EF4-FFF2-40B4-BE49-F238E27FC236}">
                    <a16:creationId xmlns:a16="http://schemas.microsoft.com/office/drawing/2014/main" id="{F0BD8911-F6C5-FA10-8AC7-51EE3CE67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1211" y="5907088"/>
                <a:ext cx="90432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</a:t>
                </a:r>
                <a:endPara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3" name="Rectangle 30">
                <a:extLst>
                  <a:ext uri="{FF2B5EF4-FFF2-40B4-BE49-F238E27FC236}">
                    <a16:creationId xmlns:a16="http://schemas.microsoft.com/office/drawing/2014/main" id="{45260903-7C7D-1007-5299-17111DFB8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9876" y="5907088"/>
                <a:ext cx="180861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</a:t>
                </a:r>
                <a:endPara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4" name="Rectangle 31">
                <a:extLst>
                  <a:ext uri="{FF2B5EF4-FFF2-40B4-BE49-F238E27FC236}">
                    <a16:creationId xmlns:a16="http://schemas.microsoft.com/office/drawing/2014/main" id="{2180D79A-5A63-54F5-A783-E09D752B0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2965" y="5907088"/>
                <a:ext cx="180861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12</a:t>
                </a:r>
                <a:endPara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5" name="Rectangle 32">
                <a:extLst>
                  <a:ext uri="{FF2B5EF4-FFF2-40B4-BE49-F238E27FC236}">
                    <a16:creationId xmlns:a16="http://schemas.microsoft.com/office/drawing/2014/main" id="{DFBD8151-D0C8-DE87-95B7-3313884A1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9373" y="5907088"/>
                <a:ext cx="90432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6" name="Rectangle 33">
                <a:extLst>
                  <a:ext uri="{FF2B5EF4-FFF2-40B4-BE49-F238E27FC236}">
                    <a16:creationId xmlns:a16="http://schemas.microsoft.com/office/drawing/2014/main" id="{0EF922D0-5F7F-4854-CB7B-D4B1B89CC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5255" y="6154738"/>
                <a:ext cx="506856" cy="250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Hours</a:t>
                </a:r>
                <a:endPara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7" name="Rectangle 34">
                <a:extLst>
                  <a:ext uri="{FF2B5EF4-FFF2-40B4-BE49-F238E27FC236}">
                    <a16:creationId xmlns:a16="http://schemas.microsoft.com/office/drawing/2014/main" id="{917A2783-B18A-99CA-91C4-B7D4D0D30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3103" y="1983423"/>
                <a:ext cx="361724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4000</a:t>
                </a:r>
                <a:endPara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8" name="Rectangle 35">
                <a:extLst>
                  <a:ext uri="{FF2B5EF4-FFF2-40B4-BE49-F238E27FC236}">
                    <a16:creationId xmlns:a16="http://schemas.microsoft.com/office/drawing/2014/main" id="{F3A60CA4-0ABA-8D08-BDAD-4B1AD0D09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3103" y="2448561"/>
                <a:ext cx="361724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3500</a:t>
                </a:r>
                <a:endPara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9" name="Rectangle 36">
                <a:extLst>
                  <a:ext uri="{FF2B5EF4-FFF2-40B4-BE49-F238E27FC236}">
                    <a16:creationId xmlns:a16="http://schemas.microsoft.com/office/drawing/2014/main" id="{50C505AF-C740-D8DE-8B10-BE6311654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3103" y="2913698"/>
                <a:ext cx="361724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3000</a:t>
                </a:r>
                <a:endPara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0" name="Rectangle 37">
                <a:extLst>
                  <a:ext uri="{FF2B5EF4-FFF2-40B4-BE49-F238E27FC236}">
                    <a16:creationId xmlns:a16="http://schemas.microsoft.com/office/drawing/2014/main" id="{6D9CD885-CDA3-3214-E593-AB365823B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3103" y="3378836"/>
                <a:ext cx="361724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2500</a:t>
                </a:r>
                <a:endPara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" name="Rectangle 38">
                <a:extLst>
                  <a:ext uri="{FF2B5EF4-FFF2-40B4-BE49-F238E27FC236}">
                    <a16:creationId xmlns:a16="http://schemas.microsoft.com/office/drawing/2014/main" id="{CEC5D6F7-A9FE-0B2F-CCE7-2FFEE39D0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3103" y="3843973"/>
                <a:ext cx="361724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2000</a:t>
                </a:r>
                <a:endPara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2" name="Rectangle 39">
                <a:extLst>
                  <a:ext uri="{FF2B5EF4-FFF2-40B4-BE49-F238E27FC236}">
                    <a16:creationId xmlns:a16="http://schemas.microsoft.com/office/drawing/2014/main" id="{95F9E85C-C87B-7E06-B387-C2A784C54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3103" y="4309111"/>
                <a:ext cx="361724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1500</a:t>
                </a:r>
                <a:endPara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3" name="Rectangle 40">
                <a:extLst>
                  <a:ext uri="{FF2B5EF4-FFF2-40B4-BE49-F238E27FC236}">
                    <a16:creationId xmlns:a16="http://schemas.microsoft.com/office/drawing/2014/main" id="{31B50B48-A799-D94A-D339-5B85A46FA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3103" y="4772661"/>
                <a:ext cx="361724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1000</a:t>
                </a:r>
                <a:endPara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4" name="Rectangle 41">
                <a:extLst>
                  <a:ext uri="{FF2B5EF4-FFF2-40B4-BE49-F238E27FC236}">
                    <a16:creationId xmlns:a16="http://schemas.microsoft.com/office/drawing/2014/main" id="{F4E84AE3-0711-4FA1-A614-544E9E663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48" y="5237798"/>
                <a:ext cx="271293" cy="21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500</a:t>
                </a:r>
                <a:endPara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7" name="Freeform 44">
                <a:extLst>
                  <a:ext uri="{FF2B5EF4-FFF2-40B4-BE49-F238E27FC236}">
                    <a16:creationId xmlns:a16="http://schemas.microsoft.com/office/drawing/2014/main" id="{522FBA02-60EE-BCF1-0D8B-A0EC04CAC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2663" y="5491163"/>
                <a:ext cx="68263" cy="0"/>
              </a:xfrm>
              <a:custGeom>
                <a:avLst/>
                <a:gdLst>
                  <a:gd name="T0" fmla="*/ 43 w 43"/>
                  <a:gd name="T1" fmla="*/ 22 w 43"/>
                  <a:gd name="T2" fmla="*/ 0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43" y="0"/>
                    </a:move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" name="Line 45">
                <a:extLst>
                  <a:ext uri="{FF2B5EF4-FFF2-40B4-BE49-F238E27FC236}">
                    <a16:creationId xmlns:a16="http://schemas.microsoft.com/office/drawing/2014/main" id="{D50D6E03-6858-579F-075E-BCB93FDE79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67588" y="5491163"/>
                <a:ext cx="0" cy="274638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" name="Line 46">
                <a:extLst>
                  <a:ext uri="{FF2B5EF4-FFF2-40B4-BE49-F238E27FC236}">
                    <a16:creationId xmlns:a16="http://schemas.microsoft.com/office/drawing/2014/main" id="{AE07D02B-5994-4DC8-1118-1EAA4F9EB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22713" y="3756026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" name="Line 47">
                <a:extLst>
                  <a:ext uri="{FF2B5EF4-FFF2-40B4-BE49-F238E27FC236}">
                    <a16:creationId xmlns:a16="http://schemas.microsoft.com/office/drawing/2014/main" id="{0B16A59E-6849-2DBB-1BAD-4765880D2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9375" y="3756026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" name="Line 48">
                <a:extLst>
                  <a:ext uri="{FF2B5EF4-FFF2-40B4-BE49-F238E27FC236}">
                    <a16:creationId xmlns:a16="http://schemas.microsoft.com/office/drawing/2014/main" id="{4C6FBD32-9C9F-AD74-B094-65439EAA1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44863" y="3328988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" name="Line 49">
                <a:extLst>
                  <a:ext uri="{FF2B5EF4-FFF2-40B4-BE49-F238E27FC236}">
                    <a16:creationId xmlns:a16="http://schemas.microsoft.com/office/drawing/2014/main" id="{0D1637AD-23F4-C7FE-F244-A7BEAD862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9938" y="3328988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286BABDC-2C43-203E-79C5-DDEA0BFD0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2463" y="4083051"/>
                <a:ext cx="68263" cy="0"/>
              </a:xfrm>
              <a:custGeom>
                <a:avLst/>
                <a:gdLst>
                  <a:gd name="T0" fmla="*/ 43 w 43"/>
                  <a:gd name="T1" fmla="*/ 21 w 43"/>
                  <a:gd name="T2" fmla="*/ 0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43" y="0"/>
                    </a:move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" name="Line 51">
                <a:extLst>
                  <a:ext uri="{FF2B5EF4-FFF2-40B4-BE49-F238E27FC236}">
                    <a16:creationId xmlns:a16="http://schemas.microsoft.com/office/drawing/2014/main" id="{F18FD6A7-BDDE-1064-3C4D-7B9819386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64125" y="4514851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" name="Line 52">
                <a:extLst>
                  <a:ext uri="{FF2B5EF4-FFF2-40B4-BE49-F238E27FC236}">
                    <a16:creationId xmlns:a16="http://schemas.microsoft.com/office/drawing/2014/main" id="{B0E66011-AD93-B0E4-9E47-2B9ECA31A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30788" y="4514851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" name="Line 53">
                <a:extLst>
                  <a:ext uri="{FF2B5EF4-FFF2-40B4-BE49-F238E27FC236}">
                    <a16:creationId xmlns:a16="http://schemas.microsoft.com/office/drawing/2014/main" id="{56EC5A23-2C35-CBAE-3D50-2536D0897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71775" y="3175001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" name="Line 54">
                <a:extLst>
                  <a:ext uri="{FF2B5EF4-FFF2-40B4-BE49-F238E27FC236}">
                    <a16:creationId xmlns:a16="http://schemas.microsoft.com/office/drawing/2014/main" id="{266DF463-DBDF-EB26-2042-77DF0A02F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36850" y="3175001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" name="Freeform 55">
                <a:extLst>
                  <a:ext uri="{FF2B5EF4-FFF2-40B4-BE49-F238E27FC236}">
                    <a16:creationId xmlns:a16="http://schemas.microsoft.com/office/drawing/2014/main" id="{4138D38A-A409-D213-DDA2-68EC4049A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750" y="3359151"/>
                <a:ext cx="66675" cy="0"/>
              </a:xfrm>
              <a:custGeom>
                <a:avLst/>
                <a:gdLst>
                  <a:gd name="T0" fmla="*/ 42 w 42"/>
                  <a:gd name="T1" fmla="*/ 21 w 42"/>
                  <a:gd name="T2" fmla="*/ 0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2">
                    <a:moveTo>
                      <a:pt x="42" y="0"/>
                    </a:move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" name="Freeform 56">
                <a:extLst>
                  <a:ext uri="{FF2B5EF4-FFF2-40B4-BE49-F238E27FC236}">
                    <a16:creationId xmlns:a16="http://schemas.microsoft.com/office/drawing/2014/main" id="{CB1E5A8B-55DE-938E-C5D7-DBC122EEF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850" y="4913313"/>
                <a:ext cx="68263" cy="0"/>
              </a:xfrm>
              <a:custGeom>
                <a:avLst/>
                <a:gdLst>
                  <a:gd name="T0" fmla="*/ 43 w 43"/>
                  <a:gd name="T1" fmla="*/ 22 w 43"/>
                  <a:gd name="T2" fmla="*/ 0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43" y="0"/>
                    </a:move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" name="Line 57">
                <a:extLst>
                  <a:ext uri="{FF2B5EF4-FFF2-40B4-BE49-F238E27FC236}">
                    <a16:creationId xmlns:a16="http://schemas.microsoft.com/office/drawing/2014/main" id="{E8FFAECA-92CE-A8FA-E82C-5567B0F70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8088" y="5145088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" name="Line 58">
                <a:extLst>
                  <a:ext uri="{FF2B5EF4-FFF2-40B4-BE49-F238E27FC236}">
                    <a16:creationId xmlns:a16="http://schemas.microsoft.com/office/drawing/2014/main" id="{E0E247F0-78AE-3409-14EF-C6CC2C48E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4750" y="5145088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" name="Freeform 59">
                <a:extLst>
                  <a:ext uri="{FF2B5EF4-FFF2-40B4-BE49-F238E27FC236}">
                    <a16:creationId xmlns:a16="http://schemas.microsoft.com/office/drawing/2014/main" id="{9E1520CB-EA4F-FDD4-9E1A-67E04EE24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000" y="5518151"/>
                <a:ext cx="66675" cy="0"/>
              </a:xfrm>
              <a:custGeom>
                <a:avLst/>
                <a:gdLst>
                  <a:gd name="T0" fmla="*/ 42 w 42"/>
                  <a:gd name="T1" fmla="*/ 21 w 42"/>
                  <a:gd name="T2" fmla="*/ 0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2">
                    <a:moveTo>
                      <a:pt x="42" y="0"/>
                    </a:move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133" name="Groupe 132">
                <a:extLst>
                  <a:ext uri="{FF2B5EF4-FFF2-40B4-BE49-F238E27FC236}">
                    <a16:creationId xmlns:a16="http://schemas.microsoft.com/office/drawing/2014/main" id="{C20C12BE-AB01-C889-D445-42084A23C059}"/>
                  </a:ext>
                </a:extLst>
              </p:cNvPr>
              <p:cNvGrpSpPr/>
              <p:nvPr/>
            </p:nvGrpSpPr>
            <p:grpSpPr>
              <a:xfrm>
                <a:off x="1846263" y="2076451"/>
                <a:ext cx="5667375" cy="3806825"/>
                <a:chOff x="1846263" y="2076451"/>
                <a:chExt cx="5667375" cy="3806825"/>
              </a:xfrm>
            </p:grpSpPr>
            <p:sp>
              <p:nvSpPr>
                <p:cNvPr id="8" name="Line 5">
                  <a:extLst>
                    <a:ext uri="{FF2B5EF4-FFF2-40B4-BE49-F238E27FC236}">
                      <a16:creationId xmlns:a16="http://schemas.microsoft.com/office/drawing/2014/main" id="{FABF0B7D-1DAD-7C14-ABEF-1967729311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46263" y="2541588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" name="Freeform 6">
                  <a:extLst>
                    <a:ext uri="{FF2B5EF4-FFF2-40B4-BE49-F238E27FC236}">
                      <a16:creationId xmlns:a16="http://schemas.microsoft.com/office/drawing/2014/main" id="{7D3C938D-D3C7-D3A5-01C9-105188C41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9925" y="2076451"/>
                  <a:ext cx="5573713" cy="3724275"/>
                </a:xfrm>
                <a:custGeom>
                  <a:avLst/>
                  <a:gdLst>
                    <a:gd name="T0" fmla="*/ 3511 w 3511"/>
                    <a:gd name="T1" fmla="*/ 2346 h 2346"/>
                    <a:gd name="T2" fmla="*/ 2289 w 3511"/>
                    <a:gd name="T3" fmla="*/ 2346 h 2346"/>
                    <a:gd name="T4" fmla="*/ 1928 w 3511"/>
                    <a:gd name="T5" fmla="*/ 2346 h 2346"/>
                    <a:gd name="T6" fmla="*/ 1568 w 3511"/>
                    <a:gd name="T7" fmla="*/ 2346 h 2346"/>
                    <a:gd name="T8" fmla="*/ 1207 w 3511"/>
                    <a:gd name="T9" fmla="*/ 2346 h 2346"/>
                    <a:gd name="T10" fmla="*/ 847 w 3511"/>
                    <a:gd name="T11" fmla="*/ 2346 h 2346"/>
                    <a:gd name="T12" fmla="*/ 486 w 3511"/>
                    <a:gd name="T13" fmla="*/ 2346 h 2346"/>
                    <a:gd name="T14" fmla="*/ 306 w 3511"/>
                    <a:gd name="T15" fmla="*/ 2346 h 2346"/>
                    <a:gd name="T16" fmla="*/ 126 w 3511"/>
                    <a:gd name="T17" fmla="*/ 2346 h 2346"/>
                    <a:gd name="T18" fmla="*/ 0 w 3511"/>
                    <a:gd name="T19" fmla="*/ 2346 h 2346"/>
                    <a:gd name="T20" fmla="*/ 0 w 3511"/>
                    <a:gd name="T21" fmla="*/ 2343 h 2346"/>
                    <a:gd name="T22" fmla="*/ 0 w 3511"/>
                    <a:gd name="T23" fmla="*/ 2050 h 2346"/>
                    <a:gd name="T24" fmla="*/ 0 w 3511"/>
                    <a:gd name="T25" fmla="*/ 1757 h 2346"/>
                    <a:gd name="T26" fmla="*/ 0 w 3511"/>
                    <a:gd name="T27" fmla="*/ 1464 h 2346"/>
                    <a:gd name="T28" fmla="*/ 0 w 3511"/>
                    <a:gd name="T29" fmla="*/ 1171 h 2346"/>
                    <a:gd name="T30" fmla="*/ 0 w 3511"/>
                    <a:gd name="T31" fmla="*/ 879 h 2346"/>
                    <a:gd name="T32" fmla="*/ 0 w 3511"/>
                    <a:gd name="T33" fmla="*/ 586 h 2346"/>
                    <a:gd name="T34" fmla="*/ 0 w 3511"/>
                    <a:gd name="T35" fmla="*/ 293 h 2346"/>
                    <a:gd name="T36" fmla="*/ 0 w 3511"/>
                    <a:gd name="T37" fmla="*/ 0 h 2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11" h="2346">
                      <a:moveTo>
                        <a:pt x="3511" y="2346"/>
                      </a:moveTo>
                      <a:lnTo>
                        <a:pt x="2289" y="2346"/>
                      </a:lnTo>
                      <a:lnTo>
                        <a:pt x="1928" y="2346"/>
                      </a:lnTo>
                      <a:lnTo>
                        <a:pt x="1568" y="2346"/>
                      </a:lnTo>
                      <a:lnTo>
                        <a:pt x="1207" y="2346"/>
                      </a:lnTo>
                      <a:lnTo>
                        <a:pt x="847" y="2346"/>
                      </a:lnTo>
                      <a:lnTo>
                        <a:pt x="486" y="2346"/>
                      </a:lnTo>
                      <a:lnTo>
                        <a:pt x="306" y="2346"/>
                      </a:lnTo>
                      <a:lnTo>
                        <a:pt x="126" y="2346"/>
                      </a:lnTo>
                      <a:lnTo>
                        <a:pt x="0" y="2346"/>
                      </a:lnTo>
                      <a:lnTo>
                        <a:pt x="0" y="2343"/>
                      </a:lnTo>
                      <a:lnTo>
                        <a:pt x="0" y="2050"/>
                      </a:lnTo>
                      <a:lnTo>
                        <a:pt x="0" y="1757"/>
                      </a:lnTo>
                      <a:lnTo>
                        <a:pt x="0" y="1464"/>
                      </a:lnTo>
                      <a:lnTo>
                        <a:pt x="0" y="1171"/>
                      </a:lnTo>
                      <a:lnTo>
                        <a:pt x="0" y="879"/>
                      </a:lnTo>
                      <a:lnTo>
                        <a:pt x="0" y="586"/>
                      </a:lnTo>
                      <a:lnTo>
                        <a:pt x="0" y="29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0" name="Line 7">
                  <a:extLst>
                    <a:ext uri="{FF2B5EF4-FFF2-40B4-BE49-F238E27FC236}">
                      <a16:creationId xmlns:a16="http://schemas.microsoft.com/office/drawing/2014/main" id="{466E37EB-711D-5903-F442-25D0912F38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46263" y="2076451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1" name="Line 8">
                  <a:extLst>
                    <a:ext uri="{FF2B5EF4-FFF2-40B4-BE49-F238E27FC236}">
                      <a16:creationId xmlns:a16="http://schemas.microsoft.com/office/drawing/2014/main" id="{9823480F-616D-AA8D-F7CF-D10C87E756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46263" y="3471863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2" name="Line 9">
                  <a:extLst>
                    <a:ext uri="{FF2B5EF4-FFF2-40B4-BE49-F238E27FC236}">
                      <a16:creationId xmlns:a16="http://schemas.microsoft.com/office/drawing/2014/main" id="{2E6A8CD4-F5CD-9A39-4F6C-D17548D58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46263" y="3006726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3" name="Line 10">
                  <a:extLst>
                    <a:ext uri="{FF2B5EF4-FFF2-40B4-BE49-F238E27FC236}">
                      <a16:creationId xmlns:a16="http://schemas.microsoft.com/office/drawing/2014/main" id="{5BB34410-A678-4128-A3B6-7A1AAD324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46263" y="4400551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" name="Line 11">
                  <a:extLst>
                    <a:ext uri="{FF2B5EF4-FFF2-40B4-BE49-F238E27FC236}">
                      <a16:creationId xmlns:a16="http://schemas.microsoft.com/office/drawing/2014/main" id="{FA55D004-EE2D-2F7F-C67F-ACFB208D9B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46263" y="3935413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5" name="Line 12">
                  <a:extLst>
                    <a:ext uri="{FF2B5EF4-FFF2-40B4-BE49-F238E27FC236}">
                      <a16:creationId xmlns:a16="http://schemas.microsoft.com/office/drawing/2014/main" id="{BCB1463D-4D61-3879-1E73-4B9325EF40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46263" y="5330826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6" name="Line 13">
                  <a:extLst>
                    <a:ext uri="{FF2B5EF4-FFF2-40B4-BE49-F238E27FC236}">
                      <a16:creationId xmlns:a16="http://schemas.microsoft.com/office/drawing/2014/main" id="{2C767939-CA18-A8B3-7F48-18C0CA564C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46263" y="4865688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7" name="Line 14">
                  <a:extLst>
                    <a:ext uri="{FF2B5EF4-FFF2-40B4-BE49-F238E27FC236}">
                      <a16:creationId xmlns:a16="http://schemas.microsoft.com/office/drawing/2014/main" id="{152BB57B-2BB7-86B5-D7B4-71951267C7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46263" y="5795963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8" name="Line 15">
                  <a:extLst>
                    <a:ext uri="{FF2B5EF4-FFF2-40B4-BE49-F238E27FC236}">
                      <a16:creationId xmlns:a16="http://schemas.microsoft.com/office/drawing/2014/main" id="{916CB3AD-2C14-C6C2-B0DE-5C6D293927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39950" y="5800726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9" name="Line 16">
                  <a:extLst>
                    <a:ext uri="{FF2B5EF4-FFF2-40B4-BE49-F238E27FC236}">
                      <a16:creationId xmlns:a16="http://schemas.microsoft.com/office/drawing/2014/main" id="{46536B01-E2D5-FD8F-3DE6-7312721C8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25700" y="5800726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0" name="Line 17">
                  <a:extLst>
                    <a:ext uri="{FF2B5EF4-FFF2-40B4-BE49-F238E27FC236}">
                      <a16:creationId xmlns:a16="http://schemas.microsoft.com/office/drawing/2014/main" id="{16834645-E213-1FAA-4DB1-3D57A00200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11450" y="5800726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1" name="Line 18">
                  <a:extLst>
                    <a:ext uri="{FF2B5EF4-FFF2-40B4-BE49-F238E27FC236}">
                      <a16:creationId xmlns:a16="http://schemas.microsoft.com/office/drawing/2014/main" id="{E35BE808-522E-D2B6-2C4E-A238828811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00625" y="5800726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" name="Line 19">
                  <a:extLst>
                    <a:ext uri="{FF2B5EF4-FFF2-40B4-BE49-F238E27FC236}">
                      <a16:creationId xmlns:a16="http://schemas.microsoft.com/office/drawing/2014/main" id="{8C4A246C-B806-3DDA-0BE1-56F1326F9C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73713" y="5800726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3" name="Line 20">
                  <a:extLst>
                    <a:ext uri="{FF2B5EF4-FFF2-40B4-BE49-F238E27FC236}">
                      <a16:creationId xmlns:a16="http://schemas.microsoft.com/office/drawing/2014/main" id="{EE5443F9-555B-75B1-B570-DEA4927C69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84538" y="5800726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4" name="Line 21">
                  <a:extLst>
                    <a:ext uri="{FF2B5EF4-FFF2-40B4-BE49-F238E27FC236}">
                      <a16:creationId xmlns:a16="http://schemas.microsoft.com/office/drawing/2014/main" id="{72B362BF-FC91-D096-4A32-A20E3C31CA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29125" y="5800726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5" name="Line 22">
                  <a:extLst>
                    <a:ext uri="{FF2B5EF4-FFF2-40B4-BE49-F238E27FC236}">
                      <a16:creationId xmlns:a16="http://schemas.microsoft.com/office/drawing/2014/main" id="{6288AB3B-F2EA-241B-088B-EF161E4832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56038" y="5800726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7" name="Line 24">
                  <a:extLst>
                    <a:ext uri="{FF2B5EF4-FFF2-40B4-BE49-F238E27FC236}">
                      <a16:creationId xmlns:a16="http://schemas.microsoft.com/office/drawing/2014/main" id="{57794C9E-A6D8-6D6A-1258-5BDAD848A1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10438" y="5800726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3" name="Line 60">
                  <a:extLst>
                    <a:ext uri="{FF2B5EF4-FFF2-40B4-BE49-F238E27FC236}">
                      <a16:creationId xmlns:a16="http://schemas.microsoft.com/office/drawing/2014/main" id="{BFC4A4B1-D9F7-A26F-A582-3602B5F567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2338" y="5772151"/>
                  <a:ext cx="33338" cy="0"/>
                </a:xfrm>
                <a:prstGeom prst="line">
                  <a:avLst/>
                </a:prstGeom>
                <a:noFill/>
                <a:ln w="9525">
                  <a:solidFill>
                    <a:srgbClr val="0066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4" name="Line 61">
                  <a:extLst>
                    <a:ext uri="{FF2B5EF4-FFF2-40B4-BE49-F238E27FC236}">
                      <a16:creationId xmlns:a16="http://schemas.microsoft.com/office/drawing/2014/main" id="{EBF84C43-4852-7422-695F-4C5E760653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59000" y="5772151"/>
                  <a:ext cx="33338" cy="0"/>
                </a:xfrm>
                <a:prstGeom prst="line">
                  <a:avLst/>
                </a:prstGeom>
                <a:noFill/>
                <a:ln w="9525">
                  <a:solidFill>
                    <a:srgbClr val="0066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65" name="Line 62">
                <a:extLst>
                  <a:ext uri="{FF2B5EF4-FFF2-40B4-BE49-F238E27FC236}">
                    <a16:creationId xmlns:a16="http://schemas.microsoft.com/office/drawing/2014/main" id="{03853051-603E-08CA-1082-5613B2F90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2338" y="5518151"/>
                <a:ext cx="0" cy="25400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" name="Line 63">
                <a:extLst>
                  <a:ext uri="{FF2B5EF4-FFF2-40B4-BE49-F238E27FC236}">
                    <a16:creationId xmlns:a16="http://schemas.microsoft.com/office/drawing/2014/main" id="{BDC29DF2-4B21-F91A-388E-E8AC95AB7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40388" y="5561013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" name="Line 64">
                <a:extLst>
                  <a:ext uri="{FF2B5EF4-FFF2-40B4-BE49-F238E27FC236}">
                    <a16:creationId xmlns:a16="http://schemas.microsoft.com/office/drawing/2014/main" id="{DEFFEC6B-F1BC-63F3-A48D-F6886B5B1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05463" y="5561013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" name="Freeform 65">
                <a:extLst>
                  <a:ext uri="{FF2B5EF4-FFF2-40B4-BE49-F238E27FC236}">
                    <a16:creationId xmlns:a16="http://schemas.microsoft.com/office/drawing/2014/main" id="{D0841CEA-C778-27AE-653B-7A83F0E5B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5463" y="4754563"/>
                <a:ext cx="68263" cy="0"/>
              </a:xfrm>
              <a:custGeom>
                <a:avLst/>
                <a:gdLst>
                  <a:gd name="T0" fmla="*/ 43 w 43"/>
                  <a:gd name="T1" fmla="*/ 22 w 43"/>
                  <a:gd name="T2" fmla="*/ 0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43" y="0"/>
                    </a:move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" name="Line 66">
                <a:extLst>
                  <a:ext uri="{FF2B5EF4-FFF2-40B4-BE49-F238E27FC236}">
                    <a16:creationId xmlns:a16="http://schemas.microsoft.com/office/drawing/2014/main" id="{AD9C3909-9A9E-4245-721B-621EB3478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40388" y="4754563"/>
                <a:ext cx="0" cy="80645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" name="Freeform 67">
                <a:extLst>
                  <a:ext uri="{FF2B5EF4-FFF2-40B4-BE49-F238E27FC236}">
                    <a16:creationId xmlns:a16="http://schemas.microsoft.com/office/drawing/2014/main" id="{4BBE826E-B0AC-0F33-F7C1-F371DF662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788" y="5416551"/>
                <a:ext cx="66675" cy="0"/>
              </a:xfrm>
              <a:custGeom>
                <a:avLst/>
                <a:gdLst>
                  <a:gd name="T0" fmla="*/ 42 w 42"/>
                  <a:gd name="T1" fmla="*/ 21 w 42"/>
                  <a:gd name="T2" fmla="*/ 0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2">
                    <a:moveTo>
                      <a:pt x="42" y="0"/>
                    </a:move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" name="Freeform 68">
                <a:extLst>
                  <a:ext uri="{FF2B5EF4-FFF2-40B4-BE49-F238E27FC236}">
                    <a16:creationId xmlns:a16="http://schemas.microsoft.com/office/drawing/2014/main" id="{EADCEF70-7E74-737C-49F0-D03DE90F5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2463" y="5280026"/>
                <a:ext cx="68263" cy="0"/>
              </a:xfrm>
              <a:custGeom>
                <a:avLst/>
                <a:gdLst>
                  <a:gd name="T0" fmla="*/ 43 w 43"/>
                  <a:gd name="T1" fmla="*/ 21 w 43"/>
                  <a:gd name="T2" fmla="*/ 0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43" y="0"/>
                    </a:move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" name="Line 69">
                <a:extLst>
                  <a:ext uri="{FF2B5EF4-FFF2-40B4-BE49-F238E27FC236}">
                    <a16:creationId xmlns:a16="http://schemas.microsoft.com/office/drawing/2014/main" id="{E649541E-9576-F9A3-16B5-D84A5E6D9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22713" y="5070476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" name="Line 70">
                <a:extLst>
                  <a:ext uri="{FF2B5EF4-FFF2-40B4-BE49-F238E27FC236}">
                    <a16:creationId xmlns:a16="http://schemas.microsoft.com/office/drawing/2014/main" id="{F457C5BB-E8D0-F808-DA0F-DC26F492F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9375" y="5070476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DC1050DD-BE65-D74B-44DC-6AA654958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938" y="4857751"/>
                <a:ext cx="68263" cy="0"/>
              </a:xfrm>
              <a:custGeom>
                <a:avLst/>
                <a:gdLst>
                  <a:gd name="T0" fmla="*/ 43 w 43"/>
                  <a:gd name="T1" fmla="*/ 22 w 43"/>
                  <a:gd name="T2" fmla="*/ 0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43" y="0"/>
                    </a:move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" name="Line 72">
                <a:extLst>
                  <a:ext uri="{FF2B5EF4-FFF2-40B4-BE49-F238E27FC236}">
                    <a16:creationId xmlns:a16="http://schemas.microsoft.com/office/drawing/2014/main" id="{DA4B4F09-6E80-7B18-19AF-640C8D45E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8088" y="3359151"/>
                <a:ext cx="0" cy="1785938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" name="Line 73">
                <a:extLst>
                  <a:ext uri="{FF2B5EF4-FFF2-40B4-BE49-F238E27FC236}">
                    <a16:creationId xmlns:a16="http://schemas.microsoft.com/office/drawing/2014/main" id="{62B3E41A-ABF2-F44E-9573-1D3CDC7CF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1775" y="3175001"/>
                <a:ext cx="0" cy="1738313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" name="Line 74">
                <a:extLst>
                  <a:ext uri="{FF2B5EF4-FFF2-40B4-BE49-F238E27FC236}">
                    <a16:creationId xmlns:a16="http://schemas.microsoft.com/office/drawing/2014/main" id="{2DDC3A52-9A41-C0C2-F058-A8182A887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4863" y="3328988"/>
                <a:ext cx="0" cy="1528763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" name="Line 75">
                <a:extLst>
                  <a:ext uri="{FF2B5EF4-FFF2-40B4-BE49-F238E27FC236}">
                    <a16:creationId xmlns:a16="http://schemas.microsoft.com/office/drawing/2014/main" id="{D29C84BE-CE16-C892-436F-BE15E61AF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2713" y="3756026"/>
                <a:ext cx="0" cy="131445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" name="Line 76">
                <a:extLst>
                  <a:ext uri="{FF2B5EF4-FFF2-40B4-BE49-F238E27FC236}">
                    <a16:creationId xmlns:a16="http://schemas.microsoft.com/office/drawing/2014/main" id="{A142713A-DF05-1D96-00C6-604F8AF1C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5800" y="4083051"/>
                <a:ext cx="0" cy="1196975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" name="Line 77">
                <a:extLst>
                  <a:ext uri="{FF2B5EF4-FFF2-40B4-BE49-F238E27FC236}">
                    <a16:creationId xmlns:a16="http://schemas.microsoft.com/office/drawing/2014/main" id="{C63AAA4D-5EBE-3D6D-3AE2-FF7737E03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4125" y="4514851"/>
                <a:ext cx="0" cy="90170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" name="Line 78">
                <a:extLst>
                  <a:ext uri="{FF2B5EF4-FFF2-40B4-BE49-F238E27FC236}">
                    <a16:creationId xmlns:a16="http://schemas.microsoft.com/office/drawing/2014/main" id="{CAF085EE-85EC-C8FB-1B18-0CE3A1D2C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46438" y="2603501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" name="Line 79">
                <a:extLst>
                  <a:ext uri="{FF2B5EF4-FFF2-40B4-BE49-F238E27FC236}">
                    <a16:creationId xmlns:a16="http://schemas.microsoft.com/office/drawing/2014/main" id="{BB74A0EC-288A-9889-BFE8-682FEBA4C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79775" y="2603501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2CAEA7AC-8690-9370-569A-FB730D4B1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0" y="3087688"/>
                <a:ext cx="68263" cy="0"/>
              </a:xfrm>
              <a:custGeom>
                <a:avLst/>
                <a:gdLst>
                  <a:gd name="T0" fmla="*/ 43 w 43"/>
                  <a:gd name="T1" fmla="*/ 21 w 43"/>
                  <a:gd name="T2" fmla="*/ 0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43" y="0"/>
                    </a:move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A181BD4F-AFB9-E484-9B3C-8A82EDF70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550" y="3649663"/>
                <a:ext cx="68263" cy="0"/>
              </a:xfrm>
              <a:custGeom>
                <a:avLst/>
                <a:gdLst>
                  <a:gd name="T0" fmla="*/ 43 w 43"/>
                  <a:gd name="T1" fmla="*/ 21 w 43"/>
                  <a:gd name="T2" fmla="*/ 0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43" y="0"/>
                    </a:move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" name="Line 82">
                <a:extLst>
                  <a:ext uri="{FF2B5EF4-FFF2-40B4-BE49-F238E27FC236}">
                    <a16:creationId xmlns:a16="http://schemas.microsoft.com/office/drawing/2014/main" id="{4721CFDF-BC48-52DD-901F-5A47BE937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79775" y="4645026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" name="Line 83">
                <a:extLst>
                  <a:ext uri="{FF2B5EF4-FFF2-40B4-BE49-F238E27FC236}">
                    <a16:creationId xmlns:a16="http://schemas.microsoft.com/office/drawing/2014/main" id="{79AB2E8E-E4F9-15ED-0D74-0F930A5A9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46438" y="4645026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" name="Line 85">
                <a:extLst>
                  <a:ext uri="{FF2B5EF4-FFF2-40B4-BE49-F238E27FC236}">
                    <a16:creationId xmlns:a16="http://schemas.microsoft.com/office/drawing/2014/main" id="{84DE6715-3DA5-DD80-F5B7-620AD020B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9775" y="3629026"/>
                <a:ext cx="0" cy="101600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" name="Line 87">
                <a:extLst>
                  <a:ext uri="{FF2B5EF4-FFF2-40B4-BE49-F238E27FC236}">
                    <a16:creationId xmlns:a16="http://schemas.microsoft.com/office/drawing/2014/main" id="{C7D73303-D38E-5802-C9E1-27158967A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3888" y="3649663"/>
                <a:ext cx="0" cy="776288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" name="Line 88">
                <a:extLst>
                  <a:ext uri="{FF2B5EF4-FFF2-40B4-BE49-F238E27FC236}">
                    <a16:creationId xmlns:a16="http://schemas.microsoft.com/office/drawing/2014/main" id="{E3B3D43A-0226-07E0-D10B-6E20A09E3B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6038" y="3087688"/>
                <a:ext cx="0" cy="93980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2" name="Freeform 89">
                <a:extLst>
                  <a:ext uri="{FF2B5EF4-FFF2-40B4-BE49-F238E27FC236}">
                    <a16:creationId xmlns:a16="http://schemas.microsoft.com/office/drawing/2014/main" id="{04BA203E-78D9-F418-3EC8-25756C352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6813" y="4030663"/>
                <a:ext cx="66675" cy="0"/>
              </a:xfrm>
              <a:custGeom>
                <a:avLst/>
                <a:gdLst>
                  <a:gd name="T0" fmla="*/ 42 w 42"/>
                  <a:gd name="T1" fmla="*/ 21 w 42"/>
                  <a:gd name="T2" fmla="*/ 0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2">
                    <a:moveTo>
                      <a:pt x="42" y="0"/>
                    </a:move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3" name="Line 90">
                <a:extLst>
                  <a:ext uri="{FF2B5EF4-FFF2-40B4-BE49-F238E27FC236}">
                    <a16:creationId xmlns:a16="http://schemas.microsoft.com/office/drawing/2014/main" id="{5FC9EA2E-E647-0037-A80D-D87E86B16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0150" y="4030663"/>
                <a:ext cx="0" cy="688975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4" name="Freeform 91">
                <a:extLst>
                  <a:ext uri="{FF2B5EF4-FFF2-40B4-BE49-F238E27FC236}">
                    <a16:creationId xmlns:a16="http://schemas.microsoft.com/office/drawing/2014/main" id="{F06E9E46-C7A5-3B04-ECA3-384419B81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6725" y="4443413"/>
                <a:ext cx="68263" cy="0"/>
              </a:xfrm>
              <a:custGeom>
                <a:avLst/>
                <a:gdLst>
                  <a:gd name="T0" fmla="*/ 43 w 43"/>
                  <a:gd name="T1" fmla="*/ 21 w 43"/>
                  <a:gd name="T2" fmla="*/ 0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43" y="0"/>
                    </a:move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6" name="Line 93">
                <a:extLst>
                  <a:ext uri="{FF2B5EF4-FFF2-40B4-BE49-F238E27FC236}">
                    <a16:creationId xmlns:a16="http://schemas.microsoft.com/office/drawing/2014/main" id="{0D63DC8A-1A8E-87E4-3FA2-15FB0CA34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9775" y="2603501"/>
                <a:ext cx="0" cy="1025525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7" name="Line 94">
                <a:extLst>
                  <a:ext uri="{FF2B5EF4-FFF2-40B4-BE49-F238E27FC236}">
                    <a16:creationId xmlns:a16="http://schemas.microsoft.com/office/drawing/2014/main" id="{093DC74F-77F3-A1F1-0CB4-5194D4757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4938" y="2371726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" name="Line 95">
                <a:extLst>
                  <a:ext uri="{FF2B5EF4-FFF2-40B4-BE49-F238E27FC236}">
                    <a16:creationId xmlns:a16="http://schemas.microsoft.com/office/drawing/2014/main" id="{2EAFB2F9-538C-70CF-0B53-482585E64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09863" y="2371726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9" name="Line 96">
                <a:extLst>
                  <a:ext uri="{FF2B5EF4-FFF2-40B4-BE49-F238E27FC236}">
                    <a16:creationId xmlns:a16="http://schemas.microsoft.com/office/drawing/2014/main" id="{7E9FC388-8B74-BF0F-93A8-B98A54541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0775" y="2789238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0" name="Line 97">
                <a:extLst>
                  <a:ext uri="{FF2B5EF4-FFF2-40B4-BE49-F238E27FC236}">
                    <a16:creationId xmlns:a16="http://schemas.microsoft.com/office/drawing/2014/main" id="{666A2504-072A-D9F7-1BD9-448677364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4113" y="2789238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" name="Freeform 99">
                <a:extLst>
                  <a:ext uri="{FF2B5EF4-FFF2-40B4-BE49-F238E27FC236}">
                    <a16:creationId xmlns:a16="http://schemas.microsoft.com/office/drawing/2014/main" id="{1BDF16A6-C532-9F38-EB59-2E4E9FBCB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675" y="4706938"/>
                <a:ext cx="68263" cy="0"/>
              </a:xfrm>
              <a:custGeom>
                <a:avLst/>
                <a:gdLst>
                  <a:gd name="T0" fmla="*/ 43 w 43"/>
                  <a:gd name="T1" fmla="*/ 22 w 43"/>
                  <a:gd name="T2" fmla="*/ 0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43" y="0"/>
                    </a:move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" name="Line 100">
                <a:extLst>
                  <a:ext uri="{FF2B5EF4-FFF2-40B4-BE49-F238E27FC236}">
                    <a16:creationId xmlns:a16="http://schemas.microsoft.com/office/drawing/2014/main" id="{E5CA11DE-6ED9-3F2D-7D0E-6B1268050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09863" y="4497388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" name="Line 101">
                <a:extLst>
                  <a:ext uri="{FF2B5EF4-FFF2-40B4-BE49-F238E27FC236}">
                    <a16:creationId xmlns:a16="http://schemas.microsoft.com/office/drawing/2014/main" id="{A4D7CDFC-A114-EE6F-66B2-E3F85650A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4938" y="4497388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" name="Line 102">
                <a:extLst>
                  <a:ext uri="{FF2B5EF4-FFF2-40B4-BE49-F238E27FC236}">
                    <a16:creationId xmlns:a16="http://schemas.microsoft.com/office/drawing/2014/main" id="{B1AD369D-61CB-CE33-78DD-5BE507F1E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4113" y="4725988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" name="Line 103">
                <a:extLst>
                  <a:ext uri="{FF2B5EF4-FFF2-40B4-BE49-F238E27FC236}">
                    <a16:creationId xmlns:a16="http://schemas.microsoft.com/office/drawing/2014/main" id="{3C670058-CBF8-08B9-44B8-74E923894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0775" y="4725988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" name="Line 104">
                <a:extLst>
                  <a:ext uri="{FF2B5EF4-FFF2-40B4-BE49-F238E27FC236}">
                    <a16:creationId xmlns:a16="http://schemas.microsoft.com/office/drawing/2014/main" id="{5B6B49B7-5207-A247-9B14-2B0B66F7B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4113" y="3762376"/>
                <a:ext cx="0" cy="963613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" name="Line 105">
                <a:extLst>
                  <a:ext uri="{FF2B5EF4-FFF2-40B4-BE49-F238E27FC236}">
                    <a16:creationId xmlns:a16="http://schemas.microsoft.com/office/drawing/2014/main" id="{1E479181-992C-6FF2-E7A1-F7AB5F78C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9863" y="3444876"/>
                <a:ext cx="0" cy="1052513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" name="Line 106">
                <a:extLst>
                  <a:ext uri="{FF2B5EF4-FFF2-40B4-BE49-F238E27FC236}">
                    <a16:creationId xmlns:a16="http://schemas.microsoft.com/office/drawing/2014/main" id="{ADF693E9-3999-05E7-3884-CBD48A540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9863" y="2371726"/>
                <a:ext cx="0" cy="107315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" name="Line 107">
                <a:extLst>
                  <a:ext uri="{FF2B5EF4-FFF2-40B4-BE49-F238E27FC236}">
                    <a16:creationId xmlns:a16="http://schemas.microsoft.com/office/drawing/2014/main" id="{70197217-6D60-D67C-1165-CAE1893E5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4113" y="2789238"/>
                <a:ext cx="0" cy="973138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" name="Line 108">
                <a:extLst>
                  <a:ext uri="{FF2B5EF4-FFF2-40B4-BE49-F238E27FC236}">
                    <a16:creationId xmlns:a16="http://schemas.microsoft.com/office/drawing/2014/main" id="{80DBB00C-D118-7FCA-32CE-D2A5DBA1B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3600" y="5581651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" name="Line 109">
                <a:extLst>
                  <a:ext uri="{FF2B5EF4-FFF2-40B4-BE49-F238E27FC236}">
                    <a16:creationId xmlns:a16="http://schemas.microsoft.com/office/drawing/2014/main" id="{90EBB05C-E553-7C36-DC97-6A5F1FC9F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98675" y="5581651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" name="Line 110">
                <a:extLst>
                  <a:ext uri="{FF2B5EF4-FFF2-40B4-BE49-F238E27FC236}">
                    <a16:creationId xmlns:a16="http://schemas.microsoft.com/office/drawing/2014/main" id="{7F012768-302E-363F-C2D9-D944B3021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3600" y="5145088"/>
                <a:ext cx="0" cy="436563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" name="Line 111">
                <a:extLst>
                  <a:ext uri="{FF2B5EF4-FFF2-40B4-BE49-F238E27FC236}">
                    <a16:creationId xmlns:a16="http://schemas.microsoft.com/office/drawing/2014/main" id="{2DCE9D04-E044-EF6D-62DE-50611D08B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5511801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" name="Line 112">
                <a:extLst>
                  <a:ext uri="{FF2B5EF4-FFF2-40B4-BE49-F238E27FC236}">
                    <a16:creationId xmlns:a16="http://schemas.microsoft.com/office/drawing/2014/main" id="{EB26D67E-CCB5-9930-F6FE-2B9BE1945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46725" y="5511801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" name="Line 113">
                <a:extLst>
                  <a:ext uri="{FF2B5EF4-FFF2-40B4-BE49-F238E27FC236}">
                    <a16:creationId xmlns:a16="http://schemas.microsoft.com/office/drawing/2014/main" id="{A5E96CAA-C332-4CFD-1993-315B37D74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80063" y="4987926"/>
                <a:ext cx="0" cy="523875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" name="Line 114">
                <a:extLst>
                  <a:ext uri="{FF2B5EF4-FFF2-40B4-BE49-F238E27FC236}">
                    <a16:creationId xmlns:a16="http://schemas.microsoft.com/office/drawing/2014/main" id="{3DC39737-6BA0-74C1-572D-4F6D32014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0150" y="5416551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" name="Line 115">
                <a:extLst>
                  <a:ext uri="{FF2B5EF4-FFF2-40B4-BE49-F238E27FC236}">
                    <a16:creationId xmlns:a16="http://schemas.microsoft.com/office/drawing/2014/main" id="{4B8F6A69-5FCF-9A25-E513-908BDE46C0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76813" y="5416551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" name="Line 116">
                <a:extLst>
                  <a:ext uri="{FF2B5EF4-FFF2-40B4-BE49-F238E27FC236}">
                    <a16:creationId xmlns:a16="http://schemas.microsoft.com/office/drawing/2014/main" id="{DA08EA6F-7164-4874-761E-6C2382B3E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33888" y="5194301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" name="Line 117">
                <a:extLst>
                  <a:ext uri="{FF2B5EF4-FFF2-40B4-BE49-F238E27FC236}">
                    <a16:creationId xmlns:a16="http://schemas.microsoft.com/office/drawing/2014/main" id="{5E7CEAA5-343F-8E92-2802-742728971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00550" y="5194301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" name="Line 118">
                <a:extLst>
                  <a:ext uri="{FF2B5EF4-FFF2-40B4-BE49-F238E27FC236}">
                    <a16:creationId xmlns:a16="http://schemas.microsoft.com/office/drawing/2014/main" id="{A7D16952-E3A4-B1A5-4DB9-52B2CC6E2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56038" y="4975226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" name="Line 119">
                <a:extLst>
                  <a:ext uri="{FF2B5EF4-FFF2-40B4-BE49-F238E27FC236}">
                    <a16:creationId xmlns:a16="http://schemas.microsoft.com/office/drawing/2014/main" id="{F2347F0D-E7A7-424A-0BDF-356579B85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2700" y="4975226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" name="Line 120">
                <a:extLst>
                  <a:ext uri="{FF2B5EF4-FFF2-40B4-BE49-F238E27FC236}">
                    <a16:creationId xmlns:a16="http://schemas.microsoft.com/office/drawing/2014/main" id="{06F4C82B-F68D-C14C-1741-56B9D8D0E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3600" y="4706938"/>
                <a:ext cx="0" cy="43815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" name="Line 121">
                <a:extLst>
                  <a:ext uri="{FF2B5EF4-FFF2-40B4-BE49-F238E27FC236}">
                    <a16:creationId xmlns:a16="http://schemas.microsoft.com/office/drawing/2014/main" id="{6482C6CA-4794-114E-D3B7-3603EAF4D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6038" y="4027488"/>
                <a:ext cx="0" cy="947738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" name="Line 122">
                <a:extLst>
                  <a:ext uri="{FF2B5EF4-FFF2-40B4-BE49-F238E27FC236}">
                    <a16:creationId xmlns:a16="http://schemas.microsoft.com/office/drawing/2014/main" id="{60D28D3B-6D99-7AA8-C338-0DF06D609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33888" y="4425951"/>
                <a:ext cx="0" cy="76835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" name="Line 123">
                <a:extLst>
                  <a:ext uri="{FF2B5EF4-FFF2-40B4-BE49-F238E27FC236}">
                    <a16:creationId xmlns:a16="http://schemas.microsoft.com/office/drawing/2014/main" id="{0B421937-05BB-CCA3-A104-C2CA36B18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0063" y="4443413"/>
                <a:ext cx="0" cy="544513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" name="Line 127">
                <a:extLst>
                  <a:ext uri="{FF2B5EF4-FFF2-40B4-BE49-F238E27FC236}">
                    <a16:creationId xmlns:a16="http://schemas.microsoft.com/office/drawing/2014/main" id="{F9A09FD4-ECC6-4D1D-4B88-38BA2E0C0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10150" y="4719638"/>
                <a:ext cx="0" cy="696913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" name="Freeform 43">
                <a:extLst>
                  <a:ext uri="{FF2B5EF4-FFF2-40B4-BE49-F238E27FC236}">
                    <a16:creationId xmlns:a16="http://schemas.microsoft.com/office/drawing/2014/main" id="{658D9B63-83EE-82B5-09B7-A93CF4DF2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338" y="4046538"/>
                <a:ext cx="5175250" cy="1604963"/>
              </a:xfrm>
              <a:custGeom>
                <a:avLst/>
                <a:gdLst>
                  <a:gd name="T0" fmla="*/ 0 w 3260"/>
                  <a:gd name="T1" fmla="*/ 1011 h 1011"/>
                  <a:gd name="T2" fmla="*/ 180 w 3260"/>
                  <a:gd name="T3" fmla="*/ 128 h 1011"/>
                  <a:gd name="T4" fmla="*/ 365 w 3260"/>
                  <a:gd name="T5" fmla="*/ 0 h 1011"/>
                  <a:gd name="T6" fmla="*/ 726 w 3260"/>
                  <a:gd name="T7" fmla="*/ 33 h 1011"/>
                  <a:gd name="T8" fmla="*/ 1090 w 3260"/>
                  <a:gd name="T9" fmla="*/ 232 h 1011"/>
                  <a:gd name="T10" fmla="*/ 1451 w 3260"/>
                  <a:gd name="T11" fmla="*/ 402 h 1011"/>
                  <a:gd name="T12" fmla="*/ 1809 w 3260"/>
                  <a:gd name="T13" fmla="*/ 577 h 1011"/>
                  <a:gd name="T14" fmla="*/ 2172 w 3260"/>
                  <a:gd name="T15" fmla="*/ 697 h 1011"/>
                  <a:gd name="T16" fmla="*/ 3260 w 3260"/>
                  <a:gd name="T17" fmla="*/ 1000 h 1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0" h="1011">
                    <a:moveTo>
                      <a:pt x="0" y="1011"/>
                    </a:moveTo>
                    <a:lnTo>
                      <a:pt x="180" y="128"/>
                    </a:lnTo>
                    <a:lnTo>
                      <a:pt x="365" y="0"/>
                    </a:lnTo>
                    <a:lnTo>
                      <a:pt x="726" y="33"/>
                    </a:lnTo>
                    <a:lnTo>
                      <a:pt x="1090" y="232"/>
                    </a:lnTo>
                    <a:lnTo>
                      <a:pt x="1451" y="402"/>
                    </a:lnTo>
                    <a:lnTo>
                      <a:pt x="1809" y="577"/>
                    </a:lnTo>
                    <a:lnTo>
                      <a:pt x="2172" y="697"/>
                    </a:lnTo>
                    <a:lnTo>
                      <a:pt x="3260" y="1000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" name="Line 84">
                <a:extLst>
                  <a:ext uri="{FF2B5EF4-FFF2-40B4-BE49-F238E27FC236}">
                    <a16:creationId xmlns:a16="http://schemas.microsoft.com/office/drawing/2014/main" id="{16D21B77-4906-D6E6-8677-73287DDA2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56038" y="4027488"/>
                <a:ext cx="577850" cy="398463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" name="Line 86">
                <a:extLst>
                  <a:ext uri="{FF2B5EF4-FFF2-40B4-BE49-F238E27FC236}">
                    <a16:creationId xmlns:a16="http://schemas.microsoft.com/office/drawing/2014/main" id="{E2513D6C-E65D-7434-F7A2-381C9C2C1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79775" y="3629026"/>
                <a:ext cx="576263" cy="398463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" name="Line 92">
                <a:extLst>
                  <a:ext uri="{FF2B5EF4-FFF2-40B4-BE49-F238E27FC236}">
                    <a16:creationId xmlns:a16="http://schemas.microsoft.com/office/drawing/2014/main" id="{7D7E367F-A3CE-96D5-AE5A-C59EBE4BF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33888" y="4425951"/>
                <a:ext cx="576263" cy="2936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" name="Line 98">
                <a:extLst>
                  <a:ext uri="{FF2B5EF4-FFF2-40B4-BE49-F238E27FC236}">
                    <a16:creationId xmlns:a16="http://schemas.microsoft.com/office/drawing/2014/main" id="{ED775FDA-83F0-EE86-5FD9-933635672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4113" y="3444876"/>
                <a:ext cx="285750" cy="31750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" name="Line 124">
                <a:extLst>
                  <a:ext uri="{FF2B5EF4-FFF2-40B4-BE49-F238E27FC236}">
                    <a16:creationId xmlns:a16="http://schemas.microsoft.com/office/drawing/2014/main" id="{F98477EF-8524-371C-3989-A8F70D5ED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9863" y="3444876"/>
                <a:ext cx="569913" cy="18415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" name="Line 125">
                <a:extLst>
                  <a:ext uri="{FF2B5EF4-FFF2-40B4-BE49-F238E27FC236}">
                    <a16:creationId xmlns:a16="http://schemas.microsoft.com/office/drawing/2014/main" id="{38DCB1AD-6A62-686B-403C-BA62D57D9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3600" y="3762376"/>
                <a:ext cx="290513" cy="1382713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" name="Line 126">
                <a:extLst>
                  <a:ext uri="{FF2B5EF4-FFF2-40B4-BE49-F238E27FC236}">
                    <a16:creationId xmlns:a16="http://schemas.microsoft.com/office/drawing/2014/main" id="{8656D34A-F815-324C-E2C3-885D091E0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10150" y="4719638"/>
                <a:ext cx="569913" cy="2682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" name="Freeform 44">
                <a:extLst>
                  <a:ext uri="{FF2B5EF4-FFF2-40B4-BE49-F238E27FC236}">
                    <a16:creationId xmlns:a16="http://schemas.microsoft.com/office/drawing/2014/main" id="{6E1338E6-6F3A-E10A-BCB6-E46F949C0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2663" y="5765801"/>
                <a:ext cx="68263" cy="0"/>
              </a:xfrm>
              <a:custGeom>
                <a:avLst/>
                <a:gdLst>
                  <a:gd name="T0" fmla="*/ 43 w 43"/>
                  <a:gd name="T1" fmla="*/ 22 w 43"/>
                  <a:gd name="T2" fmla="*/ 0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">
                    <a:moveTo>
                      <a:pt x="43" y="0"/>
                    </a:move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" name="Rectangle 42">
                <a:extLst>
                  <a:ext uri="{FF2B5EF4-FFF2-40B4-BE49-F238E27FC236}">
                    <a16:creationId xmlns:a16="http://schemas.microsoft.com/office/drawing/2014/main" id="{E98593EA-C9AB-401F-257E-EA0A15210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809" y="5702936"/>
                <a:ext cx="90432" cy="214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373A235-7581-3E48-AD79-9F9C758368BF}"/>
                  </a:ext>
                </a:extLst>
              </p:cNvPr>
              <p:cNvSpPr txBox="1"/>
              <p:nvPr/>
            </p:nvSpPr>
            <p:spPr>
              <a:xfrm>
                <a:off x="4090669" y="5487043"/>
                <a:ext cx="3016324" cy="357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err="1"/>
                  <a:t>Ctrough</a:t>
                </a:r>
                <a:r>
                  <a:rPr lang="en-GB" sz="1400" dirty="0"/>
                  <a:t> &lt; 64 ng/ml: </a:t>
                </a:r>
                <a:r>
                  <a:rPr lang="en-GB" sz="1400" b="1" dirty="0">
                    <a:solidFill>
                      <a:srgbClr val="FF6600"/>
                    </a:solidFill>
                  </a:rPr>
                  <a:t>5%</a:t>
                </a:r>
                <a:r>
                  <a:rPr lang="en-GB" sz="1400" dirty="0">
                    <a:solidFill>
                      <a:srgbClr val="FF6600"/>
                    </a:solidFill>
                  </a:rPr>
                  <a:t> </a:t>
                </a:r>
                <a:r>
                  <a:rPr lang="en-GB" sz="1400" dirty="0"/>
                  <a:t>and </a:t>
                </a:r>
                <a:r>
                  <a:rPr lang="en-GB" sz="1400" b="1" dirty="0">
                    <a:solidFill>
                      <a:srgbClr val="0066CC"/>
                    </a:solidFill>
                  </a:rPr>
                  <a:t>30%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2735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1C71B49-9A2C-4620-86C5-E100DA0A8852}"/>
              </a:ext>
            </a:extLst>
          </p:cNvPr>
          <p:cNvGrpSpPr/>
          <p:nvPr/>
        </p:nvGrpSpPr>
        <p:grpSpPr>
          <a:xfrm>
            <a:off x="2592043" y="342174"/>
            <a:ext cx="5695262" cy="5602951"/>
            <a:chOff x="2592043" y="342174"/>
            <a:chExt cx="5695262" cy="560295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8280776">
              <a:off x="2592043" y="2784450"/>
              <a:ext cx="3076547" cy="316067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6600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6760881">
              <a:off x="3459306" y="487588"/>
              <a:ext cx="3205308" cy="291447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77131" y="1091470"/>
              <a:ext cx="1334020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Chemsex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002060"/>
                  </a:solidFill>
                </a:rPr>
                <a:t>ddi</a:t>
              </a:r>
              <a:r>
                <a:rPr lang="en-US" sz="2400" b="1" dirty="0">
                  <a:solidFill>
                    <a:srgbClr val="002060"/>
                  </a:solidFill>
                </a:rPr>
                <a:t> risk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711946">
              <a:off x="4830587" y="2383116"/>
              <a:ext cx="3456718" cy="2610327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117581" y="2325730"/>
              <a:ext cx="2021856" cy="203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237290" y="3083572"/>
              <a:ext cx="1813702" cy="456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Prevention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6428881" y="3634337"/>
              <a:ext cx="1302216" cy="451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FF6600"/>
                  </a:solidFill>
                </a:rPr>
                <a:t>DoxyPEP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59375" y="4276207"/>
              <a:ext cx="1361976" cy="451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HPTN084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97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AE688-4184-5C41-BE30-B93CA0E2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Chemsex and ART: beware of </a:t>
            </a:r>
            <a:r>
              <a:rPr lang="en-GB" dirty="0" err="1"/>
              <a:t>ddi</a:t>
            </a:r>
            <a:r>
              <a:rPr lang="en-GB" dirty="0"/>
              <a:t>!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EB84C34-70C4-C046-8605-31E4B83C8B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4864417" cy="4572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00"/>
              </a:spcBef>
            </a:pPr>
            <a:r>
              <a:rPr lang="en-GB" sz="2000" dirty="0"/>
              <a:t>Single centre, retrospective study, Barcelona (Feb 2018 – Aug 2019) </a:t>
            </a:r>
          </a:p>
          <a:p>
            <a:pPr>
              <a:spcBef>
                <a:spcPts val="300"/>
              </a:spcBef>
            </a:pPr>
            <a:r>
              <a:rPr lang="en-GB" sz="2000" dirty="0"/>
              <a:t>172 MSM on ART, engaged in </a:t>
            </a:r>
            <a:r>
              <a:rPr lang="en-GB" sz="2000" dirty="0" err="1"/>
              <a:t>chemsex</a:t>
            </a:r>
            <a:endParaRPr lang="en-GB" sz="2000" dirty="0"/>
          </a:p>
          <a:p>
            <a:pPr lvl="1">
              <a:spcBef>
                <a:spcPts val="300"/>
              </a:spcBef>
            </a:pPr>
            <a:r>
              <a:rPr lang="en-GB" sz="2000" dirty="0"/>
              <a:t>Erectile dysfunction agents: 83%</a:t>
            </a:r>
          </a:p>
          <a:p>
            <a:pPr lvl="1">
              <a:spcBef>
                <a:spcPts val="300"/>
              </a:spcBef>
            </a:pPr>
            <a:r>
              <a:rPr lang="en-GB" sz="2000" dirty="0" err="1"/>
              <a:t>Metamphetamine</a:t>
            </a:r>
            <a:r>
              <a:rPr lang="en-GB" sz="2000" dirty="0"/>
              <a:t>: 79%</a:t>
            </a:r>
          </a:p>
          <a:p>
            <a:pPr lvl="1">
              <a:spcBef>
                <a:spcPts val="300"/>
              </a:spcBef>
            </a:pPr>
            <a:r>
              <a:rPr lang="en-GB" sz="2000" dirty="0"/>
              <a:t>GHB: 77%</a:t>
            </a:r>
          </a:p>
          <a:p>
            <a:pPr lvl="1">
              <a:spcBef>
                <a:spcPts val="300"/>
              </a:spcBef>
            </a:pPr>
            <a:r>
              <a:rPr lang="en-GB" sz="2000" dirty="0"/>
              <a:t>Alkyl nitrites (poppers): 71%</a:t>
            </a:r>
          </a:p>
          <a:p>
            <a:pPr lvl="1">
              <a:spcBef>
                <a:spcPts val="300"/>
              </a:spcBef>
            </a:pPr>
            <a:r>
              <a:rPr lang="en-GB" sz="2000" dirty="0"/>
              <a:t>Cocaine: 56 %</a:t>
            </a:r>
          </a:p>
          <a:p>
            <a:pPr lvl="1">
              <a:spcBef>
                <a:spcPts val="300"/>
              </a:spcBef>
            </a:pPr>
            <a:r>
              <a:rPr lang="en-GB" sz="2000" dirty="0"/>
              <a:t>Ecstasy: 44%</a:t>
            </a:r>
          </a:p>
          <a:p>
            <a:pPr lvl="1">
              <a:spcBef>
                <a:spcPts val="300"/>
              </a:spcBef>
            </a:pPr>
            <a:r>
              <a:rPr lang="en-GB" sz="2000" dirty="0"/>
              <a:t>MDMA: 36%</a:t>
            </a:r>
          </a:p>
          <a:p>
            <a:pPr lvl="1">
              <a:spcBef>
                <a:spcPts val="300"/>
              </a:spcBef>
            </a:pPr>
            <a:r>
              <a:rPr lang="en-GB" sz="2000" dirty="0"/>
              <a:t>Polydrug use: 52 %</a:t>
            </a:r>
          </a:p>
          <a:p>
            <a:pPr>
              <a:spcBef>
                <a:spcPts val="300"/>
              </a:spcBef>
            </a:pPr>
            <a:r>
              <a:rPr lang="en-GB" sz="2000" dirty="0"/>
              <a:t>No increase in incidence of unscheduled consultations for </a:t>
            </a:r>
            <a:r>
              <a:rPr lang="en-GB" sz="2000" dirty="0" err="1"/>
              <a:t>ddi</a:t>
            </a:r>
            <a:endParaRPr lang="en-GB" sz="2000" dirty="0"/>
          </a:p>
          <a:p>
            <a:pPr>
              <a:spcBef>
                <a:spcPts val="300"/>
              </a:spcBef>
            </a:pPr>
            <a:r>
              <a:rPr lang="en-GB" sz="2000" dirty="0"/>
              <a:t>High incidence of psychiatric events and intoxications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EAFA52-8C8A-B541-B8DB-7DAD52FC5066}"/>
              </a:ext>
            </a:extLst>
          </p:cNvPr>
          <p:cNvSpPr txBox="1"/>
          <p:nvPr/>
        </p:nvSpPr>
        <p:spPr>
          <a:xfrm>
            <a:off x="9176103" y="6496051"/>
            <a:ext cx="3006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De La Mora L, AIDS 2022, Abs. EPB 190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7DF518F-F619-6455-1281-BFAED121D20D}"/>
              </a:ext>
            </a:extLst>
          </p:cNvPr>
          <p:cNvGrpSpPr/>
          <p:nvPr/>
        </p:nvGrpSpPr>
        <p:grpSpPr>
          <a:xfrm>
            <a:off x="5521849" y="1949450"/>
            <a:ext cx="6676892" cy="4496922"/>
            <a:chOff x="5521849" y="1949450"/>
            <a:chExt cx="6676892" cy="44969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2CB90A-2B5E-DD6C-EF55-AB462501A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850" y="2360613"/>
              <a:ext cx="5668963" cy="1825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B8A3A2DF-03EE-BBC2-ED33-8AE1C5076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850" y="2047875"/>
              <a:ext cx="5668963" cy="18256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CE6780A-D6B7-7CD5-91E7-CC0518C33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850" y="2986088"/>
              <a:ext cx="5668963" cy="1825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49103FFD-C2CE-17A2-CCD4-87C2CE338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611563"/>
              <a:ext cx="4697413" cy="18256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83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FECA6292-2924-48CA-641E-75A9F26BC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850" y="3611563"/>
              <a:ext cx="690563" cy="1825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8EACC22D-FC52-487F-3822-040276AFF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3611563"/>
              <a:ext cx="280988" cy="1825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/>
                <a:t>5</a:t>
              </a: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AC89C803-28A9-9560-8A65-CAD58F2D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7525" y="3298825"/>
              <a:ext cx="2300288" cy="18256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41</a:t>
              </a: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A14AB884-23D9-1994-C386-A507C7C30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850" y="3298825"/>
              <a:ext cx="3368675" cy="1825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59</a:t>
              </a: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0B905CA-222D-3568-5C69-A10802377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9275" y="2673350"/>
              <a:ext cx="4808538" cy="18256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85</a:t>
              </a: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DAE18A30-DA55-FDEE-F4CE-617816EB7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9250" y="2673350"/>
              <a:ext cx="200025" cy="1825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/>
                <a:t>3</a:t>
              </a: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90997B3D-D1EC-D856-CA72-7B7E98C43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850" y="2673350"/>
              <a:ext cx="660400" cy="1825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ED9A8FB5-F9D2-CAC7-E4B2-58B85F00C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850" y="4549775"/>
              <a:ext cx="5668963" cy="1825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DB2E5DED-5631-0E77-AE5A-76A3ED729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7150" y="4237038"/>
              <a:ext cx="1490663" cy="18256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26</a:t>
              </a: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3FECDC02-349C-1BE8-4BED-E4BCB8656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850" y="4237038"/>
              <a:ext cx="4178300" cy="1825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2B01351-C1BB-73C2-C922-6CF95AFFF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7263" y="5175250"/>
              <a:ext cx="590550" cy="18256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5E1DF5CC-52FC-0EEA-40FD-A738EFD4C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850" y="5175250"/>
              <a:ext cx="5078413" cy="1825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90</a:t>
              </a:r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397FF29F-F1A3-634D-5192-700CC5719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850" y="4862513"/>
              <a:ext cx="5668963" cy="1825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B7F26D61-79F6-A591-52A1-7C70223C5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7388" y="3924300"/>
              <a:ext cx="3400425" cy="18256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2B493914-058B-D30C-5BC9-24E057070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850" y="3924300"/>
              <a:ext cx="1131888" cy="18256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FCFF6BB6-101E-DD14-7BB0-9D04D3E77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738" y="3924300"/>
              <a:ext cx="1136650" cy="1825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/>
                <a:t>20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B0E773EE-CC32-9690-CE59-9FF27BF31530}"/>
                </a:ext>
              </a:extLst>
            </p:cNvPr>
            <p:cNvGrpSpPr/>
            <p:nvPr/>
          </p:nvGrpSpPr>
          <p:grpSpPr>
            <a:xfrm>
              <a:off x="6038850" y="1949450"/>
              <a:ext cx="5842000" cy="3679825"/>
              <a:chOff x="6038850" y="1949450"/>
              <a:chExt cx="5842000" cy="3679825"/>
            </a:xfrm>
          </p:grpSpPr>
          <p:sp>
            <p:nvSpPr>
              <p:cNvPr id="29" name="Line 25">
                <a:extLst>
                  <a:ext uri="{FF2B5EF4-FFF2-40B4-BE49-F238E27FC236}">
                    <a16:creationId xmlns:a16="http://schemas.microsoft.com/office/drawing/2014/main" id="{6D71144E-85A6-5F37-7F15-583FED7383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74338" y="5554663"/>
                <a:ext cx="0" cy="746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321E05E2-838D-CC71-8AC3-5A17A7044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850" y="3597275"/>
                <a:ext cx="5842000" cy="1957387"/>
              </a:xfrm>
              <a:custGeom>
                <a:avLst/>
                <a:gdLst>
                  <a:gd name="T0" fmla="*/ 3680 w 3680"/>
                  <a:gd name="T1" fmla="*/ 1233 h 1233"/>
                  <a:gd name="T2" fmla="*/ 3571 w 3680"/>
                  <a:gd name="T3" fmla="*/ 1233 h 1233"/>
                  <a:gd name="T4" fmla="*/ 2857 w 3680"/>
                  <a:gd name="T5" fmla="*/ 1233 h 1233"/>
                  <a:gd name="T6" fmla="*/ 2142 w 3680"/>
                  <a:gd name="T7" fmla="*/ 1233 h 1233"/>
                  <a:gd name="T8" fmla="*/ 1428 w 3680"/>
                  <a:gd name="T9" fmla="*/ 1233 h 1233"/>
                  <a:gd name="T10" fmla="*/ 714 w 3680"/>
                  <a:gd name="T11" fmla="*/ 1233 h 1233"/>
                  <a:gd name="T12" fmla="*/ 0 w 3680"/>
                  <a:gd name="T13" fmla="*/ 1233 h 1233"/>
                  <a:gd name="T14" fmla="*/ 0 w 3680"/>
                  <a:gd name="T15" fmla="*/ 0 h 1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80" h="1233">
                    <a:moveTo>
                      <a:pt x="3680" y="1233"/>
                    </a:moveTo>
                    <a:lnTo>
                      <a:pt x="3571" y="1233"/>
                    </a:lnTo>
                    <a:lnTo>
                      <a:pt x="2857" y="1233"/>
                    </a:lnTo>
                    <a:lnTo>
                      <a:pt x="2142" y="1233"/>
                    </a:lnTo>
                    <a:lnTo>
                      <a:pt x="1428" y="1233"/>
                    </a:lnTo>
                    <a:lnTo>
                      <a:pt x="714" y="1233"/>
                    </a:lnTo>
                    <a:lnTo>
                      <a:pt x="0" y="123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B7527CEC-8C15-FACB-57CA-B394C0F75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07813" y="5554663"/>
                <a:ext cx="0" cy="746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C5F5F13D-13F7-8C5D-DC0A-87CF124954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8850" y="1949450"/>
                <a:ext cx="0" cy="16478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Line 29">
                <a:extLst>
                  <a:ext uri="{FF2B5EF4-FFF2-40B4-BE49-F238E27FC236}">
                    <a16:creationId xmlns:a16="http://schemas.microsoft.com/office/drawing/2014/main" id="{82C3A68F-78F8-9239-CDF7-89D6A471E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8850" y="5554663"/>
                <a:ext cx="0" cy="746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Line 30">
                <a:extLst>
                  <a:ext uri="{FF2B5EF4-FFF2-40B4-BE49-F238E27FC236}">
                    <a16:creationId xmlns:a16="http://schemas.microsoft.com/office/drawing/2014/main" id="{39CEA53E-E2D0-C1A7-8515-0DBE8AB6F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72325" y="5554663"/>
                <a:ext cx="0" cy="746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Line 31">
                <a:extLst>
                  <a:ext uri="{FF2B5EF4-FFF2-40B4-BE49-F238E27FC236}">
                    <a16:creationId xmlns:a16="http://schemas.microsoft.com/office/drawing/2014/main" id="{B6CEDF1E-9637-B0D2-8F98-6C2375559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05800" y="5554663"/>
                <a:ext cx="0" cy="746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Line 32">
                <a:extLst>
                  <a:ext uri="{FF2B5EF4-FFF2-40B4-BE49-F238E27FC236}">
                    <a16:creationId xmlns:a16="http://schemas.microsoft.com/office/drawing/2014/main" id="{B024B002-6870-E9A6-627D-E2E003F85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39275" y="5554663"/>
                <a:ext cx="0" cy="746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F984D835-BFB0-CF9D-5EBB-381DF0373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545" y="566356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4">
              <a:extLst>
                <a:ext uri="{FF2B5EF4-FFF2-40B4-BE49-F238E27FC236}">
                  <a16:creationId xmlns:a16="http://schemas.microsoft.com/office/drawing/2014/main" id="{EF63DE31-D837-EC09-AAD4-5C5A7FA1D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7747" y="566356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en-GB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35">
              <a:extLst>
                <a:ext uri="{FF2B5EF4-FFF2-40B4-BE49-F238E27FC236}">
                  <a16:creationId xmlns:a16="http://schemas.microsoft.com/office/drawing/2014/main" id="{F6FA070B-CAE4-1D6A-BD8E-3FDF3FCF1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1222" y="566356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en-GB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Rectangle 36">
              <a:extLst>
                <a:ext uri="{FF2B5EF4-FFF2-40B4-BE49-F238E27FC236}">
                  <a16:creationId xmlns:a16="http://schemas.microsoft.com/office/drawing/2014/main" id="{947C9544-C68E-7B76-4C30-F39F918DB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4697" y="566356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en-GB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068DC700-FC2D-24AB-7E44-E5F5E1CB4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9760" y="566356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en-GB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38">
              <a:extLst>
                <a:ext uri="{FF2B5EF4-FFF2-40B4-BE49-F238E27FC236}">
                  <a16:creationId xmlns:a16="http://schemas.microsoft.com/office/drawing/2014/main" id="{ECC2F196-6843-37DD-7B0D-052D8A3FB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3961" y="5663565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n-GB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Rectangle 39">
              <a:extLst>
                <a:ext uri="{FF2B5EF4-FFF2-40B4-BE49-F238E27FC236}">
                  <a16:creationId xmlns:a16="http://schemas.microsoft.com/office/drawing/2014/main" id="{29A42720-39A2-F8F8-6A40-5425C0A6E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6138" y="5161280"/>
              <a:ext cx="30207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RPV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0FD295E5-1DC6-FCA1-7642-FE04F8725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284" y="4848543"/>
              <a:ext cx="2853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RAL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id="{9BC8E0D6-ED4F-EA96-0E45-E5D15492E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072" y="4535805"/>
              <a:ext cx="3541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NRTI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6" name="Rectangle 42">
              <a:extLst>
                <a:ext uri="{FF2B5EF4-FFF2-40B4-BE49-F238E27FC236}">
                  <a16:creationId xmlns:a16="http://schemas.microsoft.com/office/drawing/2014/main" id="{E7FBBBD1-B585-8127-14AD-BA858DB65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5622" y="4223068"/>
              <a:ext cx="3125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NEV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Rectangle 43">
              <a:extLst>
                <a:ext uri="{FF2B5EF4-FFF2-40B4-BE49-F238E27FC236}">
                  <a16:creationId xmlns:a16="http://schemas.microsoft.com/office/drawing/2014/main" id="{7A715691-9307-7FF8-C37A-0F84E14CA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710" y="3910330"/>
              <a:ext cx="4090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LPV/r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48" name="Rectangle 44">
              <a:extLst>
                <a:ext uri="{FF2B5EF4-FFF2-40B4-BE49-F238E27FC236}">
                  <a16:creationId xmlns:a16="http://schemas.microsoft.com/office/drawing/2014/main" id="{ECB28AC0-5825-445B-66D5-F7C1B623E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7172" y="3597593"/>
              <a:ext cx="45262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EVG/c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49" name="Rectangle 45">
              <a:extLst>
                <a:ext uri="{FF2B5EF4-FFF2-40B4-BE49-F238E27FC236}">
                  <a16:creationId xmlns:a16="http://schemas.microsoft.com/office/drawing/2014/main" id="{8B753C51-258A-1970-6F96-7C19BBA0D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90" y="3284855"/>
              <a:ext cx="2757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EFV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0" name="Rectangle 46">
              <a:extLst>
                <a:ext uri="{FF2B5EF4-FFF2-40B4-BE49-F238E27FC236}">
                  <a16:creationId xmlns:a16="http://schemas.microsoft.com/office/drawing/2014/main" id="{6F4760FF-2F2A-B065-5177-27274786C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1506" y="2972118"/>
              <a:ext cx="3082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DTG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0CDA4F2A-CB20-1935-6D1B-4786D8DF4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1849" y="2659380"/>
              <a:ext cx="4579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DRV/c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52" name="Rectangle 48">
              <a:extLst>
                <a:ext uri="{FF2B5EF4-FFF2-40B4-BE49-F238E27FC236}">
                  <a16:creationId xmlns:a16="http://schemas.microsoft.com/office/drawing/2014/main" id="{03E7A067-94A2-D366-CDCA-813991BB1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963" y="2346643"/>
              <a:ext cx="24365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BIC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Rectangle 49">
              <a:extLst>
                <a:ext uri="{FF2B5EF4-FFF2-40B4-BE49-F238E27FC236}">
                  <a16:creationId xmlns:a16="http://schemas.microsoft.com/office/drawing/2014/main" id="{BC007C72-6F05-0377-C3EA-4C9720E52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9757" y="2033905"/>
              <a:ext cx="4284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ATV/c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54" name="Rectangle 50">
              <a:extLst>
                <a:ext uri="{FF2B5EF4-FFF2-40B4-BE49-F238E27FC236}">
                  <a16:creationId xmlns:a16="http://schemas.microsoft.com/office/drawing/2014/main" id="{3CDB220B-E208-5AE1-593D-1CF9731E1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519" y="5829653"/>
              <a:ext cx="13261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Percentage (DDIs)</a:t>
              </a:r>
              <a:endPara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6" name="Rectangle 22">
              <a:extLst>
                <a:ext uri="{FF2B5EF4-FFF2-40B4-BE49-F238E27FC236}">
                  <a16:creationId xmlns:a16="http://schemas.microsoft.com/office/drawing/2014/main" id="{FD8F2414-23D2-41F0-AA9F-F1FFEC8C0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6117" y="6169095"/>
              <a:ext cx="216000" cy="216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146CCDD3-EB70-20F0-091D-B50E053CF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7435" y="6169095"/>
              <a:ext cx="216000" cy="2160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24">
              <a:extLst>
                <a:ext uri="{FF2B5EF4-FFF2-40B4-BE49-F238E27FC236}">
                  <a16:creationId xmlns:a16="http://schemas.microsoft.com/office/drawing/2014/main" id="{D1ED4C55-1CEF-2B9B-BBFF-AC0384876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0491" y="6169095"/>
              <a:ext cx="216000" cy="216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400" b="1" dirty="0"/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C81ACA56-377A-5535-D426-AECD961AFBE1}"/>
                </a:ext>
              </a:extLst>
            </p:cNvPr>
            <p:cNvSpPr txBox="1"/>
            <p:nvPr/>
          </p:nvSpPr>
          <p:spPr>
            <a:xfrm>
              <a:off x="5934007" y="6107818"/>
              <a:ext cx="106400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sz="1600" b="1" dirty="0"/>
                <a:t>Green flag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7483D4A0-A8BC-47FA-931F-9B01F823E369}"/>
                </a:ext>
              </a:extLst>
            </p:cNvPr>
            <p:cNvSpPr txBox="1"/>
            <p:nvPr/>
          </p:nvSpPr>
          <p:spPr>
            <a:xfrm>
              <a:off x="7267063" y="6107818"/>
              <a:ext cx="110081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sz="1600" b="1" dirty="0"/>
                <a:t>Yellow flag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7E2D901E-8048-F8BA-2316-CBB3F3754B4D}"/>
                </a:ext>
              </a:extLst>
            </p:cNvPr>
            <p:cNvSpPr txBox="1"/>
            <p:nvPr/>
          </p:nvSpPr>
          <p:spPr>
            <a:xfrm>
              <a:off x="8592689" y="6107818"/>
              <a:ext cx="360605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sz="1600" b="1" dirty="0"/>
                <a:t>Orange flag (potential clinical relevance)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2907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AE688-4184-5C41-BE30-B93CA0E2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DoxyPEP</a:t>
            </a:r>
            <a:r>
              <a:rPr lang="en-GB" dirty="0"/>
              <a:t>: doxycycline post-exposure prophylaxis (1)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41C3AA4-A757-134C-976C-E4585BB02353}"/>
              </a:ext>
            </a:extLst>
          </p:cNvPr>
          <p:cNvSpPr txBox="1"/>
          <p:nvPr/>
        </p:nvSpPr>
        <p:spPr>
          <a:xfrm>
            <a:off x="6562201" y="5776657"/>
            <a:ext cx="5191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Endpoint: STI (Gono, CT, Syphilis) during a follow-up quarter</a:t>
            </a:r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6D9A2789-81D7-4131-1479-3F7EBA457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468960"/>
              </p:ext>
            </p:extLst>
          </p:nvPr>
        </p:nvGraphicFramePr>
        <p:xfrm>
          <a:off x="5603134" y="2221515"/>
          <a:ext cx="6265840" cy="51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168">
                  <a:extLst>
                    <a:ext uri="{9D8B030D-6E8A-4147-A177-3AD203B41FA5}">
                      <a16:colId xmlns:a16="http://schemas.microsoft.com/office/drawing/2014/main" val="573089659"/>
                    </a:ext>
                  </a:extLst>
                </a:gridCol>
                <a:gridCol w="1253168">
                  <a:extLst>
                    <a:ext uri="{9D8B030D-6E8A-4147-A177-3AD203B41FA5}">
                      <a16:colId xmlns:a16="http://schemas.microsoft.com/office/drawing/2014/main" val="3746222644"/>
                    </a:ext>
                  </a:extLst>
                </a:gridCol>
                <a:gridCol w="1253168">
                  <a:extLst>
                    <a:ext uri="{9D8B030D-6E8A-4147-A177-3AD203B41FA5}">
                      <a16:colId xmlns:a16="http://schemas.microsoft.com/office/drawing/2014/main" val="3766847499"/>
                    </a:ext>
                  </a:extLst>
                </a:gridCol>
                <a:gridCol w="1253168">
                  <a:extLst>
                    <a:ext uri="{9D8B030D-6E8A-4147-A177-3AD203B41FA5}">
                      <a16:colId xmlns:a16="http://schemas.microsoft.com/office/drawing/2014/main" val="1269668197"/>
                    </a:ext>
                  </a:extLst>
                </a:gridCol>
                <a:gridCol w="1253168">
                  <a:extLst>
                    <a:ext uri="{9D8B030D-6E8A-4147-A177-3AD203B41FA5}">
                      <a16:colId xmlns:a16="http://schemas.microsoft.com/office/drawing/2014/main" val="489195690"/>
                    </a:ext>
                  </a:extLst>
                </a:gridCol>
              </a:tblGrid>
              <a:tr h="513624">
                <a:tc>
                  <a:txBody>
                    <a:bodyPr/>
                    <a:lstStyle/>
                    <a:p>
                      <a:pPr algn="ctr"/>
                      <a:r>
                        <a:rPr lang="fr-FR" err="1"/>
                        <a:t>Doxy</a:t>
                      </a:r>
                      <a:r>
                        <a:rPr lang="fr-FR"/>
                        <a:t> PEP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909566"/>
                  </a:ext>
                </a:extLst>
              </a:tr>
            </a:tbl>
          </a:graphicData>
        </a:graphic>
      </p:graphicFrame>
      <p:graphicFrame>
        <p:nvGraphicFramePr>
          <p:cNvPr id="8" name="Tableau 4">
            <a:extLst>
              <a:ext uri="{FF2B5EF4-FFF2-40B4-BE49-F238E27FC236}">
                <a16:creationId xmlns:a16="http://schemas.microsoft.com/office/drawing/2014/main" id="{1129D16C-77B7-40BF-53C4-7CA3E7D48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23755"/>
              </p:ext>
            </p:extLst>
          </p:nvPr>
        </p:nvGraphicFramePr>
        <p:xfrm>
          <a:off x="5603134" y="2837628"/>
          <a:ext cx="6265840" cy="33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168">
                  <a:extLst>
                    <a:ext uri="{9D8B030D-6E8A-4147-A177-3AD203B41FA5}">
                      <a16:colId xmlns:a16="http://schemas.microsoft.com/office/drawing/2014/main" val="573089659"/>
                    </a:ext>
                  </a:extLst>
                </a:gridCol>
                <a:gridCol w="1253168">
                  <a:extLst>
                    <a:ext uri="{9D8B030D-6E8A-4147-A177-3AD203B41FA5}">
                      <a16:colId xmlns:a16="http://schemas.microsoft.com/office/drawing/2014/main" val="3746222644"/>
                    </a:ext>
                  </a:extLst>
                </a:gridCol>
                <a:gridCol w="1253168">
                  <a:extLst>
                    <a:ext uri="{9D8B030D-6E8A-4147-A177-3AD203B41FA5}">
                      <a16:colId xmlns:a16="http://schemas.microsoft.com/office/drawing/2014/main" val="3766847499"/>
                    </a:ext>
                  </a:extLst>
                </a:gridCol>
                <a:gridCol w="1253168">
                  <a:extLst>
                    <a:ext uri="{9D8B030D-6E8A-4147-A177-3AD203B41FA5}">
                      <a16:colId xmlns:a16="http://schemas.microsoft.com/office/drawing/2014/main" val="1269668197"/>
                    </a:ext>
                  </a:extLst>
                </a:gridCol>
                <a:gridCol w="1253168">
                  <a:extLst>
                    <a:ext uri="{9D8B030D-6E8A-4147-A177-3AD203B41FA5}">
                      <a16:colId xmlns:a16="http://schemas.microsoft.com/office/drawing/2014/main" val="489195690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No PEP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909566"/>
                  </a:ext>
                </a:extLst>
              </a:tr>
            </a:tbl>
          </a:graphicData>
        </a:graphic>
      </p:graphicFrame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620DA65D-76B7-579C-9C42-DC97E9D0E338}"/>
              </a:ext>
            </a:extLst>
          </p:cNvPr>
          <p:cNvSpPr txBox="1">
            <a:spLocks/>
          </p:cNvSpPr>
          <p:nvPr/>
        </p:nvSpPr>
        <p:spPr>
          <a:xfrm>
            <a:off x="53226" y="1903936"/>
            <a:ext cx="3622056" cy="4619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b="1" dirty="0"/>
              <a:t>Inclusion criteria</a:t>
            </a:r>
          </a:p>
          <a:p>
            <a:pPr lvl="1"/>
            <a:r>
              <a:rPr lang="en-GB" sz="1700" dirty="0"/>
              <a:t>Male sex at birth</a:t>
            </a:r>
          </a:p>
          <a:p>
            <a:pPr lvl="1"/>
            <a:r>
              <a:rPr lang="en-GB" sz="1700" dirty="0"/>
              <a:t>Living with HIV or on </a:t>
            </a:r>
            <a:r>
              <a:rPr lang="en-GB" sz="1700" dirty="0" err="1"/>
              <a:t>PrEP</a:t>
            </a:r>
            <a:endParaRPr lang="en-GB" sz="1700" dirty="0"/>
          </a:p>
          <a:p>
            <a:pPr lvl="1"/>
            <a:r>
              <a:rPr lang="en-GB" sz="1700" u="sng" dirty="0"/>
              <a:t>&gt;</a:t>
            </a:r>
            <a:r>
              <a:rPr lang="en-GB" sz="1700" dirty="0"/>
              <a:t> 1 STI in past 12 months</a:t>
            </a:r>
          </a:p>
          <a:p>
            <a:pPr lvl="1"/>
            <a:r>
              <a:rPr lang="en-GB" sz="1700" dirty="0"/>
              <a:t>Condomless sex with </a:t>
            </a:r>
            <a:r>
              <a:rPr lang="en-GB" sz="1700" u="sng" dirty="0"/>
              <a:t>&gt;</a:t>
            </a:r>
            <a:r>
              <a:rPr lang="en-GB" sz="1700" dirty="0"/>
              <a:t> 1 male partner in past 12 months</a:t>
            </a:r>
            <a:br>
              <a:rPr lang="en-GB" sz="1700" dirty="0"/>
            </a:br>
            <a:endParaRPr lang="en-GB" sz="1700" dirty="0"/>
          </a:p>
          <a:p>
            <a:pPr lvl="1"/>
            <a:endParaRPr lang="en-GB" sz="1700" dirty="0"/>
          </a:p>
          <a:p>
            <a:r>
              <a:rPr lang="en-GB" sz="1900" b="1" dirty="0"/>
              <a:t>Intervention</a:t>
            </a:r>
            <a:r>
              <a:rPr lang="en-GB" sz="2000" b="1" dirty="0"/>
              <a:t>: </a:t>
            </a:r>
            <a:r>
              <a:rPr lang="en-GB" sz="1700" dirty="0"/>
              <a:t>Open-label doxycycline 200 mg taken as PEP within 72 hours after condomless sex </a:t>
            </a:r>
          </a:p>
          <a:p>
            <a:pPr marL="0" indent="0">
              <a:buNone/>
            </a:pPr>
            <a:r>
              <a:rPr lang="en-GB" sz="1700" dirty="0"/>
              <a:t>     Maximum of 200 mg every 24 hours</a:t>
            </a:r>
            <a:endParaRPr lang="en-GB" sz="1700" b="1" dirty="0"/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1900" b="1" dirty="0"/>
              <a:t>STI testing: </a:t>
            </a:r>
          </a:p>
          <a:p>
            <a:pPr lvl="1"/>
            <a:r>
              <a:rPr lang="en-GB" sz="1700" dirty="0"/>
              <a:t>quarterly 3 site GC/CT testing + RPR, GC culture before treatment</a:t>
            </a:r>
            <a:br>
              <a:rPr lang="en-GB" sz="1700" dirty="0"/>
            </a:br>
            <a:endParaRPr lang="en-GB" sz="2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28D621-1913-880A-BFE0-4390C320063C}"/>
              </a:ext>
            </a:extLst>
          </p:cNvPr>
          <p:cNvSpPr txBox="1"/>
          <p:nvPr/>
        </p:nvSpPr>
        <p:spPr>
          <a:xfrm>
            <a:off x="6711707" y="322205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CEA957A-B83A-0236-3F9D-39D9E1AF6B1F}"/>
              </a:ext>
            </a:extLst>
          </p:cNvPr>
          <p:cNvSpPr txBox="1"/>
          <p:nvPr/>
        </p:nvSpPr>
        <p:spPr>
          <a:xfrm>
            <a:off x="5580127" y="3222059"/>
            <a:ext cx="681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Month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BA0BDBB-E48F-5306-C00B-CF8C9B7FBA02}"/>
              </a:ext>
            </a:extLst>
          </p:cNvPr>
          <p:cNvSpPr txBox="1"/>
          <p:nvPr/>
        </p:nvSpPr>
        <p:spPr>
          <a:xfrm>
            <a:off x="7963756" y="322205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27B686-7A14-B66E-C35D-3D413B0866DF}"/>
              </a:ext>
            </a:extLst>
          </p:cNvPr>
          <p:cNvSpPr txBox="1"/>
          <p:nvPr/>
        </p:nvSpPr>
        <p:spPr>
          <a:xfrm>
            <a:off x="9215805" y="322205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6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BD16F43-31B2-87BF-9A2F-3D1296DFCF43}"/>
              </a:ext>
            </a:extLst>
          </p:cNvPr>
          <p:cNvSpPr txBox="1"/>
          <p:nvPr/>
        </p:nvSpPr>
        <p:spPr>
          <a:xfrm>
            <a:off x="10467854" y="322205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9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A6A7BF-5A53-829C-86FA-78DF6623DF49}"/>
              </a:ext>
            </a:extLst>
          </p:cNvPr>
          <p:cNvSpPr txBox="1"/>
          <p:nvPr/>
        </p:nvSpPr>
        <p:spPr>
          <a:xfrm>
            <a:off x="11674219" y="3222059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12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6D54DB1-AA1F-B2AC-4197-1C9A33AE944C}"/>
              </a:ext>
            </a:extLst>
          </p:cNvPr>
          <p:cNvSpPr txBox="1"/>
          <p:nvPr/>
        </p:nvSpPr>
        <p:spPr>
          <a:xfrm>
            <a:off x="5580127" y="3514341"/>
            <a:ext cx="95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>
                <a:solidFill>
                  <a:srgbClr val="C00000"/>
                </a:solidFill>
              </a:rPr>
              <a:t>STI testing</a:t>
            </a:r>
          </a:p>
        </p:txBody>
      </p:sp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650FC6A9-90DD-3773-88C1-97E04D6C85FE}"/>
              </a:ext>
            </a:extLst>
          </p:cNvPr>
          <p:cNvSpPr/>
          <p:nvPr/>
        </p:nvSpPr>
        <p:spPr>
          <a:xfrm>
            <a:off x="6745415" y="3471762"/>
            <a:ext cx="219803" cy="338554"/>
          </a:xfrm>
          <a:prstGeom prst="up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8" name="Flèche : haut 17">
            <a:extLst>
              <a:ext uri="{FF2B5EF4-FFF2-40B4-BE49-F238E27FC236}">
                <a16:creationId xmlns:a16="http://schemas.microsoft.com/office/drawing/2014/main" id="{EAD212B4-5EE8-8B37-F382-D2545EFE72FA}"/>
              </a:ext>
            </a:extLst>
          </p:cNvPr>
          <p:cNvSpPr/>
          <p:nvPr/>
        </p:nvSpPr>
        <p:spPr>
          <a:xfrm>
            <a:off x="7999930" y="3471762"/>
            <a:ext cx="219803" cy="338554"/>
          </a:xfrm>
          <a:prstGeom prst="up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9" name="Flèche : haut 18">
            <a:extLst>
              <a:ext uri="{FF2B5EF4-FFF2-40B4-BE49-F238E27FC236}">
                <a16:creationId xmlns:a16="http://schemas.microsoft.com/office/drawing/2014/main" id="{C7BF8D9B-3E80-65BA-B1FC-979BE57C7A6E}"/>
              </a:ext>
            </a:extLst>
          </p:cNvPr>
          <p:cNvSpPr/>
          <p:nvPr/>
        </p:nvSpPr>
        <p:spPr>
          <a:xfrm>
            <a:off x="9254445" y="3471762"/>
            <a:ext cx="219803" cy="338554"/>
          </a:xfrm>
          <a:prstGeom prst="up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0" name="Flèche : haut 19">
            <a:extLst>
              <a:ext uri="{FF2B5EF4-FFF2-40B4-BE49-F238E27FC236}">
                <a16:creationId xmlns:a16="http://schemas.microsoft.com/office/drawing/2014/main" id="{A9B583B3-8FF1-11BB-7236-1E1DA5197285}"/>
              </a:ext>
            </a:extLst>
          </p:cNvPr>
          <p:cNvSpPr/>
          <p:nvPr/>
        </p:nvSpPr>
        <p:spPr>
          <a:xfrm>
            <a:off x="10501753" y="3471762"/>
            <a:ext cx="219803" cy="338554"/>
          </a:xfrm>
          <a:prstGeom prst="up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1" name="Flèche : haut 20">
            <a:extLst>
              <a:ext uri="{FF2B5EF4-FFF2-40B4-BE49-F238E27FC236}">
                <a16:creationId xmlns:a16="http://schemas.microsoft.com/office/drawing/2014/main" id="{7C63ABE0-7309-EC9A-08D8-79DDDF3EBC52}"/>
              </a:ext>
            </a:extLst>
          </p:cNvPr>
          <p:cNvSpPr/>
          <p:nvPr/>
        </p:nvSpPr>
        <p:spPr>
          <a:xfrm>
            <a:off x="11753559" y="3471762"/>
            <a:ext cx="219803" cy="338554"/>
          </a:xfrm>
          <a:prstGeom prst="up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graphicFrame>
        <p:nvGraphicFramePr>
          <p:cNvPr id="22" name="Tableau 4">
            <a:extLst>
              <a:ext uri="{FF2B5EF4-FFF2-40B4-BE49-F238E27FC236}">
                <a16:creationId xmlns:a16="http://schemas.microsoft.com/office/drawing/2014/main" id="{C6FD867B-04B0-9594-1BFD-28E51BE1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814107"/>
              </p:ext>
            </p:extLst>
          </p:nvPr>
        </p:nvGraphicFramePr>
        <p:xfrm>
          <a:off x="5603134" y="4116313"/>
          <a:ext cx="6265840" cy="51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168">
                  <a:extLst>
                    <a:ext uri="{9D8B030D-6E8A-4147-A177-3AD203B41FA5}">
                      <a16:colId xmlns:a16="http://schemas.microsoft.com/office/drawing/2014/main" val="573089659"/>
                    </a:ext>
                  </a:extLst>
                </a:gridCol>
                <a:gridCol w="1253168">
                  <a:extLst>
                    <a:ext uri="{9D8B030D-6E8A-4147-A177-3AD203B41FA5}">
                      <a16:colId xmlns:a16="http://schemas.microsoft.com/office/drawing/2014/main" val="3746222644"/>
                    </a:ext>
                  </a:extLst>
                </a:gridCol>
                <a:gridCol w="1253168">
                  <a:extLst>
                    <a:ext uri="{9D8B030D-6E8A-4147-A177-3AD203B41FA5}">
                      <a16:colId xmlns:a16="http://schemas.microsoft.com/office/drawing/2014/main" val="3766847499"/>
                    </a:ext>
                  </a:extLst>
                </a:gridCol>
                <a:gridCol w="1253168">
                  <a:extLst>
                    <a:ext uri="{9D8B030D-6E8A-4147-A177-3AD203B41FA5}">
                      <a16:colId xmlns:a16="http://schemas.microsoft.com/office/drawing/2014/main" val="1269668197"/>
                    </a:ext>
                  </a:extLst>
                </a:gridCol>
                <a:gridCol w="1253168">
                  <a:extLst>
                    <a:ext uri="{9D8B030D-6E8A-4147-A177-3AD203B41FA5}">
                      <a16:colId xmlns:a16="http://schemas.microsoft.com/office/drawing/2014/main" val="489195690"/>
                    </a:ext>
                  </a:extLst>
                </a:gridCol>
              </a:tblGrid>
              <a:tr h="513624">
                <a:tc>
                  <a:txBody>
                    <a:bodyPr/>
                    <a:lstStyle/>
                    <a:p>
                      <a:pPr algn="ctr"/>
                      <a:r>
                        <a:rPr lang="fr-FR" err="1"/>
                        <a:t>Doxy</a:t>
                      </a:r>
                      <a:r>
                        <a:rPr lang="fr-FR"/>
                        <a:t> PEP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909566"/>
                  </a:ext>
                </a:extLst>
              </a:tr>
            </a:tbl>
          </a:graphicData>
        </a:graphic>
      </p:graphicFrame>
      <p:graphicFrame>
        <p:nvGraphicFramePr>
          <p:cNvPr id="23" name="Tableau 4">
            <a:extLst>
              <a:ext uri="{FF2B5EF4-FFF2-40B4-BE49-F238E27FC236}">
                <a16:creationId xmlns:a16="http://schemas.microsoft.com/office/drawing/2014/main" id="{B20AAE54-5F44-5334-8849-CF832E07C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13251"/>
              </p:ext>
            </p:extLst>
          </p:nvPr>
        </p:nvGraphicFramePr>
        <p:xfrm>
          <a:off x="5603134" y="4732426"/>
          <a:ext cx="6265840" cy="33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168">
                  <a:extLst>
                    <a:ext uri="{9D8B030D-6E8A-4147-A177-3AD203B41FA5}">
                      <a16:colId xmlns:a16="http://schemas.microsoft.com/office/drawing/2014/main" val="573089659"/>
                    </a:ext>
                  </a:extLst>
                </a:gridCol>
                <a:gridCol w="1253168">
                  <a:extLst>
                    <a:ext uri="{9D8B030D-6E8A-4147-A177-3AD203B41FA5}">
                      <a16:colId xmlns:a16="http://schemas.microsoft.com/office/drawing/2014/main" val="3746222644"/>
                    </a:ext>
                  </a:extLst>
                </a:gridCol>
                <a:gridCol w="1253168">
                  <a:extLst>
                    <a:ext uri="{9D8B030D-6E8A-4147-A177-3AD203B41FA5}">
                      <a16:colId xmlns:a16="http://schemas.microsoft.com/office/drawing/2014/main" val="3766847499"/>
                    </a:ext>
                  </a:extLst>
                </a:gridCol>
                <a:gridCol w="1253168">
                  <a:extLst>
                    <a:ext uri="{9D8B030D-6E8A-4147-A177-3AD203B41FA5}">
                      <a16:colId xmlns:a16="http://schemas.microsoft.com/office/drawing/2014/main" val="1269668197"/>
                    </a:ext>
                  </a:extLst>
                </a:gridCol>
                <a:gridCol w="1253168">
                  <a:extLst>
                    <a:ext uri="{9D8B030D-6E8A-4147-A177-3AD203B41FA5}">
                      <a16:colId xmlns:a16="http://schemas.microsoft.com/office/drawing/2014/main" val="489195690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No PEP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909566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95EF4E34-FBD3-2EE0-22FF-33CFC2983FAE}"/>
              </a:ext>
            </a:extLst>
          </p:cNvPr>
          <p:cNvSpPr txBox="1"/>
          <p:nvPr/>
        </p:nvSpPr>
        <p:spPr>
          <a:xfrm>
            <a:off x="6711707" y="511685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62D0619-31F5-A90E-E1F4-67408B18AA52}"/>
              </a:ext>
            </a:extLst>
          </p:cNvPr>
          <p:cNvSpPr txBox="1"/>
          <p:nvPr/>
        </p:nvSpPr>
        <p:spPr>
          <a:xfrm>
            <a:off x="5580127" y="5132140"/>
            <a:ext cx="681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Month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4A2A63C-1547-00B6-0FE9-F4AF783D52E4}"/>
              </a:ext>
            </a:extLst>
          </p:cNvPr>
          <p:cNvSpPr txBox="1"/>
          <p:nvPr/>
        </p:nvSpPr>
        <p:spPr>
          <a:xfrm>
            <a:off x="7963756" y="511685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3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0E4DCD9-9121-945C-6F62-E1D41B0ECCB0}"/>
              </a:ext>
            </a:extLst>
          </p:cNvPr>
          <p:cNvSpPr txBox="1"/>
          <p:nvPr/>
        </p:nvSpPr>
        <p:spPr>
          <a:xfrm>
            <a:off x="9215805" y="511685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6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88BFD86-B1EB-5FBE-A762-58BC842CB7A4}"/>
              </a:ext>
            </a:extLst>
          </p:cNvPr>
          <p:cNvSpPr txBox="1"/>
          <p:nvPr/>
        </p:nvSpPr>
        <p:spPr>
          <a:xfrm>
            <a:off x="10467854" y="511685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9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0E480FE-E30F-BEE5-75C7-F60BFB64C5A0}"/>
              </a:ext>
            </a:extLst>
          </p:cNvPr>
          <p:cNvSpPr txBox="1"/>
          <p:nvPr/>
        </p:nvSpPr>
        <p:spPr>
          <a:xfrm>
            <a:off x="11674219" y="5116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12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A9E79AC-6FE9-92CA-7340-76E877FD60A6}"/>
              </a:ext>
            </a:extLst>
          </p:cNvPr>
          <p:cNvSpPr txBox="1"/>
          <p:nvPr/>
        </p:nvSpPr>
        <p:spPr>
          <a:xfrm>
            <a:off x="5580127" y="5409139"/>
            <a:ext cx="95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>
                <a:solidFill>
                  <a:srgbClr val="C00000"/>
                </a:solidFill>
              </a:rPr>
              <a:t>STI testing</a:t>
            </a:r>
          </a:p>
        </p:txBody>
      </p:sp>
      <p:sp>
        <p:nvSpPr>
          <p:cNvPr id="31" name="Flèche : haut 30">
            <a:extLst>
              <a:ext uri="{FF2B5EF4-FFF2-40B4-BE49-F238E27FC236}">
                <a16:creationId xmlns:a16="http://schemas.microsoft.com/office/drawing/2014/main" id="{6CE0195D-C83C-029F-3D0D-180ACDDC54C7}"/>
              </a:ext>
            </a:extLst>
          </p:cNvPr>
          <p:cNvSpPr/>
          <p:nvPr/>
        </p:nvSpPr>
        <p:spPr>
          <a:xfrm>
            <a:off x="6745415" y="5366560"/>
            <a:ext cx="219803" cy="338554"/>
          </a:xfrm>
          <a:prstGeom prst="up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2" name="Flèche : haut 31">
            <a:extLst>
              <a:ext uri="{FF2B5EF4-FFF2-40B4-BE49-F238E27FC236}">
                <a16:creationId xmlns:a16="http://schemas.microsoft.com/office/drawing/2014/main" id="{EC29F174-BB43-4467-65B0-1D8AC0410E88}"/>
              </a:ext>
            </a:extLst>
          </p:cNvPr>
          <p:cNvSpPr/>
          <p:nvPr/>
        </p:nvSpPr>
        <p:spPr>
          <a:xfrm>
            <a:off x="7999930" y="5366560"/>
            <a:ext cx="219803" cy="338554"/>
          </a:xfrm>
          <a:prstGeom prst="up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3" name="Flèche : haut 32">
            <a:extLst>
              <a:ext uri="{FF2B5EF4-FFF2-40B4-BE49-F238E27FC236}">
                <a16:creationId xmlns:a16="http://schemas.microsoft.com/office/drawing/2014/main" id="{80D1DAFD-1A0C-811E-6A4A-D6D5D7E86571}"/>
              </a:ext>
            </a:extLst>
          </p:cNvPr>
          <p:cNvSpPr/>
          <p:nvPr/>
        </p:nvSpPr>
        <p:spPr>
          <a:xfrm>
            <a:off x="9254445" y="5366560"/>
            <a:ext cx="219803" cy="338554"/>
          </a:xfrm>
          <a:prstGeom prst="up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4" name="Flèche : haut 33">
            <a:extLst>
              <a:ext uri="{FF2B5EF4-FFF2-40B4-BE49-F238E27FC236}">
                <a16:creationId xmlns:a16="http://schemas.microsoft.com/office/drawing/2014/main" id="{10F84164-8ACC-5EA7-9FB6-B56B96693FA3}"/>
              </a:ext>
            </a:extLst>
          </p:cNvPr>
          <p:cNvSpPr/>
          <p:nvPr/>
        </p:nvSpPr>
        <p:spPr>
          <a:xfrm>
            <a:off x="10501753" y="5366560"/>
            <a:ext cx="219803" cy="338554"/>
          </a:xfrm>
          <a:prstGeom prst="up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5" name="Flèche : haut 34">
            <a:extLst>
              <a:ext uri="{FF2B5EF4-FFF2-40B4-BE49-F238E27FC236}">
                <a16:creationId xmlns:a16="http://schemas.microsoft.com/office/drawing/2014/main" id="{26DF7D25-B1CE-C634-9DFD-3C2BAAE29E14}"/>
              </a:ext>
            </a:extLst>
          </p:cNvPr>
          <p:cNvSpPr/>
          <p:nvPr/>
        </p:nvSpPr>
        <p:spPr>
          <a:xfrm>
            <a:off x="11753559" y="5366560"/>
            <a:ext cx="219803" cy="338554"/>
          </a:xfrm>
          <a:prstGeom prst="up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BE8B961-8EBE-0DC9-8F94-50DFB31BBA97}"/>
              </a:ext>
            </a:extLst>
          </p:cNvPr>
          <p:cNvSpPr/>
          <p:nvPr/>
        </p:nvSpPr>
        <p:spPr>
          <a:xfrm>
            <a:off x="5004149" y="4548049"/>
            <a:ext cx="204716" cy="20471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EE0A20F5-F02F-7BE0-1F7C-4EF6A2A5DA33}"/>
              </a:ext>
            </a:extLst>
          </p:cNvPr>
          <p:cNvCxnSpPr>
            <a:cxnSpLocks/>
            <a:stCxn id="36" idx="7"/>
            <a:endCxn id="22" idx="1"/>
          </p:cNvCxnSpPr>
          <p:nvPr/>
        </p:nvCxnSpPr>
        <p:spPr>
          <a:xfrm flipV="1">
            <a:off x="5178885" y="4373125"/>
            <a:ext cx="424249" cy="204904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9D6890E4-0101-FFF9-C67C-ED9B3AAE8107}"/>
              </a:ext>
            </a:extLst>
          </p:cNvPr>
          <p:cNvCxnSpPr>
            <a:cxnSpLocks/>
            <a:stCxn id="36" idx="5"/>
            <a:endCxn id="23" idx="1"/>
          </p:cNvCxnSpPr>
          <p:nvPr/>
        </p:nvCxnSpPr>
        <p:spPr>
          <a:xfrm>
            <a:off x="5178885" y="4722785"/>
            <a:ext cx="424249" cy="178918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269E55FA-1291-E2B6-6DE7-934B5BC88C44}"/>
              </a:ext>
            </a:extLst>
          </p:cNvPr>
          <p:cNvSpPr/>
          <p:nvPr/>
        </p:nvSpPr>
        <p:spPr>
          <a:xfrm>
            <a:off x="5004149" y="2638283"/>
            <a:ext cx="204716" cy="20471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ADA11D28-6122-38F3-D39F-D6D2F6BE6AAA}"/>
              </a:ext>
            </a:extLst>
          </p:cNvPr>
          <p:cNvCxnSpPr>
            <a:cxnSpLocks/>
            <a:stCxn id="43" idx="7"/>
          </p:cNvCxnSpPr>
          <p:nvPr/>
        </p:nvCxnSpPr>
        <p:spPr>
          <a:xfrm flipV="1">
            <a:off x="5178885" y="2463359"/>
            <a:ext cx="424249" cy="204904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F45944F0-7BF1-FC10-1138-B283F9C2283F}"/>
              </a:ext>
            </a:extLst>
          </p:cNvPr>
          <p:cNvCxnSpPr>
            <a:cxnSpLocks/>
            <a:stCxn id="43" idx="5"/>
          </p:cNvCxnSpPr>
          <p:nvPr/>
        </p:nvCxnSpPr>
        <p:spPr>
          <a:xfrm>
            <a:off x="5178885" y="2813019"/>
            <a:ext cx="424249" cy="178918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CD2AD2D7-17B5-6109-1061-5B140624FFC7}"/>
              </a:ext>
            </a:extLst>
          </p:cNvPr>
          <p:cNvSpPr txBox="1"/>
          <p:nvPr/>
        </p:nvSpPr>
        <p:spPr>
          <a:xfrm>
            <a:off x="3641756" y="2330400"/>
            <a:ext cx="14093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/>
              <a:t>MSM &amp; TGW</a:t>
            </a:r>
            <a:br>
              <a:rPr lang="en-GB" sz="1400" b="1"/>
            </a:br>
            <a:r>
              <a:rPr lang="en-GB" sz="1400" b="1"/>
              <a:t>living with HIV</a:t>
            </a:r>
            <a:br>
              <a:rPr lang="en-GB" sz="1400"/>
            </a:br>
            <a:r>
              <a:rPr lang="en-GB" sz="1400"/>
              <a:t>(planned N=390)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2871451-AA70-B9CB-A8C3-237B4920E512}"/>
              </a:ext>
            </a:extLst>
          </p:cNvPr>
          <p:cNvSpPr txBox="1"/>
          <p:nvPr/>
        </p:nvSpPr>
        <p:spPr>
          <a:xfrm>
            <a:off x="3700996" y="4292339"/>
            <a:ext cx="14093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/>
              <a:t>MSM &amp; TGW</a:t>
            </a:r>
            <a:br>
              <a:rPr lang="en-GB" sz="1400" b="1"/>
            </a:br>
            <a:r>
              <a:rPr lang="en-GB" sz="1400" b="1"/>
              <a:t>on HIV PrEP</a:t>
            </a:r>
          </a:p>
          <a:p>
            <a:pPr algn="ctr"/>
            <a:r>
              <a:rPr lang="en-GB" sz="1400"/>
              <a:t>(planned N=390)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76D8B23-20B1-EC84-3B9B-ED976B463D4A}"/>
              </a:ext>
            </a:extLst>
          </p:cNvPr>
          <p:cNvSpPr txBox="1"/>
          <p:nvPr/>
        </p:nvSpPr>
        <p:spPr>
          <a:xfrm>
            <a:off x="3790942" y="3534772"/>
            <a:ext cx="1733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2:1 randomization</a:t>
            </a:r>
            <a:endParaRPr lang="en-GB" sz="1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0241184-8258-EDBE-1A8F-E4FD1F5CDE4E}"/>
              </a:ext>
            </a:extLst>
          </p:cNvPr>
          <p:cNvSpPr/>
          <p:nvPr/>
        </p:nvSpPr>
        <p:spPr>
          <a:xfrm>
            <a:off x="8783512" y="6498013"/>
            <a:ext cx="3371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/>
              <a:t>Luetkemeyer A, AIDS 2022, Abs. OALBX0103</a:t>
            </a:r>
          </a:p>
        </p:txBody>
      </p:sp>
    </p:spTree>
    <p:extLst>
      <p:ext uri="{BB962C8B-B14F-4D97-AF65-F5344CB8AC3E}">
        <p14:creationId xmlns:p14="http://schemas.microsoft.com/office/powerpoint/2010/main" val="2908609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AE688-4184-5C41-BE30-B93CA0E2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DoxyPEP</a:t>
            </a:r>
            <a:r>
              <a:rPr lang="en-US" dirty="0"/>
              <a:t>: doxycycline post-exposure prophylaxis (2)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782BA1E-E2F5-B50B-856B-2F5B3A657379}"/>
              </a:ext>
            </a:extLst>
          </p:cNvPr>
          <p:cNvSpPr txBox="1"/>
          <p:nvPr/>
        </p:nvSpPr>
        <p:spPr>
          <a:xfrm>
            <a:off x="1494996" y="6414591"/>
            <a:ext cx="1385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/>
              <a:t>Doxycycline PEP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FA287003-E0DE-01EA-C26B-F645676242A9}"/>
              </a:ext>
            </a:extLst>
          </p:cNvPr>
          <p:cNvSpPr txBox="1"/>
          <p:nvPr/>
        </p:nvSpPr>
        <p:spPr>
          <a:xfrm>
            <a:off x="2974329" y="6414591"/>
            <a:ext cx="14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/>
              <a:t>Standard of care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423043E6-831D-F8FD-C158-A9ED328188F9}"/>
              </a:ext>
            </a:extLst>
          </p:cNvPr>
          <p:cNvSpPr txBox="1"/>
          <p:nvPr/>
        </p:nvSpPr>
        <p:spPr>
          <a:xfrm>
            <a:off x="4850685" y="6414591"/>
            <a:ext cx="1385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/>
              <a:t>Doxycycline PEP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B29AAD0-F020-272B-7475-20974586D857}"/>
              </a:ext>
            </a:extLst>
          </p:cNvPr>
          <p:cNvSpPr txBox="1"/>
          <p:nvPr/>
        </p:nvSpPr>
        <p:spPr>
          <a:xfrm>
            <a:off x="6342023" y="6414591"/>
            <a:ext cx="14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/>
              <a:t>Standard of care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280F4B5-E6F8-8134-621D-D3AF985B95B8}"/>
              </a:ext>
            </a:extLst>
          </p:cNvPr>
          <p:cNvGrpSpPr/>
          <p:nvPr/>
        </p:nvGrpSpPr>
        <p:grpSpPr>
          <a:xfrm>
            <a:off x="824283" y="1820863"/>
            <a:ext cx="7105280" cy="4697775"/>
            <a:chOff x="824283" y="1820863"/>
            <a:chExt cx="7105280" cy="4697775"/>
          </a:xfrm>
        </p:grpSpPr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390F9F4F-9D84-E0E4-C2AD-A3A167510C71}"/>
                </a:ext>
              </a:extLst>
            </p:cNvPr>
            <p:cNvGrpSpPr/>
            <p:nvPr/>
          </p:nvGrpSpPr>
          <p:grpSpPr>
            <a:xfrm>
              <a:off x="1158875" y="1820863"/>
              <a:ext cx="6770688" cy="4535488"/>
              <a:chOff x="1158875" y="1820863"/>
              <a:chExt cx="6770688" cy="4535488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E9CDA5A9-8363-156F-EE66-C1B6C7BE8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813" y="1820863"/>
                <a:ext cx="6635750" cy="4535488"/>
              </a:xfrm>
              <a:custGeom>
                <a:avLst/>
                <a:gdLst>
                  <a:gd name="T0" fmla="*/ 0 w 4180"/>
                  <a:gd name="T1" fmla="*/ 0 h 2857"/>
                  <a:gd name="T2" fmla="*/ 0 w 4180"/>
                  <a:gd name="T3" fmla="*/ 2857 h 2857"/>
                  <a:gd name="T4" fmla="*/ 4180 w 4180"/>
                  <a:gd name="T5" fmla="*/ 2857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0" h="2857">
                    <a:moveTo>
                      <a:pt x="0" y="0"/>
                    </a:moveTo>
                    <a:lnTo>
                      <a:pt x="0" y="2857"/>
                    </a:lnTo>
                    <a:lnTo>
                      <a:pt x="4180" y="2857"/>
                    </a:ln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2456E6A4-432D-189C-2E28-422EE119A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8875" y="4037013"/>
                <a:ext cx="134938" cy="0"/>
              </a:xfrm>
              <a:prstGeom prst="line">
                <a:avLst/>
              </a:pr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AF6ED987-33D5-968C-34EB-826E9D93D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8875" y="5195888"/>
                <a:ext cx="134938" cy="0"/>
              </a:xfrm>
              <a:prstGeom prst="line">
                <a:avLst/>
              </a:pr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799A3003-03D5-B2E9-EA74-FD06D14B5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8875" y="6356350"/>
                <a:ext cx="134938" cy="0"/>
              </a:xfrm>
              <a:prstGeom prst="line">
                <a:avLst/>
              </a:pr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043E2933-EEE9-38B1-D181-507007D4E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8875" y="2878138"/>
                <a:ext cx="134938" cy="0"/>
              </a:xfrm>
              <a:prstGeom prst="line">
                <a:avLst/>
              </a:pr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AEC86AEF-CF9F-7099-BA67-EC7D5C96E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238" y="6335713"/>
                <a:ext cx="1346200" cy="20638"/>
              </a:xfrm>
              <a:custGeom>
                <a:avLst/>
                <a:gdLst>
                  <a:gd name="T0" fmla="*/ 848 w 848"/>
                  <a:gd name="T1" fmla="*/ 13 h 13"/>
                  <a:gd name="T2" fmla="*/ 848 w 848"/>
                  <a:gd name="T3" fmla="*/ 0 h 13"/>
                  <a:gd name="T4" fmla="*/ 0 w 848"/>
                  <a:gd name="T5" fmla="*/ 0 h 13"/>
                  <a:gd name="T6" fmla="*/ 0 w 848"/>
                  <a:gd name="T7" fmla="*/ 13 h 13"/>
                  <a:gd name="T8" fmla="*/ 848 w 848"/>
                  <a:gd name="T9" fmla="*/ 13 h 13"/>
                  <a:gd name="T10" fmla="*/ 848 w 848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8" h="13">
                    <a:moveTo>
                      <a:pt x="848" y="13"/>
                    </a:moveTo>
                    <a:lnTo>
                      <a:pt x="848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848" y="13"/>
                    </a:lnTo>
                    <a:lnTo>
                      <a:pt x="848" y="13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3C16F9D7-D152-188D-0E1F-01903011A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238" y="5118100"/>
                <a:ext cx="1346200" cy="1041400"/>
              </a:xfrm>
              <a:custGeom>
                <a:avLst/>
                <a:gdLst>
                  <a:gd name="T0" fmla="*/ 848 w 848"/>
                  <a:gd name="T1" fmla="*/ 0 h 656"/>
                  <a:gd name="T2" fmla="*/ 0 w 848"/>
                  <a:gd name="T3" fmla="*/ 0 h 656"/>
                  <a:gd name="T4" fmla="*/ 0 w 848"/>
                  <a:gd name="T5" fmla="*/ 656 h 656"/>
                  <a:gd name="T6" fmla="*/ 848 w 848"/>
                  <a:gd name="T7" fmla="*/ 656 h 656"/>
                  <a:gd name="T8" fmla="*/ 848 w 848"/>
                  <a:gd name="T9" fmla="*/ 0 h 656"/>
                  <a:gd name="T10" fmla="*/ 848 w 848"/>
                  <a:gd name="T11" fmla="*/ 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8" h="656">
                    <a:moveTo>
                      <a:pt x="848" y="0"/>
                    </a:moveTo>
                    <a:lnTo>
                      <a:pt x="0" y="0"/>
                    </a:lnTo>
                    <a:lnTo>
                      <a:pt x="0" y="656"/>
                    </a:lnTo>
                    <a:lnTo>
                      <a:pt x="848" y="656"/>
                    </a:lnTo>
                    <a:lnTo>
                      <a:pt x="848" y="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29DE6C79-4EF2-8470-5E1C-4DD5F3D3B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238" y="6159500"/>
                <a:ext cx="1346200" cy="146050"/>
              </a:xfrm>
              <a:custGeom>
                <a:avLst/>
                <a:gdLst>
                  <a:gd name="T0" fmla="*/ 848 w 848"/>
                  <a:gd name="T1" fmla="*/ 92 h 92"/>
                  <a:gd name="T2" fmla="*/ 848 w 848"/>
                  <a:gd name="T3" fmla="*/ 0 h 92"/>
                  <a:gd name="T4" fmla="*/ 0 w 848"/>
                  <a:gd name="T5" fmla="*/ 0 h 92"/>
                  <a:gd name="T6" fmla="*/ 0 w 848"/>
                  <a:gd name="T7" fmla="*/ 92 h 92"/>
                  <a:gd name="T8" fmla="*/ 848 w 848"/>
                  <a:gd name="T9" fmla="*/ 92 h 92"/>
                  <a:gd name="T10" fmla="*/ 848 w 848"/>
                  <a:gd name="T1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8" h="92">
                    <a:moveTo>
                      <a:pt x="848" y="92"/>
                    </a:moveTo>
                    <a:lnTo>
                      <a:pt x="848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848" y="92"/>
                    </a:lnTo>
                    <a:lnTo>
                      <a:pt x="848" y="9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A70710E7-035D-1992-E930-01C41D686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238" y="6305550"/>
                <a:ext cx="1346200" cy="30163"/>
              </a:xfrm>
              <a:custGeom>
                <a:avLst/>
                <a:gdLst>
                  <a:gd name="T0" fmla="*/ 848 w 848"/>
                  <a:gd name="T1" fmla="*/ 19 h 19"/>
                  <a:gd name="T2" fmla="*/ 848 w 848"/>
                  <a:gd name="T3" fmla="*/ 0 h 19"/>
                  <a:gd name="T4" fmla="*/ 0 w 848"/>
                  <a:gd name="T5" fmla="*/ 0 h 19"/>
                  <a:gd name="T6" fmla="*/ 0 w 848"/>
                  <a:gd name="T7" fmla="*/ 19 h 19"/>
                  <a:gd name="T8" fmla="*/ 848 w 848"/>
                  <a:gd name="T9" fmla="*/ 19 h 19"/>
                  <a:gd name="T10" fmla="*/ 848 w 848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8" h="19">
                    <a:moveTo>
                      <a:pt x="848" y="19"/>
                    </a:moveTo>
                    <a:lnTo>
                      <a:pt x="848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848" y="19"/>
                    </a:lnTo>
                    <a:lnTo>
                      <a:pt x="848" y="19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0274C7DD-4D8E-6551-D13A-CA7E3E743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0" y="6000750"/>
                <a:ext cx="1344613" cy="355600"/>
              </a:xfrm>
              <a:custGeom>
                <a:avLst/>
                <a:gdLst>
                  <a:gd name="T0" fmla="*/ 847 w 847"/>
                  <a:gd name="T1" fmla="*/ 224 h 224"/>
                  <a:gd name="T2" fmla="*/ 847 w 847"/>
                  <a:gd name="T3" fmla="*/ 0 h 224"/>
                  <a:gd name="T4" fmla="*/ 0 w 847"/>
                  <a:gd name="T5" fmla="*/ 0 h 224"/>
                  <a:gd name="T6" fmla="*/ 0 w 847"/>
                  <a:gd name="T7" fmla="*/ 224 h 224"/>
                  <a:gd name="T8" fmla="*/ 847 w 847"/>
                  <a:gd name="T9" fmla="*/ 224 h 224"/>
                  <a:gd name="T10" fmla="*/ 847 w 847"/>
                  <a:gd name="T1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" h="224">
                    <a:moveTo>
                      <a:pt x="847" y="224"/>
                    </a:moveTo>
                    <a:lnTo>
                      <a:pt x="847" y="0"/>
                    </a:lnTo>
                    <a:lnTo>
                      <a:pt x="0" y="0"/>
                    </a:lnTo>
                    <a:lnTo>
                      <a:pt x="0" y="224"/>
                    </a:lnTo>
                    <a:lnTo>
                      <a:pt x="847" y="224"/>
                    </a:lnTo>
                    <a:lnTo>
                      <a:pt x="847" y="224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A75B3AE8-1D97-910A-200A-F01393C9A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0" y="2660650"/>
                <a:ext cx="1344613" cy="1974850"/>
              </a:xfrm>
              <a:custGeom>
                <a:avLst/>
                <a:gdLst>
                  <a:gd name="T0" fmla="*/ 847 w 847"/>
                  <a:gd name="T1" fmla="*/ 1244 h 1244"/>
                  <a:gd name="T2" fmla="*/ 847 w 847"/>
                  <a:gd name="T3" fmla="*/ 0 h 1244"/>
                  <a:gd name="T4" fmla="*/ 0 w 847"/>
                  <a:gd name="T5" fmla="*/ 0 h 1244"/>
                  <a:gd name="T6" fmla="*/ 0 w 847"/>
                  <a:gd name="T7" fmla="*/ 1244 h 1244"/>
                  <a:gd name="T8" fmla="*/ 847 w 847"/>
                  <a:gd name="T9" fmla="*/ 1244 h 1244"/>
                  <a:gd name="T10" fmla="*/ 847 w 847"/>
                  <a:gd name="T11" fmla="*/ 1244 h 1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" h="1244">
                    <a:moveTo>
                      <a:pt x="847" y="1244"/>
                    </a:moveTo>
                    <a:lnTo>
                      <a:pt x="847" y="0"/>
                    </a:lnTo>
                    <a:lnTo>
                      <a:pt x="0" y="0"/>
                    </a:lnTo>
                    <a:lnTo>
                      <a:pt x="0" y="1244"/>
                    </a:lnTo>
                    <a:lnTo>
                      <a:pt x="847" y="1244"/>
                    </a:lnTo>
                    <a:lnTo>
                      <a:pt x="847" y="1244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C08D8222-25B9-849D-21F7-0AB5BBEA9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0" y="5686425"/>
                <a:ext cx="1344613" cy="314325"/>
              </a:xfrm>
              <a:custGeom>
                <a:avLst/>
                <a:gdLst>
                  <a:gd name="T0" fmla="*/ 847 w 847"/>
                  <a:gd name="T1" fmla="*/ 198 h 198"/>
                  <a:gd name="T2" fmla="*/ 847 w 847"/>
                  <a:gd name="T3" fmla="*/ 0 h 198"/>
                  <a:gd name="T4" fmla="*/ 0 w 847"/>
                  <a:gd name="T5" fmla="*/ 0 h 198"/>
                  <a:gd name="T6" fmla="*/ 0 w 847"/>
                  <a:gd name="T7" fmla="*/ 198 h 198"/>
                  <a:gd name="T8" fmla="*/ 847 w 847"/>
                  <a:gd name="T9" fmla="*/ 198 h 198"/>
                  <a:gd name="T10" fmla="*/ 847 w 847"/>
                  <a:gd name="T11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" h="198">
                    <a:moveTo>
                      <a:pt x="847" y="198"/>
                    </a:moveTo>
                    <a:lnTo>
                      <a:pt x="847" y="0"/>
                    </a:lnTo>
                    <a:lnTo>
                      <a:pt x="0" y="0"/>
                    </a:lnTo>
                    <a:lnTo>
                      <a:pt x="0" y="198"/>
                    </a:lnTo>
                    <a:lnTo>
                      <a:pt x="847" y="198"/>
                    </a:lnTo>
                    <a:lnTo>
                      <a:pt x="847" y="198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E525AD9F-2DE6-02DE-B86F-43CBAF7F1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0" y="4635500"/>
                <a:ext cx="1344613" cy="1050925"/>
              </a:xfrm>
              <a:custGeom>
                <a:avLst/>
                <a:gdLst>
                  <a:gd name="T0" fmla="*/ 847 w 847"/>
                  <a:gd name="T1" fmla="*/ 662 h 662"/>
                  <a:gd name="T2" fmla="*/ 847 w 847"/>
                  <a:gd name="T3" fmla="*/ 0 h 662"/>
                  <a:gd name="T4" fmla="*/ 0 w 847"/>
                  <a:gd name="T5" fmla="*/ 0 h 662"/>
                  <a:gd name="T6" fmla="*/ 0 w 847"/>
                  <a:gd name="T7" fmla="*/ 662 h 662"/>
                  <a:gd name="T8" fmla="*/ 847 w 847"/>
                  <a:gd name="T9" fmla="*/ 662 h 662"/>
                  <a:gd name="T10" fmla="*/ 847 w 847"/>
                  <a:gd name="T11" fmla="*/ 662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" h="662">
                    <a:moveTo>
                      <a:pt x="847" y="662"/>
                    </a:moveTo>
                    <a:lnTo>
                      <a:pt x="847" y="0"/>
                    </a:lnTo>
                    <a:lnTo>
                      <a:pt x="0" y="0"/>
                    </a:lnTo>
                    <a:lnTo>
                      <a:pt x="0" y="662"/>
                    </a:lnTo>
                    <a:lnTo>
                      <a:pt x="847" y="662"/>
                    </a:lnTo>
                    <a:lnTo>
                      <a:pt x="847" y="66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B066EA16-8736-EDA7-AFAB-0424395A2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388" y="4981575"/>
                <a:ext cx="1343025" cy="889000"/>
              </a:xfrm>
              <a:custGeom>
                <a:avLst/>
                <a:gdLst>
                  <a:gd name="T0" fmla="*/ 846 w 846"/>
                  <a:gd name="T1" fmla="*/ 0 h 560"/>
                  <a:gd name="T2" fmla="*/ 0 w 846"/>
                  <a:gd name="T3" fmla="*/ 0 h 560"/>
                  <a:gd name="T4" fmla="*/ 0 w 846"/>
                  <a:gd name="T5" fmla="*/ 560 h 560"/>
                  <a:gd name="T6" fmla="*/ 846 w 846"/>
                  <a:gd name="T7" fmla="*/ 560 h 560"/>
                  <a:gd name="T8" fmla="*/ 846 w 846"/>
                  <a:gd name="T9" fmla="*/ 0 h 560"/>
                  <a:gd name="T10" fmla="*/ 846 w 846"/>
                  <a:gd name="T11" fmla="*/ 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6" h="560">
                    <a:moveTo>
                      <a:pt x="846" y="0"/>
                    </a:moveTo>
                    <a:lnTo>
                      <a:pt x="0" y="0"/>
                    </a:lnTo>
                    <a:lnTo>
                      <a:pt x="0" y="560"/>
                    </a:lnTo>
                    <a:lnTo>
                      <a:pt x="846" y="560"/>
                    </a:lnTo>
                    <a:lnTo>
                      <a:pt x="846" y="0"/>
                    </a:lnTo>
                    <a:lnTo>
                      <a:pt x="846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36FE2708-DB34-8FBD-FB7E-D5AAF6B7C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388" y="6210300"/>
                <a:ext cx="1343025" cy="146050"/>
              </a:xfrm>
              <a:custGeom>
                <a:avLst/>
                <a:gdLst>
                  <a:gd name="T0" fmla="*/ 846 w 846"/>
                  <a:gd name="T1" fmla="*/ 92 h 92"/>
                  <a:gd name="T2" fmla="*/ 846 w 846"/>
                  <a:gd name="T3" fmla="*/ 0 h 92"/>
                  <a:gd name="T4" fmla="*/ 0 w 846"/>
                  <a:gd name="T5" fmla="*/ 0 h 92"/>
                  <a:gd name="T6" fmla="*/ 0 w 846"/>
                  <a:gd name="T7" fmla="*/ 92 h 92"/>
                  <a:gd name="T8" fmla="*/ 846 w 846"/>
                  <a:gd name="T9" fmla="*/ 92 h 92"/>
                  <a:gd name="T10" fmla="*/ 846 w 846"/>
                  <a:gd name="T1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6" h="92">
                    <a:moveTo>
                      <a:pt x="846" y="92"/>
                    </a:moveTo>
                    <a:lnTo>
                      <a:pt x="846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846" y="92"/>
                    </a:lnTo>
                    <a:lnTo>
                      <a:pt x="846" y="9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CAC74049-2FD3-21E3-F153-162031A15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388" y="5870575"/>
                <a:ext cx="1343025" cy="339725"/>
              </a:xfrm>
              <a:custGeom>
                <a:avLst/>
                <a:gdLst>
                  <a:gd name="T0" fmla="*/ 846 w 846"/>
                  <a:gd name="T1" fmla="*/ 214 h 214"/>
                  <a:gd name="T2" fmla="*/ 846 w 846"/>
                  <a:gd name="T3" fmla="*/ 0 h 214"/>
                  <a:gd name="T4" fmla="*/ 0 w 846"/>
                  <a:gd name="T5" fmla="*/ 0 h 214"/>
                  <a:gd name="T6" fmla="*/ 0 w 846"/>
                  <a:gd name="T7" fmla="*/ 214 h 214"/>
                  <a:gd name="T8" fmla="*/ 846 w 846"/>
                  <a:gd name="T9" fmla="*/ 214 h 214"/>
                  <a:gd name="T10" fmla="*/ 846 w 846"/>
                  <a:gd name="T11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6" h="214">
                    <a:moveTo>
                      <a:pt x="846" y="214"/>
                    </a:moveTo>
                    <a:lnTo>
                      <a:pt x="846" y="0"/>
                    </a:lnTo>
                    <a:lnTo>
                      <a:pt x="0" y="0"/>
                    </a:lnTo>
                    <a:lnTo>
                      <a:pt x="0" y="214"/>
                    </a:lnTo>
                    <a:lnTo>
                      <a:pt x="846" y="214"/>
                    </a:lnTo>
                    <a:lnTo>
                      <a:pt x="846" y="21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D2486C8C-D760-C2F5-2FEA-7EF910127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5535613"/>
                <a:ext cx="1346200" cy="820738"/>
              </a:xfrm>
              <a:custGeom>
                <a:avLst/>
                <a:gdLst>
                  <a:gd name="T0" fmla="*/ 0 w 848"/>
                  <a:gd name="T1" fmla="*/ 0 h 517"/>
                  <a:gd name="T2" fmla="*/ 0 w 848"/>
                  <a:gd name="T3" fmla="*/ 517 h 517"/>
                  <a:gd name="T4" fmla="*/ 848 w 848"/>
                  <a:gd name="T5" fmla="*/ 517 h 517"/>
                  <a:gd name="T6" fmla="*/ 848 w 848"/>
                  <a:gd name="T7" fmla="*/ 0 h 517"/>
                  <a:gd name="T8" fmla="*/ 0 w 848"/>
                  <a:gd name="T9" fmla="*/ 0 h 517"/>
                  <a:gd name="T10" fmla="*/ 0 w 848"/>
                  <a:gd name="T11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8" h="517">
                    <a:moveTo>
                      <a:pt x="0" y="0"/>
                    </a:moveTo>
                    <a:lnTo>
                      <a:pt x="0" y="517"/>
                    </a:lnTo>
                    <a:lnTo>
                      <a:pt x="848" y="517"/>
                    </a:lnTo>
                    <a:lnTo>
                      <a:pt x="84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34ECED31-5F4E-AC7E-EF46-23B5E111F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4362450"/>
                <a:ext cx="1346200" cy="901700"/>
              </a:xfrm>
              <a:custGeom>
                <a:avLst/>
                <a:gdLst>
                  <a:gd name="T0" fmla="*/ 848 w 848"/>
                  <a:gd name="T1" fmla="*/ 568 h 568"/>
                  <a:gd name="T2" fmla="*/ 848 w 848"/>
                  <a:gd name="T3" fmla="*/ 0 h 568"/>
                  <a:gd name="T4" fmla="*/ 0 w 848"/>
                  <a:gd name="T5" fmla="*/ 0 h 568"/>
                  <a:gd name="T6" fmla="*/ 0 w 848"/>
                  <a:gd name="T7" fmla="*/ 568 h 568"/>
                  <a:gd name="T8" fmla="*/ 848 w 848"/>
                  <a:gd name="T9" fmla="*/ 568 h 568"/>
                  <a:gd name="T10" fmla="*/ 848 w 848"/>
                  <a:gd name="T1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8" h="568">
                    <a:moveTo>
                      <a:pt x="848" y="568"/>
                    </a:moveTo>
                    <a:lnTo>
                      <a:pt x="848" y="0"/>
                    </a:lnTo>
                    <a:lnTo>
                      <a:pt x="0" y="0"/>
                    </a:lnTo>
                    <a:lnTo>
                      <a:pt x="0" y="568"/>
                    </a:lnTo>
                    <a:lnTo>
                      <a:pt x="848" y="568"/>
                    </a:lnTo>
                    <a:lnTo>
                      <a:pt x="848" y="56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C4F40FDF-6AA6-01D1-FE62-AF939EC8A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2814638"/>
                <a:ext cx="1346200" cy="1547813"/>
              </a:xfrm>
              <a:custGeom>
                <a:avLst/>
                <a:gdLst>
                  <a:gd name="T0" fmla="*/ 848 w 848"/>
                  <a:gd name="T1" fmla="*/ 975 h 975"/>
                  <a:gd name="T2" fmla="*/ 848 w 848"/>
                  <a:gd name="T3" fmla="*/ 0 h 975"/>
                  <a:gd name="T4" fmla="*/ 0 w 848"/>
                  <a:gd name="T5" fmla="*/ 0 h 975"/>
                  <a:gd name="T6" fmla="*/ 0 w 848"/>
                  <a:gd name="T7" fmla="*/ 975 h 975"/>
                  <a:gd name="T8" fmla="*/ 848 w 848"/>
                  <a:gd name="T9" fmla="*/ 975 h 975"/>
                  <a:gd name="T10" fmla="*/ 848 w 848"/>
                  <a:gd name="T11" fmla="*/ 975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8" h="975">
                    <a:moveTo>
                      <a:pt x="848" y="975"/>
                    </a:moveTo>
                    <a:lnTo>
                      <a:pt x="848" y="0"/>
                    </a:lnTo>
                    <a:lnTo>
                      <a:pt x="0" y="0"/>
                    </a:lnTo>
                    <a:lnTo>
                      <a:pt x="0" y="975"/>
                    </a:lnTo>
                    <a:lnTo>
                      <a:pt x="848" y="975"/>
                    </a:lnTo>
                    <a:lnTo>
                      <a:pt x="848" y="975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BE5E7817-9AA6-94AF-F850-F081BFE6A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5264150"/>
                <a:ext cx="1346200" cy="271463"/>
              </a:xfrm>
              <a:custGeom>
                <a:avLst/>
                <a:gdLst>
                  <a:gd name="T0" fmla="*/ 848 w 848"/>
                  <a:gd name="T1" fmla="*/ 0 h 171"/>
                  <a:gd name="T2" fmla="*/ 0 w 848"/>
                  <a:gd name="T3" fmla="*/ 0 h 171"/>
                  <a:gd name="T4" fmla="*/ 0 w 848"/>
                  <a:gd name="T5" fmla="*/ 171 h 171"/>
                  <a:gd name="T6" fmla="*/ 848 w 848"/>
                  <a:gd name="T7" fmla="*/ 171 h 171"/>
                  <a:gd name="T8" fmla="*/ 848 w 848"/>
                  <a:gd name="T9" fmla="*/ 0 h 171"/>
                  <a:gd name="T10" fmla="*/ 848 w 848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8" h="171">
                    <a:moveTo>
                      <a:pt x="848" y="0"/>
                    </a:moveTo>
                    <a:lnTo>
                      <a:pt x="0" y="0"/>
                    </a:lnTo>
                    <a:lnTo>
                      <a:pt x="0" y="171"/>
                    </a:lnTo>
                    <a:lnTo>
                      <a:pt x="848" y="171"/>
                    </a:lnTo>
                    <a:lnTo>
                      <a:pt x="848" y="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D96BAFA2-95FD-4743-228D-D4B83A16F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421" y="2015956"/>
                <a:ext cx="144463" cy="146050"/>
              </a:xfrm>
              <a:custGeom>
                <a:avLst/>
                <a:gdLst>
                  <a:gd name="T0" fmla="*/ 0 w 91"/>
                  <a:gd name="T1" fmla="*/ 0 h 92"/>
                  <a:gd name="T2" fmla="*/ 0 w 91"/>
                  <a:gd name="T3" fmla="*/ 92 h 92"/>
                  <a:gd name="T4" fmla="*/ 91 w 91"/>
                  <a:gd name="T5" fmla="*/ 92 h 92"/>
                  <a:gd name="T6" fmla="*/ 91 w 91"/>
                  <a:gd name="T7" fmla="*/ 0 h 92"/>
                  <a:gd name="T8" fmla="*/ 0 w 91"/>
                  <a:gd name="T9" fmla="*/ 0 h 92"/>
                  <a:gd name="T10" fmla="*/ 0 w 91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92">
                    <a:moveTo>
                      <a:pt x="0" y="0"/>
                    </a:moveTo>
                    <a:lnTo>
                      <a:pt x="0" y="92"/>
                    </a:lnTo>
                    <a:lnTo>
                      <a:pt x="91" y="92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93122879-4278-E336-669E-BF7E13C3E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421" y="2333314"/>
                <a:ext cx="144463" cy="144463"/>
              </a:xfrm>
              <a:custGeom>
                <a:avLst/>
                <a:gdLst>
                  <a:gd name="T0" fmla="*/ 91 w 91"/>
                  <a:gd name="T1" fmla="*/ 91 h 91"/>
                  <a:gd name="T2" fmla="*/ 91 w 91"/>
                  <a:gd name="T3" fmla="*/ 0 h 91"/>
                  <a:gd name="T4" fmla="*/ 0 w 91"/>
                  <a:gd name="T5" fmla="*/ 0 h 91"/>
                  <a:gd name="T6" fmla="*/ 0 w 91"/>
                  <a:gd name="T7" fmla="*/ 91 h 91"/>
                  <a:gd name="T8" fmla="*/ 91 w 91"/>
                  <a:gd name="T9" fmla="*/ 91 h 91"/>
                  <a:gd name="T10" fmla="*/ 91 w 91"/>
                  <a:gd name="T1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91">
                    <a:moveTo>
                      <a:pt x="91" y="9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91" y="91"/>
                    </a:lnTo>
                    <a:lnTo>
                      <a:pt x="91" y="91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C82A1C94-AFA1-6E0D-1C86-F535252E6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421" y="2649085"/>
                <a:ext cx="144463" cy="144463"/>
              </a:xfrm>
              <a:custGeom>
                <a:avLst/>
                <a:gdLst>
                  <a:gd name="T0" fmla="*/ 91 w 91"/>
                  <a:gd name="T1" fmla="*/ 0 h 91"/>
                  <a:gd name="T2" fmla="*/ 0 w 91"/>
                  <a:gd name="T3" fmla="*/ 0 h 91"/>
                  <a:gd name="T4" fmla="*/ 0 w 91"/>
                  <a:gd name="T5" fmla="*/ 91 h 91"/>
                  <a:gd name="T6" fmla="*/ 91 w 91"/>
                  <a:gd name="T7" fmla="*/ 91 h 91"/>
                  <a:gd name="T8" fmla="*/ 91 w 91"/>
                  <a:gd name="T9" fmla="*/ 0 h 91"/>
                  <a:gd name="T10" fmla="*/ 91 w 91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91">
                    <a:moveTo>
                      <a:pt x="91" y="0"/>
                    </a:moveTo>
                    <a:lnTo>
                      <a:pt x="0" y="0"/>
                    </a:lnTo>
                    <a:lnTo>
                      <a:pt x="0" y="91"/>
                    </a:lnTo>
                    <a:lnTo>
                      <a:pt x="91" y="91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2E5945C8-329B-F655-DABF-BBA7E6735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421" y="2964856"/>
                <a:ext cx="144463" cy="146050"/>
              </a:xfrm>
              <a:custGeom>
                <a:avLst/>
                <a:gdLst>
                  <a:gd name="T0" fmla="*/ 91 w 91"/>
                  <a:gd name="T1" fmla="*/ 0 h 92"/>
                  <a:gd name="T2" fmla="*/ 0 w 91"/>
                  <a:gd name="T3" fmla="*/ 0 h 92"/>
                  <a:gd name="T4" fmla="*/ 0 w 91"/>
                  <a:gd name="T5" fmla="*/ 92 h 92"/>
                  <a:gd name="T6" fmla="*/ 91 w 91"/>
                  <a:gd name="T7" fmla="*/ 92 h 92"/>
                  <a:gd name="T8" fmla="*/ 91 w 91"/>
                  <a:gd name="T9" fmla="*/ 0 h 92"/>
                  <a:gd name="T10" fmla="*/ 91 w 91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92">
                    <a:moveTo>
                      <a:pt x="91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91" y="9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E1DEE5AA-EE0E-989F-6489-77CD06ED4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12075" y="4362450"/>
                <a:ext cx="0" cy="9017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3F4D4BCE-032D-CF71-5D6D-66147B93D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2814638"/>
                <a:ext cx="1346200" cy="1547813"/>
              </a:xfrm>
              <a:custGeom>
                <a:avLst/>
                <a:gdLst>
                  <a:gd name="T0" fmla="*/ 848 w 848"/>
                  <a:gd name="T1" fmla="*/ 975 h 975"/>
                  <a:gd name="T2" fmla="*/ 848 w 848"/>
                  <a:gd name="T3" fmla="*/ 0 h 975"/>
                  <a:gd name="T4" fmla="*/ 0 w 848"/>
                  <a:gd name="T5" fmla="*/ 0 h 975"/>
                  <a:gd name="T6" fmla="*/ 0 w 848"/>
                  <a:gd name="T7" fmla="*/ 975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975">
                    <a:moveTo>
                      <a:pt x="848" y="975"/>
                    </a:moveTo>
                    <a:lnTo>
                      <a:pt x="848" y="0"/>
                    </a:lnTo>
                    <a:lnTo>
                      <a:pt x="0" y="0"/>
                    </a:lnTo>
                    <a:lnTo>
                      <a:pt x="0" y="975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E748536B-4D01-ADC0-638C-4479711BB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5875" y="4362450"/>
                <a:ext cx="0" cy="9017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FA7F565C-04A2-4E4F-CE07-81063A3D9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0" y="2660650"/>
                <a:ext cx="1344613" cy="1974850"/>
              </a:xfrm>
              <a:custGeom>
                <a:avLst/>
                <a:gdLst>
                  <a:gd name="T0" fmla="*/ 847 w 847"/>
                  <a:gd name="T1" fmla="*/ 1244 h 1244"/>
                  <a:gd name="T2" fmla="*/ 847 w 847"/>
                  <a:gd name="T3" fmla="*/ 0 h 1244"/>
                  <a:gd name="T4" fmla="*/ 0 w 847"/>
                  <a:gd name="T5" fmla="*/ 0 h 1244"/>
                  <a:gd name="T6" fmla="*/ 0 w 847"/>
                  <a:gd name="T7" fmla="*/ 1244 h 1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7" h="1244">
                    <a:moveTo>
                      <a:pt x="847" y="1244"/>
                    </a:moveTo>
                    <a:lnTo>
                      <a:pt x="847" y="0"/>
                    </a:lnTo>
                    <a:lnTo>
                      <a:pt x="0" y="0"/>
                    </a:lnTo>
                    <a:lnTo>
                      <a:pt x="0" y="1244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7F39A1EE-5E6B-29AD-12E4-0B8033C84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388" y="4981575"/>
                <a:ext cx="1343025" cy="889000"/>
              </a:xfrm>
              <a:custGeom>
                <a:avLst/>
                <a:gdLst>
                  <a:gd name="T0" fmla="*/ 846 w 846"/>
                  <a:gd name="T1" fmla="*/ 560 h 560"/>
                  <a:gd name="T2" fmla="*/ 846 w 846"/>
                  <a:gd name="T3" fmla="*/ 0 h 560"/>
                  <a:gd name="T4" fmla="*/ 0 w 846"/>
                  <a:gd name="T5" fmla="*/ 0 h 560"/>
                  <a:gd name="T6" fmla="*/ 0 w 846"/>
                  <a:gd name="T7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6" h="560">
                    <a:moveTo>
                      <a:pt x="846" y="560"/>
                    </a:moveTo>
                    <a:lnTo>
                      <a:pt x="846" y="0"/>
                    </a:lnTo>
                    <a:lnTo>
                      <a:pt x="0" y="0"/>
                    </a:lnTo>
                    <a:lnTo>
                      <a:pt x="0" y="56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1E2E1D78-E381-8FA0-C11F-9307A76AF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388" y="6210300"/>
                <a:ext cx="1343025" cy="146050"/>
              </a:xfrm>
              <a:custGeom>
                <a:avLst/>
                <a:gdLst>
                  <a:gd name="T0" fmla="*/ 0 w 846"/>
                  <a:gd name="T1" fmla="*/ 0 h 92"/>
                  <a:gd name="T2" fmla="*/ 0 w 846"/>
                  <a:gd name="T3" fmla="*/ 92 h 92"/>
                  <a:gd name="T4" fmla="*/ 846 w 846"/>
                  <a:gd name="T5" fmla="*/ 92 h 92"/>
                  <a:gd name="T6" fmla="*/ 846 w 846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6" h="92">
                    <a:moveTo>
                      <a:pt x="0" y="0"/>
                    </a:moveTo>
                    <a:lnTo>
                      <a:pt x="0" y="92"/>
                    </a:lnTo>
                    <a:lnTo>
                      <a:pt x="846" y="92"/>
                    </a:lnTo>
                    <a:lnTo>
                      <a:pt x="846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6406E2E9-E7B7-D761-E78E-19956299A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5535613"/>
                <a:ext cx="1346200" cy="820738"/>
              </a:xfrm>
              <a:custGeom>
                <a:avLst/>
                <a:gdLst>
                  <a:gd name="T0" fmla="*/ 0 w 848"/>
                  <a:gd name="T1" fmla="*/ 0 h 517"/>
                  <a:gd name="T2" fmla="*/ 0 w 848"/>
                  <a:gd name="T3" fmla="*/ 517 h 517"/>
                  <a:gd name="T4" fmla="*/ 848 w 848"/>
                  <a:gd name="T5" fmla="*/ 517 h 517"/>
                  <a:gd name="T6" fmla="*/ 848 w 848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517">
                    <a:moveTo>
                      <a:pt x="0" y="0"/>
                    </a:moveTo>
                    <a:lnTo>
                      <a:pt x="0" y="517"/>
                    </a:lnTo>
                    <a:lnTo>
                      <a:pt x="848" y="517"/>
                    </a:lnTo>
                    <a:lnTo>
                      <a:pt x="848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10FA3C99-2D03-44C9-0752-4147B0D1F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21413" y="5870575"/>
                <a:ext cx="0" cy="3397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BF7994BF-EE81-F710-AE96-78485FEF7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0" y="6000750"/>
                <a:ext cx="1344613" cy="355600"/>
              </a:xfrm>
              <a:custGeom>
                <a:avLst/>
                <a:gdLst>
                  <a:gd name="T0" fmla="*/ 0 w 847"/>
                  <a:gd name="T1" fmla="*/ 0 h 224"/>
                  <a:gd name="T2" fmla="*/ 0 w 847"/>
                  <a:gd name="T3" fmla="*/ 224 h 224"/>
                  <a:gd name="T4" fmla="*/ 847 w 847"/>
                  <a:gd name="T5" fmla="*/ 224 h 224"/>
                  <a:gd name="T6" fmla="*/ 847 w 847"/>
                  <a:gd name="T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7" h="224">
                    <a:moveTo>
                      <a:pt x="0" y="0"/>
                    </a:moveTo>
                    <a:lnTo>
                      <a:pt x="0" y="224"/>
                    </a:lnTo>
                    <a:lnTo>
                      <a:pt x="847" y="224"/>
                    </a:lnTo>
                    <a:lnTo>
                      <a:pt x="847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38">
                <a:extLst>
                  <a:ext uri="{FF2B5EF4-FFF2-40B4-BE49-F238E27FC236}">
                    <a16:creationId xmlns:a16="http://schemas.microsoft.com/office/drawing/2014/main" id="{7C5018D4-4C9D-ED4E-8920-038049BB8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8388" y="5870575"/>
                <a:ext cx="0" cy="3397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21D4228F-4BEB-6B62-D31D-D655DB23B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4513" y="5686425"/>
                <a:ext cx="0" cy="3143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40">
                <a:extLst>
                  <a:ext uri="{FF2B5EF4-FFF2-40B4-BE49-F238E27FC236}">
                    <a16:creationId xmlns:a16="http://schemas.microsoft.com/office/drawing/2014/main" id="{978B1F3A-2730-C607-167A-1B2B39C6D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78388" y="6210300"/>
                <a:ext cx="13430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41">
                <a:extLst>
                  <a:ext uri="{FF2B5EF4-FFF2-40B4-BE49-F238E27FC236}">
                    <a16:creationId xmlns:a16="http://schemas.microsoft.com/office/drawing/2014/main" id="{0BEE1756-4979-1F31-015C-3D3933161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78388" y="5870575"/>
                <a:ext cx="13430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42">
                <a:extLst>
                  <a:ext uri="{FF2B5EF4-FFF2-40B4-BE49-F238E27FC236}">
                    <a16:creationId xmlns:a16="http://schemas.microsoft.com/office/drawing/2014/main" id="{FE6430FF-5CE8-43E1-5B45-53CAC838C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65875" y="4362450"/>
                <a:ext cx="1346200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43">
                <a:extLst>
                  <a:ext uri="{FF2B5EF4-FFF2-40B4-BE49-F238E27FC236}">
                    <a16:creationId xmlns:a16="http://schemas.microsoft.com/office/drawing/2014/main" id="{C140C984-AD4A-54A3-D213-C907D4338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65875" y="5264150"/>
                <a:ext cx="1346200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44">
                <a:extLst>
                  <a:ext uri="{FF2B5EF4-FFF2-40B4-BE49-F238E27FC236}">
                    <a16:creationId xmlns:a16="http://schemas.microsoft.com/office/drawing/2014/main" id="{D84BBF18-3FF5-2F2C-2F07-962E03CB7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5875" y="5264150"/>
                <a:ext cx="0" cy="271463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45">
                <a:extLst>
                  <a:ext uri="{FF2B5EF4-FFF2-40B4-BE49-F238E27FC236}">
                    <a16:creationId xmlns:a16="http://schemas.microsoft.com/office/drawing/2014/main" id="{C77379A4-E46B-4FB4-F26B-5367F1643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12075" y="5264150"/>
                <a:ext cx="0" cy="271463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46">
                <a:extLst>
                  <a:ext uri="{FF2B5EF4-FFF2-40B4-BE49-F238E27FC236}">
                    <a16:creationId xmlns:a16="http://schemas.microsoft.com/office/drawing/2014/main" id="{950976CE-5D5F-70E9-2424-06A6B5245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65875" y="5535613"/>
                <a:ext cx="1346200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47">
                <a:extLst>
                  <a:ext uri="{FF2B5EF4-FFF2-40B4-BE49-F238E27FC236}">
                    <a16:creationId xmlns:a16="http://schemas.microsoft.com/office/drawing/2014/main" id="{526F832B-EEED-0906-092C-C35B76920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4513" y="4635500"/>
                <a:ext cx="0" cy="10509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4D733AD5-F631-DA34-CD18-7B0047EC4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238" y="5118100"/>
                <a:ext cx="1346200" cy="1041400"/>
              </a:xfrm>
              <a:custGeom>
                <a:avLst/>
                <a:gdLst>
                  <a:gd name="T0" fmla="*/ 848 w 848"/>
                  <a:gd name="T1" fmla="*/ 656 h 656"/>
                  <a:gd name="T2" fmla="*/ 848 w 848"/>
                  <a:gd name="T3" fmla="*/ 0 h 656"/>
                  <a:gd name="T4" fmla="*/ 0 w 848"/>
                  <a:gd name="T5" fmla="*/ 0 h 656"/>
                  <a:gd name="T6" fmla="*/ 0 w 848"/>
                  <a:gd name="T7" fmla="*/ 656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56">
                    <a:moveTo>
                      <a:pt x="848" y="656"/>
                    </a:moveTo>
                    <a:lnTo>
                      <a:pt x="848" y="0"/>
                    </a:lnTo>
                    <a:lnTo>
                      <a:pt x="0" y="0"/>
                    </a:lnTo>
                    <a:lnTo>
                      <a:pt x="0" y="656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49">
                <a:extLst>
                  <a:ext uri="{FF2B5EF4-FFF2-40B4-BE49-F238E27FC236}">
                    <a16:creationId xmlns:a16="http://schemas.microsoft.com/office/drawing/2014/main" id="{9DC149FF-92E0-C684-D89B-6373C6F2F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5438" y="6159500"/>
                <a:ext cx="0" cy="1460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50">
                <a:extLst>
                  <a:ext uri="{FF2B5EF4-FFF2-40B4-BE49-F238E27FC236}">
                    <a16:creationId xmlns:a16="http://schemas.microsoft.com/office/drawing/2014/main" id="{18B5A247-BD1B-7E05-016A-EB4D7413A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5438" y="6305550"/>
                <a:ext cx="0" cy="30163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Freeform 51">
                <a:extLst>
                  <a:ext uri="{FF2B5EF4-FFF2-40B4-BE49-F238E27FC236}">
                    <a16:creationId xmlns:a16="http://schemas.microsoft.com/office/drawing/2014/main" id="{34C787E3-7F92-8B45-D9C1-4D5CC1551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238" y="6335713"/>
                <a:ext cx="1346200" cy="20638"/>
              </a:xfrm>
              <a:custGeom>
                <a:avLst/>
                <a:gdLst>
                  <a:gd name="T0" fmla="*/ 0 w 848"/>
                  <a:gd name="T1" fmla="*/ 0 h 13"/>
                  <a:gd name="T2" fmla="*/ 0 w 848"/>
                  <a:gd name="T3" fmla="*/ 13 h 13"/>
                  <a:gd name="T4" fmla="*/ 848 w 848"/>
                  <a:gd name="T5" fmla="*/ 13 h 13"/>
                  <a:gd name="T6" fmla="*/ 848 w 848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13">
                    <a:moveTo>
                      <a:pt x="0" y="0"/>
                    </a:moveTo>
                    <a:lnTo>
                      <a:pt x="0" y="13"/>
                    </a:lnTo>
                    <a:lnTo>
                      <a:pt x="848" y="13"/>
                    </a:lnTo>
                    <a:lnTo>
                      <a:pt x="848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52">
                <a:extLst>
                  <a:ext uri="{FF2B5EF4-FFF2-40B4-BE49-F238E27FC236}">
                    <a16:creationId xmlns:a16="http://schemas.microsoft.com/office/drawing/2014/main" id="{337495E4-953B-4FF0-4F23-2CB0E75AF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9900" y="5686425"/>
                <a:ext cx="0" cy="3143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53">
                <a:extLst>
                  <a:ext uri="{FF2B5EF4-FFF2-40B4-BE49-F238E27FC236}">
                    <a16:creationId xmlns:a16="http://schemas.microsoft.com/office/drawing/2014/main" id="{24840985-B6CF-DF45-CD51-43B0609E1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238" y="6159500"/>
                <a:ext cx="0" cy="1460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54">
                <a:extLst>
                  <a:ext uri="{FF2B5EF4-FFF2-40B4-BE49-F238E27FC236}">
                    <a16:creationId xmlns:a16="http://schemas.microsoft.com/office/drawing/2014/main" id="{4621F5BF-7E01-466D-F4B2-C9413EE48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238" y="6305550"/>
                <a:ext cx="0" cy="30163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55">
                <a:extLst>
                  <a:ext uri="{FF2B5EF4-FFF2-40B4-BE49-F238E27FC236}">
                    <a16:creationId xmlns:a16="http://schemas.microsoft.com/office/drawing/2014/main" id="{5CB173AC-D1CB-641B-36E6-EFF2D81FA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19238" y="6159500"/>
                <a:ext cx="1346200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56">
                <a:extLst>
                  <a:ext uri="{FF2B5EF4-FFF2-40B4-BE49-F238E27FC236}">
                    <a16:creationId xmlns:a16="http://schemas.microsoft.com/office/drawing/2014/main" id="{1DC4FBC5-581A-9D17-399C-69E6B12D3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19238" y="6305550"/>
                <a:ext cx="1346200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57">
                <a:extLst>
                  <a:ext uri="{FF2B5EF4-FFF2-40B4-BE49-F238E27FC236}">
                    <a16:creationId xmlns:a16="http://schemas.microsoft.com/office/drawing/2014/main" id="{F24AC3B2-1BAC-651D-BF6A-F9641589F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19238" y="6335713"/>
                <a:ext cx="1346200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58">
                <a:extLst>
                  <a:ext uri="{FF2B5EF4-FFF2-40B4-BE49-F238E27FC236}">
                    <a16:creationId xmlns:a16="http://schemas.microsoft.com/office/drawing/2014/main" id="{02AAD8E9-0F35-7C10-48B8-5D7220949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9900" y="4635500"/>
                <a:ext cx="0" cy="10509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59">
                <a:extLst>
                  <a:ext uri="{FF2B5EF4-FFF2-40B4-BE49-F238E27FC236}">
                    <a16:creationId xmlns:a16="http://schemas.microsoft.com/office/drawing/2014/main" id="{BD1FA954-8228-53D9-A696-0CDAC1A226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9900" y="4635500"/>
                <a:ext cx="134461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60">
                <a:extLst>
                  <a:ext uri="{FF2B5EF4-FFF2-40B4-BE49-F238E27FC236}">
                    <a16:creationId xmlns:a16="http://schemas.microsoft.com/office/drawing/2014/main" id="{A3C590E0-F9D0-D636-5CC8-53C8F3A79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9900" y="5686425"/>
                <a:ext cx="134461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61">
                <a:extLst>
                  <a:ext uri="{FF2B5EF4-FFF2-40B4-BE49-F238E27FC236}">
                    <a16:creationId xmlns:a16="http://schemas.microsoft.com/office/drawing/2014/main" id="{83FAA834-CEB1-3ED6-26CA-654A639F4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9900" y="6000750"/>
                <a:ext cx="134461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7009B384-8697-D037-166C-C64934BBBB6D}"/>
                </a:ext>
              </a:extLst>
            </p:cNvPr>
            <p:cNvSpPr txBox="1"/>
            <p:nvPr/>
          </p:nvSpPr>
          <p:spPr>
            <a:xfrm>
              <a:off x="915653" y="621086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0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4B0B17DF-A88B-74DB-71C0-19C4D2CC1C7B}"/>
                </a:ext>
              </a:extLst>
            </p:cNvPr>
            <p:cNvSpPr txBox="1"/>
            <p:nvPr/>
          </p:nvSpPr>
          <p:spPr>
            <a:xfrm>
              <a:off x="1558798" y="1930605"/>
              <a:ext cx="1351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Gonorrhea only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4796D7E-1E10-1D26-F8D9-D5682ECC9A67}"/>
                </a:ext>
              </a:extLst>
            </p:cNvPr>
            <p:cNvSpPr txBox="1"/>
            <p:nvPr/>
          </p:nvSpPr>
          <p:spPr>
            <a:xfrm>
              <a:off x="1558798" y="2250697"/>
              <a:ext cx="13255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Chlamydia only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3067310F-DFE5-7259-A10B-2374A4A0930F}"/>
                </a:ext>
              </a:extLst>
            </p:cNvPr>
            <p:cNvSpPr txBox="1"/>
            <p:nvPr/>
          </p:nvSpPr>
          <p:spPr>
            <a:xfrm>
              <a:off x="1558798" y="2570789"/>
              <a:ext cx="1113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Syphilis only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FBD9C0D4-5731-3ADF-B93E-FD62D46C748A}"/>
                </a:ext>
              </a:extLst>
            </p:cNvPr>
            <p:cNvSpPr txBox="1"/>
            <p:nvPr/>
          </p:nvSpPr>
          <p:spPr>
            <a:xfrm>
              <a:off x="1558798" y="2890880"/>
              <a:ext cx="737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u="sng"/>
                <a:t>&gt;</a:t>
              </a:r>
              <a:r>
                <a:rPr lang="en-US" sz="1400" b="1"/>
                <a:t> 2 STIs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D4AAD347-A8B2-9592-D6E0-8113A33D2987}"/>
                </a:ext>
              </a:extLst>
            </p:cNvPr>
            <p:cNvSpPr txBox="1"/>
            <p:nvPr/>
          </p:nvSpPr>
          <p:spPr>
            <a:xfrm>
              <a:off x="824283" y="504901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10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AE18E836-E084-73E5-363C-53BF4BEBF9FA}"/>
                </a:ext>
              </a:extLst>
            </p:cNvPr>
            <p:cNvSpPr txBox="1"/>
            <p:nvPr/>
          </p:nvSpPr>
          <p:spPr>
            <a:xfrm>
              <a:off x="824283" y="388715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20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B2F8DBB0-E8A2-BC8D-735D-ED19B2FE2154}"/>
                </a:ext>
              </a:extLst>
            </p:cNvPr>
            <p:cNvSpPr txBox="1"/>
            <p:nvPr/>
          </p:nvSpPr>
          <p:spPr>
            <a:xfrm>
              <a:off x="824283" y="272530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/>
                <a:t>30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BBF3F57B-5F8E-C15D-1F96-179ED81307CC}"/>
                </a:ext>
              </a:extLst>
            </p:cNvPr>
            <p:cNvSpPr txBox="1"/>
            <p:nvPr/>
          </p:nvSpPr>
          <p:spPr>
            <a:xfrm>
              <a:off x="1759272" y="4554251"/>
              <a:ext cx="830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10.7%</a:t>
              </a:r>
              <a:br>
                <a:rPr lang="fr-FR" sz="1400" b="1"/>
              </a:br>
              <a:r>
                <a:rPr lang="fr-FR" sz="1400" b="1"/>
                <a:t>(61/570)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487BC0E-5191-7C4E-4A14-87B0F09DDD56}"/>
                </a:ext>
              </a:extLst>
            </p:cNvPr>
            <p:cNvSpPr txBox="1"/>
            <p:nvPr/>
          </p:nvSpPr>
          <p:spPr>
            <a:xfrm>
              <a:off x="3261010" y="2069716"/>
              <a:ext cx="830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31.9%</a:t>
              </a:r>
              <a:br>
                <a:rPr lang="fr-FR" sz="1400" b="1"/>
              </a:br>
              <a:r>
                <a:rPr lang="fr-FR" sz="1400" b="1"/>
                <a:t>(82/257)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C26FDACA-52F4-6B33-8E8A-14AF09CF863F}"/>
                </a:ext>
              </a:extLst>
            </p:cNvPr>
            <p:cNvSpPr txBox="1"/>
            <p:nvPr/>
          </p:nvSpPr>
          <p:spPr>
            <a:xfrm>
              <a:off x="5127908" y="4390641"/>
              <a:ext cx="830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11.8%</a:t>
              </a:r>
              <a:br>
                <a:rPr lang="fr-FR" sz="1400" b="1"/>
              </a:br>
              <a:r>
                <a:rPr lang="fr-FR" sz="1400" b="1"/>
                <a:t>(36/305)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AA1F78CB-091B-A5AB-264E-791BE1D2B0BA}"/>
                </a:ext>
              </a:extLst>
            </p:cNvPr>
            <p:cNvSpPr txBox="1"/>
            <p:nvPr/>
          </p:nvSpPr>
          <p:spPr>
            <a:xfrm>
              <a:off x="6623637" y="2291417"/>
              <a:ext cx="830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/>
                <a:t>30.5%</a:t>
              </a:r>
              <a:br>
                <a:rPr lang="fr-FR" sz="1400" b="1"/>
              </a:br>
              <a:r>
                <a:rPr lang="fr-FR" sz="1400" b="1"/>
                <a:t>(39/129)</a:t>
              </a:r>
            </a:p>
          </p:txBody>
        </p:sp>
      </p:grpSp>
      <p:sp>
        <p:nvSpPr>
          <p:cNvPr id="84" name="ZoneTexte 83">
            <a:extLst>
              <a:ext uri="{FF2B5EF4-FFF2-40B4-BE49-F238E27FC236}">
                <a16:creationId xmlns:a16="http://schemas.microsoft.com/office/drawing/2014/main" id="{9A423C43-B13D-7EF5-07A4-24CB970D2A75}"/>
              </a:ext>
            </a:extLst>
          </p:cNvPr>
          <p:cNvSpPr txBox="1"/>
          <p:nvPr/>
        </p:nvSpPr>
        <p:spPr>
          <a:xfrm>
            <a:off x="2002381" y="1623156"/>
            <a:ext cx="130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err="1">
                <a:solidFill>
                  <a:srgbClr val="0070C0"/>
                </a:solidFill>
              </a:rPr>
              <a:t>PrEP</a:t>
            </a:r>
            <a:r>
              <a:rPr lang="en-US" b="1">
                <a:solidFill>
                  <a:srgbClr val="0070C0"/>
                </a:solidFill>
              </a:rPr>
              <a:t> cohort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4AA2BC09-E16D-67C8-BA14-EF6F7A3D7DB7}"/>
              </a:ext>
            </a:extLst>
          </p:cNvPr>
          <p:cNvSpPr txBox="1"/>
          <p:nvPr/>
        </p:nvSpPr>
        <p:spPr>
          <a:xfrm>
            <a:off x="5506891" y="1623156"/>
            <a:ext cx="142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PLWH cohort</a:t>
            </a:r>
          </a:p>
        </p:txBody>
      </p:sp>
      <p:graphicFrame>
        <p:nvGraphicFramePr>
          <p:cNvPr id="86" name="Tableau 85">
            <a:extLst>
              <a:ext uri="{FF2B5EF4-FFF2-40B4-BE49-F238E27FC236}">
                <a16:creationId xmlns:a16="http://schemas.microsoft.com/office/drawing/2014/main" id="{272CC237-4D90-95D6-574C-AE2529938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23410"/>
              </p:ext>
            </p:extLst>
          </p:nvPr>
        </p:nvGraphicFramePr>
        <p:xfrm>
          <a:off x="8245726" y="2922303"/>
          <a:ext cx="3680930" cy="24447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40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465">
                  <a:extLst>
                    <a:ext uri="{9D8B030D-6E8A-4147-A177-3AD203B41FA5}">
                      <a16:colId xmlns:a16="http://schemas.microsoft.com/office/drawing/2014/main" val="3282789280"/>
                    </a:ext>
                  </a:extLst>
                </a:gridCol>
              </a:tblGrid>
              <a:tr h="560536"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Reduction in STI incidence/quarter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27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Risk reduction (95% CI)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PrEP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0.34</a:t>
                      </a:r>
                      <a:b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(0.24 - 0.46)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106931"/>
                  </a:ext>
                </a:extLst>
              </a:tr>
              <a:tr h="329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Living with HIV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0.38</a:t>
                      </a:r>
                      <a:b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(0.24 - 0.60)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796193"/>
                  </a:ext>
                </a:extLst>
              </a:tr>
              <a:tr h="329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0.35</a:t>
                      </a:r>
                      <a:b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(0.27 - 0.46)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" name="ZoneTexte 86">
            <a:extLst>
              <a:ext uri="{FF2B5EF4-FFF2-40B4-BE49-F238E27FC236}">
                <a16:creationId xmlns:a16="http://schemas.microsoft.com/office/drawing/2014/main" id="{43D274F5-626C-6E45-D90D-01701DA59068}"/>
              </a:ext>
            </a:extLst>
          </p:cNvPr>
          <p:cNvSpPr txBox="1"/>
          <p:nvPr/>
        </p:nvSpPr>
        <p:spPr>
          <a:xfrm>
            <a:off x="1340821" y="1715613"/>
            <a:ext cx="435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/>
              <a:t>STI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7B898411-1690-21AB-7692-803D1DEEAC4D}"/>
              </a:ext>
            </a:extLst>
          </p:cNvPr>
          <p:cNvSpPr txBox="1"/>
          <p:nvPr/>
        </p:nvSpPr>
        <p:spPr>
          <a:xfrm>
            <a:off x="10623249" y="5484911"/>
            <a:ext cx="1178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/>
              <a:t>All p &lt; 0.0001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215D3A5-DF94-4235-DAA9-B218463A6B17}"/>
              </a:ext>
            </a:extLst>
          </p:cNvPr>
          <p:cNvSpPr/>
          <p:nvPr/>
        </p:nvSpPr>
        <p:spPr>
          <a:xfrm>
            <a:off x="8783512" y="6498013"/>
            <a:ext cx="3371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/>
              <a:t>Luetkemeyer A, AIDS 2022, Abs. OALBX0103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5315B4-2220-98EC-822E-BF67B8DF5C93}"/>
              </a:ext>
            </a:extLst>
          </p:cNvPr>
          <p:cNvSpPr txBox="1"/>
          <p:nvPr/>
        </p:nvSpPr>
        <p:spPr>
          <a:xfrm>
            <a:off x="2115521" y="1240894"/>
            <a:ext cx="4837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Primary endpoint: STI incidence per quarter</a:t>
            </a:r>
            <a:endParaRPr lang="es-419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57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AE688-4184-5C41-BE30-B93CA0E2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HPTN 084 </a:t>
            </a:r>
            <a:r>
              <a:rPr lang="en-US" sz="3600" dirty="0"/>
              <a:t>Study: updated results of </a:t>
            </a:r>
            <a:br>
              <a:rPr lang="en-US" sz="3600" dirty="0"/>
            </a:br>
            <a:r>
              <a:rPr lang="en-US" sz="3600" dirty="0"/>
              <a:t>CAB LA IM Q 2 months versus TDF/FTC PO </a:t>
            </a:r>
            <a:br>
              <a:rPr lang="en-US" sz="3600" dirty="0"/>
            </a:br>
            <a:r>
              <a:rPr lang="en-US" sz="3600" dirty="0"/>
              <a:t>for </a:t>
            </a:r>
            <a:r>
              <a:rPr lang="en-US" sz="3600" dirty="0" err="1"/>
              <a:t>PrEP</a:t>
            </a:r>
            <a:endParaRPr lang="fr-FR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CBD4AF11-D30D-8D8F-4F13-29FD6100A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1791995"/>
            <a:ext cx="5268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HIV incidence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0C6A19-A2FD-DD28-2CAA-F7D322FA8471}"/>
              </a:ext>
            </a:extLst>
          </p:cNvPr>
          <p:cNvSpPr/>
          <p:nvPr/>
        </p:nvSpPr>
        <p:spPr>
          <a:xfrm>
            <a:off x="8473236" y="6498013"/>
            <a:ext cx="3682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/>
              <a:t>Delany-</a:t>
            </a:r>
            <a:r>
              <a:rPr lang="en-GB" sz="1400" i="1" err="1"/>
              <a:t>Moretiwe</a:t>
            </a:r>
            <a:r>
              <a:rPr lang="en-GB" sz="1400" i="1"/>
              <a:t> S, AIDS 2022, Abs. OALBX0108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D59BF2A-764B-E87F-BE05-FD1722B9A1F9}"/>
              </a:ext>
            </a:extLst>
          </p:cNvPr>
          <p:cNvGrpSpPr/>
          <p:nvPr/>
        </p:nvGrpSpPr>
        <p:grpSpPr>
          <a:xfrm>
            <a:off x="4762346" y="2220189"/>
            <a:ext cx="7302790" cy="4173662"/>
            <a:chOff x="4762346" y="2220189"/>
            <a:chExt cx="7302790" cy="4173662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AE876077-812B-0A72-D0D7-D3AE97AB2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1098" y="4193973"/>
              <a:ext cx="2203450" cy="15065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BAE2E24D-6988-3F46-1227-74A689FA1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2348" y="5536998"/>
              <a:ext cx="2201863" cy="16351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B2132B4C-5F05-A9A6-B664-CC4FB3115D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64748" y="5700510"/>
              <a:ext cx="31003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2F72CC07-F27D-E439-516C-948D6248FCB7}"/>
                </a:ext>
              </a:extLst>
            </p:cNvPr>
            <p:cNvGrpSpPr/>
            <p:nvPr/>
          </p:nvGrpSpPr>
          <p:grpSpPr>
            <a:xfrm>
              <a:off x="5086485" y="2493760"/>
              <a:ext cx="3878263" cy="3206750"/>
              <a:chOff x="2562225" y="2622550"/>
              <a:chExt cx="3878263" cy="3206750"/>
            </a:xfrm>
          </p:grpSpPr>
          <p:sp>
            <p:nvSpPr>
              <p:cNvPr id="16" name="Line 8">
                <a:extLst>
                  <a:ext uri="{FF2B5EF4-FFF2-40B4-BE49-F238E27FC236}">
                    <a16:creationId xmlns:a16="http://schemas.microsoft.com/office/drawing/2014/main" id="{2992497E-0F81-948B-FF63-D6DE05B71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2225" y="2728913"/>
                <a:ext cx="841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FBE3AF4B-3925-B4CC-A8D5-A092E285C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363" y="2622550"/>
                <a:ext cx="0" cy="3206750"/>
              </a:xfrm>
              <a:custGeom>
                <a:avLst/>
                <a:gdLst>
                  <a:gd name="T0" fmla="*/ 0 h 2020"/>
                  <a:gd name="T1" fmla="*/ 67 h 2020"/>
                  <a:gd name="T2" fmla="*/ 346 h 2020"/>
                  <a:gd name="T3" fmla="*/ 624 h 2020"/>
                  <a:gd name="T4" fmla="*/ 903 h 2020"/>
                  <a:gd name="T5" fmla="*/ 1182 h 2020"/>
                  <a:gd name="T6" fmla="*/ 1461 h 2020"/>
                  <a:gd name="T7" fmla="*/ 1739 h 2020"/>
                  <a:gd name="T8" fmla="*/ 2018 h 2020"/>
                  <a:gd name="T9" fmla="*/ 2020 h 20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020">
                    <a:moveTo>
                      <a:pt x="0" y="0"/>
                    </a:moveTo>
                    <a:lnTo>
                      <a:pt x="0" y="67"/>
                    </a:lnTo>
                    <a:lnTo>
                      <a:pt x="0" y="346"/>
                    </a:lnTo>
                    <a:lnTo>
                      <a:pt x="0" y="624"/>
                    </a:lnTo>
                    <a:lnTo>
                      <a:pt x="0" y="903"/>
                    </a:lnTo>
                    <a:lnTo>
                      <a:pt x="0" y="1182"/>
                    </a:lnTo>
                    <a:lnTo>
                      <a:pt x="0" y="1461"/>
                    </a:lnTo>
                    <a:lnTo>
                      <a:pt x="0" y="1739"/>
                    </a:lnTo>
                    <a:lnTo>
                      <a:pt x="0" y="2018"/>
                    </a:lnTo>
                    <a:lnTo>
                      <a:pt x="0" y="20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68B29831-9465-F63B-59DE-C98A415F23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2225" y="3613150"/>
                <a:ext cx="841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5058EE09-28CE-6B07-660B-8BD419829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2225" y="3171825"/>
                <a:ext cx="841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CAE9934A-3E0D-DCBC-B385-2C5EF3FD0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2225" y="4498975"/>
                <a:ext cx="841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5D6C543E-E942-1E74-A1B1-3122C437B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2225" y="4056063"/>
                <a:ext cx="841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id="{121D135B-4EDA-35D4-5BD8-DA56C824A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2225" y="4941888"/>
                <a:ext cx="841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74C1B26E-F182-42E8-5B97-A360A46DF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2225" y="5826125"/>
                <a:ext cx="841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16">
                <a:extLst>
                  <a:ext uri="{FF2B5EF4-FFF2-40B4-BE49-F238E27FC236}">
                    <a16:creationId xmlns:a16="http://schemas.microsoft.com/office/drawing/2014/main" id="{019DEB5E-7FF8-A4C3-63A6-323F20E09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2225" y="5383213"/>
                <a:ext cx="841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17">
                <a:extLst>
                  <a:ext uri="{FF2B5EF4-FFF2-40B4-BE49-F238E27FC236}">
                    <a16:creationId xmlns:a16="http://schemas.microsoft.com/office/drawing/2014/main" id="{B64A003E-23EA-1D71-8FC3-840118B12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6363" y="5829300"/>
                <a:ext cx="37941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948A484D-53F1-73F2-7F8D-DB422E9C6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346" y="2476615"/>
              <a:ext cx="2596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3,5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6FEDFAF5-A722-3C15-4617-0D9725F9D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346" y="2919528"/>
              <a:ext cx="2596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3,0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69D1C23B-4CB5-6E2C-BD06-0D9A2F4F9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346" y="3362440"/>
              <a:ext cx="2596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2,5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EBD756CE-6E4F-EDA2-F1D2-5D49DFB03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346" y="3803765"/>
              <a:ext cx="2596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2,0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C2B6322C-E253-A6DE-5953-4F2C5B7CE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346" y="4246678"/>
              <a:ext cx="2596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1,5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EF683F8B-E149-2861-45F4-FF2B124F2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346" y="4689590"/>
              <a:ext cx="2596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1,0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45467848-71ED-BE1C-4058-A788B3177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346" y="5130915"/>
              <a:ext cx="2596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0,5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8D7D2AB6-97AE-2D68-4C42-952E5534B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346" y="5573828"/>
              <a:ext cx="2596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6">
              <a:extLst>
                <a:ext uri="{FF2B5EF4-FFF2-40B4-BE49-F238E27FC236}">
                  <a16:creationId xmlns:a16="http://schemas.microsoft.com/office/drawing/2014/main" id="{29516DB1-D75C-B29A-7B98-A44B66956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1018" y="4399257"/>
              <a:ext cx="152452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 infections</a:t>
              </a:r>
              <a:br>
                <a:rPr kumimoji="0" lang="en-US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US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3334 person years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fr-FR" sz="160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0.18</a:t>
              </a:r>
              <a:endParaRPr kumimoji="0" lang="en-US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EE296A9F-B692-152C-9F85-FFF3308C6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0" y="5778298"/>
              <a:ext cx="81272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CAB</a:t>
              </a:r>
              <a:br>
                <a:rPr kumimoji="0" lang="fr-FR" altLang="fr-FR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N=1613</a:t>
              </a:r>
              <a:endParaRPr kumimoji="0" lang="fr-FR" altLang="fr-FR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57532451-28C7-9B17-4403-F2BB2200C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1036" y="5778298"/>
              <a:ext cx="88357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TDF/FTC</a:t>
              </a:r>
              <a:br>
                <a:rPr kumimoji="0" lang="fr-FR" altLang="fr-FR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N=1610</a:t>
              </a:r>
              <a:endParaRPr kumimoji="0" lang="fr-FR" altLang="fr-FR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823F1A4A-3516-5CBF-3C8D-C358AEE42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0563" y="3056232"/>
              <a:ext cx="152452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56 infections</a:t>
              </a:r>
              <a:br>
                <a:rPr kumimoji="0" lang="en-US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US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3292 person years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fr-FR" sz="160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1.70</a:t>
              </a:r>
              <a:endParaRPr kumimoji="0" lang="en-US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9AFDFBB-9D2F-9104-137E-140880E3E3A4}"/>
                </a:ext>
              </a:extLst>
            </p:cNvPr>
            <p:cNvSpPr txBox="1"/>
            <p:nvPr/>
          </p:nvSpPr>
          <p:spPr>
            <a:xfrm>
              <a:off x="5508558" y="2332386"/>
              <a:ext cx="609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/>
                <a:t>Combined blinded and unblinded period, through Dec 2021</a:t>
              </a:r>
            </a:p>
            <a:p>
              <a:pPr algn="ctr"/>
              <a:r>
                <a:rPr lang="en-US" b="1"/>
                <a:t>HR = 0.11 ; 95% CI = 0.05-0.24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38B4A0C-A674-D04C-B729-193F82A34167}"/>
                </a:ext>
              </a:extLst>
            </p:cNvPr>
            <p:cNvSpPr txBox="1"/>
            <p:nvPr/>
          </p:nvSpPr>
          <p:spPr>
            <a:xfrm>
              <a:off x="5099224" y="2220189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/>
                <a:t>%</a:t>
              </a:r>
            </a:p>
          </p:txBody>
        </p:sp>
      </p:grpSp>
      <p:sp>
        <p:nvSpPr>
          <p:cNvPr id="40" name="Espace réservé du contenu 4">
            <a:extLst>
              <a:ext uri="{FF2B5EF4-FFF2-40B4-BE49-F238E27FC236}">
                <a16:creationId xmlns:a16="http://schemas.microsoft.com/office/drawing/2014/main" id="{99052D07-161C-A74E-8E90-257086E4EBA2}"/>
              </a:ext>
            </a:extLst>
          </p:cNvPr>
          <p:cNvSpPr txBox="1">
            <a:spLocks/>
          </p:cNvSpPr>
          <p:nvPr/>
        </p:nvSpPr>
        <p:spPr>
          <a:xfrm>
            <a:off x="308729" y="2506639"/>
            <a:ext cx="3622056" cy="3479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Randomized clinical trial in women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1800" dirty="0"/>
              <a:t>Superiority of CAB LA vs TDF/FTC in the blinded phase (HR 0.12)</a:t>
            </a:r>
          </a:p>
          <a:p>
            <a:endParaRPr lang="en-US" sz="1800" dirty="0"/>
          </a:p>
          <a:p>
            <a:r>
              <a:rPr lang="en-US" sz="1800" dirty="0"/>
              <a:t>Unblinded follow-up period Nov 2020-Nov 2021</a:t>
            </a:r>
          </a:p>
          <a:p>
            <a:pPr lvl="1"/>
            <a:r>
              <a:rPr lang="en-US" sz="1600" dirty="0"/>
              <a:t>3 additional breakthrough infections in CAB group associated with poor/absent product use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38066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3010B18-AD51-4B41-B191-76745DB0400A}"/>
              </a:ext>
            </a:extLst>
          </p:cNvPr>
          <p:cNvSpPr txBox="1"/>
          <p:nvPr/>
        </p:nvSpPr>
        <p:spPr>
          <a:xfrm>
            <a:off x="10135404" y="5208746"/>
            <a:ext cx="18389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webinar is proposed to you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support of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institutional partner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B9786F-BB85-4581-8014-12215CEFE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1" t="10824" r="16962"/>
          <a:stretch/>
        </p:blipFill>
        <p:spPr>
          <a:xfrm>
            <a:off x="10676212" y="5762744"/>
            <a:ext cx="853401" cy="8017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29E202-2FAE-46DD-B05E-5FB03FA5B6C8}"/>
              </a:ext>
            </a:extLst>
          </p:cNvPr>
          <p:cNvSpPr/>
          <p:nvPr/>
        </p:nvSpPr>
        <p:spPr>
          <a:xfrm>
            <a:off x="5256653" y="80541"/>
            <a:ext cx="3174976" cy="27850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55BA89-9D32-477C-9A8C-F2AD9B8ABB4F}"/>
              </a:ext>
            </a:extLst>
          </p:cNvPr>
          <p:cNvSpPr txBox="1"/>
          <p:nvPr/>
        </p:nvSpPr>
        <p:spPr>
          <a:xfrm>
            <a:off x="5429290" y="1576306"/>
            <a:ext cx="2683027" cy="56514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17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 WEBINAR</a:t>
            </a:r>
          </a:p>
        </p:txBody>
      </p:sp>
      <p:pic>
        <p:nvPicPr>
          <p:cNvPr id="23" name="Picture 4" descr="intro">
            <a:extLst>
              <a:ext uri="{FF2B5EF4-FFF2-40B4-BE49-F238E27FC236}">
                <a16:creationId xmlns:a16="http://schemas.microsoft.com/office/drawing/2014/main" id="{D538D1AB-7EAF-4F73-9B85-47231C865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5" t="40521" r="26166" b="24813"/>
          <a:stretch/>
        </p:blipFill>
        <p:spPr bwMode="auto">
          <a:xfrm>
            <a:off x="5496133" y="436948"/>
            <a:ext cx="2549340" cy="4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6B3C3B6-296D-406B-9AB9-BEC0DD67AFE6}"/>
              </a:ext>
            </a:extLst>
          </p:cNvPr>
          <p:cNvSpPr txBox="1"/>
          <p:nvPr/>
        </p:nvSpPr>
        <p:spPr>
          <a:xfrm>
            <a:off x="6244281" y="1033496"/>
            <a:ext cx="996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FE6D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8315318-4091-41A2-9501-C3B0FA1EB173}"/>
              </a:ext>
            </a:extLst>
          </p:cNvPr>
          <p:cNvGrpSpPr/>
          <p:nvPr/>
        </p:nvGrpSpPr>
        <p:grpSpPr>
          <a:xfrm>
            <a:off x="75676" y="80540"/>
            <a:ext cx="4390160" cy="2669609"/>
            <a:chOff x="972823" y="80540"/>
            <a:chExt cx="4390160" cy="266960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2010B3-5468-44FA-945C-A2DC780C2B80}"/>
                </a:ext>
              </a:extLst>
            </p:cNvPr>
            <p:cNvSpPr/>
            <p:nvPr/>
          </p:nvSpPr>
          <p:spPr>
            <a:xfrm rot="5400000">
              <a:off x="1833098" y="-779735"/>
              <a:ext cx="2669609" cy="4390160"/>
            </a:xfrm>
            <a:prstGeom prst="rect">
              <a:avLst/>
            </a:prstGeom>
            <a:solidFill>
              <a:srgbClr val="FE6D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12D0B281-2B42-4365-BE28-65E1C6B172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303"/>
            <a:stretch/>
          </p:blipFill>
          <p:spPr bwMode="auto">
            <a:xfrm>
              <a:off x="1177755" y="279689"/>
              <a:ext cx="3980295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7BFEEB0-9DDE-4CB9-B82A-71BABA210F4E}"/>
                </a:ext>
              </a:extLst>
            </p:cNvPr>
            <p:cNvSpPr txBox="1"/>
            <p:nvPr/>
          </p:nvSpPr>
          <p:spPr>
            <a:xfrm>
              <a:off x="2675278" y="2073041"/>
              <a:ext cx="103720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Pedro Cahn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Buenos-Aires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Argentina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6DB7040-3072-4B08-B244-A87A45BDB03C}"/>
                </a:ext>
              </a:extLst>
            </p:cNvPr>
            <p:cNvSpPr txBox="1"/>
            <p:nvPr/>
          </p:nvSpPr>
          <p:spPr>
            <a:xfrm>
              <a:off x="1225493" y="2073041"/>
              <a:ext cx="118391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François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Raffi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Nantes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France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1CCA29A-D098-4CAD-8F47-4400E666AA12}"/>
                </a:ext>
              </a:extLst>
            </p:cNvPr>
            <p:cNvSpPr txBox="1"/>
            <p:nvPr/>
          </p:nvSpPr>
          <p:spPr>
            <a:xfrm>
              <a:off x="3978355" y="2073041"/>
              <a:ext cx="125694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Anton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Pozniak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London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United-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Kingdom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74FCEB84-5619-4960-A991-FA0FCB3AE52E}"/>
              </a:ext>
            </a:extLst>
          </p:cNvPr>
          <p:cNvSpPr txBox="1"/>
          <p:nvPr/>
        </p:nvSpPr>
        <p:spPr>
          <a:xfrm>
            <a:off x="2190665" y="3503011"/>
            <a:ext cx="840884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it-IT" sz="4000" b="1" dirty="0">
                <a:latin typeface="Calibri"/>
              </a:rPr>
              <a:t>HIV Glasgow,</a:t>
            </a:r>
            <a:br>
              <a:rPr lang="it-IT" sz="4000" b="1" dirty="0">
                <a:latin typeface="Calibri"/>
              </a:rPr>
            </a:br>
            <a:r>
              <a:rPr lang="it-IT" sz="3600" dirty="0">
                <a:latin typeface="Calibri"/>
              </a:rPr>
              <a:t>Wednesday </a:t>
            </a:r>
            <a:r>
              <a:rPr lang="it-IT" sz="3600" dirty="0" err="1">
                <a:latin typeface="Calibri"/>
              </a:rPr>
              <a:t>October</a:t>
            </a:r>
            <a:r>
              <a:rPr lang="it-IT" sz="3600" dirty="0">
                <a:latin typeface="Calibri"/>
              </a:rPr>
              <a:t> 26, </a:t>
            </a:r>
            <a:r>
              <a:rPr lang="fr-FR" sz="3600" dirty="0">
                <a:latin typeface="Calibri"/>
              </a:rPr>
              <a:t>7pm to 8:30pm CET</a:t>
            </a:r>
            <a:endParaRPr lang="en-US" sz="3600" dirty="0">
              <a:latin typeface="Calibri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007F6F1-CCB1-DA4D-FCBD-EFA1E9484E12}"/>
              </a:ext>
            </a:extLst>
          </p:cNvPr>
          <p:cNvSpPr txBox="1"/>
          <p:nvPr/>
        </p:nvSpPr>
        <p:spPr>
          <a:xfrm>
            <a:off x="2190665" y="2957970"/>
            <a:ext cx="259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latin typeface="Calibri"/>
              </a:rPr>
              <a:t>Next webinar: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6" descr="intro">
            <a:extLst>
              <a:ext uri="{FF2B5EF4-FFF2-40B4-BE49-F238E27FC236}">
                <a16:creationId xmlns:a16="http://schemas.microsoft.com/office/drawing/2014/main" id="{B395D421-3999-1541-5DA3-34D8A9802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 t="29333" r="23594" b="6438"/>
          <a:stretch/>
        </p:blipFill>
        <p:spPr bwMode="auto">
          <a:xfrm>
            <a:off x="5256653" y="5811194"/>
            <a:ext cx="3838575" cy="8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4590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3010B18-AD51-4B41-B191-76745DB0400A}"/>
              </a:ext>
            </a:extLst>
          </p:cNvPr>
          <p:cNvSpPr txBox="1"/>
          <p:nvPr/>
        </p:nvSpPr>
        <p:spPr>
          <a:xfrm>
            <a:off x="10135404" y="5208746"/>
            <a:ext cx="18389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webinar is proposed to you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support of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institutional partner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B9786F-BB85-4581-8014-12215CEFE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1" t="10824" r="16962"/>
          <a:stretch/>
        </p:blipFill>
        <p:spPr>
          <a:xfrm>
            <a:off x="10676212" y="5762744"/>
            <a:ext cx="853401" cy="8017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29E202-2FAE-46DD-B05E-5FB03FA5B6C8}"/>
              </a:ext>
            </a:extLst>
          </p:cNvPr>
          <p:cNvSpPr/>
          <p:nvPr/>
        </p:nvSpPr>
        <p:spPr>
          <a:xfrm>
            <a:off x="5256653" y="80541"/>
            <a:ext cx="3174976" cy="27850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55BA89-9D32-477C-9A8C-F2AD9B8ABB4F}"/>
              </a:ext>
            </a:extLst>
          </p:cNvPr>
          <p:cNvSpPr txBox="1"/>
          <p:nvPr/>
        </p:nvSpPr>
        <p:spPr>
          <a:xfrm>
            <a:off x="5429290" y="1576306"/>
            <a:ext cx="2683027" cy="56514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17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 WEBINAR</a:t>
            </a:r>
          </a:p>
        </p:txBody>
      </p:sp>
      <p:pic>
        <p:nvPicPr>
          <p:cNvPr id="23" name="Picture 4" descr="intro">
            <a:extLst>
              <a:ext uri="{FF2B5EF4-FFF2-40B4-BE49-F238E27FC236}">
                <a16:creationId xmlns:a16="http://schemas.microsoft.com/office/drawing/2014/main" id="{D538D1AB-7EAF-4F73-9B85-47231C865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5" t="40521" r="26166" b="24813"/>
          <a:stretch/>
        </p:blipFill>
        <p:spPr bwMode="auto">
          <a:xfrm>
            <a:off x="5496133" y="436948"/>
            <a:ext cx="2549340" cy="4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6B3C3B6-296D-406B-9AB9-BEC0DD67AFE6}"/>
              </a:ext>
            </a:extLst>
          </p:cNvPr>
          <p:cNvSpPr txBox="1"/>
          <p:nvPr/>
        </p:nvSpPr>
        <p:spPr>
          <a:xfrm>
            <a:off x="6244281" y="1033496"/>
            <a:ext cx="996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FE6D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8315318-4091-41A2-9501-C3B0FA1EB173}"/>
              </a:ext>
            </a:extLst>
          </p:cNvPr>
          <p:cNvGrpSpPr/>
          <p:nvPr/>
        </p:nvGrpSpPr>
        <p:grpSpPr>
          <a:xfrm>
            <a:off x="75676" y="80540"/>
            <a:ext cx="4390160" cy="2669609"/>
            <a:chOff x="972823" y="80540"/>
            <a:chExt cx="4390160" cy="266960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2010B3-5468-44FA-945C-A2DC780C2B80}"/>
                </a:ext>
              </a:extLst>
            </p:cNvPr>
            <p:cNvSpPr/>
            <p:nvPr/>
          </p:nvSpPr>
          <p:spPr>
            <a:xfrm rot="5400000">
              <a:off x="1833098" y="-779735"/>
              <a:ext cx="2669609" cy="4390160"/>
            </a:xfrm>
            <a:prstGeom prst="rect">
              <a:avLst/>
            </a:prstGeom>
            <a:solidFill>
              <a:srgbClr val="FE6D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12D0B281-2B42-4365-BE28-65E1C6B172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303"/>
            <a:stretch/>
          </p:blipFill>
          <p:spPr bwMode="auto">
            <a:xfrm>
              <a:off x="1177755" y="279689"/>
              <a:ext cx="3980295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7BFEEB0-9DDE-4CB9-B82A-71BABA210F4E}"/>
                </a:ext>
              </a:extLst>
            </p:cNvPr>
            <p:cNvSpPr txBox="1"/>
            <p:nvPr/>
          </p:nvSpPr>
          <p:spPr>
            <a:xfrm>
              <a:off x="2675278" y="2073041"/>
              <a:ext cx="103720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Pedro Cahn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Buenos-Aires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Argentina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6DB7040-3072-4B08-B244-A87A45BDB03C}"/>
                </a:ext>
              </a:extLst>
            </p:cNvPr>
            <p:cNvSpPr txBox="1"/>
            <p:nvPr/>
          </p:nvSpPr>
          <p:spPr>
            <a:xfrm>
              <a:off x="1225493" y="2073041"/>
              <a:ext cx="118391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François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Raffi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Nantes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France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1CCA29A-D098-4CAD-8F47-4400E666AA12}"/>
                </a:ext>
              </a:extLst>
            </p:cNvPr>
            <p:cNvSpPr txBox="1"/>
            <p:nvPr/>
          </p:nvSpPr>
          <p:spPr>
            <a:xfrm>
              <a:off x="3978355" y="2073041"/>
              <a:ext cx="125694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Anton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Pozniak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London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United-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Kingdom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74FCEB84-5619-4960-A991-FA0FCB3AE52E}"/>
              </a:ext>
            </a:extLst>
          </p:cNvPr>
          <p:cNvSpPr txBox="1"/>
          <p:nvPr/>
        </p:nvSpPr>
        <p:spPr>
          <a:xfrm>
            <a:off x="728597" y="2935864"/>
            <a:ext cx="8662115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it-IT" sz="2400" b="1" dirty="0">
                <a:latin typeface="Calibri"/>
              </a:rPr>
              <a:t>1</a:t>
            </a:r>
            <a:r>
              <a:rPr lang="it-IT" sz="2400" b="1" baseline="30000" dirty="0">
                <a:latin typeface="Calibri"/>
              </a:rPr>
              <a:t>st</a:t>
            </a:r>
            <a:r>
              <a:rPr lang="it-IT" sz="2400" b="1" dirty="0">
                <a:latin typeface="Calibri"/>
              </a:rPr>
              <a:t> webinar: Does 2 </a:t>
            </a:r>
            <a:r>
              <a:rPr lang="it-IT" sz="2400" b="1" dirty="0" err="1">
                <a:latin typeface="Calibri"/>
              </a:rPr>
              <a:t>equals</a:t>
            </a:r>
            <a:r>
              <a:rPr lang="it-IT" sz="2400" b="1" dirty="0">
                <a:latin typeface="Calibri"/>
              </a:rPr>
              <a:t> 3?</a:t>
            </a:r>
            <a:br>
              <a:rPr lang="it-IT" sz="2400" b="1" dirty="0">
                <a:latin typeface="Calibri"/>
              </a:rPr>
            </a:br>
            <a:r>
              <a:rPr lang="it-IT" sz="2400" dirty="0" err="1">
                <a:latin typeface="Calibri"/>
              </a:rPr>
              <a:t>Tuesday</a:t>
            </a:r>
            <a:r>
              <a:rPr lang="it-IT" sz="2400" b="1" dirty="0">
                <a:latin typeface="Calibri"/>
              </a:rPr>
              <a:t> </a:t>
            </a:r>
            <a:r>
              <a:rPr lang="it-IT" sz="2400" dirty="0" err="1">
                <a:latin typeface="Calibri"/>
              </a:rPr>
              <a:t>September</a:t>
            </a:r>
            <a:r>
              <a:rPr lang="it-IT" sz="2400" dirty="0">
                <a:latin typeface="Calibri"/>
              </a:rPr>
              <a:t> 20, </a:t>
            </a:r>
            <a:r>
              <a:rPr lang="it-IT" sz="2400" dirty="0"/>
              <a:t>3pm-4:30pm CET</a:t>
            </a:r>
          </a:p>
          <a:p>
            <a:pPr>
              <a:spcAft>
                <a:spcPts val="1200"/>
              </a:spcAft>
              <a:defRPr/>
            </a:pPr>
            <a:r>
              <a:rPr lang="it-IT" sz="2400" b="1" dirty="0">
                <a:latin typeface="Calibri"/>
              </a:rPr>
              <a:t>2</a:t>
            </a:r>
            <a:r>
              <a:rPr lang="it-IT" sz="2400" b="1" baseline="30000" dirty="0">
                <a:latin typeface="Calibri"/>
              </a:rPr>
              <a:t>nd</a:t>
            </a:r>
            <a:r>
              <a:rPr lang="it-IT" sz="2400" b="1" dirty="0">
                <a:latin typeface="Calibri"/>
              </a:rPr>
              <a:t> webinar: Women and HIV</a:t>
            </a:r>
            <a:br>
              <a:rPr lang="it-IT" sz="2400" b="1" dirty="0">
                <a:latin typeface="Calibri"/>
              </a:rPr>
            </a:br>
            <a:r>
              <a:rPr lang="it-IT" sz="2400" dirty="0" err="1"/>
              <a:t>Monday</a:t>
            </a:r>
            <a:r>
              <a:rPr lang="it-IT" sz="2400" dirty="0"/>
              <a:t> November 14, 3pm-4:30pm CET</a:t>
            </a:r>
          </a:p>
          <a:p>
            <a:pPr>
              <a:spcAft>
                <a:spcPts val="1200"/>
              </a:spcAft>
              <a:defRPr/>
            </a:pPr>
            <a:r>
              <a:rPr lang="it-IT" sz="2400" b="1" dirty="0">
                <a:latin typeface="Calibri"/>
              </a:rPr>
              <a:t>3</a:t>
            </a:r>
            <a:r>
              <a:rPr lang="it-IT" sz="2400" b="1" baseline="30000" dirty="0">
                <a:latin typeface="Calibri"/>
              </a:rPr>
              <a:t>rd</a:t>
            </a:r>
            <a:r>
              <a:rPr lang="it-IT" sz="2400" b="1" dirty="0">
                <a:latin typeface="Calibri"/>
              </a:rPr>
              <a:t> webinar:  </a:t>
            </a:r>
            <a:r>
              <a:rPr lang="it-IT" sz="2400" b="1" dirty="0" err="1">
                <a:latin typeface="Calibri"/>
              </a:rPr>
              <a:t>Simplifying</a:t>
            </a:r>
            <a:r>
              <a:rPr lang="it-IT" sz="2400" b="1" dirty="0">
                <a:latin typeface="Calibri"/>
              </a:rPr>
              <a:t> HTE </a:t>
            </a:r>
            <a:r>
              <a:rPr lang="it-IT" sz="2400" b="1" dirty="0" err="1">
                <a:latin typeface="Calibri"/>
              </a:rPr>
              <a:t>patients</a:t>
            </a:r>
            <a:r>
              <a:rPr lang="it-IT" sz="2400" b="1" dirty="0">
                <a:latin typeface="Calibri"/>
              </a:rPr>
              <a:t> with </a:t>
            </a:r>
            <a:r>
              <a:rPr lang="it-IT" sz="2400" b="1" dirty="0" err="1">
                <a:latin typeface="Calibri"/>
              </a:rPr>
              <a:t>complex</a:t>
            </a:r>
            <a:r>
              <a:rPr lang="it-IT" sz="2400" b="1" dirty="0">
                <a:latin typeface="Calibri"/>
              </a:rPr>
              <a:t> ART </a:t>
            </a:r>
            <a:r>
              <a:rPr lang="it-IT" sz="2400" b="1" dirty="0" err="1">
                <a:latin typeface="Calibri"/>
              </a:rPr>
              <a:t>regimens</a:t>
            </a:r>
            <a:br>
              <a:rPr lang="it-IT" sz="2400" b="1" dirty="0">
                <a:latin typeface="Calibri"/>
              </a:rPr>
            </a:br>
            <a:r>
              <a:rPr lang="it-IT" sz="2400" dirty="0" err="1"/>
              <a:t>Tuesday</a:t>
            </a:r>
            <a:r>
              <a:rPr lang="it-IT" sz="2400" dirty="0"/>
              <a:t> </a:t>
            </a:r>
            <a:r>
              <a:rPr lang="it-IT" sz="2400" dirty="0" err="1"/>
              <a:t>December</a:t>
            </a:r>
            <a:r>
              <a:rPr lang="it-IT" sz="2400" dirty="0"/>
              <a:t> 13, 3pm-4:30pm CET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007F6F1-CCB1-DA4D-FCBD-EFA1E9484E12}"/>
              </a:ext>
            </a:extLst>
          </p:cNvPr>
          <p:cNvSpPr txBox="1"/>
          <p:nvPr/>
        </p:nvSpPr>
        <p:spPr>
          <a:xfrm>
            <a:off x="4835818" y="2424189"/>
            <a:ext cx="3869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latin typeface="Calibri"/>
              </a:rPr>
              <a:t>3 thematic webinars 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6" descr="intro">
            <a:extLst>
              <a:ext uri="{FF2B5EF4-FFF2-40B4-BE49-F238E27FC236}">
                <a16:creationId xmlns:a16="http://schemas.microsoft.com/office/drawing/2014/main" id="{AEEFB8F8-76C5-C022-A879-FE39AEE41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 t="29333" r="23594" b="6438"/>
          <a:stretch/>
        </p:blipFill>
        <p:spPr bwMode="auto">
          <a:xfrm>
            <a:off x="5256653" y="5811194"/>
            <a:ext cx="3838575" cy="8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25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9A084EB-28CD-7CBF-DBA4-8575601F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Factors</a:t>
            </a:r>
            <a:r>
              <a:rPr lang="fr-FR" dirty="0"/>
              <a:t> </a:t>
            </a:r>
            <a:r>
              <a:rPr lang="fr-FR" dirty="0" err="1"/>
              <a:t>determined</a:t>
            </a:r>
            <a:r>
              <a:rPr lang="fr-FR" dirty="0"/>
              <a:t> </a:t>
            </a:r>
            <a:r>
              <a:rPr lang="fr-FR" dirty="0" err="1"/>
              <a:t>monkeypox</a:t>
            </a:r>
            <a:r>
              <a:rPr lang="fr-FR" dirty="0"/>
              <a:t> re-</a:t>
            </a:r>
            <a:r>
              <a:rPr lang="fr-FR" dirty="0" err="1"/>
              <a:t>emergence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A1CE90-5C2E-2784-C84C-63BD7CA6E4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/>
              <a:t>Declining</a:t>
            </a:r>
            <a:r>
              <a:rPr lang="fr-FR" dirty="0"/>
              <a:t> </a:t>
            </a:r>
            <a:r>
              <a:rPr lang="fr-FR" dirty="0" err="1"/>
              <a:t>smallpox</a:t>
            </a:r>
            <a:r>
              <a:rPr lang="fr-FR" dirty="0"/>
              <a:t> vaccine-</a:t>
            </a:r>
            <a:r>
              <a:rPr lang="fr-FR" dirty="0" err="1"/>
              <a:t>related</a:t>
            </a:r>
            <a:r>
              <a:rPr lang="fr-FR" dirty="0"/>
              <a:t> population </a:t>
            </a:r>
            <a:r>
              <a:rPr lang="fr-FR" dirty="0" err="1"/>
              <a:t>immunity</a:t>
            </a:r>
            <a:endParaRPr lang="fr-FR" dirty="0"/>
          </a:p>
          <a:p>
            <a:pPr lvl="1"/>
            <a:r>
              <a:rPr lang="fr-FR" dirty="0" err="1"/>
              <a:t>Estimated</a:t>
            </a:r>
            <a:r>
              <a:rPr lang="fr-FR" dirty="0"/>
              <a:t> population </a:t>
            </a:r>
            <a:r>
              <a:rPr lang="fr-FR" dirty="0" err="1"/>
              <a:t>immunity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2.6% in 2016 </a:t>
            </a:r>
            <a:r>
              <a:rPr lang="fr-FR" dirty="0" err="1"/>
              <a:t>before</a:t>
            </a:r>
            <a:r>
              <a:rPr lang="fr-FR" dirty="0"/>
              <a:t> 2017 </a:t>
            </a:r>
            <a:r>
              <a:rPr lang="fr-FR" dirty="0" err="1"/>
              <a:t>outbreak</a:t>
            </a:r>
            <a:r>
              <a:rPr lang="fr-FR" dirty="0"/>
              <a:t> in Nigeria</a:t>
            </a:r>
          </a:p>
          <a:p>
            <a:r>
              <a:rPr lang="fr-FR" dirty="0"/>
              <a:t>Possible </a:t>
            </a:r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human</a:t>
            </a:r>
            <a:r>
              <a:rPr lang="fr-FR" dirty="0"/>
              <a:t> contact </a:t>
            </a:r>
            <a:r>
              <a:rPr lang="fr-FR" dirty="0" err="1"/>
              <a:t>with</a:t>
            </a:r>
            <a:r>
              <a:rPr lang="fr-FR" dirty="0"/>
              <a:t> animal </a:t>
            </a:r>
            <a:r>
              <a:rPr lang="fr-FR" dirty="0" err="1"/>
              <a:t>reservoirs</a:t>
            </a:r>
            <a:endParaRPr lang="fr-FR" dirty="0"/>
          </a:p>
          <a:p>
            <a:pPr lvl="1"/>
            <a:r>
              <a:rPr lang="fr-FR" dirty="0" err="1"/>
              <a:t>Facilitated</a:t>
            </a:r>
            <a:r>
              <a:rPr lang="fr-FR" dirty="0"/>
              <a:t> by intra-country </a:t>
            </a:r>
            <a:r>
              <a:rPr lang="fr-FR" dirty="0" err="1"/>
              <a:t>mobility</a:t>
            </a:r>
            <a:r>
              <a:rPr lang="fr-FR" dirty="0"/>
              <a:t>, </a:t>
            </a:r>
            <a:r>
              <a:rPr lang="fr-FR" dirty="0" err="1"/>
              <a:t>trade</a:t>
            </a:r>
            <a:r>
              <a:rPr lang="fr-FR" dirty="0"/>
              <a:t>, </a:t>
            </a:r>
            <a:r>
              <a:rPr lang="fr-FR" dirty="0" err="1"/>
              <a:t>deforestation</a:t>
            </a:r>
            <a:r>
              <a:rPr lang="fr-FR" dirty="0"/>
              <a:t>, animal </a:t>
            </a:r>
            <a:r>
              <a:rPr lang="fr-FR" dirty="0" err="1"/>
              <a:t>husbandry</a:t>
            </a:r>
            <a:r>
              <a:rPr lang="fr-FR" dirty="0"/>
              <a:t>, and </a:t>
            </a:r>
            <a:r>
              <a:rPr lang="fr-FR" dirty="0" err="1"/>
              <a:t>climate</a:t>
            </a:r>
            <a:r>
              <a:rPr lang="fr-FR" dirty="0"/>
              <a:t> change</a:t>
            </a:r>
          </a:p>
          <a:p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human</a:t>
            </a:r>
            <a:r>
              <a:rPr lang="fr-FR" dirty="0"/>
              <a:t> to </a:t>
            </a:r>
            <a:r>
              <a:rPr lang="fr-FR" dirty="0" err="1"/>
              <a:t>human</a:t>
            </a:r>
            <a:r>
              <a:rPr lang="fr-FR" dirty="0"/>
              <a:t> transmission</a:t>
            </a:r>
          </a:p>
          <a:p>
            <a:pPr lvl="1"/>
            <a:r>
              <a:rPr lang="fr-FR" dirty="0" err="1"/>
              <a:t>Facilitated</a:t>
            </a:r>
            <a:r>
              <a:rPr lang="fr-FR" dirty="0"/>
              <a:t> by new route of transmission (?</a:t>
            </a:r>
            <a:r>
              <a:rPr lang="fr-FR" dirty="0" err="1"/>
              <a:t>sexual</a:t>
            </a:r>
            <a:r>
              <a:rPr lang="fr-FR" dirty="0"/>
              <a:t>), immunosuppression (HIV° and </a:t>
            </a:r>
          </a:p>
          <a:p>
            <a:pPr lvl="1"/>
            <a:r>
              <a:rPr lang="fr-FR" dirty="0" err="1"/>
              <a:t>Microbial</a:t>
            </a:r>
            <a:r>
              <a:rPr lang="fr-FR" dirty="0"/>
              <a:t> </a:t>
            </a:r>
            <a:r>
              <a:rPr lang="fr-FR" dirty="0" err="1"/>
              <a:t>evolution</a:t>
            </a:r>
            <a:endParaRPr lang="fr-FR" dirty="0"/>
          </a:p>
          <a:p>
            <a:pPr lvl="1"/>
            <a:r>
              <a:rPr lang="fr-FR" dirty="0"/>
              <a:t>International </a:t>
            </a:r>
            <a:r>
              <a:rPr lang="fr-FR" dirty="0" err="1"/>
              <a:t>travel</a:t>
            </a:r>
            <a:endParaRPr lang="fr-FR" dirty="0"/>
          </a:p>
          <a:p>
            <a:r>
              <a:rPr lang="fr-FR" dirty="0"/>
              <a:t>Advanced in diagnostic </a:t>
            </a:r>
            <a:r>
              <a:rPr lang="fr-FR" dirty="0" err="1"/>
              <a:t>capacity</a:t>
            </a:r>
            <a:endParaRPr lang="fr-FR" dirty="0"/>
          </a:p>
          <a:p>
            <a:r>
              <a:rPr lang="fr-FR" dirty="0" err="1"/>
              <a:t>Heightened</a:t>
            </a:r>
            <a:r>
              <a:rPr lang="fr-FR" dirty="0"/>
              <a:t> public </a:t>
            </a:r>
            <a:r>
              <a:rPr lang="fr-FR" dirty="0" err="1"/>
              <a:t>awarness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7C165C-19C9-A87E-72B1-11E395563372}"/>
              </a:ext>
            </a:extLst>
          </p:cNvPr>
          <p:cNvSpPr txBox="1"/>
          <p:nvPr/>
        </p:nvSpPr>
        <p:spPr>
          <a:xfrm>
            <a:off x="192507" y="6448926"/>
            <a:ext cx="1134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Nguyen PY et al. </a:t>
            </a:r>
            <a:r>
              <a:rPr lang="fr-FR" sz="1200" dirty="0" err="1"/>
              <a:t>Remergence</a:t>
            </a:r>
            <a:r>
              <a:rPr lang="fr-FR" sz="1200" dirty="0"/>
              <a:t> of Human </a:t>
            </a:r>
            <a:r>
              <a:rPr lang="fr-FR" sz="1200" dirty="0" err="1"/>
              <a:t>Monkeypox</a:t>
            </a:r>
            <a:r>
              <a:rPr lang="fr-FR" sz="1200" dirty="0"/>
              <a:t> and </a:t>
            </a:r>
            <a:r>
              <a:rPr lang="fr-FR" sz="1200" dirty="0" err="1"/>
              <a:t>declining</a:t>
            </a:r>
            <a:r>
              <a:rPr lang="fr-FR" sz="1200" dirty="0"/>
              <a:t> population </a:t>
            </a:r>
            <a:r>
              <a:rPr lang="fr-FR" sz="1200" dirty="0" err="1"/>
              <a:t>immunity</a:t>
            </a:r>
            <a:r>
              <a:rPr lang="fr-FR" sz="1200" dirty="0"/>
              <a:t> in the contact of </a:t>
            </a:r>
            <a:r>
              <a:rPr lang="fr-FR" sz="1200" dirty="0" err="1"/>
              <a:t>urbanization</a:t>
            </a:r>
            <a:r>
              <a:rPr lang="fr-FR" sz="1200" dirty="0"/>
              <a:t>, Nigeria, 2017-2022. </a:t>
            </a:r>
            <a:r>
              <a:rPr lang="fr-FR" sz="1200" dirty="0" err="1"/>
              <a:t>Emerg</a:t>
            </a:r>
            <a:r>
              <a:rPr lang="fr-FR" sz="1200" dirty="0"/>
              <a:t> Infect Dis. 2021;27(4):1007-1014</a:t>
            </a:r>
          </a:p>
        </p:txBody>
      </p:sp>
    </p:spTree>
    <p:extLst>
      <p:ext uri="{BB962C8B-B14F-4D97-AF65-F5344CB8AC3E}">
        <p14:creationId xmlns:p14="http://schemas.microsoft.com/office/powerpoint/2010/main" val="246371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1A244B5-74CE-E1B1-6664-45F203A5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Major </a:t>
            </a:r>
            <a:r>
              <a:rPr lang="fr-FR" dirty="0" err="1"/>
              <a:t>priority</a:t>
            </a:r>
            <a:r>
              <a:rPr lang="fr-FR" dirty="0"/>
              <a:t> intervention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7038EC-634B-A429-BCF2-9D57E06471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/>
              <a:t>Improve</a:t>
            </a:r>
            <a:r>
              <a:rPr lang="fr-FR" dirty="0"/>
              <a:t> </a:t>
            </a:r>
            <a:r>
              <a:rPr lang="fr-FR" dirty="0" err="1"/>
              <a:t>monkeypox-related</a:t>
            </a:r>
            <a:r>
              <a:rPr lang="fr-FR" dirty="0"/>
              <a:t> surveillance</a:t>
            </a:r>
          </a:p>
          <a:p>
            <a:r>
              <a:rPr lang="fr-FR" dirty="0" err="1"/>
              <a:t>Improve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-national </a:t>
            </a:r>
            <a:r>
              <a:rPr lang="fr-FR" dirty="0" err="1"/>
              <a:t>capacity</a:t>
            </a:r>
            <a:r>
              <a:rPr lang="fr-FR" dirty="0"/>
              <a:t> for </a:t>
            </a:r>
            <a:r>
              <a:rPr lang="fr-FR" dirty="0" err="1"/>
              <a:t>monkeypox</a:t>
            </a:r>
            <a:r>
              <a:rPr lang="fr-FR" dirty="0"/>
              <a:t> </a:t>
            </a:r>
            <a:r>
              <a:rPr lang="fr-FR" dirty="0" err="1"/>
              <a:t>diagnosis</a:t>
            </a:r>
            <a:endParaRPr lang="fr-FR" dirty="0"/>
          </a:p>
          <a:p>
            <a:r>
              <a:rPr lang="fr-FR" dirty="0" err="1"/>
              <a:t>Develop</a:t>
            </a:r>
            <a:r>
              <a:rPr lang="fr-FR" dirty="0"/>
              <a:t> and </a:t>
            </a:r>
            <a:r>
              <a:rPr lang="fr-FR" dirty="0" err="1"/>
              <a:t>implement</a:t>
            </a:r>
            <a:r>
              <a:rPr lang="fr-FR" dirty="0"/>
              <a:t> </a:t>
            </a:r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countermeasures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apply</a:t>
            </a:r>
            <a:r>
              <a:rPr lang="fr-FR" dirty="0"/>
              <a:t> to all countries</a:t>
            </a:r>
          </a:p>
          <a:p>
            <a:r>
              <a:rPr lang="fr-FR" dirty="0" err="1"/>
              <a:t>Address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 gaps</a:t>
            </a:r>
          </a:p>
        </p:txBody>
      </p:sp>
    </p:spTree>
    <p:extLst>
      <p:ext uri="{BB962C8B-B14F-4D97-AF65-F5344CB8AC3E}">
        <p14:creationId xmlns:p14="http://schemas.microsoft.com/office/powerpoint/2010/main" val="339889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CB26319-7837-5D9F-7CAA-AF9F018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Montreal</a:t>
            </a:r>
            <a:r>
              <a:rPr lang="fr-FR" dirty="0"/>
              <a:t> </a:t>
            </a:r>
            <a:r>
              <a:rPr lang="fr-FR" dirty="0" err="1"/>
              <a:t>Monkeypox</a:t>
            </a:r>
            <a:r>
              <a:rPr lang="fr-FR" dirty="0"/>
              <a:t> </a:t>
            </a:r>
            <a:r>
              <a:rPr lang="fr-FR" dirty="0" err="1"/>
              <a:t>Outbreak</a:t>
            </a:r>
            <a:r>
              <a:rPr lang="fr-FR" dirty="0"/>
              <a:t> </a:t>
            </a:r>
            <a:r>
              <a:rPr lang="fr-FR" dirty="0" err="1"/>
              <a:t>Response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C7851E9-ECFF-CB55-3B8F-1F2C5002E9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Local transmission of </a:t>
            </a:r>
            <a:r>
              <a:rPr lang="fr-FR" dirty="0" err="1"/>
              <a:t>monkeypox</a:t>
            </a:r>
            <a:r>
              <a:rPr lang="fr-FR" dirty="0"/>
              <a:t> </a:t>
            </a:r>
            <a:r>
              <a:rPr lang="fr-FR" dirty="0" err="1"/>
              <a:t>detected</a:t>
            </a:r>
            <a:r>
              <a:rPr lang="fr-FR" dirty="0"/>
              <a:t> by </a:t>
            </a:r>
            <a:r>
              <a:rPr lang="fr-FR" b="1" dirty="0" err="1"/>
              <a:t>sexual</a:t>
            </a:r>
            <a:r>
              <a:rPr lang="fr-FR" b="1" dirty="0"/>
              <a:t> </a:t>
            </a:r>
            <a:r>
              <a:rPr lang="fr-FR" b="1" dirty="0" err="1"/>
              <a:t>health</a:t>
            </a:r>
            <a:r>
              <a:rPr lang="fr-FR" b="1" dirty="0"/>
              <a:t> </a:t>
            </a:r>
            <a:r>
              <a:rPr lang="fr-FR" b="1" dirty="0" err="1"/>
              <a:t>clinicians</a:t>
            </a:r>
            <a:r>
              <a:rPr lang="fr-FR" b="1" dirty="0"/>
              <a:t> </a:t>
            </a:r>
            <a:r>
              <a:rPr lang="fr-FR" dirty="0"/>
              <a:t>in May 2022</a:t>
            </a:r>
          </a:p>
          <a:p>
            <a:r>
              <a:rPr lang="fr-FR" dirty="0" err="1"/>
              <a:t>Robust</a:t>
            </a:r>
            <a:r>
              <a:rPr lang="fr-FR" dirty="0"/>
              <a:t> </a:t>
            </a:r>
            <a:r>
              <a:rPr lang="fr-FR" b="1" dirty="0" err="1"/>
              <a:t>community</a:t>
            </a:r>
            <a:r>
              <a:rPr lang="fr-FR" b="1" dirty="0"/>
              <a:t> </a:t>
            </a:r>
            <a:r>
              <a:rPr lang="fr-FR" b="1" dirty="0" err="1"/>
              <a:t>mobilization</a:t>
            </a:r>
            <a:endParaRPr lang="fr-FR" b="1" dirty="0"/>
          </a:p>
          <a:p>
            <a:r>
              <a:rPr lang="fr-FR" dirty="0"/>
              <a:t>Rapid recognition </a:t>
            </a:r>
            <a:r>
              <a:rPr lang="fr-FR" dirty="0" err="1"/>
              <a:t>that</a:t>
            </a:r>
            <a:r>
              <a:rPr lang="fr-FR" dirty="0"/>
              <a:t> post-</a:t>
            </a:r>
            <a:r>
              <a:rPr lang="fr-FR" dirty="0" err="1"/>
              <a:t>exposure</a:t>
            </a:r>
            <a:r>
              <a:rPr lang="fr-FR" dirty="0"/>
              <a:t> </a:t>
            </a:r>
            <a:r>
              <a:rPr lang="fr-FR" dirty="0" err="1"/>
              <a:t>prophylaxis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contact tracing </a:t>
            </a:r>
            <a:r>
              <a:rPr lang="fr-FR" dirty="0" err="1"/>
              <a:t>could</a:t>
            </a:r>
            <a:r>
              <a:rPr lang="fr-FR" dirty="0"/>
              <a:t> not control the </a:t>
            </a:r>
            <a:r>
              <a:rPr lang="fr-FR" dirty="0" err="1"/>
              <a:t>spred</a:t>
            </a:r>
            <a:r>
              <a:rPr lang="fr-FR" dirty="0"/>
              <a:t> of </a:t>
            </a:r>
            <a:r>
              <a:rPr lang="fr-FR" dirty="0" err="1"/>
              <a:t>monkeypox</a:t>
            </a:r>
            <a:r>
              <a:rPr lang="fr-FR" dirty="0"/>
              <a:t> in </a:t>
            </a:r>
            <a:r>
              <a:rPr lang="fr-FR" dirty="0" err="1"/>
              <a:t>Montreal</a:t>
            </a:r>
            <a:endParaRPr lang="fr-FR" dirty="0"/>
          </a:p>
          <a:p>
            <a:r>
              <a:rPr lang="fr-FR" dirty="0" err="1"/>
              <a:t>Deployment</a:t>
            </a:r>
            <a:r>
              <a:rPr lang="fr-FR" dirty="0"/>
              <a:t> of a </a:t>
            </a:r>
            <a:r>
              <a:rPr lang="fr-FR" b="1" dirty="0" err="1"/>
              <a:t>pre-exposure</a:t>
            </a:r>
            <a:r>
              <a:rPr lang="fr-FR" b="1" dirty="0"/>
              <a:t> vaccination </a:t>
            </a:r>
            <a:r>
              <a:rPr lang="fr-FR" b="1" dirty="0" err="1"/>
              <a:t>campaign</a:t>
            </a:r>
            <a:r>
              <a:rPr lang="fr-FR" b="1" dirty="0"/>
              <a:t> </a:t>
            </a:r>
            <a:r>
              <a:rPr lang="fr-FR" dirty="0"/>
              <a:t>for at-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communities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good </a:t>
            </a:r>
            <a:r>
              <a:rPr lang="fr-FR" dirty="0" err="1"/>
              <a:t>community</a:t>
            </a:r>
            <a:r>
              <a:rPr lang="fr-FR" dirty="0"/>
              <a:t> </a:t>
            </a:r>
            <a:r>
              <a:rPr lang="fr-FR" dirty="0" err="1"/>
              <a:t>uptake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04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1C71B49-9A2C-4620-86C5-E100DA0A8852}"/>
              </a:ext>
            </a:extLst>
          </p:cNvPr>
          <p:cNvGrpSpPr/>
          <p:nvPr/>
        </p:nvGrpSpPr>
        <p:grpSpPr>
          <a:xfrm>
            <a:off x="2037094" y="218457"/>
            <a:ext cx="6439645" cy="5837936"/>
            <a:chOff x="2037094" y="218457"/>
            <a:chExt cx="6439645" cy="5837936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7677637">
              <a:off x="2079158" y="2937782"/>
              <a:ext cx="3076547" cy="316067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6760881">
              <a:off x="3398087" y="91167"/>
              <a:ext cx="3205308" cy="3459887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2203798">
              <a:off x="5020021" y="3067091"/>
              <a:ext cx="3456718" cy="2610327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896664" y="2137701"/>
              <a:ext cx="2414910" cy="203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041113" y="2843996"/>
              <a:ext cx="2206053" cy="456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Epidemiology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91726C1-B699-EE48-AC3D-FC3D51D66396}"/>
              </a:ext>
            </a:extLst>
          </p:cNvPr>
          <p:cNvSpPr/>
          <p:nvPr/>
        </p:nvSpPr>
        <p:spPr>
          <a:xfrm>
            <a:off x="3578059" y="675165"/>
            <a:ext cx="305211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rgbClr val="FF6600"/>
                </a:solidFill>
              </a:rPr>
              <a:t>Underestimation </a:t>
            </a:r>
          </a:p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rgbClr val="FF6600"/>
                </a:solidFill>
              </a:rPr>
              <a:t>Patients</a:t>
            </a:r>
          </a:p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rgbClr val="FF6600"/>
                </a:solidFill>
              </a:rPr>
              <a:t>with transmissible HIV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F5438D-DD28-854A-ACAD-FC48F5807FDF}"/>
              </a:ext>
            </a:extLst>
          </p:cNvPr>
          <p:cNvSpPr/>
          <p:nvPr/>
        </p:nvSpPr>
        <p:spPr>
          <a:xfrm>
            <a:off x="5502407" y="4010586"/>
            <a:ext cx="2990242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rgbClr val="FF6600"/>
                </a:solidFill>
              </a:rPr>
              <a:t>Advanced HIV disease</a:t>
            </a:r>
          </a:p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rgbClr val="FF6600"/>
                </a:solidFill>
              </a:rPr>
              <a:t>Rapid ART initiation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1937C8-E7E8-1B42-9151-08A84DD65949}"/>
              </a:ext>
            </a:extLst>
          </p:cNvPr>
          <p:cNvSpPr/>
          <p:nvPr/>
        </p:nvSpPr>
        <p:spPr>
          <a:xfrm>
            <a:off x="2147194" y="4131340"/>
            <a:ext cx="242790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rgbClr val="FF6600"/>
                </a:solidFill>
              </a:rPr>
              <a:t>Late presenters</a:t>
            </a:r>
          </a:p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rgbClr val="FF6600"/>
                </a:solidFill>
              </a:rPr>
              <a:t>Survival and </a:t>
            </a:r>
          </a:p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rgbClr val="FF6600"/>
                </a:solidFill>
              </a:rPr>
              <a:t>immune recovery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6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AE688-4184-5C41-BE30-B93CA0E2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95-95-95 Targets underestimate people with transmissible HIV infection: case of England (1)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4CFF53-0D90-284D-84F7-798612930273}"/>
              </a:ext>
            </a:extLst>
          </p:cNvPr>
          <p:cNvSpPr txBox="1"/>
          <p:nvPr/>
        </p:nvSpPr>
        <p:spPr>
          <a:xfrm>
            <a:off x="4472681" y="1342818"/>
            <a:ext cx="253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HIV Cascade - England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EF5A641-AB35-C799-4B31-3B936004CD4C}"/>
              </a:ext>
            </a:extLst>
          </p:cNvPr>
          <p:cNvGrpSpPr/>
          <p:nvPr/>
        </p:nvGrpSpPr>
        <p:grpSpPr>
          <a:xfrm>
            <a:off x="1575858" y="1712833"/>
            <a:ext cx="9344486" cy="4802133"/>
            <a:chOff x="1575858" y="1810807"/>
            <a:chExt cx="9344486" cy="4802133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A2EC387-BF9A-964E-B2BA-978E0F37DB0F}"/>
                </a:ext>
              </a:extLst>
            </p:cNvPr>
            <p:cNvSpPr txBox="1"/>
            <p:nvPr/>
          </p:nvSpPr>
          <p:spPr>
            <a:xfrm>
              <a:off x="3028013" y="1810807"/>
              <a:ext cx="1963117" cy="57888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Misses those LTFU and </a:t>
              </a:r>
            </a:p>
            <a:p>
              <a:r>
                <a:rPr lang="en-GB" sz="1400" dirty="0"/>
                <a:t>those not linked to care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60B3B07-662F-5544-A2D3-3676D4E39CE4}"/>
                </a:ext>
              </a:extLst>
            </p:cNvPr>
            <p:cNvSpPr txBox="1"/>
            <p:nvPr/>
          </p:nvSpPr>
          <p:spPr>
            <a:xfrm>
              <a:off x="4762043" y="2482240"/>
              <a:ext cx="2037871" cy="57888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Same rate of VS in those </a:t>
              </a:r>
            </a:p>
            <a:p>
              <a:r>
                <a:rPr lang="en-GB" sz="1400" dirty="0"/>
                <a:t>with missing information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61C1E628-17DA-FB42-AB12-46BC6D874B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9107" y="2409234"/>
              <a:ext cx="139889" cy="8523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FC57FFC2-6F10-8548-B8F3-8746A4F15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2753" y="3065428"/>
              <a:ext cx="437010" cy="2200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142242D-14E8-3F4B-B95C-E143A1AB4B67}"/>
                </a:ext>
              </a:extLst>
            </p:cNvPr>
            <p:cNvSpPr txBox="1"/>
            <p:nvPr/>
          </p:nvSpPr>
          <p:spPr>
            <a:xfrm>
              <a:off x="2743200" y="5801193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97740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1B818FB-D2F0-614B-A641-30DEE72B64BA}"/>
                </a:ext>
              </a:extLst>
            </p:cNvPr>
            <p:cNvSpPr txBox="1"/>
            <p:nvPr/>
          </p:nvSpPr>
          <p:spPr>
            <a:xfrm>
              <a:off x="5903870" y="5213251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91.2%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8F3555A-67A7-9E4D-9107-4ADAD5779358}"/>
                </a:ext>
              </a:extLst>
            </p:cNvPr>
            <p:cNvSpPr txBox="1"/>
            <p:nvPr/>
          </p:nvSpPr>
          <p:spPr>
            <a:xfrm>
              <a:off x="10161803" y="5230911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80.4%</a:t>
              </a:r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3DC7E49D-C4F7-E230-0C8F-C130A82E2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5560" y="6392376"/>
              <a:ext cx="131763" cy="133350"/>
            </a:xfrm>
            <a:custGeom>
              <a:avLst/>
              <a:gdLst>
                <a:gd name="T0" fmla="*/ 83 w 83"/>
                <a:gd name="T1" fmla="*/ 84 h 84"/>
                <a:gd name="T2" fmla="*/ 83 w 83"/>
                <a:gd name="T3" fmla="*/ 0 h 84"/>
                <a:gd name="T4" fmla="*/ 0 w 83"/>
                <a:gd name="T5" fmla="*/ 0 h 84"/>
                <a:gd name="T6" fmla="*/ 0 w 83"/>
                <a:gd name="T7" fmla="*/ 84 h 84"/>
                <a:gd name="T8" fmla="*/ 83 w 83"/>
                <a:gd name="T9" fmla="*/ 84 h 84"/>
                <a:gd name="T10" fmla="*/ 83 w 83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4">
                  <a:moveTo>
                    <a:pt x="83" y="84"/>
                  </a:moveTo>
                  <a:lnTo>
                    <a:pt x="83" y="0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3" y="84"/>
                  </a:lnTo>
                  <a:lnTo>
                    <a:pt x="83" y="84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632A913F-A738-31E1-531A-489B4CB98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663" y="6392376"/>
              <a:ext cx="133350" cy="133350"/>
            </a:xfrm>
            <a:custGeom>
              <a:avLst/>
              <a:gdLst>
                <a:gd name="T0" fmla="*/ 84 w 84"/>
                <a:gd name="T1" fmla="*/ 84 h 84"/>
                <a:gd name="T2" fmla="*/ 84 w 84"/>
                <a:gd name="T3" fmla="*/ 0 h 84"/>
                <a:gd name="T4" fmla="*/ 0 w 84"/>
                <a:gd name="T5" fmla="*/ 0 h 84"/>
                <a:gd name="T6" fmla="*/ 0 w 84"/>
                <a:gd name="T7" fmla="*/ 84 h 84"/>
                <a:gd name="T8" fmla="*/ 84 w 84"/>
                <a:gd name="T9" fmla="*/ 84 h 84"/>
                <a:gd name="T10" fmla="*/ 84 w 84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84">
                  <a:moveTo>
                    <a:pt x="84" y="84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4" y="84"/>
                  </a:lnTo>
                  <a:lnTo>
                    <a:pt x="84" y="8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BBE2CF06-A570-F566-726D-8B786F04E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88" y="6392376"/>
              <a:ext cx="131763" cy="133350"/>
            </a:xfrm>
            <a:custGeom>
              <a:avLst/>
              <a:gdLst>
                <a:gd name="T0" fmla="*/ 83 w 83"/>
                <a:gd name="T1" fmla="*/ 84 h 84"/>
                <a:gd name="T2" fmla="*/ 83 w 83"/>
                <a:gd name="T3" fmla="*/ 0 h 84"/>
                <a:gd name="T4" fmla="*/ 0 w 83"/>
                <a:gd name="T5" fmla="*/ 0 h 84"/>
                <a:gd name="T6" fmla="*/ 0 w 83"/>
                <a:gd name="T7" fmla="*/ 84 h 84"/>
                <a:gd name="T8" fmla="*/ 83 w 83"/>
                <a:gd name="T9" fmla="*/ 84 h 84"/>
                <a:gd name="T10" fmla="*/ 83 w 83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4">
                  <a:moveTo>
                    <a:pt x="83" y="84"/>
                  </a:moveTo>
                  <a:lnTo>
                    <a:pt x="83" y="0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3" y="84"/>
                  </a:lnTo>
                  <a:lnTo>
                    <a:pt x="83" y="8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D42F4DA2-DC4C-03EF-9C02-4CB35132D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58" y="6392376"/>
              <a:ext cx="133350" cy="133350"/>
            </a:xfrm>
            <a:custGeom>
              <a:avLst/>
              <a:gdLst>
                <a:gd name="T0" fmla="*/ 0 w 84"/>
                <a:gd name="T1" fmla="*/ 84 h 84"/>
                <a:gd name="T2" fmla="*/ 84 w 84"/>
                <a:gd name="T3" fmla="*/ 84 h 84"/>
                <a:gd name="T4" fmla="*/ 84 w 84"/>
                <a:gd name="T5" fmla="*/ 0 h 84"/>
                <a:gd name="T6" fmla="*/ 0 w 84"/>
                <a:gd name="T7" fmla="*/ 0 h 84"/>
                <a:gd name="T8" fmla="*/ 0 w 84"/>
                <a:gd name="T9" fmla="*/ 84 h 84"/>
                <a:gd name="T10" fmla="*/ 0 w 84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84">
                  <a:moveTo>
                    <a:pt x="0" y="84"/>
                  </a:moveTo>
                  <a:lnTo>
                    <a:pt x="84" y="84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714847EF-38D3-1BE6-E15A-EA3C89F57A23}"/>
                </a:ext>
              </a:extLst>
            </p:cNvPr>
            <p:cNvGrpSpPr/>
            <p:nvPr/>
          </p:nvGrpSpPr>
          <p:grpSpPr>
            <a:xfrm>
              <a:off x="1998663" y="2444751"/>
              <a:ext cx="8386762" cy="3357563"/>
              <a:chOff x="1998663" y="2444751"/>
              <a:chExt cx="8386762" cy="3357563"/>
            </a:xfrm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53D3662E-2E4C-E593-16A3-FCF54D075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900" y="2444751"/>
                <a:ext cx="8264525" cy="3357563"/>
              </a:xfrm>
              <a:custGeom>
                <a:avLst/>
                <a:gdLst>
                  <a:gd name="T0" fmla="*/ 5206 w 5206"/>
                  <a:gd name="T1" fmla="*/ 2115 h 2115"/>
                  <a:gd name="T2" fmla="*/ 0 w 5206"/>
                  <a:gd name="T3" fmla="*/ 2115 h 2115"/>
                  <a:gd name="T4" fmla="*/ 0 w 5206"/>
                  <a:gd name="T5" fmla="*/ 0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06" h="2115">
                    <a:moveTo>
                      <a:pt x="5206" y="2115"/>
                    </a:moveTo>
                    <a:lnTo>
                      <a:pt x="0" y="211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Line 6">
                <a:extLst>
                  <a:ext uri="{FF2B5EF4-FFF2-40B4-BE49-F238E27FC236}">
                    <a16:creationId xmlns:a16="http://schemas.microsoft.com/office/drawing/2014/main" id="{577FAB51-A7AB-5058-4681-69D9DC82B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8663" y="3122613"/>
                <a:ext cx="12223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Line 7">
                <a:extLst>
                  <a:ext uri="{FF2B5EF4-FFF2-40B4-BE49-F238E27FC236}">
                    <a16:creationId xmlns:a16="http://schemas.microsoft.com/office/drawing/2014/main" id="{C0EC9051-7176-FAC2-EBD7-561A804C3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8663" y="3657601"/>
                <a:ext cx="12223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Line 8">
                <a:extLst>
                  <a:ext uri="{FF2B5EF4-FFF2-40B4-BE49-F238E27FC236}">
                    <a16:creationId xmlns:a16="http://schemas.microsoft.com/office/drawing/2014/main" id="{87880AED-3604-FF71-EECC-82B417152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8663" y="4192588"/>
                <a:ext cx="12223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63BDDC7C-761F-88A5-E4FC-17C278D7E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8663" y="4729163"/>
                <a:ext cx="12223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id="{3220D454-2A67-398D-060D-09A4B8545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8663" y="5264151"/>
                <a:ext cx="12223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id="{F29611F9-88D7-BE5A-86D2-EE32ACE07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8663" y="5802313"/>
                <a:ext cx="12223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38B60589-B604-85F8-E74C-2125B41FE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8663" y="2586038"/>
                <a:ext cx="12223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0892B4DB-96B5-B6A0-E5BA-E31EA9E29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813" y="3187701"/>
                <a:ext cx="595313" cy="2614613"/>
              </a:xfrm>
              <a:custGeom>
                <a:avLst/>
                <a:gdLst>
                  <a:gd name="T0" fmla="*/ 375 w 375"/>
                  <a:gd name="T1" fmla="*/ 0 h 1647"/>
                  <a:gd name="T2" fmla="*/ 0 w 375"/>
                  <a:gd name="T3" fmla="*/ 0 h 1647"/>
                  <a:gd name="T4" fmla="*/ 0 w 375"/>
                  <a:gd name="T5" fmla="*/ 1647 h 1647"/>
                  <a:gd name="T6" fmla="*/ 375 w 375"/>
                  <a:gd name="T7" fmla="*/ 1647 h 1647"/>
                  <a:gd name="T8" fmla="*/ 375 w 375"/>
                  <a:gd name="T9" fmla="*/ 0 h 1647"/>
                  <a:gd name="T10" fmla="*/ 375 w 375"/>
                  <a:gd name="T11" fmla="*/ 0 h 1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5" h="1647">
                    <a:moveTo>
                      <a:pt x="375" y="0"/>
                    </a:moveTo>
                    <a:lnTo>
                      <a:pt x="0" y="0"/>
                    </a:lnTo>
                    <a:lnTo>
                      <a:pt x="0" y="1647"/>
                    </a:lnTo>
                    <a:lnTo>
                      <a:pt x="375" y="1647"/>
                    </a:lnTo>
                    <a:lnTo>
                      <a:pt x="375" y="0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99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14">
                <a:extLst>
                  <a:ext uri="{FF2B5EF4-FFF2-40B4-BE49-F238E27FC236}">
                    <a16:creationId xmlns:a16="http://schemas.microsoft.com/office/drawing/2014/main" id="{4FE907DE-C885-4138-57BD-79CD26B96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050" y="3319463"/>
                <a:ext cx="593725" cy="2482850"/>
              </a:xfrm>
              <a:custGeom>
                <a:avLst/>
                <a:gdLst>
                  <a:gd name="T0" fmla="*/ 374 w 374"/>
                  <a:gd name="T1" fmla="*/ 1564 h 1564"/>
                  <a:gd name="T2" fmla="*/ 374 w 374"/>
                  <a:gd name="T3" fmla="*/ 0 h 1564"/>
                  <a:gd name="T4" fmla="*/ 0 w 374"/>
                  <a:gd name="T5" fmla="*/ 0 h 1564"/>
                  <a:gd name="T6" fmla="*/ 0 w 374"/>
                  <a:gd name="T7" fmla="*/ 1564 h 1564"/>
                  <a:gd name="T8" fmla="*/ 374 w 374"/>
                  <a:gd name="T9" fmla="*/ 1564 h 1564"/>
                  <a:gd name="T10" fmla="*/ 374 w 374"/>
                  <a:gd name="T11" fmla="*/ 1564 h 1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1564">
                    <a:moveTo>
                      <a:pt x="374" y="1564"/>
                    </a:moveTo>
                    <a:lnTo>
                      <a:pt x="374" y="0"/>
                    </a:lnTo>
                    <a:lnTo>
                      <a:pt x="0" y="0"/>
                    </a:lnTo>
                    <a:lnTo>
                      <a:pt x="0" y="1564"/>
                    </a:lnTo>
                    <a:lnTo>
                      <a:pt x="374" y="1564"/>
                    </a:lnTo>
                    <a:lnTo>
                      <a:pt x="374" y="156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AA0B20FD-12D5-0932-6164-0C1CF3484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288" y="3338513"/>
                <a:ext cx="593725" cy="2463800"/>
              </a:xfrm>
              <a:custGeom>
                <a:avLst/>
                <a:gdLst>
                  <a:gd name="T0" fmla="*/ 374 w 374"/>
                  <a:gd name="T1" fmla="*/ 0 h 1552"/>
                  <a:gd name="T2" fmla="*/ 0 w 374"/>
                  <a:gd name="T3" fmla="*/ 0 h 1552"/>
                  <a:gd name="T4" fmla="*/ 0 w 374"/>
                  <a:gd name="T5" fmla="*/ 1552 h 1552"/>
                  <a:gd name="T6" fmla="*/ 374 w 374"/>
                  <a:gd name="T7" fmla="*/ 1552 h 1552"/>
                  <a:gd name="T8" fmla="*/ 374 w 374"/>
                  <a:gd name="T9" fmla="*/ 0 h 1552"/>
                  <a:gd name="T10" fmla="*/ 374 w 374"/>
                  <a:gd name="T11" fmla="*/ 0 h 1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1552">
                    <a:moveTo>
                      <a:pt x="374" y="0"/>
                    </a:moveTo>
                    <a:lnTo>
                      <a:pt x="0" y="0"/>
                    </a:lnTo>
                    <a:lnTo>
                      <a:pt x="0" y="1552"/>
                    </a:lnTo>
                    <a:lnTo>
                      <a:pt x="374" y="1552"/>
                    </a:lnTo>
                    <a:lnTo>
                      <a:pt x="374" y="0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id="{528E9C95-1B24-A56C-4FF1-B44088C3F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113" y="3414713"/>
                <a:ext cx="592138" cy="2387600"/>
              </a:xfrm>
              <a:custGeom>
                <a:avLst/>
                <a:gdLst>
                  <a:gd name="T0" fmla="*/ 373 w 373"/>
                  <a:gd name="T1" fmla="*/ 0 h 1504"/>
                  <a:gd name="T2" fmla="*/ 0 w 373"/>
                  <a:gd name="T3" fmla="*/ 0 h 1504"/>
                  <a:gd name="T4" fmla="*/ 0 w 373"/>
                  <a:gd name="T5" fmla="*/ 1504 h 1504"/>
                  <a:gd name="T6" fmla="*/ 373 w 373"/>
                  <a:gd name="T7" fmla="*/ 1504 h 1504"/>
                  <a:gd name="T8" fmla="*/ 373 w 373"/>
                  <a:gd name="T9" fmla="*/ 0 h 1504"/>
                  <a:gd name="T10" fmla="*/ 373 w 373"/>
                  <a:gd name="T11" fmla="*/ 0 h 1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3" h="1504">
                    <a:moveTo>
                      <a:pt x="373" y="0"/>
                    </a:moveTo>
                    <a:lnTo>
                      <a:pt x="0" y="0"/>
                    </a:lnTo>
                    <a:lnTo>
                      <a:pt x="0" y="1504"/>
                    </a:lnTo>
                    <a:lnTo>
                      <a:pt x="373" y="1504"/>
                    </a:lnTo>
                    <a:lnTo>
                      <a:pt x="373" y="0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17">
                <a:extLst>
                  <a:ext uri="{FF2B5EF4-FFF2-40B4-BE49-F238E27FC236}">
                    <a16:creationId xmlns:a16="http://schemas.microsoft.com/office/drawing/2014/main" id="{F60B2C67-84A8-7885-A983-77B0FB858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1988" y="2989263"/>
                <a:ext cx="595313" cy="2813050"/>
              </a:xfrm>
              <a:custGeom>
                <a:avLst/>
                <a:gdLst>
                  <a:gd name="T0" fmla="*/ 375 w 375"/>
                  <a:gd name="T1" fmla="*/ 0 h 1772"/>
                  <a:gd name="T2" fmla="*/ 0 w 375"/>
                  <a:gd name="T3" fmla="*/ 0 h 1772"/>
                  <a:gd name="T4" fmla="*/ 0 w 375"/>
                  <a:gd name="T5" fmla="*/ 1772 h 1772"/>
                  <a:gd name="T6" fmla="*/ 375 w 375"/>
                  <a:gd name="T7" fmla="*/ 1772 h 1772"/>
                  <a:gd name="T8" fmla="*/ 375 w 375"/>
                  <a:gd name="T9" fmla="*/ 0 h 1772"/>
                  <a:gd name="T10" fmla="*/ 375 w 375"/>
                  <a:gd name="T11" fmla="*/ 0 h 1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5" h="1772">
                    <a:moveTo>
                      <a:pt x="375" y="0"/>
                    </a:moveTo>
                    <a:lnTo>
                      <a:pt x="0" y="0"/>
                    </a:lnTo>
                    <a:lnTo>
                      <a:pt x="0" y="1772"/>
                    </a:lnTo>
                    <a:lnTo>
                      <a:pt x="375" y="1772"/>
                    </a:lnTo>
                    <a:lnTo>
                      <a:pt x="375" y="0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99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id="{A27CC7E6-C21B-D047-2F73-526391717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9225" y="3113088"/>
                <a:ext cx="593725" cy="2689225"/>
              </a:xfrm>
              <a:custGeom>
                <a:avLst/>
                <a:gdLst>
                  <a:gd name="T0" fmla="*/ 0 w 374"/>
                  <a:gd name="T1" fmla="*/ 1694 h 1694"/>
                  <a:gd name="T2" fmla="*/ 374 w 374"/>
                  <a:gd name="T3" fmla="*/ 1694 h 1694"/>
                  <a:gd name="T4" fmla="*/ 374 w 374"/>
                  <a:gd name="T5" fmla="*/ 0 h 1694"/>
                  <a:gd name="T6" fmla="*/ 0 w 374"/>
                  <a:gd name="T7" fmla="*/ 0 h 1694"/>
                  <a:gd name="T8" fmla="*/ 0 w 374"/>
                  <a:gd name="T9" fmla="*/ 1694 h 1694"/>
                  <a:gd name="T10" fmla="*/ 0 w 374"/>
                  <a:gd name="T11" fmla="*/ 1694 h 1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1694">
                    <a:moveTo>
                      <a:pt x="0" y="1694"/>
                    </a:moveTo>
                    <a:lnTo>
                      <a:pt x="374" y="1694"/>
                    </a:lnTo>
                    <a:lnTo>
                      <a:pt x="374" y="0"/>
                    </a:lnTo>
                    <a:lnTo>
                      <a:pt x="0" y="0"/>
                    </a:lnTo>
                    <a:lnTo>
                      <a:pt x="0" y="1694"/>
                    </a:lnTo>
                    <a:lnTo>
                      <a:pt x="0" y="169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754693DD-3C93-700E-9E43-BFA9EB9A3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6463" y="3338513"/>
                <a:ext cx="593725" cy="2463800"/>
              </a:xfrm>
              <a:custGeom>
                <a:avLst/>
                <a:gdLst>
                  <a:gd name="T0" fmla="*/ 374 w 374"/>
                  <a:gd name="T1" fmla="*/ 0 h 1552"/>
                  <a:gd name="T2" fmla="*/ 0 w 374"/>
                  <a:gd name="T3" fmla="*/ 0 h 1552"/>
                  <a:gd name="T4" fmla="*/ 0 w 374"/>
                  <a:gd name="T5" fmla="*/ 1552 h 1552"/>
                  <a:gd name="T6" fmla="*/ 374 w 374"/>
                  <a:gd name="T7" fmla="*/ 1552 h 1552"/>
                  <a:gd name="T8" fmla="*/ 374 w 374"/>
                  <a:gd name="T9" fmla="*/ 0 h 1552"/>
                  <a:gd name="T10" fmla="*/ 374 w 374"/>
                  <a:gd name="T11" fmla="*/ 0 h 1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1552">
                    <a:moveTo>
                      <a:pt x="374" y="0"/>
                    </a:moveTo>
                    <a:lnTo>
                      <a:pt x="0" y="0"/>
                    </a:lnTo>
                    <a:lnTo>
                      <a:pt x="0" y="1552"/>
                    </a:lnTo>
                    <a:lnTo>
                      <a:pt x="374" y="1552"/>
                    </a:lnTo>
                    <a:lnTo>
                      <a:pt x="374" y="0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29B79498-44C3-F8CE-0151-876DE378B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5288" y="3556001"/>
                <a:ext cx="593725" cy="2246313"/>
              </a:xfrm>
              <a:custGeom>
                <a:avLst/>
                <a:gdLst>
                  <a:gd name="T0" fmla="*/ 374 w 374"/>
                  <a:gd name="T1" fmla="*/ 1415 h 1415"/>
                  <a:gd name="T2" fmla="*/ 374 w 374"/>
                  <a:gd name="T3" fmla="*/ 0 h 1415"/>
                  <a:gd name="T4" fmla="*/ 0 w 374"/>
                  <a:gd name="T5" fmla="*/ 0 h 1415"/>
                  <a:gd name="T6" fmla="*/ 0 w 374"/>
                  <a:gd name="T7" fmla="*/ 1415 h 1415"/>
                  <a:gd name="T8" fmla="*/ 374 w 374"/>
                  <a:gd name="T9" fmla="*/ 1415 h 1415"/>
                  <a:gd name="T10" fmla="*/ 374 w 374"/>
                  <a:gd name="T11" fmla="*/ 1415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1415">
                    <a:moveTo>
                      <a:pt x="374" y="1415"/>
                    </a:moveTo>
                    <a:lnTo>
                      <a:pt x="374" y="0"/>
                    </a:lnTo>
                    <a:lnTo>
                      <a:pt x="0" y="0"/>
                    </a:lnTo>
                    <a:lnTo>
                      <a:pt x="0" y="1415"/>
                    </a:lnTo>
                    <a:lnTo>
                      <a:pt x="374" y="1415"/>
                    </a:lnTo>
                    <a:lnTo>
                      <a:pt x="374" y="1415"/>
                    </a:lnTo>
                    <a:close/>
                  </a:path>
                </a:pathLst>
              </a:cu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" name="Line 29">
                <a:extLst>
                  <a:ext uri="{FF2B5EF4-FFF2-40B4-BE49-F238E27FC236}">
                    <a16:creationId xmlns:a16="http://schemas.microsoft.com/office/drawing/2014/main" id="{41D786C7-BA2E-6E2B-E8B8-53A8A8198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99325" y="2886076"/>
                <a:ext cx="0" cy="1651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Line 30">
                <a:extLst>
                  <a:ext uri="{FF2B5EF4-FFF2-40B4-BE49-F238E27FC236}">
                    <a16:creationId xmlns:a16="http://schemas.microsoft.com/office/drawing/2014/main" id="{C639D50B-80AB-2D7A-D296-95DE4189EB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0325" y="3287713"/>
                <a:ext cx="0" cy="793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" name="Line 31">
                <a:extLst>
                  <a:ext uri="{FF2B5EF4-FFF2-40B4-BE49-F238E27FC236}">
                    <a16:creationId xmlns:a16="http://schemas.microsoft.com/office/drawing/2014/main" id="{0B8CBEFF-34F9-D0F4-EAC7-00002C659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1500" y="3070226"/>
                <a:ext cx="0" cy="169863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" name="Line 32">
                <a:extLst>
                  <a:ext uri="{FF2B5EF4-FFF2-40B4-BE49-F238E27FC236}">
                    <a16:creationId xmlns:a16="http://schemas.microsoft.com/office/drawing/2014/main" id="{CA6D16ED-DA93-21C8-0919-A75232A72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4975" y="3089276"/>
                <a:ext cx="0" cy="6032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3EDB4ED-5D5D-454C-BB98-335F66771DB9}"/>
                </a:ext>
              </a:extLst>
            </p:cNvPr>
            <p:cNvCxnSpPr>
              <a:cxnSpLocks/>
            </p:cNvCxnSpPr>
            <p:nvPr/>
          </p:nvCxnSpPr>
          <p:spPr>
            <a:xfrm>
              <a:off x="3897441" y="5415577"/>
              <a:ext cx="1976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E400449E-C756-4340-A94C-F89E559BF18B}"/>
                </a:ext>
              </a:extLst>
            </p:cNvPr>
            <p:cNvCxnSpPr>
              <a:cxnSpLocks/>
            </p:cNvCxnSpPr>
            <p:nvPr/>
          </p:nvCxnSpPr>
          <p:spPr>
            <a:xfrm>
              <a:off x="8245641" y="5415577"/>
              <a:ext cx="1976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1587E584-5A35-3832-1EFC-FCB31935E269}"/>
                </a:ext>
              </a:extLst>
            </p:cNvPr>
            <p:cNvSpPr txBox="1"/>
            <p:nvPr/>
          </p:nvSpPr>
          <p:spPr>
            <a:xfrm>
              <a:off x="1784888" y="567467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C3151A05-02BA-278E-73DA-8AB38224B7E8}"/>
                </a:ext>
              </a:extLst>
            </p:cNvPr>
            <p:cNvSpPr txBox="1"/>
            <p:nvPr/>
          </p:nvSpPr>
          <p:spPr>
            <a:xfrm>
              <a:off x="1784888" y="5137747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57113F2D-8586-5A12-8CA0-6704A3D21601}"/>
                </a:ext>
              </a:extLst>
            </p:cNvPr>
            <p:cNvSpPr txBox="1"/>
            <p:nvPr/>
          </p:nvSpPr>
          <p:spPr>
            <a:xfrm>
              <a:off x="1784888" y="4600822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80BBDDCD-104F-60F5-2170-21D66AA5AC46}"/>
                </a:ext>
              </a:extLst>
            </p:cNvPr>
            <p:cNvSpPr txBox="1"/>
            <p:nvPr/>
          </p:nvSpPr>
          <p:spPr>
            <a:xfrm>
              <a:off x="1784888" y="4063897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715C2FA0-7C7C-AB85-7243-1A5D741DAE4D}"/>
                </a:ext>
              </a:extLst>
            </p:cNvPr>
            <p:cNvSpPr txBox="1"/>
            <p:nvPr/>
          </p:nvSpPr>
          <p:spPr>
            <a:xfrm>
              <a:off x="1784888" y="3526972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0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24007A44-3AFB-E6E1-82B0-A9F44C6C7FA2}"/>
                </a:ext>
              </a:extLst>
            </p:cNvPr>
            <p:cNvSpPr txBox="1"/>
            <p:nvPr/>
          </p:nvSpPr>
          <p:spPr>
            <a:xfrm>
              <a:off x="1784888" y="2990047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0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8AA5D9A6-C29A-A05B-543F-F49359819C00}"/>
                </a:ext>
              </a:extLst>
            </p:cNvPr>
            <p:cNvSpPr txBox="1"/>
            <p:nvPr/>
          </p:nvSpPr>
          <p:spPr>
            <a:xfrm>
              <a:off x="1784888" y="2453122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0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03210C50-F402-AED0-6381-72E9DA6179ED}"/>
                </a:ext>
              </a:extLst>
            </p:cNvPr>
            <p:cNvSpPr txBox="1"/>
            <p:nvPr/>
          </p:nvSpPr>
          <p:spPr>
            <a:xfrm>
              <a:off x="1710391" y="6305163"/>
              <a:ext cx="2061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All people living with HIV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B2E2DB15-DE60-251C-5C48-EBEB41788CBF}"/>
                </a:ext>
              </a:extLst>
            </p:cNvPr>
            <p:cNvSpPr txBox="1"/>
            <p:nvPr/>
          </p:nvSpPr>
          <p:spPr>
            <a:xfrm>
              <a:off x="4072094" y="6305163"/>
              <a:ext cx="2284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Number with diagnosed HIV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AE007DF8-1373-BD36-B7DF-E4C7DA430473}"/>
                </a:ext>
              </a:extLst>
            </p:cNvPr>
            <p:cNvSpPr txBox="1"/>
            <p:nvPr/>
          </p:nvSpPr>
          <p:spPr>
            <a:xfrm>
              <a:off x="6583263" y="6305163"/>
              <a:ext cx="1364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Number on ART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FCE1DEA-CA57-CDE1-1EF4-F44D113D9424}"/>
                </a:ext>
              </a:extLst>
            </p:cNvPr>
            <p:cNvSpPr txBox="1"/>
            <p:nvPr/>
          </p:nvSpPr>
          <p:spPr>
            <a:xfrm>
              <a:off x="8189052" y="6305163"/>
              <a:ext cx="2171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Number virally suppressed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4798F479-DEE9-D0F3-959C-A170171D6E2F}"/>
                </a:ext>
              </a:extLst>
            </p:cNvPr>
            <p:cNvSpPr txBox="1"/>
            <p:nvPr/>
          </p:nvSpPr>
          <p:spPr>
            <a:xfrm>
              <a:off x="3466674" y="5976711"/>
              <a:ext cx="14827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/>
                <a:t>Standard method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5383D099-A508-E60F-F314-09CA08178822}"/>
                </a:ext>
              </a:extLst>
            </p:cNvPr>
            <p:cNvSpPr txBox="1"/>
            <p:nvPr/>
          </p:nvSpPr>
          <p:spPr>
            <a:xfrm>
              <a:off x="7751929" y="5976711"/>
              <a:ext cx="13853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/>
                <a:t>Revised method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0488311D-3E17-91DC-AA68-3A21614B604B}"/>
                </a:ext>
              </a:extLst>
            </p:cNvPr>
            <p:cNvSpPr txBox="1"/>
            <p:nvPr/>
          </p:nvSpPr>
          <p:spPr>
            <a:xfrm>
              <a:off x="2832984" y="3393447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100%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8BD8584C-F5A7-6E82-4E48-8A0803C9CCB6}"/>
                </a:ext>
              </a:extLst>
            </p:cNvPr>
            <p:cNvSpPr txBox="1"/>
            <p:nvPr/>
          </p:nvSpPr>
          <p:spPr>
            <a:xfrm>
              <a:off x="3511615" y="3511629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95%</a:t>
              </a:r>
              <a:br>
                <a:rPr lang="en-GB" sz="1200" dirty="0">
                  <a:solidFill>
                    <a:schemeClr val="bg1"/>
                  </a:solidFill>
                </a:rPr>
              </a:br>
              <a:r>
                <a:rPr lang="en-GB" sz="1200" dirty="0">
                  <a:solidFill>
                    <a:schemeClr val="bg1"/>
                  </a:solidFill>
                </a:rPr>
                <a:t>(93-96%)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7201A28B-BAB7-9908-623A-48DCCD05FDAE}"/>
                </a:ext>
              </a:extLst>
            </p:cNvPr>
            <p:cNvSpPr txBox="1"/>
            <p:nvPr/>
          </p:nvSpPr>
          <p:spPr>
            <a:xfrm>
              <a:off x="4416923" y="3612934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99%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A66415E7-F46F-0F6D-233A-C7BDB74DD2AC}"/>
                </a:ext>
              </a:extLst>
            </p:cNvPr>
            <p:cNvSpPr txBox="1"/>
            <p:nvPr/>
          </p:nvSpPr>
          <p:spPr>
            <a:xfrm>
              <a:off x="5185496" y="3734947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97%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0B68993D-661D-A773-05DB-8C2D2CA541E1}"/>
                </a:ext>
              </a:extLst>
            </p:cNvPr>
            <p:cNvSpPr txBox="1"/>
            <p:nvPr/>
          </p:nvSpPr>
          <p:spPr>
            <a:xfrm>
              <a:off x="7027859" y="3328946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100%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DB2E4A02-3521-B914-74FB-593B87B155BC}"/>
                </a:ext>
              </a:extLst>
            </p:cNvPr>
            <p:cNvSpPr txBox="1"/>
            <p:nvPr/>
          </p:nvSpPr>
          <p:spPr>
            <a:xfrm>
              <a:off x="7685224" y="3447128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95%</a:t>
              </a:r>
              <a:br>
                <a:rPr lang="en-GB" sz="1200" dirty="0">
                  <a:solidFill>
                    <a:schemeClr val="bg1"/>
                  </a:solidFill>
                </a:rPr>
              </a:br>
              <a:r>
                <a:rPr lang="en-GB" sz="1200" dirty="0">
                  <a:solidFill>
                    <a:schemeClr val="bg1"/>
                  </a:solidFill>
                </a:rPr>
                <a:t>(93-96%)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D9F733D2-C81B-05F5-F460-260DB1B61A3F}"/>
                </a:ext>
              </a:extLst>
            </p:cNvPr>
            <p:cNvSpPr txBox="1"/>
            <p:nvPr/>
          </p:nvSpPr>
          <p:spPr>
            <a:xfrm>
              <a:off x="8611798" y="3548433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92%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6595FD4-225E-DB1B-5818-701680C797E8}"/>
                </a:ext>
              </a:extLst>
            </p:cNvPr>
            <p:cNvSpPr txBox="1"/>
            <p:nvPr/>
          </p:nvSpPr>
          <p:spPr>
            <a:xfrm>
              <a:off x="9380371" y="3670446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92%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E36D1D7B-B118-0F48-DEEB-0F6C69ACBBC1}"/>
                </a:ext>
              </a:extLst>
            </p:cNvPr>
            <p:cNvSpPr txBox="1"/>
            <p:nvPr/>
          </p:nvSpPr>
          <p:spPr>
            <a:xfrm rot="19252857">
              <a:off x="7809688" y="2579433"/>
              <a:ext cx="852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C00000"/>
                  </a:solidFill>
                </a:rPr>
                <a:t>+7350 not in care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6C427BED-41DA-0AA7-D661-676D1BC1AD41}"/>
                </a:ext>
              </a:extLst>
            </p:cNvPr>
            <p:cNvSpPr txBox="1"/>
            <p:nvPr/>
          </p:nvSpPr>
          <p:spPr>
            <a:xfrm rot="19328813">
              <a:off x="8993643" y="2616914"/>
              <a:ext cx="1197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C00000"/>
                  </a:solidFill>
                </a:rPr>
                <a:t>- 4800 on treatment and no viral load for two years</a:t>
              </a:r>
            </a:p>
          </p:txBody>
        </p:sp>
      </p:grpSp>
      <p:sp>
        <p:nvSpPr>
          <p:cNvPr id="72" name="ZoneTexte 71">
            <a:extLst>
              <a:ext uri="{FF2B5EF4-FFF2-40B4-BE49-F238E27FC236}">
                <a16:creationId xmlns:a16="http://schemas.microsoft.com/office/drawing/2014/main" id="{0CD06335-3826-980D-DFDA-BADA2C4E6E60}"/>
              </a:ext>
            </a:extLst>
          </p:cNvPr>
          <p:cNvSpPr txBox="1"/>
          <p:nvPr/>
        </p:nvSpPr>
        <p:spPr>
          <a:xfrm>
            <a:off x="9381294" y="6439626"/>
            <a:ext cx="2810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i="1" dirty="0"/>
              <a:t>Brown A, AIDS 2022, Abs. 0AC0302 </a:t>
            </a:r>
          </a:p>
        </p:txBody>
      </p:sp>
    </p:spTree>
    <p:extLst>
      <p:ext uri="{BB962C8B-B14F-4D97-AF65-F5344CB8AC3E}">
        <p14:creationId xmlns:p14="http://schemas.microsoft.com/office/powerpoint/2010/main" val="1119953892"/>
      </p:ext>
    </p:extLst>
  </p:cSld>
  <p:clrMapOvr>
    <a:masterClrMapping/>
  </p:clrMapOvr>
</p:sld>
</file>

<file path=ppt/theme/theme1.xml><?xml version="1.0" encoding="utf-8"?>
<a:theme xmlns:a="http://schemas.openxmlformats.org/drawingml/2006/main" name="ARV-trials - AIDS 202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6781</Words>
  <Application>Microsoft Office PowerPoint</Application>
  <PresentationFormat>Grand écran</PresentationFormat>
  <Paragraphs>1766</Paragraphs>
  <Slides>49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5" baseType="lpstr">
      <vt:lpstr>Arial</vt:lpstr>
      <vt:lpstr>Calibri</vt:lpstr>
      <vt:lpstr>Police système Courant</vt:lpstr>
      <vt:lpstr>Trebuchet MS</vt:lpstr>
      <vt:lpstr>Wingdings</vt:lpstr>
      <vt:lpstr>ARV-trials - AIDS 2022</vt:lpstr>
      <vt:lpstr>The 24th International AIDS Conference </vt:lpstr>
      <vt:lpstr>Disclosure </vt:lpstr>
      <vt:lpstr>Monkeypox (MPX)</vt:lpstr>
      <vt:lpstr>Case demographics (as of 19th July 2022)</vt:lpstr>
      <vt:lpstr>Factors determined monkeypox re-emergence</vt:lpstr>
      <vt:lpstr>Major priority intervention</vt:lpstr>
      <vt:lpstr>Montreal Monkeypox Outbreak Response</vt:lpstr>
      <vt:lpstr>Présentation PowerPoint</vt:lpstr>
      <vt:lpstr>95-95-95 Targets underestimate people with transmissible HIV infection: case of England (1)</vt:lpstr>
      <vt:lpstr>95-95-95 Targets underestimate people with transmissible HIV infection: case of England (2)</vt:lpstr>
      <vt:lpstr>Rapid ART initiation in advanced HIV disease</vt:lpstr>
      <vt:lpstr>Long-term survival and immune recovery  in late presenters: PISCIS cohort (1)</vt:lpstr>
      <vt:lpstr>Long-term survival and immune recovery  in late presenters: PISCIS cohort (2)</vt:lpstr>
      <vt:lpstr>Long-term survival and immune recovery  in late presenters: PISCIS cohort (2)</vt:lpstr>
      <vt:lpstr>Présentation PowerPoint</vt:lpstr>
      <vt:lpstr>ADVANCE Trial W192 results: 1st line ART TAF/FTC + DTG vs TDF/FTC + DTG vs TDF/FTC/EFV (1)</vt:lpstr>
      <vt:lpstr>ADVANCE Trial W192 results: 1st line ART TAF/FTC + DTG vs TDF/FTC + DTG vs TDF/FTC/EFV (2)</vt:lpstr>
      <vt:lpstr>NAMSAL: TDF/3TC + DTG vs EFV 400  W192 results (1)</vt:lpstr>
      <vt:lpstr>NAMSAL: TDF/3TC + DTG vs EFV 400 W192 results (2)</vt:lpstr>
      <vt:lpstr>B/F/TAF Superior to DTG + F/TDF for initial ART in HBV/HIV co-infected individuals: ALLIANCE Trial (1)</vt:lpstr>
      <vt:lpstr>B/F/TAF Superior to DTG + F/TDF for initial ART in HBV/HIV co-infected individuals: ALLIANCE Trial (2)</vt:lpstr>
      <vt:lpstr>B/F/TAF Superior to DTG + F/TDF for initial ART in HBV/HIV co-infected individuals: ALLIANCE Trial (3)</vt:lpstr>
      <vt:lpstr>B/F/TAF Superior to DTG + F/TDF for initial ART in HBV/HIV co-infected individuals: ALLIANCE Trial (4)</vt:lpstr>
      <vt:lpstr>SIMPL’HIV Trial: DTG + FTC for switch (1)</vt:lpstr>
      <vt:lpstr>SIMPL’HIV Trial: DTG + FTC for switch (2)</vt:lpstr>
      <vt:lpstr>TANGO and SALSA studies (switch for DTG/3TC): change in inflammatory biomarkers at W48</vt:lpstr>
      <vt:lpstr>WISARD: switch to DTG/RPV in patients  with HIV RNA &lt; 50 c/mL and history of K103N (1)</vt:lpstr>
      <vt:lpstr>WISARD: switch to DTG/RPV in patients  with HIV RNA &lt; 50 c/mL and history of K103N (2)</vt:lpstr>
      <vt:lpstr>Présentation PowerPoint</vt:lpstr>
      <vt:lpstr>Présentation PowerPoint</vt:lpstr>
      <vt:lpstr>Présentation PowerPoint</vt:lpstr>
      <vt:lpstr>Simplified lenacapavir regimen (1)</vt:lpstr>
      <vt:lpstr>Simplified lenacapavir regimen (2)</vt:lpstr>
      <vt:lpstr>Once-weekly dosing of oral lenacapavir (PK simulation): 1-week forgiveness</vt:lpstr>
      <vt:lpstr>Long acting CAB and RPV:  new modes of administration</vt:lpstr>
      <vt:lpstr>Présentation PowerPoint</vt:lpstr>
      <vt:lpstr>Subcortical brain volumes of children  HIV-exposed and unifected (HEU)</vt:lpstr>
      <vt:lpstr>Neural tube defects with DTG exposure: Tsepamo update 2022</vt:lpstr>
      <vt:lpstr>Weight change in ART-naive and experienced patients initiating/switching to an NNRTI- or INSTI-based regimen – Data from 4 large cohort studies (1)</vt:lpstr>
      <vt:lpstr>Weight change in ART-naive and experienced patients initiating/switching to an NNRTI- or INSTI-based regimen – Data from 4 large cohort studies (2)</vt:lpstr>
      <vt:lpstr>RADIANT-TB: Standard vs double-dose DTG in people with HIV and tuberculosis treated with rifampicin</vt:lpstr>
      <vt:lpstr>HIV-NAT 254: Standard vs double-dose DTG  in people with HIV and tuberculosis treated  with rifampicin</vt:lpstr>
      <vt:lpstr>Présentation PowerPoint</vt:lpstr>
      <vt:lpstr>Chemsex and ART: beware of ddi!</vt:lpstr>
      <vt:lpstr>DoxyPEP: doxycycline post-exposure prophylaxis (1)</vt:lpstr>
      <vt:lpstr>DoxyPEP: doxycycline post-exposure prophylaxis (2)</vt:lpstr>
      <vt:lpstr>HPTN 084 Study: updated results of  CAB LA IM Q 2 months versus TDF/FTC PO  for PrEP</vt:lpstr>
      <vt:lpstr>Présentation PowerPoint</vt:lpstr>
      <vt:lpstr>Présentation PowerPoint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CROI 2021</dc:title>
  <dc:creator>Pedro Cahn, Anton Pozniak, François Raffi</dc:creator>
  <cp:lastModifiedBy>Ludovic Brunet</cp:lastModifiedBy>
  <cp:revision>996</cp:revision>
  <dcterms:created xsi:type="dcterms:W3CDTF">2018-10-26T15:18:15Z</dcterms:created>
  <dcterms:modified xsi:type="dcterms:W3CDTF">2025-02-28T14:53:00Z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